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4" r:id="rId9"/>
    <p:sldId id="266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07" autoAdjust="0"/>
  </p:normalViewPr>
  <p:slideViewPr>
    <p:cSldViewPr>
      <p:cViewPr varScale="1">
        <p:scale>
          <a:sx n="104" d="100"/>
          <a:sy n="104" d="100"/>
        </p:scale>
        <p:origin x="-174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27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12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/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33328-8570-4950-B211-FF33966366C4}" type="datetimeFigureOut">
              <a:rPr lang="ru-RU"/>
              <a:pPr>
                <a:defRPr/>
              </a:pPr>
              <a:t>16.12.2015</a:t>
            </a:fld>
            <a:endParaRPr lang="ru-RU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5BB6A-3624-4B89-98C4-39785099C2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18197-1D6B-4B18-ABBF-CB53746D27A6}" type="datetimeFigureOut">
              <a:rPr lang="ru-RU"/>
              <a:pPr>
                <a:defRPr/>
              </a:pPr>
              <a:t>16.12.2015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45D00-D39E-4AEC-A334-A163298C84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D7B3C-AD6A-43A1-BE74-2FC96CAD7F93}" type="datetimeFigureOut">
              <a:rPr lang="ru-RU"/>
              <a:pPr>
                <a:defRPr/>
              </a:pPr>
              <a:t>16.12.2015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E8650-E2B8-40B9-9AB7-F2BFDC13F6B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95D86-FC9E-4347-A935-CF3E7F417AE5}" type="datetimeFigureOut">
              <a:rPr lang="ru-RU"/>
              <a:pPr>
                <a:defRPr/>
              </a:pPr>
              <a:t>16.12.2015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C1AFC-3118-4F2A-94A7-A0B5B9D14D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841B4-7D2F-4534-A0C4-0BB50AF26933}" type="datetimeFigureOut">
              <a:rPr lang="ru-RU"/>
              <a:pPr>
                <a:defRPr/>
              </a:pPr>
              <a:t>16.12.2015</a:t>
            </a:fld>
            <a:endParaRPr lang="ru-RU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3D29E-5D52-47BE-B4CD-BEF2D06D08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BA88C-20D5-40C4-A73A-AEEE0004FB96}" type="datetimeFigureOut">
              <a:rPr lang="ru-RU"/>
              <a:pPr>
                <a:defRPr/>
              </a:pPr>
              <a:t>16.12.2015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677D8-BD42-40FC-93B1-59D1203B287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3F9D2-24DB-4F3F-A819-2BAA8F62E486}" type="datetimeFigureOut">
              <a:rPr lang="ru-RU"/>
              <a:pPr>
                <a:defRPr/>
              </a:pPr>
              <a:t>16.12.2015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318F5-3717-4857-A123-AA8693029E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6F53F-DE26-4BDF-AE94-40BAEF528961}" type="datetimeFigureOut">
              <a:rPr lang="ru-RU"/>
              <a:pPr>
                <a:defRPr/>
              </a:pPr>
              <a:t>16.12.2015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32140-618E-4C2C-BB4D-EA8308E9FD0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0AE10-8F84-4DFE-A592-9F24FFDDB981}" type="datetimeFigureOut">
              <a:rPr lang="ru-RU"/>
              <a:pPr>
                <a:defRPr/>
              </a:pPr>
              <a:t>16.12.2015</a:t>
            </a:fld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55958-A2B2-45EC-BA86-747D332BAF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/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A859A-30F0-406F-9BA5-16779EF153E3}" type="datetimeFigureOut">
              <a:rPr lang="ru-RU"/>
              <a:pPr>
                <a:defRPr/>
              </a:pPr>
              <a:t>16.12.2015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08A76-6DF6-4B16-8C2C-1B7D36BB769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 rtlCol="0"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832D4-58D1-413A-A975-98108F13C91B}" type="datetimeFigureOut">
              <a:rPr lang="ru-RU"/>
              <a:pPr>
                <a:defRPr/>
              </a:pPr>
              <a:t>16.12.2015</a:t>
            </a:fld>
            <a:endParaRPr lang="ru-RU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FBBD6-1CE3-4E2B-8C64-FD504045C5B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725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875" y="4371975"/>
            <a:ext cx="6511925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3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3000" y="731838"/>
            <a:ext cx="6400800" cy="347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448B467-32BF-4950-8F8E-A9FE335F93C6}" type="datetimeFigureOut">
              <a:rPr lang="ru-RU"/>
              <a:pPr>
                <a:defRPr/>
              </a:pPr>
              <a:t>16.12.2015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72200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BF4B920-D0C4-4561-9AF4-C6CF93CC07B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1" r:id="rId2"/>
    <p:sldLayoutId id="2147483793" r:id="rId3"/>
    <p:sldLayoutId id="2147483790" r:id="rId4"/>
    <p:sldLayoutId id="2147483789" r:id="rId5"/>
    <p:sldLayoutId id="2147483788" r:id="rId6"/>
    <p:sldLayoutId id="2147483787" r:id="rId7"/>
    <p:sldLayoutId id="2147483786" r:id="rId8"/>
    <p:sldLayoutId id="2147483794" r:id="rId9"/>
    <p:sldLayoutId id="2147483785" r:id="rId10"/>
    <p:sldLayoutId id="2147483784" r:id="rId11"/>
  </p:sldLayoutIdLst>
  <p:timing>
    <p:tnLst>
      <p:par>
        <p:cTn id="1" dur="indefinite" restart="never" nodeType="tmRoot"/>
      </p:par>
    </p:tnLst>
  </p:timing>
  <p:txStyles>
    <p:titleStyle>
      <a:lvl1pPr marL="319088" indent="-319088" algn="r" rtl="0" eaLnBrk="0" fontAlgn="base" hangingPunct="0">
        <a:spcBef>
          <a:spcPct val="0"/>
        </a:spcBef>
        <a:spcAft>
          <a:spcPct val="0"/>
        </a:spcAft>
        <a:buClr>
          <a:srgbClr val="D77C01"/>
        </a:buClr>
        <a:buSzPct val="128000"/>
        <a:buFont typeface="Georgia" pitchFamily="18" charset="0"/>
        <a:buChar char="*"/>
        <a:defRPr sz="4600" b="1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marL="319088" indent="-319088" algn="r" rtl="0" eaLnBrk="0" fontAlgn="base" hangingPunct="0">
        <a:spcBef>
          <a:spcPct val="0"/>
        </a:spcBef>
        <a:spcAft>
          <a:spcPct val="0"/>
        </a:spcAft>
        <a:buClr>
          <a:srgbClr val="D77C01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</a:defRPr>
      </a:lvl2pPr>
      <a:lvl3pPr marL="319088" indent="-319088" algn="r" rtl="0" eaLnBrk="0" fontAlgn="base" hangingPunct="0">
        <a:spcBef>
          <a:spcPct val="0"/>
        </a:spcBef>
        <a:spcAft>
          <a:spcPct val="0"/>
        </a:spcAft>
        <a:buClr>
          <a:srgbClr val="D77C01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</a:defRPr>
      </a:lvl3pPr>
      <a:lvl4pPr marL="319088" indent="-319088" algn="r" rtl="0" eaLnBrk="0" fontAlgn="base" hangingPunct="0">
        <a:spcBef>
          <a:spcPct val="0"/>
        </a:spcBef>
        <a:spcAft>
          <a:spcPct val="0"/>
        </a:spcAft>
        <a:buClr>
          <a:srgbClr val="D77C01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</a:defRPr>
      </a:lvl4pPr>
      <a:lvl5pPr marL="319088" indent="-319088" algn="r" rtl="0" eaLnBrk="0" fontAlgn="base" hangingPunct="0">
        <a:spcBef>
          <a:spcPct val="0"/>
        </a:spcBef>
        <a:spcAft>
          <a:spcPct val="0"/>
        </a:spcAft>
        <a:buClr>
          <a:srgbClr val="D77C01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563" algn="l" rtl="0" eaLnBrk="0" fontAlgn="base" hangingPunct="0">
        <a:spcBef>
          <a:spcPct val="20000"/>
        </a:spcBef>
        <a:spcAft>
          <a:spcPts val="300"/>
        </a:spcAft>
        <a:buClr>
          <a:srgbClr val="D77C01"/>
        </a:buClr>
        <a:buSzPct val="130000"/>
        <a:buFont typeface="Georgia" pitchFamily="18" charset="0"/>
        <a:buChar char="*"/>
        <a:defRPr sz="2200" kern="1200">
          <a:solidFill>
            <a:srgbClr val="404040"/>
          </a:solidFill>
          <a:latin typeface="+mn-lt"/>
          <a:ea typeface="+mn-ea"/>
          <a:cs typeface="+mn-cs"/>
        </a:defRPr>
      </a:lvl1pPr>
      <a:lvl2pPr marL="547688" indent="-182563" algn="l" rtl="0" eaLnBrk="0" fontAlgn="base" hangingPunct="0">
        <a:spcBef>
          <a:spcPct val="20000"/>
        </a:spcBef>
        <a:spcAft>
          <a:spcPts val="300"/>
        </a:spcAft>
        <a:buClr>
          <a:srgbClr val="D77C01"/>
        </a:buClr>
        <a:buSzPct val="130000"/>
        <a:buFont typeface="Georgia" pitchFamily="18" charset="0"/>
        <a:buChar char="*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822325" indent="-182563" algn="l" rtl="0" eaLnBrk="0" fontAlgn="base" hangingPunct="0">
        <a:spcBef>
          <a:spcPct val="20000"/>
        </a:spcBef>
        <a:spcAft>
          <a:spcPts val="300"/>
        </a:spcAft>
        <a:buClr>
          <a:srgbClr val="D77C01"/>
        </a:buClr>
        <a:buSzPct val="130000"/>
        <a:buFont typeface="Georgia" pitchFamily="18" charset="0"/>
        <a:buChar char="*"/>
        <a:defRPr sz="2400" kern="1200">
          <a:solidFill>
            <a:srgbClr val="404040"/>
          </a:solidFill>
          <a:latin typeface="+mn-lt"/>
          <a:ea typeface="+mn-ea"/>
          <a:cs typeface="+mn-cs"/>
        </a:defRPr>
      </a:lvl3pPr>
      <a:lvl4pPr marL="1096963" indent="-182563" algn="l" rtl="0" eaLnBrk="0" fontAlgn="base" hangingPunct="0">
        <a:spcBef>
          <a:spcPct val="20000"/>
        </a:spcBef>
        <a:spcAft>
          <a:spcPts val="300"/>
        </a:spcAft>
        <a:buClr>
          <a:srgbClr val="D77C01"/>
        </a:buClr>
        <a:buSzPct val="130000"/>
        <a:buFont typeface="Georgia" pitchFamily="18" charset="0"/>
        <a:buChar char="*"/>
        <a:defRPr sz="1600" kern="1200">
          <a:solidFill>
            <a:srgbClr val="404040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ct val="20000"/>
        </a:spcBef>
        <a:spcAft>
          <a:spcPts val="300"/>
        </a:spcAft>
        <a:buClr>
          <a:srgbClr val="D77C01"/>
        </a:buClr>
        <a:buSzPct val="130000"/>
        <a:buFont typeface="Georgia" pitchFamily="18" charset="0"/>
        <a:buChar char="*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59338" y="4005263"/>
            <a:ext cx="3979862" cy="2217737"/>
          </a:xfrm>
        </p:spPr>
        <p:txBody>
          <a:bodyPr/>
          <a:lstStyle/>
          <a:p>
            <a:pPr algn="just" eaLnBrk="1" hangingPunct="1"/>
            <a:r>
              <a:rPr lang="ru-RU" sz="1800" i="1" smtClean="0">
                <a:latin typeface="Century" pitchFamily="18" charset="0"/>
              </a:rPr>
              <a:t>Ипатов В.Д.</a:t>
            </a:r>
            <a:endParaRPr lang="ru-RU" sz="1800" smtClean="0">
              <a:latin typeface="Century" pitchFamily="18" charset="0"/>
            </a:endParaRPr>
          </a:p>
          <a:p>
            <a:pPr algn="just" eaLnBrk="1" hangingPunct="1"/>
            <a:r>
              <a:rPr lang="ru-RU" sz="1600" i="1" smtClean="0">
                <a:latin typeface="Century" pitchFamily="18" charset="0"/>
              </a:rPr>
              <a:t>директор Национального центра законодательства и правовых исследований Республики Беларусь</a:t>
            </a:r>
            <a:endParaRPr lang="ru-RU" sz="1600" smtClean="0">
              <a:latin typeface="Century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631975"/>
            <a:ext cx="8568952" cy="1793167"/>
          </a:xfrm>
        </p:spPr>
        <p:txBody>
          <a:bodyPr>
            <a:normAutofit/>
          </a:bodyPr>
          <a:lstStyle/>
          <a:p>
            <a:pPr marL="182880" indent="0" algn="ctr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ru-RU" sz="3200" dirty="0" smtClean="0">
                <a:effectLst/>
                <a:latin typeface="Century" pitchFamily="18" charset="0"/>
              </a:rPr>
              <a:t>Развитие законодательства </a:t>
            </a:r>
            <a:br>
              <a:rPr lang="ru-RU" sz="3200" dirty="0" smtClean="0">
                <a:effectLst/>
                <a:latin typeface="Century" pitchFamily="18" charset="0"/>
              </a:rPr>
            </a:br>
            <a:r>
              <a:rPr lang="ru-RU" sz="3200" dirty="0" smtClean="0">
                <a:effectLst/>
                <a:latin typeface="Century" pitchFamily="18" charset="0"/>
              </a:rPr>
              <a:t>об обращениях граждан и юридических лиц на современном этапе</a:t>
            </a:r>
            <a:endParaRPr lang="ru-RU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07950" y="333375"/>
            <a:ext cx="8928100" cy="6264275"/>
          </a:xfrm>
        </p:spPr>
        <p:txBody>
          <a:bodyPr>
            <a:normAutofit/>
          </a:bodyPr>
          <a:lstStyle/>
          <a:p>
            <a:pPr marL="0" indent="0" algn="ctr" eaLnBrk="1" hangingPunct="1">
              <a:buFont typeface="Georgia" pitchFamily="18" charset="0"/>
              <a:buNone/>
              <a:defRPr/>
            </a:pPr>
            <a:r>
              <a:rPr lang="ru-RU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Основные черты, характеризующие развитие </a:t>
            </a:r>
            <a:r>
              <a:rPr lang="ru-RU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           законодательства   </a:t>
            </a:r>
            <a:r>
              <a:rPr lang="ru-RU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об обращениях на современном этапе</a:t>
            </a:r>
          </a:p>
          <a:p>
            <a:pPr marL="0" indent="0" algn="ctr" eaLnBrk="1" hangingPunct="1">
              <a:buFont typeface="Georgia" pitchFamily="18" charset="0"/>
              <a:buNone/>
              <a:defRPr/>
            </a:pPr>
            <a:endParaRPr lang="ru-RU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pPr marL="0" indent="0" algn="ctr" eaLnBrk="1" hangingPunct="1">
              <a:spcBef>
                <a:spcPts val="0"/>
              </a:spcBef>
              <a:spcAft>
                <a:spcPts val="1200"/>
              </a:spcAft>
              <a:buFont typeface="Georgia" pitchFamily="18" charset="0"/>
              <a:buNone/>
              <a:defRPr/>
            </a:pPr>
            <a:r>
              <a:rPr lang="ru-RU" sz="2150" b="1" u="sng" dirty="0" smtClean="0">
                <a:latin typeface="Century" pitchFamily="18" charset="0"/>
              </a:rPr>
              <a:t>Изменение сферы действия законодательства об обращениях</a:t>
            </a:r>
          </a:p>
          <a:p>
            <a:pPr marL="0" indent="0" algn="just" eaLnBrk="1" hangingPunct="1">
              <a:buFont typeface="Georgia" pitchFamily="18" charset="0"/>
              <a:buNone/>
              <a:defRPr/>
            </a:pPr>
            <a:r>
              <a:rPr lang="ru-RU" sz="2100" b="1" dirty="0" smtClean="0">
                <a:latin typeface="Century" pitchFamily="18" charset="0"/>
              </a:rPr>
              <a:t>Расширение сферы действия</a:t>
            </a:r>
          </a:p>
          <a:p>
            <a:pPr marL="182563" algn="just" eaLnBrk="1" hangingPunct="1">
              <a:defRPr/>
            </a:pPr>
            <a:r>
              <a:rPr lang="ru-RU" sz="2000" dirty="0" smtClean="0">
                <a:latin typeface="Century" pitchFamily="18" charset="0"/>
              </a:rPr>
              <a:t>предоставление права на обращение юридическим лицам и индивидуальным </a:t>
            </a:r>
            <a:r>
              <a:rPr lang="ru-RU" sz="2000" dirty="0" smtClean="0">
                <a:latin typeface="Century" pitchFamily="18" charset="0"/>
              </a:rPr>
              <a:t>предпринимателям</a:t>
            </a:r>
          </a:p>
          <a:p>
            <a:pPr marL="182563" algn="just" eaLnBrk="1" hangingPunct="1">
              <a:defRPr/>
            </a:pPr>
            <a:r>
              <a:rPr lang="ru-RU" sz="2000" dirty="0" smtClean="0">
                <a:latin typeface="Century" pitchFamily="18" charset="0"/>
              </a:rPr>
              <a:t>возложение </a:t>
            </a:r>
            <a:r>
              <a:rPr lang="ru-RU" sz="2000" dirty="0" smtClean="0">
                <a:latin typeface="Century" pitchFamily="18" charset="0"/>
              </a:rPr>
              <a:t>обязанности по рассмотрению обращений на негосударственные организации</a:t>
            </a:r>
          </a:p>
          <a:p>
            <a:pPr marL="0" indent="0" algn="just" eaLnBrk="1" hangingPunct="1">
              <a:buFont typeface="Georgia" pitchFamily="18" charset="0"/>
              <a:buNone/>
              <a:defRPr/>
            </a:pPr>
            <a:r>
              <a:rPr lang="ru-RU" sz="2100" b="1" dirty="0" smtClean="0">
                <a:latin typeface="Century" pitchFamily="18" charset="0"/>
              </a:rPr>
              <a:t>Сужение сферы действия</a:t>
            </a:r>
          </a:p>
          <a:p>
            <a:pPr algn="just" eaLnBrk="1" hangingPunct="1">
              <a:defRPr/>
            </a:pPr>
            <a:r>
              <a:rPr lang="ru-RU" sz="2000" dirty="0" smtClean="0">
                <a:latin typeface="Century" pitchFamily="18" charset="0"/>
              </a:rPr>
              <a:t>исключение из сферы действия отдельных категорий обращений (связанных с осуществлением административных процедур, направляемых в рамках конституционного судопроизводства, обращений работника к нанимателю и др.)</a:t>
            </a:r>
          </a:p>
          <a:p>
            <a:pPr marL="0" indent="0" algn="just" eaLnBrk="1" hangingPunct="1">
              <a:buFont typeface="Georgia" pitchFamily="18" charset="0"/>
              <a:buNone/>
              <a:defRPr/>
            </a:pPr>
            <a:endParaRPr lang="ru-RU" sz="2000" dirty="0" smtClean="0">
              <a:latin typeface="Century" pitchFamily="18" charset="0"/>
            </a:endParaRPr>
          </a:p>
          <a:p>
            <a:pPr marL="0" indent="0" algn="just" eaLnBrk="1" hangingPunct="1">
              <a:buFont typeface="Georgia" pitchFamily="18" charset="0"/>
              <a:buNone/>
              <a:defRPr/>
            </a:pPr>
            <a:endParaRPr lang="ru-RU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07950" y="1916113"/>
            <a:ext cx="8910638" cy="3673475"/>
          </a:xfrm>
        </p:spPr>
        <p:txBody>
          <a:bodyPr>
            <a:normAutofit/>
          </a:bodyPr>
          <a:lstStyle/>
          <a:p>
            <a:pPr indent="-228600" algn="just" eaLnBrk="1" hangingPunct="1">
              <a:spcAft>
                <a:spcPts val="1800"/>
              </a:spcAft>
              <a:defRPr/>
            </a:pPr>
            <a:r>
              <a:rPr lang="ru-RU" sz="2000" dirty="0" smtClean="0">
                <a:latin typeface="Century" pitchFamily="18" charset="0"/>
              </a:rPr>
              <a:t>возможность внесения замечаний и предложений в книгу замечаний и </a:t>
            </a:r>
            <a:r>
              <a:rPr lang="ru-RU" sz="2000" dirty="0" smtClean="0">
                <a:latin typeface="Century" pitchFamily="18" charset="0"/>
              </a:rPr>
              <a:t>предложений</a:t>
            </a:r>
          </a:p>
          <a:p>
            <a:pPr indent="-228600" algn="just" eaLnBrk="1" hangingPunct="1">
              <a:spcAft>
                <a:spcPts val="1800"/>
              </a:spcAft>
              <a:defRPr/>
            </a:pPr>
            <a:r>
              <a:rPr lang="ru-RU" sz="2000" dirty="0" smtClean="0">
                <a:latin typeface="Century" pitchFamily="18" charset="0"/>
              </a:rPr>
              <a:t>возможность </a:t>
            </a:r>
            <a:r>
              <a:rPr lang="ru-RU" sz="2000" dirty="0" smtClean="0">
                <a:latin typeface="Century" pitchFamily="18" charset="0"/>
              </a:rPr>
              <a:t>подачи электронных </a:t>
            </a:r>
            <a:r>
              <a:rPr lang="ru-RU" sz="2000" dirty="0" smtClean="0">
                <a:latin typeface="Century" pitchFamily="18" charset="0"/>
              </a:rPr>
              <a:t>обращений</a:t>
            </a:r>
            <a:endParaRPr lang="ru-RU" sz="2000" dirty="0" smtClean="0">
              <a:latin typeface="Century" pitchFamily="18" charset="0"/>
            </a:endParaRPr>
          </a:p>
          <a:p>
            <a:pPr indent="-228600" algn="just" eaLnBrk="1" hangingPunct="1">
              <a:spcAft>
                <a:spcPts val="1800"/>
              </a:spcAft>
              <a:defRPr/>
            </a:pPr>
            <a:r>
              <a:rPr lang="ru-RU" sz="2000" dirty="0" smtClean="0">
                <a:latin typeface="Century" pitchFamily="18" charset="0"/>
              </a:rPr>
              <a:t>проведение «горячих линий» и «прямых телефонных линий»</a:t>
            </a:r>
          </a:p>
          <a:p>
            <a:pPr algn="just" eaLnBrk="1" hangingPunct="1">
              <a:spcAft>
                <a:spcPts val="1200"/>
              </a:spcAft>
              <a:buFont typeface="Georgia" pitchFamily="18" charset="0"/>
              <a:buNone/>
              <a:defRPr/>
            </a:pPr>
            <a:endParaRPr lang="ru-RU" b="1" dirty="0" smtClean="0"/>
          </a:p>
          <a:p>
            <a:pPr algn="just" eaLnBrk="1" hangingPunct="1">
              <a:buFont typeface="Georgia" pitchFamily="18" charset="0"/>
              <a:buNone/>
              <a:defRPr/>
            </a:pPr>
            <a:endParaRPr lang="ru-RU" b="1" dirty="0" smtClean="0">
              <a:latin typeface="Century" pitchFamily="18" charset="0"/>
            </a:endParaRPr>
          </a:p>
        </p:txBody>
      </p:sp>
      <p:sp>
        <p:nvSpPr>
          <p:cNvPr id="17410" name="Объект 2"/>
          <p:cNvSpPr txBox="1">
            <a:spLocks/>
          </p:cNvSpPr>
          <p:nvPr/>
        </p:nvSpPr>
        <p:spPr bwMode="auto">
          <a:xfrm>
            <a:off x="0" y="333375"/>
            <a:ext cx="9251950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450" algn="ctr">
              <a:spcBef>
                <a:spcPct val="20000"/>
              </a:spcBef>
              <a:spcAft>
                <a:spcPts val="300"/>
              </a:spcAft>
              <a:buClr>
                <a:srgbClr val="D77C01"/>
              </a:buClr>
              <a:buSzPct val="130000"/>
              <a:defRPr/>
            </a:pPr>
            <a:r>
              <a:rPr lang="ru-RU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Основные черты, характеризующие развитие </a:t>
            </a:r>
            <a:r>
              <a:rPr lang="ru-RU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      законодательства   </a:t>
            </a:r>
            <a:r>
              <a:rPr lang="ru-RU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об обращениях на современном этапе</a:t>
            </a:r>
          </a:p>
          <a:p>
            <a:pPr marL="44450" algn="ctr">
              <a:spcBef>
                <a:spcPts val="0"/>
              </a:spcBef>
              <a:spcAft>
                <a:spcPts val="300"/>
              </a:spcAft>
              <a:buClr>
                <a:srgbClr val="D77C01"/>
              </a:buClr>
              <a:buSzPct val="130000"/>
              <a:defRPr/>
            </a:pPr>
            <a:endParaRPr lang="ru-RU" sz="1000" b="1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pPr marL="44450" algn="ctr">
              <a:spcBef>
                <a:spcPts val="0"/>
              </a:spcBef>
              <a:spcAft>
                <a:spcPts val="300"/>
              </a:spcAft>
              <a:buClr>
                <a:srgbClr val="D77C01"/>
              </a:buClr>
              <a:buSzPct val="130000"/>
              <a:defRPr/>
            </a:pPr>
            <a:r>
              <a:rPr lang="ru-RU" sz="2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Расширение способов подачи обращений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96633" y="0"/>
            <a:ext cx="1111911" cy="206896"/>
          </a:xfrm>
        </p:spPr>
        <p:txBody>
          <a:bodyPr>
            <a:normAutofit fontScale="90000"/>
          </a:bodyPr>
          <a:lstStyle/>
          <a:p>
            <a:pPr marL="0" indent="0" algn="ctr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ru-RU" sz="2200" dirty="0">
                <a:latin typeface="Century" pitchFamily="18" charset="0"/>
              </a:rPr>
              <a:t/>
            </a:r>
            <a:br>
              <a:rPr lang="ru-RU" sz="2200" dirty="0">
                <a:latin typeface="Century" pitchFamily="18" charset="0"/>
              </a:rPr>
            </a:br>
            <a:endParaRPr lang="ru-RU" sz="2200" dirty="0">
              <a:latin typeface="Century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0" y="260350"/>
            <a:ext cx="9036050" cy="6481763"/>
          </a:xfrm>
        </p:spPr>
        <p:txBody>
          <a:bodyPr rtlCol="0">
            <a:normAutofit/>
          </a:bodyPr>
          <a:lstStyle/>
          <a:p>
            <a:pPr marL="0" indent="0" algn="ctr" eaLnBrk="1" hangingPunct="1">
              <a:buFont typeface="Georgia" pitchFamily="18" charset="0"/>
              <a:buNone/>
              <a:defRPr/>
            </a:pP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Основные черты, характеризующие развитие </a:t>
            </a:r>
            <a:r>
              <a:rPr lang="ru-RU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    законодательства   </a:t>
            </a: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об обращениях на современном этапе</a:t>
            </a:r>
          </a:p>
          <a:p>
            <a:pPr marL="0" indent="0" algn="ctr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ru-RU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Постепенное </a:t>
            </a:r>
            <a:r>
              <a:rPr lang="ru-RU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увеличение количества </a:t>
            </a:r>
            <a:r>
              <a:rPr lang="ru-RU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нормативных </a:t>
            </a:r>
            <a:r>
              <a:rPr lang="ru-RU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правовых </a:t>
            </a:r>
            <a:r>
              <a:rPr lang="ru-RU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актов, регулирующих рассмотрение обращений</a:t>
            </a:r>
          </a:p>
          <a:p>
            <a:pPr marL="0" indent="0" algn="ctr" eaLnBrk="1" fontAlgn="auto" hangingPunct="1"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endParaRPr lang="ru-RU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pPr indent="-182880" algn="just" eaLnBrk="1" fontAlgn="auto" hangingPunct="1">
              <a:buClr>
                <a:schemeClr val="accent6">
                  <a:lumMod val="75000"/>
                </a:schemeClr>
              </a:buClr>
              <a:defRPr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Закон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Республики Беларусь от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18.07.2011 «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Об обращениях граждан    и юридических лиц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»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pPr indent="-182880" algn="just" eaLnBrk="1" fontAlgn="auto" hangingPunct="1">
              <a:buClr>
                <a:schemeClr val="accent6">
                  <a:lumMod val="75000"/>
                </a:schemeClr>
              </a:buClr>
              <a:defRPr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Директива Президента Республики Беларусь от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27.12.2006 №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2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         «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О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дебюрократизации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 государственного аппарата и повышении качества обеспечения жизнедеятельности населения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»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pPr indent="-182880" algn="just" eaLnBrk="1" fontAlgn="auto" hangingPunct="1">
              <a:buClr>
                <a:schemeClr val="accent6">
                  <a:lumMod val="75000"/>
                </a:schemeClr>
              </a:buClr>
              <a:defRPr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Указ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Президента Республики Беларусь от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15.10.2007 №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498 «О дополнительных мерах по работе с обращениями граждан и юридических лиц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»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pPr indent="-182880" algn="just" eaLnBrk="1" fontAlgn="auto" hangingPunct="1">
              <a:buClr>
                <a:schemeClr val="accent6">
                  <a:lumMod val="75000"/>
                </a:schemeClr>
              </a:buClr>
              <a:defRPr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постановления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Совета Министров Республики Беларусь </a:t>
            </a:r>
            <a:b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</a:b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от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23.07.2012 №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667 «О некоторых вопросах работы с обращениями граждан и юридических лиц» и от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16.03.2005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г. № 285 «О некоторых вопросах организации работы с книгой замечаний и предложений и внесении изменений и дополнения в некоторые постановления Совета Министров Республики Беларусь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»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01613" y="2276475"/>
            <a:ext cx="8785225" cy="3851275"/>
          </a:xfrm>
        </p:spPr>
        <p:txBody>
          <a:bodyPr rtlCol="0">
            <a:normAutofit lnSpcReduction="10000"/>
          </a:bodyPr>
          <a:lstStyle/>
          <a:p>
            <a:pPr indent="-182880" algn="just" eaLnBrk="1" fontAlgn="auto" hangingPunct="1">
              <a:buClr>
                <a:schemeClr val="accent6">
                  <a:lumMod val="75000"/>
                </a:schemeClr>
              </a:buClr>
              <a:defRPr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детальная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регламентация прав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заявителей </a:t>
            </a:r>
            <a:endParaRPr lang="ru-RU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pPr indent="-182880" algn="just" eaLnBrk="1" fontAlgn="auto" hangingPunct="1">
              <a:buClr>
                <a:schemeClr val="accent6">
                  <a:lumMod val="75000"/>
                </a:schemeClr>
              </a:buClr>
              <a:defRPr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подробное регулирование отдельных категорий обращений (анонимное, повторное, коллективное и др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.)</a:t>
            </a:r>
            <a:endParaRPr lang="ru-RU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pPr indent="-182880" algn="just" eaLnBrk="1" fontAlgn="auto" hangingPunct="1">
              <a:buClr>
                <a:schemeClr val="accent6">
                  <a:lumMod val="75000"/>
                </a:schemeClr>
              </a:buClr>
              <a:defRPr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развитие института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оставления обращений без рассмотрения по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существу</a:t>
            </a:r>
            <a:endParaRPr lang="ru-RU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pPr indent="-182880" algn="just" eaLnBrk="1" fontAlgn="auto" hangingPunct="1">
              <a:buClr>
                <a:schemeClr val="accent6">
                  <a:lumMod val="75000"/>
                </a:schemeClr>
              </a:buClr>
              <a:defRPr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подробное урегулирование института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личного приема, особенно в части приема в органах исполнительной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власти</a:t>
            </a:r>
            <a:endParaRPr lang="ru-RU" sz="2000" b="1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pPr marL="45720" indent="0" algn="just" eaLnBrk="1" fontAlgn="auto" hangingPunct="1"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	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Основная цель –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максимально гарантировать права заявителей, определить четкий механизм их реализации, поставить работу с обращениями граждан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и юридических лиц на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прочный правовой фундамент.</a:t>
            </a:r>
          </a:p>
          <a:p>
            <a:pPr marL="45720" indent="0" algn="just" eaLnBrk="1" fontAlgn="auto" hangingPunct="1"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endParaRPr lang="ru-RU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</p:txBody>
      </p:sp>
      <p:sp>
        <p:nvSpPr>
          <p:cNvPr id="18434" name="Объект 2"/>
          <p:cNvSpPr txBox="1">
            <a:spLocks/>
          </p:cNvSpPr>
          <p:nvPr/>
        </p:nvSpPr>
        <p:spPr bwMode="auto">
          <a:xfrm>
            <a:off x="44450" y="411163"/>
            <a:ext cx="9099550" cy="143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ru-RU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Основные черты, характеризующие развитие </a:t>
            </a:r>
            <a:r>
              <a:rPr lang="ru-RU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     законодательства   </a:t>
            </a:r>
            <a:r>
              <a:rPr lang="ru-RU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об обращениях на современном этапе</a:t>
            </a:r>
          </a:p>
          <a:p>
            <a:pPr marL="44450" algn="ctr">
              <a:spcBef>
                <a:spcPts val="1200"/>
              </a:spcBef>
              <a:spcAft>
                <a:spcPts val="300"/>
              </a:spcAft>
              <a:buClr>
                <a:srgbClr val="D77C01"/>
              </a:buClr>
              <a:buSzPct val="130000"/>
              <a:buFont typeface="Georgia" pitchFamily="18" charset="0"/>
              <a:buNone/>
              <a:defRPr/>
            </a:pPr>
            <a:r>
              <a:rPr lang="ru-RU" sz="2200" b="1" u="sng" dirty="0">
                <a:solidFill>
                  <a:srgbClr val="404040"/>
                </a:solidFill>
                <a:latin typeface="Century" pitchFamily="18" charset="0"/>
              </a:rPr>
              <a:t>Д</a:t>
            </a:r>
            <a:r>
              <a:rPr lang="ru-RU" sz="2200" b="1" u="sng" dirty="0" smtClean="0">
                <a:solidFill>
                  <a:srgbClr val="404040"/>
                </a:solidFill>
                <a:latin typeface="Century" pitchFamily="18" charset="0"/>
              </a:rPr>
              <a:t>етализация </a:t>
            </a:r>
            <a:r>
              <a:rPr lang="ru-RU" sz="2200" b="1" u="sng" dirty="0">
                <a:solidFill>
                  <a:srgbClr val="404040"/>
                </a:solidFill>
                <a:latin typeface="Century" pitchFamily="18" charset="0"/>
              </a:rPr>
              <a:t>порядка рассмотрения обращений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23850" y="404813"/>
            <a:ext cx="8569325" cy="5832499"/>
          </a:xfrm>
        </p:spPr>
        <p:txBody>
          <a:bodyPr/>
          <a:lstStyle/>
          <a:p>
            <a:pPr marL="44450" indent="0" algn="ctr" eaLnBrk="1" hangingPunct="1">
              <a:spcBef>
                <a:spcPct val="0"/>
              </a:spcBef>
              <a:spcAft>
                <a:spcPct val="0"/>
              </a:spcAft>
              <a:buFont typeface="Georgia" pitchFamily="18" charset="0"/>
              <a:buNone/>
            </a:pPr>
            <a:r>
              <a:rPr lang="ru-RU" b="1" dirty="0" smtClean="0">
                <a:latin typeface="Century" pitchFamily="18" charset="0"/>
              </a:rPr>
              <a:t>Основные новеллы Закона Республики Беларусь </a:t>
            </a:r>
            <a:r>
              <a:rPr lang="en-US" b="1" dirty="0" smtClean="0">
                <a:latin typeface="Century" pitchFamily="18" charset="0"/>
              </a:rPr>
              <a:t>                  </a:t>
            </a:r>
            <a:r>
              <a:rPr lang="ru-RU" b="1" dirty="0" smtClean="0">
                <a:latin typeface="Century" pitchFamily="18" charset="0"/>
              </a:rPr>
              <a:t>от 15.07.2015 «О внесении изменений и дополнений в Закон Республики Беларусь «Об обращениях граждан и юридических лиц» </a:t>
            </a:r>
          </a:p>
          <a:p>
            <a:pPr marL="44450" indent="0" algn="ctr" eaLnBrk="1" hangingPunct="1">
              <a:spcBef>
                <a:spcPct val="0"/>
              </a:spcBef>
              <a:spcAft>
                <a:spcPct val="0"/>
              </a:spcAft>
              <a:buFont typeface="Georgia" pitchFamily="18" charset="0"/>
              <a:buNone/>
            </a:pPr>
            <a:endParaRPr lang="en-US" b="1" dirty="0" smtClean="0">
              <a:latin typeface="Century" pitchFamily="18" charset="0"/>
            </a:endParaRPr>
          </a:p>
          <a:p>
            <a:pPr marL="387350" indent="-342900" algn="just" eaLnBrk="1" hangingPunct="1"/>
            <a:r>
              <a:rPr lang="ru-RU" sz="2000" dirty="0" smtClean="0">
                <a:latin typeface="Century" pitchFamily="18" charset="0"/>
              </a:rPr>
              <a:t>Закреплено, что </a:t>
            </a:r>
            <a:r>
              <a:rPr lang="ru-RU" sz="2000" dirty="0" smtClean="0">
                <a:latin typeface="Century" pitchFamily="18" charset="0"/>
              </a:rPr>
              <a:t>действие </a:t>
            </a:r>
            <a:r>
              <a:rPr lang="ru-RU" sz="2000" dirty="0" smtClean="0">
                <a:latin typeface="Century" pitchFamily="18" charset="0"/>
              </a:rPr>
              <a:t>Закона «Об обращениях граждан и юридических лиц» </a:t>
            </a:r>
            <a:r>
              <a:rPr lang="ru-RU" sz="2000" dirty="0" smtClean="0">
                <a:latin typeface="Century" pitchFamily="18" charset="0"/>
              </a:rPr>
              <a:t>не применяется к обращениям </a:t>
            </a:r>
            <a:r>
              <a:rPr lang="ru-RU" sz="2000" dirty="0" smtClean="0">
                <a:latin typeface="Century" pitchFamily="18" charset="0"/>
              </a:rPr>
              <a:t>работника к нанимателю</a:t>
            </a:r>
          </a:p>
          <a:p>
            <a:pPr marL="387350" indent="-342900" algn="just" eaLnBrk="1" hangingPunct="1"/>
            <a:r>
              <a:rPr lang="ru-RU" sz="2000" dirty="0" smtClean="0">
                <a:latin typeface="Century" pitchFamily="18" charset="0"/>
              </a:rPr>
              <a:t>Предоставление работникам организаций, уполномоченным осуществлять предварительную запись на личный прием, права отказывать в личном приеме, записи на личный прием в определенных Законом случаях</a:t>
            </a:r>
          </a:p>
          <a:p>
            <a:pPr marL="387350" indent="-342900" algn="just" eaLnBrk="1" hangingPunct="1"/>
            <a:r>
              <a:rPr lang="ru-RU" sz="2000" dirty="0" smtClean="0">
                <a:latin typeface="Century" pitchFamily="18" charset="0"/>
              </a:rPr>
              <a:t>Исключена необходимость разъяснения порядка обжалования решений об оставлении обращений без рассмотрения по существу</a:t>
            </a:r>
          </a:p>
          <a:p>
            <a:pPr marL="387350" indent="-342900" algn="just" eaLnBrk="1" hangingPunct="1"/>
            <a:r>
              <a:rPr lang="ru-RU" sz="2000" dirty="0" smtClean="0">
                <a:latin typeface="Century" pitchFamily="18" charset="0"/>
              </a:rPr>
              <a:t>Изменен порядок исчисления сроков при рассмотрении обращений</a:t>
            </a:r>
          </a:p>
          <a:p>
            <a:pPr marL="44450" indent="0" algn="just" eaLnBrk="1" hangingPunct="1">
              <a:buFont typeface="Georgia" pitchFamily="18" charset="0"/>
              <a:buAutoNum type="arabicPeriod"/>
            </a:pPr>
            <a:endParaRPr lang="ru-RU" sz="2000" dirty="0" smtClean="0">
              <a:latin typeface="Century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95288" y="404813"/>
            <a:ext cx="8353425" cy="5832475"/>
          </a:xfrm>
        </p:spPr>
        <p:txBody>
          <a:bodyPr>
            <a:normAutofit/>
          </a:bodyPr>
          <a:lstStyle/>
          <a:p>
            <a:pPr marL="44450" indent="0" algn="ctr" eaLnBrk="1" hangingPunct="1">
              <a:spcBef>
                <a:spcPct val="0"/>
              </a:spcBef>
              <a:spcAft>
                <a:spcPct val="0"/>
              </a:spcAft>
              <a:buFont typeface="Georgia" pitchFamily="18" charset="0"/>
              <a:buNone/>
            </a:pPr>
            <a:r>
              <a:rPr lang="ru-RU" b="1" dirty="0" smtClean="0">
                <a:latin typeface="Century" pitchFamily="18" charset="0"/>
              </a:rPr>
              <a:t>Основные новеллы Закона Республики Беларусь </a:t>
            </a:r>
            <a:r>
              <a:rPr lang="ru-RU" b="1" dirty="0" smtClean="0">
                <a:latin typeface="Century" pitchFamily="18" charset="0"/>
              </a:rPr>
              <a:t>               от </a:t>
            </a:r>
            <a:r>
              <a:rPr lang="ru-RU" b="1" dirty="0" smtClean="0">
                <a:latin typeface="Century" pitchFamily="18" charset="0"/>
              </a:rPr>
              <a:t>15.07.2015 «О внесении изменений и дополнений в Закон Республики Беларусь «Об обращениях граждан и юридических лиц» </a:t>
            </a:r>
          </a:p>
          <a:p>
            <a:pPr marL="44450" indent="0" algn="ctr" eaLnBrk="1" hangingPunct="1">
              <a:spcBef>
                <a:spcPct val="0"/>
              </a:spcBef>
              <a:spcAft>
                <a:spcPct val="0"/>
              </a:spcAft>
              <a:buFont typeface="Georgia" pitchFamily="18" charset="0"/>
              <a:buNone/>
            </a:pPr>
            <a:endParaRPr lang="ru-RU" b="1" dirty="0" smtClean="0">
              <a:latin typeface="Century" pitchFamily="18" charset="0"/>
            </a:endParaRPr>
          </a:p>
          <a:p>
            <a:pPr marL="387350" indent="-342900" algn="just" eaLnBrk="1" hangingPunct="1"/>
            <a:r>
              <a:rPr lang="ru-RU" sz="2000" dirty="0" smtClean="0">
                <a:latin typeface="Century" pitchFamily="18" charset="0"/>
              </a:rPr>
              <a:t>Уточнен механизм рассмотрения идентичных обращений, а также обращений, содержащих уточняющие документы и (или) сведения</a:t>
            </a:r>
          </a:p>
          <a:p>
            <a:pPr marL="387350" indent="-342900" algn="just" eaLnBrk="1" hangingPunct="1"/>
            <a:r>
              <a:rPr lang="ru-RU" sz="2000" dirty="0" smtClean="0">
                <a:latin typeface="Century" pitchFamily="18" charset="0"/>
              </a:rPr>
              <a:t>Вводится новое определение повторного обращения</a:t>
            </a:r>
          </a:p>
          <a:p>
            <a:pPr marL="387350" indent="-342900" algn="just" eaLnBrk="1" hangingPunct="1"/>
            <a:r>
              <a:rPr lang="ru-RU" sz="2000" dirty="0" smtClean="0">
                <a:latin typeface="Century" pitchFamily="18" charset="0"/>
              </a:rPr>
              <a:t>Уточнено понятие анонимных обращений</a:t>
            </a:r>
          </a:p>
          <a:p>
            <a:pPr marL="387350" indent="-342900" algn="just" eaLnBrk="1" hangingPunct="1"/>
            <a:r>
              <a:rPr lang="ru-RU" sz="2000" dirty="0" smtClean="0">
                <a:latin typeface="Century" pitchFamily="18" charset="0"/>
              </a:rPr>
              <a:t>Конкретизирован порядок информирования заявителей коллективного обращения о результатах его рассмотрения</a:t>
            </a:r>
          </a:p>
          <a:p>
            <a:pPr marL="387350" indent="-342900" algn="just" eaLnBrk="1" hangingPunct="1"/>
            <a:r>
              <a:rPr lang="ru-RU" sz="2000" dirty="0" smtClean="0">
                <a:latin typeface="Century" pitchFamily="18" charset="0"/>
              </a:rPr>
              <a:t>Предусмотрено, что замечания и предложения, внесенные в книгу замечаний и предложений и не относящиеся к компетенции соответствующих организаций, оставляются </a:t>
            </a:r>
            <a:r>
              <a:rPr lang="ru-RU" sz="2000" dirty="0" smtClean="0">
                <a:latin typeface="Century" pitchFamily="18" charset="0"/>
              </a:rPr>
              <a:t>без рассмотрения по существу, без </a:t>
            </a:r>
            <a:r>
              <a:rPr lang="ru-RU" sz="2000" dirty="0" smtClean="0">
                <a:latin typeface="Century" pitchFamily="18" charset="0"/>
              </a:rPr>
              <a:t>уведомления заявителя</a:t>
            </a:r>
            <a:endParaRPr lang="ru-RU" dirty="0" smtClean="0">
              <a:latin typeface="Century" pitchFamily="18" charset="0"/>
            </a:endParaRPr>
          </a:p>
          <a:p>
            <a:pPr marL="44450" indent="0" algn="just" eaLnBrk="1" hangingPunct="1">
              <a:buFont typeface="Trebuchet MS" pitchFamily="34" charset="0"/>
              <a:buAutoNum type="arabicPeriod"/>
            </a:pPr>
            <a:endParaRPr lang="en-US" sz="2400" dirty="0" smtClean="0">
              <a:latin typeface="Century" pitchFamily="18" charset="0"/>
            </a:endParaRPr>
          </a:p>
          <a:p>
            <a:pPr marL="44450" indent="0" eaLnBrk="1" hangingPunct="1">
              <a:buFont typeface="Georgia" pitchFamily="18" charset="0"/>
              <a:buNone/>
            </a:pPr>
            <a:endParaRPr lang="ru-RU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388" y="404813"/>
            <a:ext cx="8856662" cy="5976937"/>
          </a:xfrm>
        </p:spPr>
        <p:txBody>
          <a:bodyPr>
            <a:normAutofit/>
          </a:bodyPr>
          <a:lstStyle/>
          <a:p>
            <a:pPr marL="44450" indent="0" algn="ctr" eaLnBrk="1" hangingPunct="1">
              <a:spcBef>
                <a:spcPct val="0"/>
              </a:spcBef>
              <a:spcAft>
                <a:spcPct val="0"/>
              </a:spcAft>
              <a:buFont typeface="Georgia" pitchFamily="18" charset="0"/>
              <a:buNone/>
            </a:pPr>
            <a:r>
              <a:rPr lang="ru-RU" sz="2400" b="1" dirty="0" smtClean="0">
                <a:latin typeface="Century" pitchFamily="18" charset="0"/>
              </a:rPr>
              <a:t>Направления дальнейшего совершенствования законодательства об обращениях граждан </a:t>
            </a:r>
          </a:p>
          <a:p>
            <a:pPr marL="44450" indent="0" algn="ctr" eaLnBrk="1" hangingPunct="1">
              <a:spcBef>
                <a:spcPct val="0"/>
              </a:spcBef>
              <a:spcAft>
                <a:spcPct val="0"/>
              </a:spcAft>
              <a:buFont typeface="Georgia" pitchFamily="18" charset="0"/>
              <a:buNone/>
            </a:pPr>
            <a:r>
              <a:rPr lang="ru-RU" sz="2400" b="1" dirty="0" smtClean="0">
                <a:latin typeface="Century" pitchFamily="18" charset="0"/>
              </a:rPr>
              <a:t>и юридических лиц</a:t>
            </a:r>
          </a:p>
          <a:p>
            <a:pPr marL="44450" indent="0" algn="ctr" eaLnBrk="1" hangingPunct="1">
              <a:spcBef>
                <a:spcPct val="0"/>
              </a:spcBef>
              <a:spcAft>
                <a:spcPct val="0"/>
              </a:spcAft>
              <a:buFont typeface="Georgia" pitchFamily="18" charset="0"/>
              <a:buNone/>
            </a:pPr>
            <a:endParaRPr lang="ru-RU" sz="2400" dirty="0" smtClean="0">
              <a:latin typeface="Century" pitchFamily="18" charset="0"/>
            </a:endParaRPr>
          </a:p>
          <a:p>
            <a:pPr marL="387350" indent="-342900" algn="just" eaLnBrk="1" hangingPunct="1">
              <a:spcBef>
                <a:spcPct val="0"/>
              </a:spcBef>
              <a:spcAft>
                <a:spcPts val="1200"/>
              </a:spcAft>
            </a:pPr>
            <a:r>
              <a:rPr lang="ru-RU" sz="2000" dirty="0" smtClean="0">
                <a:latin typeface="Century" pitchFamily="18" charset="0"/>
              </a:rPr>
              <a:t>Обеспечение согласованных подходов к применению норм законодательства об обращениях граждан и юридических лиц со стороны </a:t>
            </a:r>
            <a:r>
              <a:rPr lang="ru-RU" sz="2000" dirty="0" err="1" smtClean="0">
                <a:latin typeface="Century" pitchFamily="18" charset="0"/>
              </a:rPr>
              <a:t>правоприменителей</a:t>
            </a:r>
            <a:endParaRPr lang="ru-RU" sz="2000" dirty="0" smtClean="0">
              <a:latin typeface="Century" pitchFamily="18" charset="0"/>
            </a:endParaRPr>
          </a:p>
          <a:p>
            <a:pPr marL="387350" indent="-342900" algn="just" eaLnBrk="1" hangingPunct="1">
              <a:spcBef>
                <a:spcPct val="0"/>
              </a:spcBef>
              <a:spcAft>
                <a:spcPts val="1200"/>
              </a:spcAft>
            </a:pPr>
            <a:r>
              <a:rPr lang="ru-RU" sz="2000" dirty="0" smtClean="0">
                <a:latin typeface="Century" pitchFamily="18" charset="0"/>
              </a:rPr>
              <a:t>Регламентация работы с обращениями на уровне комплексного акта</a:t>
            </a:r>
          </a:p>
          <a:p>
            <a:pPr marL="387350" indent="-342900" algn="just" eaLnBrk="1" hangingPunct="1">
              <a:spcBef>
                <a:spcPct val="0"/>
              </a:spcBef>
              <a:spcAft>
                <a:spcPts val="1200"/>
              </a:spcAft>
            </a:pPr>
            <a:r>
              <a:rPr lang="ru-RU" sz="2000" dirty="0" smtClean="0">
                <a:latin typeface="Century" pitchFamily="18" charset="0"/>
              </a:rPr>
              <a:t>Поиск и юридическое закрепление критериев, позволяющих разграничить сферу действия Закона «Об обращениях граждан и юридических лиц» и нормативных правовых актов, регламентирующих иные категории обращений</a:t>
            </a:r>
          </a:p>
          <a:p>
            <a:pPr marL="387350" indent="-342900" algn="just" eaLnBrk="1" hangingPunct="1">
              <a:spcBef>
                <a:spcPct val="0"/>
              </a:spcBef>
              <a:spcAft>
                <a:spcPts val="1200"/>
              </a:spcAft>
            </a:pPr>
            <a:r>
              <a:rPr lang="ru-RU" sz="2000" dirty="0" smtClean="0">
                <a:latin typeface="Century" pitchFamily="18" charset="0"/>
              </a:rPr>
              <a:t>Исключение излишних затрат на администрирование работы с обращениями</a:t>
            </a:r>
          </a:p>
          <a:p>
            <a:pPr marL="44450" indent="0" algn="ctr" eaLnBrk="1" hangingPunct="1">
              <a:spcBef>
                <a:spcPct val="0"/>
              </a:spcBef>
              <a:spcAft>
                <a:spcPct val="0"/>
              </a:spcAft>
              <a:buFont typeface="Georgia" pitchFamily="18" charset="0"/>
              <a:buNone/>
            </a:pPr>
            <a:endParaRPr lang="ru-RU" sz="2400" b="1" dirty="0" smtClean="0">
              <a:latin typeface="Century" pitchFamily="18" charset="0"/>
            </a:endParaRPr>
          </a:p>
          <a:p>
            <a:pPr marL="44450" indent="0" algn="ctr" eaLnBrk="1" hangingPunct="1">
              <a:spcBef>
                <a:spcPct val="0"/>
              </a:spcBef>
              <a:spcAft>
                <a:spcPct val="0"/>
              </a:spcAft>
              <a:buFont typeface="Georgia" pitchFamily="18" charset="0"/>
              <a:buNone/>
            </a:pPr>
            <a:endParaRPr lang="ru-RU" sz="2400" dirty="0" smtClean="0">
              <a:latin typeface="Century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838"/>
            <a:ext cx="6400800" cy="3475037"/>
          </a:xfrm>
        </p:spPr>
        <p:txBody>
          <a:bodyPr/>
          <a:lstStyle/>
          <a:p>
            <a:pPr marL="44450" indent="0" algn="ctr" eaLnBrk="1" hangingPunct="1">
              <a:buFont typeface="Georgia" pitchFamily="18" charset="0"/>
              <a:buNone/>
            </a:pPr>
            <a:endParaRPr lang="ru-RU" sz="3600" b="1" smtClean="0">
              <a:latin typeface="Century" pitchFamily="18" charset="0"/>
            </a:endParaRPr>
          </a:p>
          <a:p>
            <a:pPr marL="44450" indent="0" algn="ctr" eaLnBrk="1" hangingPunct="1">
              <a:buFont typeface="Georgia" pitchFamily="18" charset="0"/>
              <a:buNone/>
            </a:pPr>
            <a:endParaRPr lang="ru-RU" sz="3600" b="1" smtClean="0">
              <a:latin typeface="Century" pitchFamily="18" charset="0"/>
            </a:endParaRPr>
          </a:p>
          <a:p>
            <a:pPr marL="44450" indent="0" algn="ctr" eaLnBrk="1" hangingPunct="1">
              <a:buFont typeface="Georgia" pitchFamily="18" charset="0"/>
              <a:buNone/>
            </a:pPr>
            <a:r>
              <a:rPr lang="ru-RU" sz="3600" b="1" smtClean="0">
                <a:latin typeface="Century" pitchFamily="18" charset="0"/>
              </a:rPr>
              <a:t>Спасибо за внимание!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здушный поток">
  <a:themeElements>
    <a:clrScheme name="Другая 3">
      <a:dk1>
        <a:sysClr val="windowText" lastClr="000000"/>
      </a:dk1>
      <a:lt1>
        <a:sysClr val="window" lastClr="FFFFFF"/>
      </a:lt1>
      <a:dk2>
        <a:srgbClr val="3E3D2D"/>
      </a:dk2>
      <a:lt2>
        <a:srgbClr val="74A50F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794</TotalTime>
  <Words>497</Words>
  <Application>Microsoft Office PowerPoint</Application>
  <PresentationFormat>Экран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Воздушный поток</vt:lpstr>
      <vt:lpstr>Развитие законодательства  об обращениях граждан и юридических лиц на современном этапе</vt:lpstr>
      <vt:lpstr>Презентация PowerPoint</vt:lpstr>
      <vt:lpstr>Презентация PowerPoint</vt:lpstr>
      <vt:lpstr>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Тенденции развития законодательства  об обращениях граждан и юридических лиц на современном этапе </dc:title>
  <dc:creator>Диско</dc:creator>
  <cp:lastModifiedBy>Диско</cp:lastModifiedBy>
  <cp:revision>43</cp:revision>
  <cp:lastPrinted>2015-12-16T14:01:44Z</cp:lastPrinted>
  <dcterms:created xsi:type="dcterms:W3CDTF">2015-12-10T06:26:25Z</dcterms:created>
  <dcterms:modified xsi:type="dcterms:W3CDTF">2015-12-16T14:04:26Z</dcterms:modified>
</cp:coreProperties>
</file>