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9.xml" ContentType="application/vnd.openxmlformats-officedocument.drawingml.chart+xml"/>
  <Override PartName="/ppt/commentAuthors.xml" ContentType="application/vnd.openxmlformats-officedocument.presentationml.commentAuthors+xml"/>
  <Override PartName="/ppt/charts/chart7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charts/chart8.xml" ContentType="application/vnd.openxmlformats-officedocument.drawingml.char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charts/chart6.xml" ContentType="application/vnd.openxmlformats-officedocument.drawingml.chart+xml"/>
  <Override PartName="/ppt/charts/chart10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303" r:id="rId3"/>
    <p:sldId id="272" r:id="rId4"/>
    <p:sldId id="276" r:id="rId5"/>
    <p:sldId id="281" r:id="rId6"/>
    <p:sldId id="299" r:id="rId7"/>
    <p:sldId id="278" r:id="rId8"/>
    <p:sldId id="279" r:id="rId9"/>
    <p:sldId id="283" r:id="rId10"/>
    <p:sldId id="273" r:id="rId11"/>
    <p:sldId id="275" r:id="rId12"/>
    <p:sldId id="274" r:id="rId13"/>
    <p:sldId id="301" r:id="rId14"/>
    <p:sldId id="302" r:id="rId15"/>
    <p:sldId id="271" r:id="rId16"/>
    <p:sldId id="298" r:id="rId17"/>
    <p:sldId id="286" r:id="rId18"/>
    <p:sldId id="287" r:id="rId19"/>
    <p:sldId id="294" r:id="rId20"/>
    <p:sldId id="295" r:id="rId21"/>
    <p:sldId id="296" r:id="rId22"/>
    <p:sldId id="297" r:id="rId23"/>
    <p:sldId id="289" r:id="rId24"/>
    <p:sldId id="290" r:id="rId25"/>
    <p:sldId id="291" r:id="rId26"/>
    <p:sldId id="305" r:id="rId27"/>
    <p:sldId id="306" r:id="rId28"/>
    <p:sldId id="304" r:id="rId29"/>
    <p:sldId id="293" r:id="rId30"/>
    <p:sldId id="258" r:id="rId31"/>
    <p:sldId id="261" r:id="rId32"/>
    <p:sldId id="262" r:id="rId33"/>
    <p:sldId id="265" r:id="rId34"/>
    <p:sldId id="307" r:id="rId35"/>
    <p:sldId id="308" r:id="rId36"/>
    <p:sldId id="260" r:id="rId37"/>
  </p:sldIdLst>
  <p:sldSz cx="9144000" cy="6858000" type="screen4x3"/>
  <p:notesSz cx="6669088" cy="9928225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istrato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1" autoAdjust="0"/>
    <p:restoredTop sz="94643" autoAdjust="0"/>
  </p:normalViewPr>
  <p:slideViewPr>
    <p:cSldViewPr>
      <p:cViewPr>
        <p:scale>
          <a:sx n="100" d="100"/>
          <a:sy n="100" d="100"/>
        </p:scale>
        <p:origin x="66" y="6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exey\Desktop\&#1055;&#1056;&#1054;&#1054;&#1053;_&#1057;&#1072;&#1081;&#1090;&#1099;_&#1089;&#1077;&#1084;&#1080;&#1085;&#1072;&#1088;_17_12_2015\&#1044;&#1080;&#1072;&#1075;&#1088;&#1072;&#1084;&#1084;&#1099;%20&#1082;%20&#1090;&#1072;&#1073;&#1083;&#1080;&#1094;&#1077;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exey\Desktop\&#1044;&#1080;&#1072;&#1075;&#1088;&#1072;&#1084;&#1084;&#1099;%20&#1082;%20&#1090;&#1072;&#1073;&#1083;&#1080;&#1094;&#1077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exey\Desktop\&#1055;&#1056;&#1054;&#1054;&#1053;_&#1057;&#1072;&#1081;&#1090;&#1099;_&#1089;&#1077;&#1084;&#1080;&#1085;&#1072;&#1088;_17_12_2015\&#1044;&#1080;&#1072;&#1075;&#1088;&#1072;&#1084;&#1084;&#1099;%20&#1082;%20&#1090;&#1072;&#1073;&#1083;&#1080;&#1094;&#1077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F:\&#1054;&#1093;&#1088;&#1080;&#1084;&#1077;&#1085;&#1082;&#1086;%20(&#1041;&#1043;&#1059;&#1048;&#1056;)\&#1055;&#1056;&#1054;&#1054;&#1053;_&#1057;&#1072;&#1081;&#1090;&#1099;_&#1089;&#1077;&#1084;&#1080;&#1085;&#1072;&#1088;_17_12_2015\&#1044;&#1080;&#1072;&#1075;&#1088;&#1072;&#1084;&#1084;&#1099;%20&#1082;%20&#1090;&#1072;&#1073;&#1083;&#1080;&#1094;&#1077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exey\Desktop\&#1044;&#1080;&#1072;&#1075;&#1088;&#1072;&#1084;&#1084;&#1099;%20&#1082;%20&#1090;&#1072;&#1073;&#1083;&#1080;&#1094;&#1077;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exey\Desktop\&#1044;&#1080;&#1072;&#1075;&#1088;&#1072;&#1084;&#1084;&#1099;%20&#1082;%20&#1090;&#1072;&#1073;&#1083;&#1080;&#1094;&#1077;.xlsx" TargetMode="Externa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F:\&#1054;&#1093;&#1088;&#1080;&#1084;&#1077;&#1085;&#1082;&#1086;%20(&#1041;&#1043;&#1059;&#1048;&#1056;)\&#1055;&#1056;&#1054;&#1054;&#1053;_&#1057;&#1072;&#1081;&#1090;&#1099;_&#1089;&#1077;&#1084;&#1080;&#1085;&#1072;&#1088;_17_12_2015\&#1044;&#1080;&#1072;&#1075;&#1088;&#1072;&#1084;&#1084;&#1099;%20&#1082;%20&#1090;&#1072;&#1073;&#1083;&#1080;&#1094;&#1077;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exey\Desktop\&#1044;&#1080;&#1072;&#1075;&#1088;&#1072;&#1084;&#1084;&#1099;%20&#1082;%20&#1090;&#1072;&#1073;&#1083;&#1080;&#1094;&#1077;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exey\Desktop\&#1044;&#1080;&#1072;&#1075;&#1088;&#1072;&#1084;&#1084;&#1099;%20&#1082;%20&#1090;&#1072;&#1073;&#1083;&#1080;&#1094;&#1077;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exey\Desktop\&#1044;&#1080;&#1072;&#1075;&#1088;&#1072;&#1084;&#1084;&#1099;%20&#1082;%20&#1090;&#1072;&#1073;&#1083;&#1080;&#1094;&#1077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view3D>
      <c:rotX val="60"/>
      <c:rotY val="20"/>
      <c:perspective val="30"/>
    </c:view3D>
    <c:plotArea>
      <c:layout/>
      <c:pie3DChart>
        <c:varyColors val="1"/>
        <c:ser>
          <c:idx val="0"/>
          <c:order val="0"/>
          <c:explosion val="25"/>
          <c:dPt>
            <c:idx val="0"/>
            <c:explosion val="34"/>
          </c:dPt>
          <c:dPt>
            <c:idx val="1"/>
            <c:explosion val="33"/>
          </c:dPt>
          <c:dLbls>
            <c:dLbl>
              <c:idx val="0"/>
              <c:layout>
                <c:manualLayout>
                  <c:x val="6.6763137959657451E-2"/>
                  <c:y val="-5.4271527149540741E-2"/>
                </c:manualLayout>
              </c:layout>
              <c:showVal val="1"/>
            </c:dLbl>
            <c:dLbl>
              <c:idx val="1"/>
              <c:layout>
                <c:manualLayout>
                  <c:x val="0.15859959897088305"/>
                  <c:y val="-0.18108239296162906"/>
                </c:manualLayout>
              </c:layout>
              <c:showVal val="1"/>
            </c:dLbl>
            <c:txPr>
              <a:bodyPr/>
              <a:lstStyle/>
              <a:p>
                <a:pPr>
                  <a:defRPr sz="2400" b="1">
                    <a:latin typeface="Arial" pitchFamily="34" charset="0"/>
                    <a:cs typeface="Arial" pitchFamily="34" charset="0"/>
                  </a:defRPr>
                </a:pPr>
                <a:endParaRPr lang="ru-RU"/>
              </a:p>
            </c:txPr>
            <c:showVal val="1"/>
            <c:showLeaderLines val="1"/>
          </c:dLbls>
          <c:cat>
            <c:strRef>
              <c:f>Лист10!$B$1:$C$1</c:f>
              <c:strCache>
                <c:ptCount val="2"/>
                <c:pt idx="0">
                  <c:v>нет сайтов - 5 органов (организаций)</c:v>
                </c:pt>
                <c:pt idx="1">
                  <c:v>есть сайт - 88 органов (организаций)</c:v>
                </c:pt>
              </c:strCache>
            </c:strRef>
          </c:cat>
          <c:val>
            <c:numRef>
              <c:f>Лист10!$B$2:$C$2</c:f>
              <c:numCache>
                <c:formatCode>0.0%</c:formatCode>
                <c:ptCount val="2"/>
                <c:pt idx="0">
                  <c:v>5.400000000000002E-2</c:v>
                </c:pt>
                <c:pt idx="1">
                  <c:v>0.94600000000000017</c:v>
                </c:pt>
              </c:numCache>
            </c:numRef>
          </c:val>
        </c:ser>
      </c:pie3DChart>
    </c:plotArea>
    <c:legend>
      <c:legendPos val="r"/>
      <c:layout>
        <c:manualLayout>
          <c:xMode val="edge"/>
          <c:yMode val="edge"/>
          <c:x val="0.68283051911159143"/>
          <c:y val="0.42858333201072901"/>
          <c:w val="0.31557030047466722"/>
          <c:h val="0.55716119725674196"/>
        </c:manualLayout>
      </c:layout>
      <c:txPr>
        <a:bodyPr/>
        <a:lstStyle/>
        <a:p>
          <a:pPr>
            <a:defRPr sz="1800" b="1"/>
          </a:pPr>
          <a:endParaRPr lang="ru-RU"/>
        </a:p>
      </c:txPr>
    </c:legend>
    <c:plotVisOnly val="1"/>
    <c:dispBlanksAs val="zero"/>
  </c:chart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title>
      <c:tx>
        <c:rich>
          <a:bodyPr/>
          <a:lstStyle/>
          <a:p>
            <a:pPr>
              <a:defRPr/>
            </a:pPr>
            <a:r>
              <a:rPr lang="ru-RU" sz="2000" dirty="0" smtClean="0"/>
              <a:t>ИНФОРМАЦИЯ О ВОЗМОЖНОСТИ</a:t>
            </a:r>
            <a:r>
              <a:rPr lang="ru-RU" sz="2000" baseline="0" dirty="0" smtClean="0"/>
              <a:t> ПОЛУЧИТЬ ЗАЯВИТЕЛЕМ УВЕДОМЛЕНИЯ О НАПРАВЛЕННОМ ЭЛЕКТРОННОМ ОБРАЩЕНИИ</a:t>
            </a:r>
            <a:endParaRPr lang="ru-RU" sz="2000" dirty="0"/>
          </a:p>
        </c:rich>
      </c:tx>
      <c:layout>
        <c:manualLayout>
          <c:xMode val="edge"/>
          <c:yMode val="edge"/>
          <c:x val="0.143452898324089"/>
          <c:y val="2.4050358041025711E-2"/>
        </c:manualLayout>
      </c:layout>
    </c:title>
    <c:view3D>
      <c:rotX val="60"/>
      <c:rotY val="50"/>
      <c:perspective val="30"/>
    </c:view3D>
    <c:plotArea>
      <c:layout>
        <c:manualLayout>
          <c:layoutTarget val="inner"/>
          <c:xMode val="edge"/>
          <c:yMode val="edge"/>
          <c:x val="1.2678329858773806E-3"/>
          <c:y val="0.283171503671309"/>
          <c:w val="0.54537719431734477"/>
          <c:h val="0.68667685913686405"/>
        </c:manualLayout>
      </c:layout>
      <c:pie3DChart>
        <c:varyColors val="1"/>
        <c:ser>
          <c:idx val="1"/>
          <c:order val="0"/>
          <c:dPt>
            <c:idx val="2"/>
            <c:explosion val="9"/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2.651257703392431E-2"/>
                  <c:y val="-1.4303019361485104E-2"/>
                </c:manualLayout>
              </c:layout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20313219166124405"/>
                  <c:y val="-4.9213281857571435E-2"/>
                </c:manualLayout>
              </c:layout>
              <c:showVal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400" b="1">
                    <a:latin typeface="Arial" pitchFamily="34" charset="0"/>
                    <a:cs typeface="Arial" pitchFamily="34" charset="0"/>
                  </a:defRPr>
                </a:pPr>
                <a:endParaRPr lang="ru-RU"/>
              </a:p>
            </c:txPr>
            <c:showVal val="1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Лист5!$A$1:$C$1</c:f>
              <c:strCache>
                <c:ptCount val="3"/>
                <c:pt idx="0">
                  <c:v>республиканские органы государственного управления и подчинённые организации - нет;</c:v>
                </c:pt>
                <c:pt idx="1">
                  <c:v>местные исполнительные и распорядительные органы - 5 сайтов</c:v>
                </c:pt>
                <c:pt idx="2">
                  <c:v>всего 292 сайта</c:v>
                </c:pt>
              </c:strCache>
            </c:strRef>
          </c:cat>
          <c:val>
            <c:numRef>
              <c:f>Лист5!$A$3:$C$3</c:f>
              <c:numCache>
                <c:formatCode>0.0%</c:formatCode>
                <c:ptCount val="3"/>
                <c:pt idx="0">
                  <c:v>0</c:v>
                </c:pt>
                <c:pt idx="1">
                  <c:v>1.7123287671232897E-2</c:v>
                </c:pt>
                <c:pt idx="2">
                  <c:v>0.98287671232876705</c:v>
                </c:pt>
              </c:numCache>
            </c:numRef>
          </c:val>
        </c:ser>
      </c:pie3DChart>
    </c:plotArea>
    <c:legend>
      <c:legendPos val="r"/>
      <c:legendEntry>
        <c:idx val="2"/>
        <c:delete val="1"/>
      </c:legendEntry>
      <c:layout>
        <c:manualLayout>
          <c:xMode val="edge"/>
          <c:yMode val="edge"/>
          <c:x val="0.66203416707200602"/>
          <c:y val="0.53349312197634557"/>
          <c:w val="0.33055535846157091"/>
          <c:h val="0.4600672526284959"/>
        </c:manualLayout>
      </c:layout>
      <c:txPr>
        <a:bodyPr/>
        <a:lstStyle/>
        <a:p>
          <a:pPr>
            <a:defRPr lang="ru-RU" sz="1800" b="1" i="0" u="none" strike="noStrike" kern="1200" baseline="0">
              <a:solidFill>
                <a:prstClr val="black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zero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view3D>
      <c:rotX val="60"/>
      <c:perspective val="30"/>
    </c:view3D>
    <c:plotArea>
      <c:layout>
        <c:manualLayout>
          <c:layoutTarget val="inner"/>
          <c:xMode val="edge"/>
          <c:yMode val="edge"/>
          <c:x val="1.8403752240089305E-2"/>
          <c:y val="0.16340096198461596"/>
          <c:w val="0.54289752829395799"/>
          <c:h val="0.75100805792820424"/>
        </c:manualLayout>
      </c:layout>
      <c:pie3DChart>
        <c:varyColors val="1"/>
        <c:ser>
          <c:idx val="0"/>
          <c:order val="0"/>
          <c:explosion val="25"/>
          <c:dPt>
            <c:idx val="0"/>
            <c:explosion val="3"/>
          </c:dPt>
          <c:dLbls>
            <c:dLbl>
              <c:idx val="0"/>
              <c:layout>
                <c:manualLayout>
                  <c:x val="5.9767272235452112E-2"/>
                  <c:y val="-0.16567889515544001"/>
                </c:manualLayout>
              </c:layout>
              <c:showVal val="1"/>
            </c:dLbl>
            <c:dLbl>
              <c:idx val="1"/>
              <c:layout>
                <c:manualLayout>
                  <c:x val="0.15561906165015504"/>
                  <c:y val="2.5853540783050313E-2"/>
                </c:manualLayout>
              </c:layout>
              <c:showVal val="1"/>
            </c:dLbl>
            <c:txPr>
              <a:bodyPr/>
              <a:lstStyle/>
              <a:p>
                <a:pPr>
                  <a:defRPr sz="2400" b="1">
                    <a:latin typeface="Arial" pitchFamily="34" charset="0"/>
                    <a:cs typeface="Arial" pitchFamily="34" charset="0"/>
                  </a:defRPr>
                </a:pPr>
                <a:endParaRPr lang="ru-RU"/>
              </a:p>
            </c:txPr>
            <c:showVal val="1"/>
            <c:showLeaderLines val="1"/>
          </c:dLbls>
          <c:cat>
            <c:strRef>
              <c:f>Лист11!$A$1:$B$1</c:f>
              <c:strCache>
                <c:ptCount val="2"/>
                <c:pt idx="0">
                  <c:v>нет сайтов - 76 органов (организаций)</c:v>
                </c:pt>
                <c:pt idx="1">
                  <c:v>есть сайт - 123 органа (организации)</c:v>
                </c:pt>
              </c:strCache>
            </c:strRef>
          </c:cat>
          <c:val>
            <c:numRef>
              <c:f>Лист11!$A$2:$B$2</c:f>
              <c:numCache>
                <c:formatCode>0.0%</c:formatCode>
                <c:ptCount val="2"/>
                <c:pt idx="0">
                  <c:v>0.38600000000000012</c:v>
                </c:pt>
                <c:pt idx="1">
                  <c:v>0.61400000000000021</c:v>
                </c:pt>
              </c:numCache>
            </c:numRef>
          </c:val>
        </c:ser>
      </c:pie3DChart>
    </c:plotArea>
    <c:legend>
      <c:legendPos val="r"/>
      <c:layout>
        <c:manualLayout>
          <c:xMode val="edge"/>
          <c:yMode val="edge"/>
          <c:x val="0.67569907691416065"/>
          <c:y val="0.54276853225458643"/>
          <c:w val="0.31663269298580421"/>
          <c:h val="0.42282148388741131"/>
        </c:manualLayout>
      </c:layout>
      <c:txPr>
        <a:bodyPr/>
        <a:lstStyle/>
        <a:p>
          <a:pPr>
            <a:defRPr sz="1800" b="1"/>
          </a:pPr>
          <a:endParaRPr lang="ru-RU"/>
        </a:p>
      </c:txPr>
    </c:legend>
    <c:plotVisOnly val="1"/>
    <c:dispBlanksAs val="zero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view3D>
      <c:rotX val="60"/>
      <c:rotY val="15"/>
      <c:perspective val="30"/>
    </c:view3D>
    <c:plotArea>
      <c:layout>
        <c:manualLayout>
          <c:layoutTarget val="inner"/>
          <c:xMode val="edge"/>
          <c:yMode val="edge"/>
          <c:x val="0"/>
          <c:y val="0.18691153512252712"/>
          <c:w val="0.55659564191549304"/>
          <c:h val="0.81072249607845326"/>
        </c:manualLayout>
      </c:layout>
      <c:pie3DChart>
        <c:varyColors val="1"/>
        <c:ser>
          <c:idx val="0"/>
          <c:order val="0"/>
          <c:explosion val="5"/>
          <c:dPt>
            <c:idx val="0"/>
            <c:explosion val="21"/>
          </c:dPt>
          <c:dLbls>
            <c:dLbl>
              <c:idx val="0"/>
              <c:layout>
                <c:manualLayout>
                  <c:x val="3.186274971330872E-2"/>
                  <c:y val="-9.4440718509327767E-2"/>
                </c:manualLayout>
              </c:layout>
              <c:spPr/>
              <c:txPr>
                <a:bodyPr/>
                <a:lstStyle/>
                <a:p>
                  <a:pPr>
                    <a:defRPr sz="2400" b="1">
                      <a:latin typeface="Arial" pitchFamily="34" charset="0"/>
                      <a:cs typeface="Arial" pitchFamily="34" charset="0"/>
                    </a:defRPr>
                  </a:pPr>
                  <a:endParaRPr lang="ru-RU"/>
                </a:p>
              </c:txPr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20299274656864905"/>
                  <c:y val="-3.0831554199315207E-2"/>
                </c:manualLayout>
              </c:layout>
              <c:spPr/>
              <c:txPr>
                <a:bodyPr/>
                <a:lstStyle/>
                <a:p>
                  <a:pPr>
                    <a:defRPr sz="2400" b="1">
                      <a:latin typeface="Arial" pitchFamily="34" charset="0"/>
                      <a:cs typeface="Arial" pitchFamily="34" charset="0"/>
                    </a:defRPr>
                  </a:pPr>
                  <a:endParaRPr lang="ru-RU"/>
                </a:p>
              </c:txPr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Val val="1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Лист9!$A$1:$B$1</c:f>
              <c:strCache>
                <c:ptCount val="2"/>
                <c:pt idx="0">
                  <c:v>специальная рубрика расположена на главной странице</c:v>
                </c:pt>
                <c:pt idx="1">
                  <c:v>специальная рубрика расположена на вкладках второго, третьего уровней, имеет разнообразные названия</c:v>
                </c:pt>
              </c:strCache>
            </c:strRef>
          </c:cat>
          <c:val>
            <c:numRef>
              <c:f>Лист9!$A$2:$B$2</c:f>
              <c:numCache>
                <c:formatCode>0%</c:formatCode>
                <c:ptCount val="2"/>
                <c:pt idx="0">
                  <c:v>0.21000000000000005</c:v>
                </c:pt>
                <c:pt idx="1">
                  <c:v>0.79</c:v>
                </c:pt>
              </c:numCache>
            </c:numRef>
          </c:val>
        </c:ser>
      </c:pie3DChart>
    </c:plotArea>
    <c:legend>
      <c:legendPos val="r"/>
      <c:layout>
        <c:manualLayout>
          <c:xMode val="edge"/>
          <c:yMode val="edge"/>
          <c:x val="0.63574880568825742"/>
          <c:y val="0.42245304390269411"/>
          <c:w val="0.33734740396076524"/>
          <c:h val="0.54311279523378397"/>
        </c:manualLayout>
      </c:layout>
      <c:txPr>
        <a:bodyPr/>
        <a:lstStyle/>
        <a:p>
          <a:pPr>
            <a:defRPr sz="1800" b="1"/>
          </a:pPr>
          <a:endParaRPr lang="ru-RU"/>
        </a:p>
      </c:txPr>
    </c:legend>
    <c:plotVisOnly val="1"/>
    <c:dispBlanksAs val="zero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title>
      <c:tx>
        <c:rich>
          <a:bodyPr/>
          <a:lstStyle/>
          <a:p>
            <a:pPr>
              <a:defRPr/>
            </a:pPr>
            <a:r>
              <a:rPr lang="ru-RU" sz="2000" b="1" i="0" u="none" strike="noStrike" baseline="0" dirty="0" smtClean="0">
                <a:effectLst/>
              </a:rPr>
              <a:t>НАЛИЧИЕ В СПЕЦИАЛЬНОЙ РУБРИКЕ ПЕРЕЧНЯ ПРЕДУСМОТРЕННЫХ ЗАКОНОДАТЕЛЬСТВОМ  ТРЕБОВАНИЙ К ЭЛЕКТРОННОМУ ОБРАЩЕНИЮ</a:t>
            </a:r>
            <a:endParaRPr lang="ru-RU" sz="2000" dirty="0"/>
          </a:p>
        </c:rich>
      </c:tx>
      <c:layout>
        <c:manualLayout>
          <c:xMode val="edge"/>
          <c:yMode val="edge"/>
          <c:x val="0.12448639774644002"/>
          <c:y val="3.4507035450167402E-2"/>
        </c:manualLayout>
      </c:layout>
    </c:title>
    <c:view3D>
      <c:rotX val="60"/>
      <c:rotY val="10"/>
      <c:perspective val="30"/>
    </c:view3D>
    <c:plotArea>
      <c:layout>
        <c:manualLayout>
          <c:layoutTarget val="inner"/>
          <c:xMode val="edge"/>
          <c:yMode val="edge"/>
          <c:x val="1.7761800571286401E-2"/>
          <c:y val="0.228776059906387"/>
          <c:w val="0.51320431777013797"/>
          <c:h val="0.72674193579063517"/>
        </c:manualLayout>
      </c:layout>
      <c:pie3DChart>
        <c:varyColors val="1"/>
        <c:ser>
          <c:idx val="0"/>
          <c:order val="0"/>
          <c:explosion val="31"/>
          <c:dPt>
            <c:idx val="0"/>
            <c:explosion val="20"/>
          </c:dPt>
          <c:dLbls>
            <c:dLbl>
              <c:idx val="0"/>
              <c:layout>
                <c:manualLayout>
                  <c:x val="4.6500572480009085E-2"/>
                  <c:y val="-3.8000306729204014E-2"/>
                </c:manualLayout>
              </c:layout>
              <c:showPercent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3.0268445838433005E-2"/>
                  <c:y val="-1.2466609990194302E-2"/>
                </c:manualLayout>
              </c:layout>
              <c:showPercent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14771097518090306"/>
                  <c:y val="-9.59411816561445E-2"/>
                </c:manualLayout>
              </c:layout>
              <c:showPercent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400" b="1">
                    <a:latin typeface="Arial" pitchFamily="34" charset="0"/>
                    <a:cs typeface="Arial" pitchFamily="34" charset="0"/>
                  </a:defRPr>
                </a:pPr>
                <a:endParaRPr lang="ru-RU"/>
              </a:p>
            </c:txPr>
            <c:showPercent val="1"/>
            <c:extLst>
              <c:ext xmlns:c15="http://schemas.microsoft.com/office/drawing/2012/chart" uri="{CE6537A1-D6FC-4f65-9D91-7224C49458BB}"/>
            </c:extLst>
          </c:dLbls>
          <c:cat>
            <c:strRef>
              <c:f>Лист6!$A$1:$C$1</c:f>
              <c:strCache>
                <c:ptCount val="3"/>
                <c:pt idx="0">
                  <c:v>республиканские органы государственного управления и подчинённые организации - 32 сайта</c:v>
                </c:pt>
                <c:pt idx="1">
                  <c:v>местные исполнительные и распорядительные органы - 5 сайтов</c:v>
                </c:pt>
                <c:pt idx="2">
                  <c:v>всего 292 сайта</c:v>
                </c:pt>
              </c:strCache>
            </c:strRef>
          </c:cat>
          <c:val>
            <c:numRef>
              <c:f>Лист6!$A$2:$C$2</c:f>
              <c:numCache>
                <c:formatCode>0</c:formatCode>
                <c:ptCount val="3"/>
                <c:pt idx="0">
                  <c:v>32</c:v>
                </c:pt>
                <c:pt idx="1">
                  <c:v>4</c:v>
                </c:pt>
                <c:pt idx="2">
                  <c:v>256</c:v>
                </c:pt>
              </c:numCache>
            </c:numRef>
          </c:val>
        </c:ser>
        <c:ser>
          <c:idx val="1"/>
          <c:order val="1"/>
          <c:explosion val="25"/>
          <c:cat>
            <c:strRef>
              <c:f>Лист6!$A$1:$C$1</c:f>
              <c:strCache>
                <c:ptCount val="3"/>
                <c:pt idx="0">
                  <c:v>республиканские органы государственного управления и подчинённые организации - 32 сайта</c:v>
                </c:pt>
                <c:pt idx="1">
                  <c:v>местные исполнительные и распорядительные органы - 5 сайтов</c:v>
                </c:pt>
                <c:pt idx="2">
                  <c:v>всего 292 сайта</c:v>
                </c:pt>
              </c:strCache>
            </c:strRef>
          </c:cat>
          <c:val>
            <c:numRef>
              <c:f>Лист6!$A$3:$C$3</c:f>
              <c:numCache>
                <c:formatCode>0.0%</c:formatCode>
                <c:ptCount val="3"/>
                <c:pt idx="0">
                  <c:v>0.10958904109589</c:v>
                </c:pt>
                <c:pt idx="1">
                  <c:v>1.3698630136986304E-2</c:v>
                </c:pt>
                <c:pt idx="2">
                  <c:v>0.87671232876712279</c:v>
                </c:pt>
              </c:numCache>
            </c:numRef>
          </c:val>
        </c:ser>
      </c:pie3DChart>
    </c:plotArea>
    <c:legend>
      <c:legendPos val="r"/>
      <c:legendEntry>
        <c:idx val="2"/>
        <c:delete val="1"/>
      </c:legendEntry>
      <c:layout>
        <c:manualLayout>
          <c:xMode val="edge"/>
          <c:yMode val="edge"/>
          <c:x val="0.66833460194046401"/>
          <c:y val="0.48517042792346821"/>
          <c:w val="0.32729260568844121"/>
          <c:h val="0.51482957207653324"/>
        </c:manualLayout>
      </c:layout>
      <c:txPr>
        <a:bodyPr/>
        <a:lstStyle/>
        <a:p>
          <a:pPr>
            <a:defRPr lang="ru-RU" sz="1800" b="1" i="0" u="none" strike="noStrike" kern="1200" baseline="0">
              <a:solidFill>
                <a:prstClr val="black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zero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title>
      <c:tx>
        <c:rich>
          <a:bodyPr/>
          <a:lstStyle/>
          <a:p>
            <a:pPr>
              <a:defRPr/>
            </a:pPr>
            <a:r>
              <a:rPr lang="ru-RU" sz="2000" b="1" i="0" u="none" strike="noStrike" baseline="0" dirty="0" smtClean="0">
                <a:effectLst/>
              </a:rPr>
              <a:t>НАЛИЧИЕ В СПЕЦИАЛЬНОЙ РУБРИКЕ УКАЗАНИЯ ДОПОЛНИТЕЛЬНЫХ ТРЕБОВАНИЙ, ОБЯЗАТЕЛЬНЫХ ДЛЯ ЗАПОЛНЕНИЯ, НЕ ПРЕДУСМОТРЕННЫХ ЗАКОНОДАТЕЛЬСТВОМ</a:t>
            </a:r>
            <a:endParaRPr lang="ru-RU" sz="2000" i="0" dirty="0"/>
          </a:p>
        </c:rich>
      </c:tx>
      <c:layout>
        <c:manualLayout>
          <c:xMode val="edge"/>
          <c:yMode val="edge"/>
          <c:x val="0.11289091184990298"/>
          <c:y val="3.2589977925158109E-2"/>
        </c:manualLayout>
      </c:layout>
    </c:title>
    <c:view3D>
      <c:rotX val="60"/>
      <c:rotY val="10"/>
      <c:perspective val="30"/>
    </c:view3D>
    <c:plotArea>
      <c:layout>
        <c:manualLayout>
          <c:layoutTarget val="inner"/>
          <c:xMode val="edge"/>
          <c:yMode val="edge"/>
          <c:x val="1.4940300219578106E-2"/>
          <c:y val="0.26024267231177201"/>
          <c:w val="0.478933122155352"/>
          <c:h val="0.73764373402955241"/>
        </c:manualLayout>
      </c:layout>
      <c:pie3DChart>
        <c:varyColors val="1"/>
        <c:ser>
          <c:idx val="0"/>
          <c:order val="0"/>
          <c:explosion val="10"/>
          <c:dPt>
            <c:idx val="0"/>
            <c:explosion val="30"/>
          </c:dPt>
          <c:dPt>
            <c:idx val="1"/>
            <c:explosion val="13"/>
          </c:dPt>
          <c:dLbls>
            <c:dLbl>
              <c:idx val="0"/>
              <c:layout>
                <c:manualLayout>
                  <c:x val="5.2816060184821427E-2"/>
                  <c:y val="-5.726296112026201E-2"/>
                </c:manualLayout>
              </c:layout>
              <c:tx>
                <c:rich>
                  <a:bodyPr/>
                  <a:lstStyle/>
                  <a:p>
                    <a:r>
                      <a:rPr lang="en-US" sz="2400" dirty="0" smtClean="0">
                        <a:latin typeface="Arial" pitchFamily="34" charset="0"/>
                        <a:cs typeface="Arial" pitchFamily="34" charset="0"/>
                      </a:rPr>
                      <a:t>10,3%</a:t>
                    </a:r>
                    <a:endParaRPr lang="en-US" sz="2400" dirty="0"/>
                  </a:p>
                </c:rich>
              </c:tx>
              <c:showPercent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3.4180709821763307E-2"/>
                  <c:y val="-6.0631095337233105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9,6%</a:t>
                    </a:r>
                    <a:endParaRPr lang="en-US" dirty="0"/>
                  </a:p>
                </c:rich>
              </c:tx>
              <c:showPercent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19651429877258406"/>
                  <c:y val="-4.8722696270462718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80,1%</a:t>
                    </a:r>
                    <a:endParaRPr lang="en-US" dirty="0"/>
                  </a:p>
                </c:rich>
              </c:tx>
              <c:showPercent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400" b="1">
                    <a:latin typeface="Arial" pitchFamily="34" charset="0"/>
                    <a:cs typeface="Arial" pitchFamily="34" charset="0"/>
                  </a:defRPr>
                </a:pPr>
                <a:endParaRPr lang="ru-RU"/>
              </a:p>
            </c:txPr>
            <c:showPercent val="1"/>
            <c:extLst>
              <c:ext xmlns:c15="http://schemas.microsoft.com/office/drawing/2012/chart" uri="{CE6537A1-D6FC-4f65-9D91-7224C49458BB}"/>
            </c:extLst>
          </c:dLbls>
          <c:cat>
            <c:strRef>
              <c:f>Лист7!$A$1:$C$1</c:f>
              <c:strCache>
                <c:ptCount val="3"/>
                <c:pt idx="0">
                  <c:v>республиканские органы государственного управления и подчинённые организации - 30 сайтов</c:v>
                </c:pt>
                <c:pt idx="1">
                  <c:v>местные исполнительные и распорядительные органы - 28 сайтов</c:v>
                </c:pt>
                <c:pt idx="2">
                  <c:v>всего 292 сайта</c:v>
                </c:pt>
              </c:strCache>
            </c:strRef>
          </c:cat>
          <c:val>
            <c:numRef>
              <c:f>Лист7!$A$2:$C$2</c:f>
              <c:numCache>
                <c:formatCode>0</c:formatCode>
                <c:ptCount val="3"/>
                <c:pt idx="0">
                  <c:v>30</c:v>
                </c:pt>
                <c:pt idx="1">
                  <c:v>28</c:v>
                </c:pt>
                <c:pt idx="2">
                  <c:v>234</c:v>
                </c:pt>
              </c:numCache>
            </c:numRef>
          </c:val>
        </c:ser>
        <c:ser>
          <c:idx val="1"/>
          <c:order val="1"/>
          <c:explosion val="25"/>
          <c:cat>
            <c:strRef>
              <c:f>Лист7!$A$1:$C$1</c:f>
              <c:strCache>
                <c:ptCount val="3"/>
                <c:pt idx="0">
                  <c:v>республиканские органы государственного управления и подчинённые организации - 30 сайтов</c:v>
                </c:pt>
                <c:pt idx="1">
                  <c:v>местные исполнительные и распорядительные органы - 28 сайтов</c:v>
                </c:pt>
                <c:pt idx="2">
                  <c:v>всего 292 сайта</c:v>
                </c:pt>
              </c:strCache>
            </c:strRef>
          </c:cat>
          <c:val>
            <c:numRef>
              <c:f>Лист7!$A$3:$C$3</c:f>
              <c:numCache>
                <c:formatCode>0.0%</c:formatCode>
                <c:ptCount val="3"/>
                <c:pt idx="0">
                  <c:v>0.102739726027397</c:v>
                </c:pt>
                <c:pt idx="1">
                  <c:v>9.5890410958904132E-2</c:v>
                </c:pt>
                <c:pt idx="2">
                  <c:v>0.80136986301369917</c:v>
                </c:pt>
              </c:numCache>
            </c:numRef>
          </c:val>
        </c:ser>
      </c:pie3DChart>
    </c:plotArea>
    <c:legend>
      <c:legendPos val="r"/>
      <c:legendEntry>
        <c:idx val="2"/>
        <c:delete val="1"/>
      </c:legendEntry>
      <c:layout>
        <c:manualLayout>
          <c:xMode val="edge"/>
          <c:yMode val="edge"/>
          <c:x val="0.67358041970043103"/>
          <c:y val="0.41306612067258208"/>
          <c:w val="0.32165080122082224"/>
          <c:h val="0.58612358288692556"/>
        </c:manualLayout>
      </c:layout>
      <c:txPr>
        <a:bodyPr/>
        <a:lstStyle/>
        <a:p>
          <a:pPr>
            <a:defRPr lang="ru-RU" sz="1800" b="1" i="0" u="none" strike="noStrike" kern="1200" baseline="0">
              <a:solidFill>
                <a:prstClr val="black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zero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autoTitleDeleted val="1"/>
    <c:view3D>
      <c:rotX val="60"/>
      <c:rotY val="15"/>
      <c:perspective val="30"/>
    </c:view3D>
    <c:plotArea>
      <c:layout>
        <c:manualLayout>
          <c:layoutTarget val="inner"/>
          <c:xMode val="edge"/>
          <c:yMode val="edge"/>
          <c:x val="4.3785991371329103E-2"/>
          <c:y val="0.3092079275142271"/>
          <c:w val="0.50130460041476899"/>
          <c:h val="0.64571992000888845"/>
        </c:manualLayout>
      </c:layout>
      <c:pie3DChart>
        <c:varyColors val="1"/>
        <c:ser>
          <c:idx val="0"/>
          <c:order val="0"/>
          <c:explosion val="25"/>
          <c:dPt>
            <c:idx val="0"/>
            <c:explosion val="0"/>
          </c:dPt>
          <c:dLbls>
            <c:dLbl>
              <c:idx val="0"/>
              <c:layout>
                <c:manualLayout>
                  <c:x val="1.8557173277868606E-2"/>
                  <c:y val="-4.1208017503754309E-2"/>
                </c:manualLayout>
              </c:layout>
              <c:spPr/>
              <c:txPr>
                <a:bodyPr/>
                <a:lstStyle/>
                <a:p>
                  <a:pPr>
                    <a:defRPr sz="2400" b="1">
                      <a:latin typeface="Arial" pitchFamily="34" charset="0"/>
                      <a:cs typeface="Arial" pitchFamily="34" charset="0"/>
                    </a:defRPr>
                  </a:pPr>
                  <a:endParaRPr lang="ru-RU"/>
                </a:p>
              </c:txPr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19389963615153905"/>
                  <c:y val="-3.2095353602686096E-2"/>
                </c:manualLayout>
              </c:layout>
              <c:spPr/>
              <c:txPr>
                <a:bodyPr/>
                <a:lstStyle/>
                <a:p>
                  <a:pPr>
                    <a:defRPr sz="2400" b="1">
                      <a:latin typeface="Arial" pitchFamily="34" charset="0"/>
                      <a:cs typeface="Arial" pitchFamily="34" charset="0"/>
                    </a:defRPr>
                  </a:pPr>
                  <a:endParaRPr lang="ru-RU"/>
                </a:p>
              </c:txPr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000">
                    <a:latin typeface="Arial" pitchFamily="34" charset="0"/>
                    <a:cs typeface="Arial" pitchFamily="34" charset="0"/>
                  </a:defRPr>
                </a:pPr>
                <a:endParaRPr lang="ru-RU"/>
              </a:p>
            </c:txPr>
            <c:showVal val="1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Лист8!$A$1:$B$1</c:f>
              <c:strCache>
                <c:ptCount val="2"/>
                <c:pt idx="0">
                  <c:v>общая рубрика</c:v>
                </c:pt>
                <c:pt idx="1">
                  <c:v>Отдельные рубрики для физических и для юридических лиц</c:v>
                </c:pt>
              </c:strCache>
            </c:strRef>
          </c:cat>
          <c:val>
            <c:numRef>
              <c:f>Лист8!$A$2:$B$2</c:f>
              <c:numCache>
                <c:formatCode>0%</c:formatCode>
                <c:ptCount val="2"/>
                <c:pt idx="0">
                  <c:v>0.22</c:v>
                </c:pt>
                <c:pt idx="1">
                  <c:v>0.78</c:v>
                </c:pt>
              </c:numCache>
            </c:numRef>
          </c:val>
        </c:ser>
      </c:pie3DChart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65085858515720496"/>
          <c:y val="0.58766417928872083"/>
          <c:w val="0.31827678869014614"/>
          <c:h val="0.2793124837980972"/>
        </c:manualLayout>
      </c:layout>
      <c:txPr>
        <a:bodyPr/>
        <a:lstStyle/>
        <a:p>
          <a:pPr>
            <a:defRPr sz="1800" b="1"/>
          </a:pPr>
          <a:endParaRPr lang="ru-RU"/>
        </a:p>
      </c:txPr>
    </c:legend>
    <c:plotVisOnly val="1"/>
    <c:dispBlanksAs val="zero"/>
  </c:chart>
  <c:externalData r:id="rId1"/>
  <c:userShapes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title>
      <c:tx>
        <c:rich>
          <a:bodyPr/>
          <a:lstStyle/>
          <a:p>
            <a:pPr>
              <a:defRPr sz="2400"/>
            </a:pPr>
            <a:r>
              <a:rPr lang="ru-RU" sz="2400" b="1" i="0" baseline="0" dirty="0" smtClean="0">
                <a:effectLst/>
                <a:latin typeface="+mn-lt"/>
                <a:cs typeface="Arial" pitchFamily="34" charset="0"/>
              </a:rPr>
              <a:t>СПЕЦИАЛЬНАЯ  РУБРИКА ПРЕДСТАВЛЕНА НА </a:t>
            </a:r>
          </a:p>
          <a:p>
            <a:pPr>
              <a:defRPr sz="2400"/>
            </a:pPr>
            <a:r>
              <a:rPr lang="ru-RU" sz="2400" b="1" i="0" baseline="0" dirty="0" smtClean="0">
                <a:effectLst/>
                <a:latin typeface="+mn-lt"/>
                <a:cs typeface="Arial" pitchFamily="34" charset="0"/>
              </a:rPr>
              <a:t>НА ДВУХ ГОСУДАРСТВЕННЫХ ЯЗЫКАХ</a:t>
            </a:r>
            <a:endParaRPr lang="ru-RU" sz="2400" dirty="0">
              <a:effectLst/>
              <a:latin typeface="+mn-lt"/>
              <a:cs typeface="Arial" pitchFamily="34" charset="0"/>
            </a:endParaRPr>
          </a:p>
        </c:rich>
      </c:tx>
      <c:layout>
        <c:manualLayout>
          <c:xMode val="edge"/>
          <c:yMode val="edge"/>
          <c:x val="0.18004875596700506"/>
          <c:y val="5.6205598645327606E-2"/>
        </c:manualLayout>
      </c:layout>
    </c:title>
    <c:view3D>
      <c:rotX val="60"/>
      <c:rotY val="30"/>
      <c:perspective val="30"/>
    </c:view3D>
    <c:plotArea>
      <c:layout>
        <c:manualLayout>
          <c:layoutTarget val="inner"/>
          <c:xMode val="edge"/>
          <c:yMode val="edge"/>
          <c:x val="6.4182759292683314E-2"/>
          <c:y val="0.19018262317617896"/>
          <c:w val="0.53273316853682884"/>
          <c:h val="0.80981742769321918"/>
        </c:manualLayout>
      </c:layout>
      <c:pie3DChart>
        <c:varyColors val="1"/>
        <c:ser>
          <c:idx val="0"/>
          <c:order val="0"/>
          <c:explosion val="26"/>
          <c:dPt>
            <c:idx val="0"/>
            <c:explosion val="36"/>
          </c:dPt>
          <c:dPt>
            <c:idx val="1"/>
            <c:explosion val="21"/>
          </c:dPt>
          <c:dLbls>
            <c:dLbl>
              <c:idx val="0"/>
              <c:layout>
                <c:manualLayout>
                  <c:x val="1.2571462915778004E-2"/>
                  <c:y val="-5.3673981279247419E-2"/>
                </c:manualLayout>
              </c:layout>
              <c:tx>
                <c:rich>
                  <a:bodyPr/>
                  <a:lstStyle/>
                  <a:p>
                    <a:pPr>
                      <a:defRPr sz="2400" b="1">
                        <a:latin typeface="Arial" pitchFamily="34" charset="0"/>
                        <a:cs typeface="Arial" pitchFamily="34" charset="0"/>
                      </a:defRPr>
                    </a:pPr>
                    <a:r>
                      <a:rPr lang="en-US" sz="2400" b="1" dirty="0">
                        <a:latin typeface="Arial" pitchFamily="34" charset="0"/>
                        <a:cs typeface="Arial" pitchFamily="34" charset="0"/>
                      </a:rPr>
                      <a:t> 3,4%</a:t>
                    </a:r>
                    <a:endParaRPr lang="en-US" sz="1400" b="1" dirty="0">
                      <a:latin typeface="Arial" pitchFamily="34" charset="0"/>
                      <a:cs typeface="Arial" pitchFamily="34" charset="0"/>
                    </a:endParaRPr>
                  </a:p>
                </c:rich>
              </c:tx>
              <c:spPr>
                <a:ln>
                  <a:noFill/>
                </a:ln>
              </c:spPr>
              <c:showVal val="1"/>
              <c:showPercent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2.8099109206445198E-2"/>
                  <c:y val="-2.5897559447202501E-2"/>
                </c:manualLayout>
              </c:layout>
              <c:tx>
                <c:rich>
                  <a:bodyPr/>
                  <a:lstStyle/>
                  <a:p>
                    <a:pPr>
                      <a:defRPr sz="2400" b="1">
                        <a:latin typeface="Arial" pitchFamily="34" charset="0"/>
                        <a:cs typeface="Arial" pitchFamily="34" charset="0"/>
                      </a:defRPr>
                    </a:pPr>
                    <a:r>
                      <a:rPr lang="en-US" sz="2400" b="1" dirty="0">
                        <a:latin typeface="Arial" pitchFamily="34" charset="0"/>
                        <a:cs typeface="Arial" pitchFamily="34" charset="0"/>
                      </a:rPr>
                      <a:t> 3</a:t>
                    </a:r>
                    <a:r>
                      <a:rPr lang="en-US" sz="2400" b="1" dirty="0" smtClean="0">
                        <a:latin typeface="Arial" pitchFamily="34" charset="0"/>
                        <a:cs typeface="Arial" pitchFamily="34" charset="0"/>
                      </a:rPr>
                      <a:t>,1%</a:t>
                    </a:r>
                    <a:endParaRPr lang="en-US" sz="1400" b="1" dirty="0">
                      <a:latin typeface="Arial" pitchFamily="34" charset="0"/>
                      <a:cs typeface="Arial" pitchFamily="34" charset="0"/>
                    </a:endParaRPr>
                  </a:p>
                </c:rich>
              </c:tx>
              <c:spPr>
                <a:ln>
                  <a:noFill/>
                </a:ln>
              </c:spPr>
              <c:showVal val="1"/>
              <c:showPercent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18424421421299311"/>
                  <c:y val="-7.0087145384334595E-2"/>
                </c:manualLayout>
              </c:layout>
              <c:tx>
                <c:rich>
                  <a:bodyPr/>
                  <a:lstStyle/>
                  <a:p>
                    <a:r>
                      <a:rPr lang="en-US" sz="2400" b="1">
                        <a:latin typeface="Arial" pitchFamily="34" charset="0"/>
                        <a:cs typeface="Arial" pitchFamily="34" charset="0"/>
                      </a:rPr>
                      <a:t>93,5%</a:t>
                    </a:r>
                    <a:endParaRPr lang="en-US" sz="1400" b="1">
                      <a:latin typeface="Arial" pitchFamily="34" charset="0"/>
                      <a:cs typeface="Arial" pitchFamily="34" charset="0"/>
                    </a:endParaRPr>
                  </a:p>
                </c:rich>
              </c:tx>
              <c:showPercent val="1"/>
              <c:extLst>
                <c:ext xmlns:c15="http://schemas.microsoft.com/office/drawing/2012/chart" uri="{CE6537A1-D6FC-4f65-9D91-7224C49458BB}"/>
              </c:extLst>
            </c:dLbl>
            <c:spPr>
              <a:ln>
                <a:noFill/>
              </a:ln>
            </c:spPr>
            <c:txPr>
              <a:bodyPr/>
              <a:lstStyle/>
              <a:p>
                <a:pPr>
                  <a:defRPr sz="2400">
                    <a:latin typeface="Arial" pitchFamily="34" charset="0"/>
                    <a:cs typeface="Arial" pitchFamily="34" charset="0"/>
                  </a:defRPr>
                </a:pPr>
                <a:endParaRPr lang="ru-RU"/>
              </a:p>
            </c:txPr>
            <c:showPercent val="1"/>
            <c:extLst>
              <c:ext xmlns:c15="http://schemas.microsoft.com/office/drawing/2012/chart" uri="{CE6537A1-D6FC-4f65-9D91-7224C49458BB}"/>
            </c:extLst>
          </c:dLbls>
          <c:cat>
            <c:strRef>
              <c:f>Лист1!$B$5:$D$5</c:f>
              <c:strCache>
                <c:ptCount val="3"/>
                <c:pt idx="0">
                  <c:v>республиканские органы государственного управления и подчинённые организации - 10 сайтов</c:v>
                </c:pt>
                <c:pt idx="1">
                  <c:v>местные исполнительные и распорядительные органы - 9 сайтов</c:v>
                </c:pt>
                <c:pt idx="2">
                  <c:v>всего 292 сайта</c:v>
                </c:pt>
              </c:strCache>
            </c:strRef>
          </c:cat>
          <c:val>
            <c:numRef>
              <c:f>Лист1!$B$6:$D$6</c:f>
              <c:numCache>
                <c:formatCode>0</c:formatCode>
                <c:ptCount val="3"/>
                <c:pt idx="0">
                  <c:v>10</c:v>
                </c:pt>
                <c:pt idx="1">
                  <c:v>9</c:v>
                </c:pt>
                <c:pt idx="2">
                  <c:v>273</c:v>
                </c:pt>
              </c:numCache>
            </c:numRef>
          </c:val>
        </c:ser>
        <c:ser>
          <c:idx val="1"/>
          <c:order val="1"/>
          <c:tx>
            <c:strRef>
              <c:f>Лист1!$C$7</c:f>
              <c:strCache>
                <c:ptCount val="1"/>
                <c:pt idx="0">
                  <c:v>3,1%</c:v>
                </c:pt>
              </c:strCache>
            </c:strRef>
          </c:tx>
          <c:explosion val="25"/>
          <c:val>
            <c:numLit>
              <c:formatCode>General</c:formatCode>
              <c:ptCount val="1"/>
              <c:pt idx="0">
                <c:v>1</c:v>
              </c:pt>
            </c:numLit>
          </c:val>
        </c:ser>
      </c:pie3DChart>
    </c:plotArea>
    <c:legend>
      <c:legendPos val="r"/>
      <c:legendEntry>
        <c:idx val="2"/>
        <c:delete val="1"/>
      </c:legendEntry>
      <c:layout>
        <c:manualLayout>
          <c:xMode val="edge"/>
          <c:yMode val="edge"/>
          <c:x val="0.67175140831346647"/>
          <c:y val="0.4615380037138731"/>
          <c:w val="0.32106006891766131"/>
          <c:h val="0.53846199628612701"/>
        </c:manualLayout>
      </c:layout>
      <c:txPr>
        <a:bodyPr/>
        <a:lstStyle/>
        <a:p>
          <a:pPr>
            <a:defRPr sz="1800" b="1"/>
          </a:pPr>
          <a:endParaRPr lang="ru-RU"/>
        </a:p>
      </c:txPr>
    </c:legend>
    <c:plotVisOnly val="1"/>
    <c:dispBlanksAs val="zero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title>
      <c:tx>
        <c:rich>
          <a:bodyPr/>
          <a:lstStyle/>
          <a:p>
            <a:pPr>
              <a:defRPr/>
            </a:pPr>
            <a:r>
              <a:rPr lang="ru-RU" sz="2000" dirty="0"/>
              <a:t>ИСПОЛЬЗОВАНИЕ «КАПЧИ» В СПЕЦИАЛЬНОЙ РУБРИКЕ</a:t>
            </a:r>
          </a:p>
        </c:rich>
      </c:tx>
      <c:layout>
        <c:manualLayout>
          <c:xMode val="edge"/>
          <c:yMode val="edge"/>
          <c:x val="0.117151009851063"/>
          <c:y val="7.476524347536273E-2"/>
        </c:manualLayout>
      </c:layout>
    </c:title>
    <c:view3D>
      <c:rotX val="60"/>
      <c:perspective val="30"/>
    </c:view3D>
    <c:plotArea>
      <c:layout>
        <c:manualLayout>
          <c:layoutTarget val="inner"/>
          <c:xMode val="edge"/>
          <c:yMode val="edge"/>
          <c:x val="2.6215223097112904E-2"/>
          <c:y val="0.20151503591120906"/>
          <c:w val="0.50034733158355205"/>
          <c:h val="0.71639834991556284"/>
        </c:manualLayout>
      </c:layout>
      <c:pie3DChart>
        <c:varyColors val="1"/>
        <c:ser>
          <c:idx val="0"/>
          <c:order val="0"/>
          <c:explosion val="25"/>
          <c:dPt>
            <c:idx val="0"/>
            <c:explosion val="2"/>
          </c:dPt>
          <c:dPt>
            <c:idx val="1"/>
            <c:explosion val="32"/>
          </c:dPt>
          <c:dPt>
            <c:idx val="2"/>
            <c:explosion val="20"/>
          </c:dPt>
          <c:dLbls>
            <c:dLbl>
              <c:idx val="0"/>
              <c:layout>
                <c:manualLayout>
                  <c:x val="0.05"/>
                  <c:y val="-7.1059685853221824E-2"/>
                </c:manualLayout>
              </c:layout>
              <c:tx>
                <c:rich>
                  <a:bodyPr/>
                  <a:lstStyle/>
                  <a:p>
                    <a:r>
                      <a:rPr lang="en-US" sz="2400" b="1" i="0" u="none" strike="noStrike" kern="1200" baseline="0" dirty="0" smtClean="0">
                        <a:solidFill>
                          <a:prstClr val="black"/>
                        </a:solidFill>
                        <a:latin typeface="Arial" pitchFamily="34" charset="0"/>
                        <a:ea typeface="+mn-ea"/>
                        <a:cs typeface="Arial" pitchFamily="34" charset="0"/>
                      </a:rPr>
                      <a:t>14%</a:t>
                    </a:r>
                    <a:endParaRPr lang="en-US" dirty="0"/>
                  </a:p>
                </c:rich>
              </c:tx>
              <c:dLblPos val="bestFit"/>
              <c:showVal val="1"/>
              <c:showPercent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4.7222222222222221E-2"/>
                  <c:y val="-0.14857881136950896"/>
                </c:manualLayout>
              </c:layout>
              <c:tx>
                <c:rich>
                  <a:bodyPr/>
                  <a:lstStyle/>
                  <a:p>
                    <a:r>
                      <a:rPr lang="en-US" sz="2400" b="1" i="0" u="none" strike="noStrike" kern="1200" baseline="0" dirty="0" smtClean="0">
                        <a:solidFill>
                          <a:prstClr val="black"/>
                        </a:solidFill>
                        <a:latin typeface="Arial" pitchFamily="34" charset="0"/>
                        <a:ea typeface="+mn-ea"/>
                        <a:cs typeface="Arial" pitchFamily="34" charset="0"/>
                      </a:rPr>
                      <a:t>22%</a:t>
                    </a:r>
                    <a:endParaRPr lang="en-US" dirty="0"/>
                  </a:p>
                </c:rich>
              </c:tx>
              <c:dLblPos val="bestFit"/>
              <c:showVal val="1"/>
              <c:showPercent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18965925273684006"/>
                  <c:y val="3.915446592890641E-2"/>
                </c:manualLayout>
              </c:layout>
              <c:tx>
                <c:rich>
                  <a:bodyPr/>
                  <a:lstStyle/>
                  <a:p>
                    <a:r>
                      <a:rPr lang="en-US" sz="2400" b="1" i="0" u="none" strike="noStrike" kern="1200" baseline="0" dirty="0" smtClean="0">
                        <a:solidFill>
                          <a:prstClr val="black"/>
                        </a:solidFill>
                        <a:latin typeface="Arial" pitchFamily="34" charset="0"/>
                        <a:ea typeface="+mn-ea"/>
                        <a:cs typeface="Arial" pitchFamily="34" charset="0"/>
                      </a:rPr>
                      <a:t>64%</a:t>
                    </a:r>
                    <a:endParaRPr lang="en-US" dirty="0"/>
                  </a:p>
                </c:rich>
              </c:tx>
              <c:dLblPos val="bestFit"/>
              <c:showVal val="1"/>
              <c:showPercent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dLblPos val="outEnd"/>
            <c:showVal val="1"/>
            <c:showPercent val="1"/>
            <c:extLst>
              <c:ext xmlns:c15="http://schemas.microsoft.com/office/drawing/2012/chart" uri="{CE6537A1-D6FC-4f65-9D91-7224C49458BB}"/>
            </c:extLst>
          </c:dLbls>
          <c:cat>
            <c:strRef>
              <c:f>Лист3!$A$1:$C$1</c:f>
              <c:strCache>
                <c:ptCount val="3"/>
                <c:pt idx="0">
                  <c:v>республиканские органы государственного управления и подчинённые организации - 40 сайтов</c:v>
                </c:pt>
                <c:pt idx="1">
                  <c:v>местные исполнительные и распорядительные органы - 64 сайта</c:v>
                </c:pt>
                <c:pt idx="2">
                  <c:v>всего 292 сайта</c:v>
                </c:pt>
              </c:strCache>
            </c:strRef>
          </c:cat>
          <c:val>
            <c:numRef>
              <c:f>Лист3!$A$2:$C$2</c:f>
              <c:numCache>
                <c:formatCode>0</c:formatCode>
                <c:ptCount val="3"/>
                <c:pt idx="0">
                  <c:v>40</c:v>
                </c:pt>
                <c:pt idx="1">
                  <c:v>64</c:v>
                </c:pt>
                <c:pt idx="2">
                  <c:v>188</c:v>
                </c:pt>
              </c:numCache>
            </c:numRef>
          </c:val>
        </c:ser>
        <c:ser>
          <c:idx val="1"/>
          <c:order val="1"/>
          <c:explosion val="25"/>
          <c:cat>
            <c:strRef>
              <c:f>Лист3!$A$1:$C$1</c:f>
              <c:strCache>
                <c:ptCount val="3"/>
                <c:pt idx="0">
                  <c:v>республиканские органы государственного управления и подчинённые организации - 40 сайтов</c:v>
                </c:pt>
                <c:pt idx="1">
                  <c:v>местные исполнительные и распорядительные органы - 64 сайта</c:v>
                </c:pt>
                <c:pt idx="2">
                  <c:v>всего 292 сайта</c:v>
                </c:pt>
              </c:strCache>
            </c:strRef>
          </c:cat>
          <c:val>
            <c:numRef>
              <c:f>Лист3!$A$3:$C$3</c:f>
              <c:numCache>
                <c:formatCode>0.0%</c:formatCode>
                <c:ptCount val="3"/>
                <c:pt idx="0">
                  <c:v>0.13698630136986306</c:v>
                </c:pt>
                <c:pt idx="1">
                  <c:v>0.21917808219178106</c:v>
                </c:pt>
                <c:pt idx="2">
                  <c:v>0.64383561643835663</c:v>
                </c:pt>
              </c:numCache>
            </c:numRef>
          </c:val>
        </c:ser>
      </c:pie3DChart>
    </c:plotArea>
    <c:legend>
      <c:legendPos val="r"/>
      <c:legendEntry>
        <c:idx val="0"/>
        <c:txPr>
          <a:bodyPr/>
          <a:lstStyle/>
          <a:p>
            <a:pPr>
              <a:defRPr lang="ru-RU"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egendEntry>
        <c:idx val="1"/>
        <c:txPr>
          <a:bodyPr/>
          <a:lstStyle/>
          <a:p>
            <a:pPr>
              <a:defRPr lang="ru-RU"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egendEntry>
        <c:idx val="2"/>
        <c:delete val="1"/>
      </c:legendEntry>
      <c:layout>
        <c:manualLayout>
          <c:xMode val="edge"/>
          <c:yMode val="edge"/>
          <c:x val="0.66066947565972944"/>
          <c:y val="0.51011104442501598"/>
          <c:w val="0.32307613203675312"/>
          <c:h val="0.48688400564188522"/>
        </c:manualLayout>
      </c:layout>
    </c:legend>
    <c:plotVisOnly val="1"/>
    <c:dispBlanksAs val="zero"/>
  </c:chart>
  <c:txPr>
    <a:bodyPr/>
    <a:lstStyle/>
    <a:p>
      <a:pPr>
        <a:defRPr sz="2000"/>
      </a:pPr>
      <a:endParaRPr lang="ru-RU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title>
      <c:tx>
        <c:rich>
          <a:bodyPr/>
          <a:lstStyle/>
          <a:p>
            <a:pPr algn="ctr">
              <a:defRPr/>
            </a:pPr>
            <a:r>
              <a:rPr lang="ru-RU" sz="2000" b="1" i="0" baseline="0" dirty="0" smtClean="0">
                <a:effectLst/>
              </a:rPr>
              <a:t>ВОЗМОЖНОСТЬ ПРИСОЕДИНЕНИЯ ФАЙЛОВ К </a:t>
            </a:r>
          </a:p>
          <a:p>
            <a:pPr algn="ctr">
              <a:defRPr/>
            </a:pPr>
            <a:r>
              <a:rPr lang="ru-RU" sz="2000" b="1" i="0" baseline="0" dirty="0" smtClean="0">
                <a:effectLst/>
              </a:rPr>
              <a:t>ЭЛЕКТРОННОМУ ОБРАЩЕНИЮ, ПОДАВАЕМОМУ ЧЕРЕЗ СПЕЦИАЛЬНУЮ РУБРИКУ</a:t>
            </a:r>
            <a:endParaRPr lang="ru-RU" sz="2000" dirty="0">
              <a:effectLst/>
            </a:endParaRPr>
          </a:p>
        </c:rich>
      </c:tx>
      <c:layout>
        <c:manualLayout>
          <c:xMode val="edge"/>
          <c:yMode val="edge"/>
          <c:x val="0.17940185607792211"/>
          <c:y val="4.3596903714818225E-2"/>
        </c:manualLayout>
      </c:layout>
    </c:title>
    <c:view3D>
      <c:rotX val="60"/>
      <c:rotY val="20"/>
      <c:perspective val="30"/>
    </c:view3D>
    <c:plotArea>
      <c:layout>
        <c:manualLayout>
          <c:layoutTarget val="inner"/>
          <c:xMode val="edge"/>
          <c:yMode val="edge"/>
          <c:x val="2.4696098581639105E-2"/>
          <c:y val="0.20129489357612015"/>
          <c:w val="0.53975183312965225"/>
          <c:h val="0.77769339611453947"/>
        </c:manualLayout>
      </c:layout>
      <c:pie3DChart>
        <c:varyColors val="1"/>
        <c:ser>
          <c:idx val="0"/>
          <c:order val="0"/>
          <c:explosion val="25"/>
          <c:dPt>
            <c:idx val="0"/>
            <c:explosion val="0"/>
          </c:dPt>
          <c:dPt>
            <c:idx val="1"/>
            <c:explosion val="29"/>
          </c:dPt>
          <c:dPt>
            <c:idx val="2"/>
            <c:explosion val="31"/>
          </c:dPt>
          <c:dLbls>
            <c:dLbl>
              <c:idx val="0"/>
              <c:layout>
                <c:manualLayout>
                  <c:x val="1.7631012415582899E-2"/>
                  <c:y val="-5.7522456289822409E-2"/>
                </c:manualLayout>
              </c:layout>
              <c:showPercent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2.8813699902680703E-2"/>
                  <c:y val="-8.9297934616811625E-2"/>
                </c:manualLayout>
              </c:layout>
              <c:showPercent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21267115584607205"/>
                  <c:y val="-5.3758071824728621E-3"/>
                </c:manualLayout>
              </c:layout>
              <c:showPercent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400" b="1">
                    <a:latin typeface="Arial" pitchFamily="34" charset="0"/>
                    <a:cs typeface="Arial" pitchFamily="34" charset="0"/>
                  </a:defRPr>
                </a:pPr>
                <a:endParaRPr lang="ru-RU"/>
              </a:p>
            </c:txPr>
            <c:showPercent val="1"/>
            <c:extLst>
              <c:ext xmlns:c15="http://schemas.microsoft.com/office/drawing/2012/chart" uri="{CE6537A1-D6FC-4f65-9D91-7224C49458BB}"/>
            </c:extLst>
          </c:dLbls>
          <c:cat>
            <c:strRef>
              <c:f>Лист4!$A$1:$C$1</c:f>
              <c:strCache>
                <c:ptCount val="3"/>
                <c:pt idx="0">
                  <c:v>республиканские органы государственного управления и подчинённые организации - 15 сайтов</c:v>
                </c:pt>
                <c:pt idx="1">
                  <c:v>местные исполнительные и распорядительные органы - 43 сайта</c:v>
                </c:pt>
                <c:pt idx="2">
                  <c:v>всего 292 сайта</c:v>
                </c:pt>
              </c:strCache>
            </c:strRef>
          </c:cat>
          <c:val>
            <c:numRef>
              <c:f>Лист4!$A$2:$C$2</c:f>
              <c:numCache>
                <c:formatCode>0</c:formatCode>
                <c:ptCount val="3"/>
                <c:pt idx="0">
                  <c:v>15</c:v>
                </c:pt>
                <c:pt idx="1">
                  <c:v>43</c:v>
                </c:pt>
                <c:pt idx="2">
                  <c:v>234</c:v>
                </c:pt>
              </c:numCache>
            </c:numRef>
          </c:val>
        </c:ser>
        <c:ser>
          <c:idx val="1"/>
          <c:order val="1"/>
          <c:explosion val="25"/>
          <c:cat>
            <c:strRef>
              <c:f>Лист4!$A$1:$C$1</c:f>
              <c:strCache>
                <c:ptCount val="3"/>
                <c:pt idx="0">
                  <c:v>республиканские органы государственного управления и подчинённые организации - 15 сайтов</c:v>
                </c:pt>
                <c:pt idx="1">
                  <c:v>местные исполнительные и распорядительные органы - 43 сайта</c:v>
                </c:pt>
                <c:pt idx="2">
                  <c:v>всего 292 сайта</c:v>
                </c:pt>
              </c:strCache>
            </c:strRef>
          </c:cat>
          <c:val>
            <c:numRef>
              <c:f>Лист4!$A$3:$C$3</c:f>
              <c:numCache>
                <c:formatCode>0.0%</c:formatCode>
                <c:ptCount val="3"/>
                <c:pt idx="0">
                  <c:v>5.1369863013698613E-2</c:v>
                </c:pt>
                <c:pt idx="1">
                  <c:v>0.14726027397260305</c:v>
                </c:pt>
                <c:pt idx="2">
                  <c:v>0.80136986301369917</c:v>
                </c:pt>
              </c:numCache>
            </c:numRef>
          </c:val>
        </c:ser>
      </c:pie3DChart>
    </c:plotArea>
    <c:legend>
      <c:legendPos val="r"/>
      <c:legendEntry>
        <c:idx val="2"/>
        <c:delete val="1"/>
      </c:legendEntry>
      <c:layout>
        <c:manualLayout>
          <c:xMode val="edge"/>
          <c:yMode val="edge"/>
          <c:x val="0.67934403008044741"/>
          <c:y val="0.46223734191831389"/>
          <c:w val="0.32011675387616312"/>
          <c:h val="0.52983594831535596"/>
        </c:manualLayout>
      </c:layout>
      <c:txPr>
        <a:bodyPr/>
        <a:lstStyle/>
        <a:p>
          <a:pPr>
            <a:defRPr lang="ru-RU" sz="1800" b="1" i="0" u="none" strike="noStrike" kern="1200" baseline="0">
              <a:solidFill>
                <a:prstClr val="black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zero"/>
  </c:chart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0.01667</cdr:x>
      <cdr:y>0.02222</cdr:y>
    </cdr:from>
    <cdr:to>
      <cdr:x>0.98333</cdr:x>
      <cdr:y>0.23333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44016" y="144016"/>
          <a:ext cx="8352928" cy="136815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ru-RU" sz="1100" dirty="0"/>
        </a:p>
      </cdr:txBody>
    </cdr:sp>
  </cdr:relSizeAnchor>
  <cdr:relSizeAnchor xmlns:cdr="http://schemas.openxmlformats.org/drawingml/2006/chartDrawing">
    <cdr:from>
      <cdr:x>0.03333</cdr:x>
      <cdr:y>0.05556</cdr:y>
    </cdr:from>
    <cdr:to>
      <cdr:x>0.96667</cdr:x>
      <cdr:y>0.31111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288032" y="360040"/>
          <a:ext cx="8064896" cy="165618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ru-RU" sz="2000" b="1" dirty="0" smtClean="0">
              <a:solidFill>
                <a:schemeClr val="tx1"/>
              </a:solidFill>
            </a:rPr>
            <a:t>ВОЗМОЖНОСТЬ ПОДАЧИ  ЭЛЕКТРОННЫХ ОБРАЩЕНИЙ </a:t>
          </a:r>
        </a:p>
        <a:p xmlns:a="http://schemas.openxmlformats.org/drawingml/2006/main">
          <a:pPr algn="ctr"/>
          <a:r>
            <a:rPr lang="ru-RU" sz="2000" b="1" dirty="0" smtClean="0">
              <a:solidFill>
                <a:schemeClr val="tx1"/>
              </a:solidFill>
            </a:rPr>
            <a:t>ОТДЕЛЬНО ДЛЯ ГРАЖДАН И ОТДЕЛЬНО ДЛЯ ЮРИДИЧЕСКИХ ЛИЦ ИЛИ ИСПОЛЬЗУЕТСЯ ОБЩАЯ ФОРМА СПЕЦИАЛЬНОЙ РУБРИКИ ДЛЯ ПОДАЧИ ЭЛЕКТРОННЫХ ОБРАЩЕНИЙ ГРАЖДАН И ЮРИДИЧЕСКИХ ЛИЦ</a:t>
          </a:r>
          <a:endParaRPr lang="ru-RU" sz="2000" b="1" dirty="0">
            <a:solidFill>
              <a:schemeClr val="tx1"/>
            </a:solidFill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00C9D294-A503-44F1-93B3-F32A30FF31FB}" type="datetimeFigureOut">
              <a:rPr lang="ru-RU"/>
              <a:pPr>
                <a:defRPr/>
              </a:pPr>
              <a:t>23.12.2015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8925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8925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DE955B33-282B-450F-A462-AFA890FB9FA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CD6B1CB-D0B4-4FCC-B81B-9B41CD811086}" type="datetimeFigureOut">
              <a:rPr lang="ru-RU"/>
              <a:pPr>
                <a:defRPr/>
              </a:pPr>
              <a:t>23.12.2015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66750" y="4716463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BB28AD96-0792-4600-ACC9-22FC504327F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00D5F4-6146-42F7-B8B4-0FBE86FC9133}" type="datetimeFigureOut">
              <a:rPr lang="ru-RU"/>
              <a:pPr>
                <a:defRPr/>
              </a:pPr>
              <a:t>23.12.2015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965739-5A55-484C-B947-1EACC257A0A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C52E4-3D64-428A-91AC-96764F377CA3}" type="datetimeFigureOut">
              <a:rPr lang="ru-RU"/>
              <a:pPr>
                <a:defRPr/>
              </a:pPr>
              <a:t>23.12.2015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C6868F-E72F-4B49-A532-46727A4529E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2403FE-9C67-49A7-BFEE-98D9EA766C32}" type="datetimeFigureOut">
              <a:rPr lang="ru-RU"/>
              <a:pPr>
                <a:defRPr/>
              </a:pPr>
              <a:t>23.12.2015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EF09D5-D69F-4F98-B9CD-51FC4113114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0A003-6A52-4495-BF63-5C5F4D055788}" type="datetimeFigureOut">
              <a:rPr lang="ru-RU"/>
              <a:pPr>
                <a:defRPr/>
              </a:pPr>
              <a:t>23.12.2015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0DCCC-17ED-4DB5-850C-6D9391390D3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CF5C9-264E-4B2B-9B69-6E6EFF1DF8D0}" type="datetimeFigureOut">
              <a:rPr lang="ru-RU"/>
              <a:pPr>
                <a:defRPr/>
              </a:pPr>
              <a:t>23.12.2015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75ABC-3862-49FF-9A89-978E5668E48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12008-D8E4-402F-BA77-CF9DDAE6114C}" type="datetimeFigureOut">
              <a:rPr lang="ru-RU"/>
              <a:pPr>
                <a:defRPr/>
              </a:pPr>
              <a:t>23.12.2015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01C22-A72B-484A-BF0D-28B038135FF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6C9F6-A0BB-497F-9EEB-2F079DD1A3D9}" type="datetimeFigureOut">
              <a:rPr lang="ru-RU"/>
              <a:pPr>
                <a:defRPr/>
              </a:pPr>
              <a:t>23.12.2015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40A2A-C7E6-4B5F-9736-F03E062DDE6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A7F1A-954D-4C64-A1FC-59F5A2686C1A}" type="datetimeFigureOut">
              <a:rPr lang="ru-RU"/>
              <a:pPr>
                <a:defRPr/>
              </a:pPr>
              <a:t>23.12.2015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C3329F-268B-43E2-B3D1-9A879EEB5CB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1A35D-BA13-4A1F-8DE8-9F71803E9951}" type="datetimeFigureOut">
              <a:rPr lang="ru-RU"/>
              <a:pPr>
                <a:defRPr/>
              </a:pPr>
              <a:t>23.12.2015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A40DA-603E-45F3-A1D5-A5BEF39B33B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E8011B-AB2F-454F-B66D-20ACB17D8867}" type="datetimeFigureOut">
              <a:rPr lang="ru-RU"/>
              <a:pPr>
                <a:defRPr/>
              </a:pPr>
              <a:t>23.12.2015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6A944-6409-4A8B-BA47-A2483AD6E52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DB59C-10F8-407C-B58C-233DB506E664}" type="datetimeFigureOut">
              <a:rPr lang="ru-RU"/>
              <a:pPr>
                <a:defRPr/>
              </a:pPr>
              <a:t>23.12.2015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FE1AE1-69B3-4A27-B29D-1F989BCBB63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04A9C73-B3E5-4CAC-8DB1-88CBBA32E7A4}" type="datetimeFigureOut">
              <a:rPr lang="ru-RU"/>
              <a:pPr>
                <a:defRPr/>
              </a:pPr>
              <a:t>23.12.2015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8F04819-0AA3-417F-830F-854CC3BDE84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consultantplus://offline/ref=A0AB8EEAB9F2D2FD2E2FB4B622BD4CBB804FAD3AB2DCCCECD4CB06CB9CB50015BB3D9108D9412F1516508D664DOBm5I" TargetMode="External"/><Relationship Id="rId2" Type="http://schemas.openxmlformats.org/officeDocument/2006/relationships/hyperlink" Target="consultantplus://offline/ref=A0AB8EEAB9F2D2FD2E2FB4B622BD4CBB804FAD3AB2DCCCEDD5CF0FCB9CB50015BB3D9108D9412F1516508D664BOBmB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consultantplus://offline/ref=30F76C6D8DF03F7CEF029FC3D62437AE828E4FA9D0A8BCF7A3C263FDB6699ACDE8DEA979F2B253F0A55178AD1Fc4CEI" TargetMode="External"/><Relationship Id="rId2" Type="http://schemas.openxmlformats.org/officeDocument/2006/relationships/hyperlink" Target="consultantplus://offline/ref=30F76C6D8DF03F7CEF029FC3D62437AE828E4FA9D0A8BCF7A3C263FDB6699ACDE8DEA979F2B253F0A55178AD1Fc4C8I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consultantplus://offline/ref=30F76C6D8DF03F7CEF029FC3D62437AE828E4FA9D0A8BCF7A3C263FDB6699ACDE8DEA979F2B253F0A55178AC16c4C8I" TargetMode="External"/><Relationship Id="rId5" Type="http://schemas.openxmlformats.org/officeDocument/2006/relationships/hyperlink" Target="consultantplus://offline/ref=30F76C6D8DF03F7CEF029FC3D62437AE828E4FA9D0A8BCF7A3C263FDB6699ACDE8DEA979F2B253F0A55178AD1Fc4C3I" TargetMode="External"/><Relationship Id="rId4" Type="http://schemas.openxmlformats.org/officeDocument/2006/relationships/hyperlink" Target="consultantplus://offline/ref=30F76C6D8DF03F7CEF029FC3D62437AE828E4FA9D0A8BCF7A3C263FDB6699ACDE8DEA979F2B253F0A55178AD1Fc4CCI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Box 1"/>
          <p:cNvSpPr txBox="1">
            <a:spLocks noChangeArrowheads="1"/>
          </p:cNvSpPr>
          <p:nvPr/>
        </p:nvSpPr>
        <p:spPr bwMode="auto">
          <a:xfrm>
            <a:off x="323850" y="3860800"/>
            <a:ext cx="8640763" cy="258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b="1">
                <a:cs typeface="Arial" charset="0"/>
              </a:rPr>
              <a:t>СЕМАШКО ЕЛЕНА ВАЛЕНТИНОВНА</a:t>
            </a:r>
            <a:r>
              <a:rPr lang="ru-RU">
                <a:latin typeface="Calibri" pitchFamily="34" charset="0"/>
              </a:rPr>
              <a:t> </a:t>
            </a:r>
          </a:p>
          <a:p>
            <a:pPr algn="ctr"/>
            <a:r>
              <a:rPr lang="ru-RU">
                <a:cs typeface="Arial" charset="0"/>
              </a:rPr>
              <a:t>заведующий кафедрой конституционного и административного права Академии управления при Президенте Республики Беларусь </a:t>
            </a:r>
          </a:p>
          <a:p>
            <a:pPr algn="ctr"/>
            <a:r>
              <a:rPr lang="ru-RU">
                <a:cs typeface="Arial" charset="0"/>
              </a:rPr>
              <a:t>кандидат юридических наук, доцент</a:t>
            </a:r>
          </a:p>
          <a:p>
            <a:pPr algn="ctr"/>
            <a:endParaRPr lang="ru-RU">
              <a:latin typeface="Calibri" pitchFamily="34" charset="0"/>
            </a:endParaRPr>
          </a:p>
          <a:p>
            <a:pPr algn="ctr"/>
            <a:r>
              <a:rPr lang="ru-RU" b="1">
                <a:cs typeface="Arial" charset="0"/>
              </a:rPr>
              <a:t>ОХРИМЕНКО АЛЕКСЕЙ АЛЕКСАНДРОВИЧ</a:t>
            </a:r>
            <a:r>
              <a:rPr lang="ru-RU">
                <a:latin typeface="Calibri" pitchFamily="34" charset="0"/>
              </a:rPr>
              <a:t> </a:t>
            </a:r>
          </a:p>
          <a:p>
            <a:pPr algn="ctr"/>
            <a:r>
              <a:rPr lang="ru-RU">
                <a:cs typeface="Arial" charset="0"/>
              </a:rPr>
              <a:t>декан факультета информационных технологий Белорусского государственного университета информатики и радиоэлектроники </a:t>
            </a:r>
          </a:p>
          <a:p>
            <a:pPr algn="ctr"/>
            <a:r>
              <a:rPr lang="ru-RU">
                <a:cs typeface="Arial" charset="0"/>
              </a:rPr>
              <a:t>кандидат технических наук, доцент</a:t>
            </a:r>
          </a:p>
        </p:txBody>
      </p:sp>
      <p:sp>
        <p:nvSpPr>
          <p:cNvPr id="15362" name="TextBox 2"/>
          <p:cNvSpPr txBox="1">
            <a:spLocks noChangeArrowheads="1"/>
          </p:cNvSpPr>
          <p:nvPr/>
        </p:nvSpPr>
        <p:spPr bwMode="auto">
          <a:xfrm>
            <a:off x="107950" y="188913"/>
            <a:ext cx="5472113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600" b="1">
                <a:solidFill>
                  <a:srgbClr val="FF0000"/>
                </a:solidFill>
                <a:latin typeface="Calibri" pitchFamily="34" charset="0"/>
              </a:rPr>
              <a:t>РЕЗУЛЬТАТЫ </a:t>
            </a:r>
          </a:p>
          <a:p>
            <a:pPr algn="ctr"/>
            <a:r>
              <a:rPr lang="ru-RU" sz="2600" b="1">
                <a:solidFill>
                  <a:srgbClr val="FF0000"/>
                </a:solidFill>
                <a:latin typeface="Calibri" pitchFamily="34" charset="0"/>
              </a:rPr>
              <a:t>МОНИТОРИНГА САЙТОВ ГОСУДАРСТВЕННЫХ ОРГАНОВ И ОРГАНИЗАЦИЙ НА ПРЕДМЕТ СОБЛЮДЕНИЯ ТРЕБОВАНИЙ ЗАКОНОДАТЕЛЬСТВА В ОТНОШЕНИИ ЭЛЕКТРОННЫХ ОБРАЩЕНИЙ ГРАЖДАН И ЮРИДИЧЕСКИХ ЛИЦ</a:t>
            </a:r>
          </a:p>
        </p:txBody>
      </p:sp>
      <p:pic>
        <p:nvPicPr>
          <p:cNvPr id="15363" name="Изображение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24525" y="0"/>
            <a:ext cx="3419475" cy="246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Название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720725"/>
          </a:xfrm>
        </p:spPr>
        <p:txBody>
          <a:bodyPr/>
          <a:lstStyle/>
          <a:p>
            <a:r>
              <a:rPr lang="ru-RU" sz="3600" b="1" smtClean="0">
                <a:solidFill>
                  <a:srgbClr val="FF0000"/>
                </a:solidFill>
              </a:rPr>
              <a:t>КРИТЕРИИ МОНИТОРИНГА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0825" y="692150"/>
            <a:ext cx="8642350" cy="6121400"/>
          </a:xfrm>
        </p:spPr>
        <p:txBody>
          <a:bodyPr rtlCol="0">
            <a:normAutofit fontScale="85000" lnSpcReduction="10000"/>
          </a:bodyPr>
          <a:lstStyle/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3600" dirty="0"/>
              <a:t>наличие собственного сайта </a:t>
            </a:r>
            <a:r>
              <a:rPr lang="ru-RU" sz="3600" dirty="0" smtClean="0"/>
              <a:t>организации;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3600" dirty="0" smtClean="0"/>
              <a:t>место расположения и название специальной рубрики «Электронные обращения»;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3600" dirty="0"/>
              <a:t>н</a:t>
            </a:r>
            <a:r>
              <a:rPr lang="ru-RU" sz="3600" dirty="0" smtClean="0"/>
              <a:t>аличие специальной формы для подачи электронного обращения</a:t>
            </a:r>
            <a:endParaRPr lang="ru-RU" sz="3600" dirty="0"/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3600" dirty="0"/>
              <a:t>наличие возможности подачи электронных обращений посредством </a:t>
            </a:r>
            <a:r>
              <a:rPr lang="ru-RU" sz="3600" dirty="0" err="1"/>
              <a:t>e-mail</a:t>
            </a:r>
            <a:r>
              <a:rPr lang="ru-RU" sz="3600" dirty="0"/>
              <a:t>;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3600" dirty="0" smtClean="0"/>
              <a:t>наличие </a:t>
            </a:r>
            <a:r>
              <a:rPr lang="ru-RU" sz="3600" dirty="0"/>
              <a:t>в специальной </a:t>
            </a:r>
            <a:r>
              <a:rPr lang="ru-RU" sz="3600" dirty="0" smtClean="0"/>
              <a:t>форме </a:t>
            </a:r>
            <a:r>
              <a:rPr lang="ru-RU" sz="3600" dirty="0"/>
              <a:t>дополнительных </a:t>
            </a:r>
            <a:r>
              <a:rPr lang="ru-RU" sz="3600" dirty="0" smtClean="0"/>
              <a:t>полей (</a:t>
            </a:r>
            <a:r>
              <a:rPr lang="ru-RU" sz="3600" dirty="0"/>
              <a:t>номер телефона и др.), не предусмотренных законодательством;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3600" dirty="0" smtClean="0"/>
              <a:t>ограничение количества знаков в электронном обращении через специальную рубрику;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Объект 2"/>
          <p:cNvSpPr>
            <a:spLocks noGrp="1"/>
          </p:cNvSpPr>
          <p:nvPr>
            <p:ph idx="1"/>
          </p:nvPr>
        </p:nvSpPr>
        <p:spPr>
          <a:xfrm>
            <a:off x="323850" y="404813"/>
            <a:ext cx="8424863" cy="6143625"/>
          </a:xfrm>
        </p:spPr>
        <p:txBody>
          <a:bodyPr/>
          <a:lstStyle/>
          <a:p>
            <a:pPr algn="just"/>
            <a:r>
              <a:rPr lang="ru-RU" sz="2800" smtClean="0"/>
              <a:t>возможность присоединения файлов к электронному обращению, подаваемому через специальную рубрику, их формат и объем;</a:t>
            </a:r>
          </a:p>
          <a:p>
            <a:pPr algn="just"/>
            <a:r>
              <a:rPr lang="ru-RU" sz="2800" smtClean="0"/>
              <a:t>возможность подачи  электронных обращений отдельно для граждан и отдельно для юридических лиц или используется общая форма специальной рубрики для подачи электронных обращений граждан и юридических лиц;</a:t>
            </a:r>
          </a:p>
          <a:p>
            <a:pPr algn="just"/>
            <a:r>
              <a:rPr lang="ru-RU" sz="2800" smtClean="0"/>
              <a:t>наличие белорусской и русской версии специальной рубрики;</a:t>
            </a:r>
          </a:p>
          <a:p>
            <a:pPr algn="just"/>
            <a:r>
              <a:rPr lang="ru-RU" sz="2800" smtClean="0"/>
              <a:t>наличие в специальной рубрике перечня предусмотренных законодательством требований к электронному обращению.</a:t>
            </a:r>
            <a:endParaRPr lang="ru-RU" sz="2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Назван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r>
              <a:rPr lang="ru-RU" sz="3600" smtClean="0">
                <a:solidFill>
                  <a:srgbClr val="FF0000"/>
                </a:solidFill>
              </a:rPr>
              <a:t>ОБЪЕКТ МОНИТОРИНГА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29188"/>
          </a:xfrm>
        </p:spPr>
        <p:txBody>
          <a:bodyPr rtlCol="0">
            <a:normAutofit fontScale="70000" lnSpcReduction="20000"/>
          </a:bodyPr>
          <a:lstStyle/>
          <a:p>
            <a:pPr marL="0" indent="0"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 smtClean="0"/>
              <a:t>   </a:t>
            </a:r>
            <a:r>
              <a:rPr lang="ru-RU" sz="3700" dirty="0" smtClean="0"/>
              <a:t>Официальные сайты республиканских </a:t>
            </a:r>
            <a:r>
              <a:rPr lang="ru-RU" sz="3700" dirty="0"/>
              <a:t>органов государственного управления, местных исполнительных и распорядительных органов, иных государственных органов и государственных организаций, а также хозяйственных обществ, в отношении которых Республика Беларусь либо административно-территориальная единица, обладая акциями (долями в уставных фондах), может определять решения, принимаемые этими хозяйственными обществами.</a:t>
            </a:r>
          </a:p>
          <a:p>
            <a:pPr marL="0" indent="0" algn="just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ru-RU" sz="3700" dirty="0" smtClean="0"/>
          </a:p>
          <a:p>
            <a:pPr marL="0" indent="0"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 smtClean="0"/>
              <a:t> </a:t>
            </a:r>
            <a:r>
              <a:rPr lang="ru-RU" dirty="0"/>
              <a:t> </a:t>
            </a:r>
            <a:r>
              <a:rPr lang="ru-RU" dirty="0" smtClean="0"/>
              <a:t>         </a:t>
            </a:r>
          </a:p>
          <a:p>
            <a:pPr marL="0" indent="0"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3400" dirty="0" smtClean="0"/>
              <a:t>Общее количество – </a:t>
            </a:r>
            <a:r>
              <a:rPr lang="ru-RU" sz="3400" dirty="0" smtClean="0">
                <a:solidFill>
                  <a:srgbClr val="FF0000"/>
                </a:solidFill>
              </a:rPr>
              <a:t>292 сайта, из них</a:t>
            </a:r>
          </a:p>
          <a:p>
            <a:pPr marL="0" indent="0"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3400" dirty="0" smtClean="0">
                <a:solidFill>
                  <a:srgbClr val="FF0000"/>
                </a:solidFill>
              </a:rPr>
              <a:t>93 – республиканского уровня</a:t>
            </a:r>
          </a:p>
          <a:p>
            <a:pPr marL="0" indent="0"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3400" dirty="0">
                <a:solidFill>
                  <a:srgbClr val="FF0000"/>
                </a:solidFill>
              </a:rPr>
              <a:t>199 – </a:t>
            </a:r>
            <a:r>
              <a:rPr lang="ru-RU" sz="3400" dirty="0" smtClean="0">
                <a:solidFill>
                  <a:srgbClr val="FF0000"/>
                </a:solidFill>
              </a:rPr>
              <a:t>местного уровня </a:t>
            </a:r>
            <a:endParaRPr lang="ru-RU" sz="3400" dirty="0">
              <a:solidFill>
                <a:srgbClr val="FF0000"/>
              </a:solidFill>
            </a:endParaRPr>
          </a:p>
        </p:txBody>
      </p:sp>
      <p:pic>
        <p:nvPicPr>
          <p:cNvPr id="26627" name="Изображение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35600" y="3933825"/>
            <a:ext cx="3671888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2"/>
          <p:cNvSpPr txBox="1">
            <a:spLocks/>
          </p:cNvSpPr>
          <p:nvPr/>
        </p:nvSpPr>
        <p:spPr>
          <a:xfrm>
            <a:off x="395288" y="404813"/>
            <a:ext cx="8229600" cy="122396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ru-RU" sz="2400" b="1" dirty="0" smtClean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НАЛИЧИЕ СОБСТВЕННОГО САЙТА</a:t>
            </a:r>
            <a:br>
              <a:rPr lang="ru-RU" sz="2400" b="1" dirty="0" smtClean="0">
                <a:solidFill>
                  <a:prstClr val="black"/>
                </a:solidFill>
                <a:latin typeface="+mn-lt"/>
                <a:ea typeface="+mn-ea"/>
                <a:cs typeface="+mn-cs"/>
              </a:rPr>
            </a:br>
            <a:r>
              <a:rPr lang="ru-RU" sz="2400" b="1" dirty="0" smtClean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у республиканских органов  государственного управления и подчиненных организаций</a:t>
            </a:r>
            <a:endParaRPr lang="ru-RU" sz="2400" b="1" dirty="0">
              <a:solidFill>
                <a:prstClr val="black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" name="Диаграмма 2"/>
          <p:cNvGraphicFramePr>
            <a:graphicFrameLocks/>
          </p:cNvGraphicFramePr>
          <p:nvPr/>
        </p:nvGraphicFramePr>
        <p:xfrm>
          <a:off x="683568" y="1772816"/>
          <a:ext cx="7941568" cy="4536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2"/>
          <p:cNvSpPr txBox="1">
            <a:spLocks/>
          </p:cNvSpPr>
          <p:nvPr/>
        </p:nvSpPr>
        <p:spPr>
          <a:xfrm>
            <a:off x="395288" y="549275"/>
            <a:ext cx="8229600" cy="12239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ru-RU" sz="2400" b="1" dirty="0" smtClean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НАЛИЧИЕ СОБСТВЕННОГО САЙТА</a:t>
            </a:r>
            <a:br>
              <a:rPr lang="ru-RU" sz="2400" b="1" dirty="0" smtClean="0">
                <a:solidFill>
                  <a:prstClr val="black"/>
                </a:solidFill>
                <a:latin typeface="+mn-lt"/>
                <a:ea typeface="+mn-ea"/>
                <a:cs typeface="+mn-cs"/>
              </a:rPr>
            </a:br>
            <a:r>
              <a:rPr lang="ru-RU" sz="2400" b="1" dirty="0" smtClean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у местных исполнительных и распорядительных органов и подчиненных организаций</a:t>
            </a:r>
            <a:endParaRPr lang="ru-RU" sz="2400" b="1" dirty="0">
              <a:solidFill>
                <a:prstClr val="black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" name="Диаграмма 2"/>
          <p:cNvGraphicFramePr>
            <a:graphicFrameLocks/>
          </p:cNvGraphicFramePr>
          <p:nvPr/>
        </p:nvGraphicFramePr>
        <p:xfrm>
          <a:off x="467544" y="1628800"/>
          <a:ext cx="8280920" cy="4896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5762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400" b="1" dirty="0" smtClean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МЕСТНЫЕ ОРГАНЫ И ОРГАНИЗАЦИИ</a:t>
            </a:r>
            <a:endParaRPr lang="ru-RU" sz="2400" b="1" dirty="0">
              <a:solidFill>
                <a:prstClr val="black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698" name="Содержимое 2"/>
          <p:cNvSpPr>
            <a:spLocks noGrp="1"/>
          </p:cNvSpPr>
          <p:nvPr>
            <p:ph idx="1"/>
          </p:nvPr>
        </p:nvSpPr>
        <p:spPr>
          <a:xfrm>
            <a:off x="395288" y="620713"/>
            <a:ext cx="8229600" cy="5472112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r>
              <a:rPr lang="ru-RU" sz="2400" smtClean="0">
                <a:solidFill>
                  <a:srgbClr val="0000FF"/>
                </a:solidFill>
              </a:rPr>
              <a:t>Территориальные органы КГК </a:t>
            </a:r>
            <a:r>
              <a:rPr lang="ru-RU" sz="2400" smtClean="0"/>
              <a:t>– есть страницы и можно отправить электронное обращение через сайт КГК (форма предусматривает выбор органа)</a:t>
            </a:r>
          </a:p>
          <a:p>
            <a:pPr marL="0" indent="0" algn="just">
              <a:buFont typeface="Arial" charset="0"/>
              <a:buNone/>
            </a:pPr>
            <a:r>
              <a:rPr lang="ru-RU" sz="2400" smtClean="0">
                <a:solidFill>
                  <a:srgbClr val="0000FF"/>
                </a:solidFill>
              </a:rPr>
              <a:t>Прокуратуры</a:t>
            </a:r>
            <a:r>
              <a:rPr lang="ru-RU" sz="2400" smtClean="0"/>
              <a:t> областей и города Минска – страницы на сайте Генеральной прокуратуры.      </a:t>
            </a:r>
          </a:p>
          <a:p>
            <a:pPr marL="0" indent="0" algn="just">
              <a:buFont typeface="Arial" charset="0"/>
              <a:buNone/>
            </a:pPr>
            <a:r>
              <a:rPr lang="ru-RU" sz="2400" smtClean="0">
                <a:solidFill>
                  <a:srgbClr val="0000FF"/>
                </a:solidFill>
              </a:rPr>
              <a:t>Сельисполкомы</a:t>
            </a:r>
            <a:r>
              <a:rPr lang="ru-RU" sz="2400" smtClean="0"/>
              <a:t> – на сайтах большинства районных исполнительных комитетов есть страницы с указанием адреса электронной почты. </a:t>
            </a:r>
          </a:p>
          <a:p>
            <a:pPr marL="0" indent="0" algn="just">
              <a:buFont typeface="Arial" charset="0"/>
              <a:buNone/>
            </a:pPr>
            <a:r>
              <a:rPr lang="ru-RU" sz="2400" smtClean="0">
                <a:solidFill>
                  <a:srgbClr val="0000FF"/>
                </a:solidFill>
              </a:rPr>
              <a:t>Территориальные центры социального обслуживания </a:t>
            </a:r>
            <a:r>
              <a:rPr lang="ru-RU" sz="2400" smtClean="0"/>
              <a:t>– чаще всего можно найти только адреса и телефоны на сайтах  местных исполнительно-распорядительных органов.</a:t>
            </a:r>
          </a:p>
          <a:p>
            <a:pPr marL="0" indent="0" algn="just">
              <a:buFont typeface="Arial" charset="0"/>
              <a:buNone/>
            </a:pPr>
            <a:r>
              <a:rPr lang="ru-RU" sz="2400" smtClean="0">
                <a:solidFill>
                  <a:srgbClr val="FF0000"/>
                </a:solidFill>
              </a:rPr>
              <a:t>НЕТ СТРАНИЦ, НЕ УКАЗАН АДРЕС ЭЛЕКТРОННОЙ </a:t>
            </a:r>
          </a:p>
          <a:p>
            <a:pPr marL="0" indent="0" algn="just">
              <a:buFont typeface="Arial" charset="0"/>
              <a:buNone/>
            </a:pPr>
            <a:r>
              <a:rPr lang="ru-RU" sz="2400" smtClean="0">
                <a:solidFill>
                  <a:srgbClr val="FF0000"/>
                </a:solidFill>
              </a:rPr>
              <a:t>ПОЧТЫ </a:t>
            </a:r>
            <a:r>
              <a:rPr lang="ru-RU" sz="2400" smtClean="0"/>
              <a:t>– </a:t>
            </a:r>
            <a:r>
              <a:rPr lang="ru-RU" sz="2400" smtClean="0">
                <a:solidFill>
                  <a:srgbClr val="0000FF"/>
                </a:solidFill>
              </a:rPr>
              <a:t>18 органов и организаций  (9 %)</a:t>
            </a:r>
          </a:p>
        </p:txBody>
      </p:sp>
      <p:pic>
        <p:nvPicPr>
          <p:cNvPr id="29699" name="Picture 4" descr="http://muzotkritka-online.ru/images/tt2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59563" y="4581525"/>
            <a:ext cx="2484437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47625"/>
            <a:ext cx="8928100" cy="674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Прямоугольник 1"/>
          <p:cNvSpPr/>
          <p:nvPr/>
        </p:nvSpPr>
        <p:spPr>
          <a:xfrm>
            <a:off x="1187450" y="0"/>
            <a:ext cx="1008063" cy="188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4572000" y="47625"/>
            <a:ext cx="1223963" cy="93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331913" y="692150"/>
            <a:ext cx="2087562" cy="144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692275" y="1268413"/>
            <a:ext cx="1008063" cy="144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779838" y="3068638"/>
            <a:ext cx="2087562" cy="144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963988" y="3260725"/>
            <a:ext cx="2089150" cy="157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095750" y="3500438"/>
            <a:ext cx="2881313" cy="212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067175" y="3789363"/>
            <a:ext cx="973138" cy="360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3067050" y="5145088"/>
            <a:ext cx="574675" cy="73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700338" y="5445125"/>
            <a:ext cx="647700" cy="144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4824413" y="5651500"/>
            <a:ext cx="611187" cy="71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2771775" y="908050"/>
            <a:ext cx="647700" cy="144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3419475" y="1052513"/>
            <a:ext cx="576263" cy="144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3492500" y="3641725"/>
            <a:ext cx="574675" cy="71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395288" y="2781300"/>
            <a:ext cx="648017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5" name="Диаграмма 20"/>
          <p:cNvGraphicFramePr>
            <a:graphicFrameLocks/>
          </p:cNvGraphicFramePr>
          <p:nvPr/>
        </p:nvGraphicFramePr>
        <p:xfrm>
          <a:off x="179388" y="115888"/>
          <a:ext cx="8785225" cy="6553200"/>
        </p:xfrm>
        <a:graphic>
          <a:graphicData uri="http://schemas.openxmlformats.org/presentationml/2006/ole">
            <p:oleObj spid="_x0000_s31745" r:id="rId3" imgW="8791194" imgH="6553768" progId="Excel.Char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850" y="1125538"/>
            <a:ext cx="8569325" cy="4427537"/>
          </a:xfrm>
        </p:spPr>
        <p:txBody>
          <a:bodyPr rtlCol="0">
            <a:normAutofit fontScale="92500"/>
          </a:bodyPr>
          <a:lstStyle/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3600" dirty="0" smtClean="0"/>
              <a:t>При наличии официального сайта  государственного органа или организации рубрика </a:t>
            </a:r>
            <a:r>
              <a:rPr lang="ru-RU" sz="3600" b="1" dirty="0" smtClean="0"/>
              <a:t>«Обращения граждан» </a:t>
            </a:r>
            <a:r>
              <a:rPr lang="ru-RU" sz="3600" dirty="0" smtClean="0"/>
              <a:t>есть в подавляющем большинстве случаев - </a:t>
            </a:r>
            <a:r>
              <a:rPr lang="ru-RU" sz="3600" b="1" dirty="0" smtClean="0"/>
              <a:t>94 %</a:t>
            </a:r>
            <a:r>
              <a:rPr lang="ru-RU" sz="3600" dirty="0" smtClean="0"/>
              <a:t>.</a:t>
            </a:r>
          </a:p>
          <a:p>
            <a:pPr marL="0" indent="0" algn="just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ru-RU" sz="3600" dirty="0" smtClean="0"/>
          </a:p>
          <a:p>
            <a:pPr marL="0" indent="0" algn="just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ru-RU" sz="3600" dirty="0" smtClean="0"/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3600" dirty="0" smtClean="0"/>
              <a:t>Рубрика посвященная </a:t>
            </a:r>
            <a:r>
              <a:rPr lang="ru-RU" sz="3600" b="1" dirty="0" smtClean="0"/>
              <a:t>электронным обращениям </a:t>
            </a:r>
            <a:r>
              <a:rPr lang="ru-RU" sz="3600" dirty="0" smtClean="0"/>
              <a:t>-</a:t>
            </a:r>
            <a:r>
              <a:rPr lang="ru-RU" sz="3600" b="1" dirty="0" smtClean="0"/>
              <a:t>78 %</a:t>
            </a:r>
            <a:r>
              <a:rPr lang="ru-RU" sz="3600" dirty="0" smtClean="0"/>
              <a:t>  - в том или ином виде</a:t>
            </a:r>
            <a:endParaRPr lang="ru-RU" sz="3600" dirty="0"/>
          </a:p>
        </p:txBody>
      </p:sp>
      <p:sp>
        <p:nvSpPr>
          <p:cNvPr id="5" name="Заголовок 1"/>
          <p:cNvSpPr txBox="1">
            <a:spLocks noGrp="1"/>
          </p:cNvSpPr>
          <p:nvPr>
            <p:ph type="title"/>
          </p:nvPr>
        </p:nvSpPr>
        <p:spPr>
          <a:xfrm>
            <a:off x="468313" y="333375"/>
            <a:ext cx="8229600" cy="647700"/>
          </a:xfrm>
        </p:spPr>
        <p:txBody>
          <a:bodyPr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sz="2800" b="1" dirty="0" smtClean="0">
                <a:latin typeface="+mn-lt"/>
              </a:rPr>
              <a:t>НАЛИЧИЕ СПЕЦИАЛЬНОЙ РУБРИКИ</a:t>
            </a:r>
            <a:endParaRPr lang="ru-RU" sz="2800" b="1" dirty="0">
              <a:latin typeface="+mn-lt"/>
            </a:endParaRPr>
          </a:p>
        </p:txBody>
      </p:sp>
      <p:pic>
        <p:nvPicPr>
          <p:cNvPr id="32771" name="Picture 2" descr="http://rescuetraining.by/images/institute/main/el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4338" y="5880100"/>
            <a:ext cx="38100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2" name="Picture 4" descr="http://www.d-p.by/wp-content/uploads/2014/06/%D0%9E%D0%B1%D1%80%D0%B0%D1%89%D0%B5%D0%BD%D0%B8%D1%8F-%D0%B3%D1%80%D0%B0%D0%B6%D0%B4%D0%B0%D0%B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43213" y="3386138"/>
            <a:ext cx="38830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3" name="TextBox 5"/>
          <p:cNvSpPr txBox="1">
            <a:spLocks noChangeArrowheads="1"/>
          </p:cNvSpPr>
          <p:nvPr/>
        </p:nvSpPr>
        <p:spPr bwMode="auto">
          <a:xfrm>
            <a:off x="3635375" y="3433763"/>
            <a:ext cx="2376488" cy="3381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600" b="1">
                <a:latin typeface="Calibri" pitchFamily="34" charset="0"/>
              </a:rPr>
              <a:t>ОБРАЩЕНИЯ ГРАЖДАН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59113" y="5953125"/>
            <a:ext cx="2736850" cy="3381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b="1" dirty="0">
                <a:latin typeface="+mn-lt"/>
              </a:rPr>
              <a:t>ЭЛЕКТРОННЫЕ ОБРАЩЕНИЯ</a:t>
            </a:r>
            <a:endParaRPr lang="ru-RU" sz="16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Заголовок 1"/>
          <p:cNvSpPr txBox="1">
            <a:spLocks/>
          </p:cNvSpPr>
          <p:nvPr/>
        </p:nvSpPr>
        <p:spPr bwMode="auto">
          <a:xfrm>
            <a:off x="465138" y="549275"/>
            <a:ext cx="822960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sz="2000" b="1">
                <a:latin typeface="Calibri" pitchFamily="34" charset="0"/>
              </a:rPr>
              <a:t>РАСПОЛОЖЕНИЕ СПЕЦИАЛЬНОЙ РУБРИКИ </a:t>
            </a:r>
          </a:p>
          <a:p>
            <a:pPr algn="ctr"/>
            <a:r>
              <a:rPr lang="ru-RU" sz="2000" b="1">
                <a:latin typeface="Calibri" pitchFamily="34" charset="0"/>
              </a:rPr>
              <a:t>«ЭЛЕКТРОННОЕ ОБРАЩЕНИЕ» </a:t>
            </a:r>
          </a:p>
          <a:p>
            <a:pPr algn="ctr"/>
            <a:r>
              <a:rPr lang="ru-RU" sz="2000" b="1">
                <a:latin typeface="Calibri" pitchFamily="34" charset="0"/>
              </a:rPr>
              <a:t>НА ГЛАВНОЙ СТРАНИЦЕ ОФИЦИАЛЬНОГО САЙТА</a:t>
            </a:r>
          </a:p>
        </p:txBody>
      </p:sp>
      <p:graphicFrame>
        <p:nvGraphicFramePr>
          <p:cNvPr id="3" name="Диаграмма 2"/>
          <p:cNvGraphicFramePr>
            <a:graphicFrameLocks/>
          </p:cNvGraphicFramePr>
          <p:nvPr/>
        </p:nvGraphicFramePr>
        <p:xfrm>
          <a:off x="323528" y="1124744"/>
          <a:ext cx="8496944" cy="5367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>
                <a:solidFill>
                  <a:srgbClr val="FF0000"/>
                </a:solidFill>
              </a:rPr>
              <a:t>ЦЕЛЬ МОНИТОРИНГА</a:t>
            </a:r>
            <a:r>
              <a:rPr lang="ru-RU" smtClean="0"/>
              <a:t>:</a:t>
            </a:r>
          </a:p>
        </p:txBody>
      </p:sp>
      <p:sp>
        <p:nvSpPr>
          <p:cNvPr id="16386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362950" cy="4525963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r>
              <a:rPr lang="ru-RU" sz="2800" smtClean="0"/>
              <a:t>ОЦЕНКА ТЕКУЩЕГО СОСТОЯНИЯ ОФИЦИАЛЬНЫХ САЙТОВ ГОСУДАРСТВЕННЫХ ОРГАНОВ И ОРГАНИЗАЦИЙ ДЛЯ ОПРЕДЕЛЕНИЯ НАПРАВЛЕНИЙ ДАЛЬНЕЙШЕЙ РАБОТЫ ПРАВОПРИМЕНИТЕЛЬНЫХ И ПРАВОТВОРЧЕСКИХ ОРГАНОВ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0" y="44450"/>
            <a:ext cx="6700838" cy="386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Прямоугольник 1"/>
          <p:cNvSpPr/>
          <p:nvPr/>
        </p:nvSpPr>
        <p:spPr>
          <a:xfrm>
            <a:off x="107950" y="1125538"/>
            <a:ext cx="1295400" cy="9350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13000" y="2781300"/>
            <a:ext cx="6697663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Прямоугольник 2"/>
          <p:cNvSpPr/>
          <p:nvPr/>
        </p:nvSpPr>
        <p:spPr>
          <a:xfrm>
            <a:off x="4572000" y="3429000"/>
            <a:ext cx="936625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635375" y="5084763"/>
            <a:ext cx="2520950" cy="7207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63" y="22225"/>
            <a:ext cx="7485062" cy="3887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" name="Прямоугольник 2"/>
          <p:cNvSpPr/>
          <p:nvPr/>
        </p:nvSpPr>
        <p:spPr>
          <a:xfrm>
            <a:off x="6372225" y="1196975"/>
            <a:ext cx="647700" cy="144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5076825" y="1484313"/>
            <a:ext cx="863600" cy="144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763713" y="2565400"/>
            <a:ext cx="2663825" cy="431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pic>
        <p:nvPicPr>
          <p:cNvPr id="3584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250" y="3284538"/>
            <a:ext cx="7423150" cy="347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4211638" y="4292600"/>
            <a:ext cx="1584325" cy="73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6696075" y="5373688"/>
            <a:ext cx="1584325" cy="71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276600" y="5732463"/>
            <a:ext cx="4751388" cy="7921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13" y="95250"/>
            <a:ext cx="9096375" cy="666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Прямоугольник 1"/>
          <p:cNvSpPr/>
          <p:nvPr/>
        </p:nvSpPr>
        <p:spPr>
          <a:xfrm>
            <a:off x="179388" y="620713"/>
            <a:ext cx="3097212" cy="863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51050" y="115888"/>
            <a:ext cx="6049963" cy="12255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800" b="1" dirty="0" smtClean="0">
                <a:latin typeface="+mn-lt"/>
              </a:rPr>
              <a:t>НАЗВАНИЯ РУБРИК</a:t>
            </a:r>
            <a:br>
              <a:rPr lang="ru-RU" sz="2800" b="1" dirty="0" smtClean="0">
                <a:latin typeface="+mn-lt"/>
              </a:rPr>
            </a:br>
            <a:r>
              <a:rPr lang="ru-RU" sz="2800" b="1" dirty="0" smtClean="0">
                <a:latin typeface="+mn-lt"/>
              </a:rPr>
              <a:t> (17 ВАРИАНТОВ)</a:t>
            </a:r>
            <a:endParaRPr lang="ru-RU" sz="2800" b="1" dirty="0">
              <a:latin typeface="+mn-lt"/>
            </a:endParaRPr>
          </a:p>
        </p:txBody>
      </p:sp>
      <p:sp>
        <p:nvSpPr>
          <p:cNvPr id="37890" name="Объект 2"/>
          <p:cNvSpPr>
            <a:spLocks noGrp="1"/>
          </p:cNvSpPr>
          <p:nvPr>
            <p:ph idx="1"/>
          </p:nvPr>
        </p:nvSpPr>
        <p:spPr>
          <a:xfrm>
            <a:off x="468313" y="1700213"/>
            <a:ext cx="8229600" cy="4681537"/>
          </a:xfrm>
        </p:spPr>
        <p:txBody>
          <a:bodyPr/>
          <a:lstStyle/>
          <a:p>
            <a:r>
              <a:rPr lang="ru-RU" sz="3800" smtClean="0"/>
              <a:t>Подать обращение в райисполком в электронной форме</a:t>
            </a:r>
          </a:p>
          <a:p>
            <a:r>
              <a:rPr lang="ru-RU" sz="3800" smtClean="0"/>
              <a:t>Обращения граждан онлайн</a:t>
            </a:r>
          </a:p>
          <a:p>
            <a:r>
              <a:rPr lang="ru-RU" sz="3800" smtClean="0"/>
              <a:t>Форма для обращений</a:t>
            </a:r>
          </a:p>
          <a:p>
            <a:r>
              <a:rPr lang="ru-RU" sz="3800" smtClean="0"/>
              <a:t>Интернет-приемная</a:t>
            </a:r>
          </a:p>
          <a:p>
            <a:r>
              <a:rPr lang="ru-RU" sz="3800" smtClean="0"/>
              <a:t>Электронная приемная</a:t>
            </a:r>
          </a:p>
          <a:p>
            <a:r>
              <a:rPr lang="ru-RU" sz="3800" smtClean="0"/>
              <a:t>Прием электронных обращений</a:t>
            </a:r>
          </a:p>
        </p:txBody>
      </p:sp>
      <p:pic>
        <p:nvPicPr>
          <p:cNvPr id="37891" name="Picture 2" descr="http://komputer-helps.ru/img/21/32025883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260350"/>
            <a:ext cx="2520950" cy="157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92150"/>
            <a:ext cx="8229600" cy="5689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4000" dirty="0"/>
              <a:t>Задать вопрос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4000" dirty="0"/>
              <a:t>Я хочу задать вопрос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4000" dirty="0"/>
              <a:t>Задай вопрос </a:t>
            </a:r>
            <a:r>
              <a:rPr lang="ru-RU" sz="4000" dirty="0" smtClean="0"/>
              <a:t>власти</a:t>
            </a:r>
            <a:endParaRPr lang="ru-RU" sz="40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4000" dirty="0"/>
              <a:t>Вопрос – ответ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4000" dirty="0"/>
              <a:t>Задать вопрос </a:t>
            </a:r>
            <a:r>
              <a:rPr lang="ru-RU" sz="4000" dirty="0" smtClean="0"/>
              <a:t>специалисту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4000" dirty="0" smtClean="0"/>
              <a:t>Как обратиться в суд</a:t>
            </a:r>
            <a:endParaRPr lang="ru-RU" sz="4000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ru-RU" dirty="0"/>
          </a:p>
        </p:txBody>
      </p:sp>
      <p:pic>
        <p:nvPicPr>
          <p:cNvPr id="38914" name="Picture 2" descr="http://www.kvartirant.by/uploads/pics/sawalo-k-beech-e134448294281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8625" y="242888"/>
            <a:ext cx="3460750" cy="347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Объект 2"/>
          <p:cNvSpPr>
            <a:spLocks noGrp="1"/>
          </p:cNvSpPr>
          <p:nvPr>
            <p:ph idx="1"/>
          </p:nvPr>
        </p:nvSpPr>
        <p:spPr>
          <a:xfrm>
            <a:off x="457200" y="836613"/>
            <a:ext cx="8229600" cy="5289550"/>
          </a:xfrm>
        </p:spPr>
        <p:txBody>
          <a:bodyPr/>
          <a:lstStyle/>
          <a:p>
            <a:r>
              <a:rPr lang="ru-RU" sz="4000" smtClean="0"/>
              <a:t>Обратная связь</a:t>
            </a:r>
          </a:p>
          <a:p>
            <a:r>
              <a:rPr lang="ru-RU" sz="4000" smtClean="0"/>
              <a:t>Написать письмо</a:t>
            </a:r>
          </a:p>
          <a:p>
            <a:r>
              <a:rPr lang="ru-RU" sz="4000" smtClean="0"/>
              <a:t>Одно окно</a:t>
            </a:r>
          </a:p>
          <a:p>
            <a:r>
              <a:rPr lang="ru-RU" sz="4000" smtClean="0"/>
              <a:t>Связаться с нами</a:t>
            </a:r>
          </a:p>
          <a:p>
            <a:r>
              <a:rPr lang="ru-RU" sz="4000" smtClean="0"/>
              <a:t>О предприятии</a:t>
            </a:r>
          </a:p>
          <a:p>
            <a:endParaRPr lang="ru-RU" smtClean="0"/>
          </a:p>
        </p:txBody>
      </p:sp>
      <p:pic>
        <p:nvPicPr>
          <p:cNvPr id="39938" name="Picture 6" descr="http://sdushor-elsk.by/wp-content/uploads/2014/08/email-marketing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9700" y="3213100"/>
            <a:ext cx="3578225" cy="321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Диаграмма 1"/>
          <p:cNvGraphicFramePr>
            <a:graphicFrameLocks/>
          </p:cNvGraphicFramePr>
          <p:nvPr/>
        </p:nvGraphicFramePr>
        <p:xfrm>
          <a:off x="251520" y="203656"/>
          <a:ext cx="8712968" cy="6624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3200" dirty="0" smtClean="0"/>
              <a:t>НАИБОЛЕЕ РАСПРОСТРАНЕННЫЕ ОТСТУПЛЕНИЯ ОТ ТРЕБОВАНИЙ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824413"/>
          </a:xfrm>
        </p:spPr>
        <p:txBody>
          <a:bodyPr rtlCol="0">
            <a:normAutofit fontScale="92500" lnSpcReduction="20000"/>
          </a:bodyPr>
          <a:lstStyle/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Нет окна «Наименование </a:t>
            </a:r>
            <a:r>
              <a:rPr lang="ru-RU" dirty="0"/>
              <a:t>или адрес организации либо должность лица, которым направляется </a:t>
            </a:r>
            <a:r>
              <a:rPr lang="ru-RU" dirty="0" smtClean="0"/>
              <a:t>обращение» (особенно важно для органов, которые могут принимать обращения для подчиненных организаций)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Адрес только места жительства (в отдельных случаях – нет окна «адрес»)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Для юридических лиц – нет адреса местонахождения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Нет возможности присоединения файлов к обращению</a:t>
            </a:r>
          </a:p>
          <a:p>
            <a:pPr marL="0" indent="0" algn="just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Диаграмма 1"/>
          <p:cNvGraphicFramePr>
            <a:graphicFrameLocks/>
          </p:cNvGraphicFramePr>
          <p:nvPr/>
        </p:nvGraphicFramePr>
        <p:xfrm>
          <a:off x="179512" y="116632"/>
          <a:ext cx="8856984" cy="6624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Диаграмма 1"/>
          <p:cNvGraphicFramePr>
            <a:graphicFrameLocks/>
          </p:cNvGraphicFramePr>
          <p:nvPr/>
        </p:nvGraphicFramePr>
        <p:xfrm>
          <a:off x="323528" y="116632"/>
          <a:ext cx="8640960" cy="6480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93662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36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Параметры и критерии мониторинга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000625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2800" b="1" dirty="0" smtClean="0">
                <a:solidFill>
                  <a:srgbClr val="FF0000"/>
                </a:solidFill>
              </a:rPr>
              <a:t>ПАРАМЕТРЫ: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2800" b="1" dirty="0" smtClean="0">
                <a:solidFill>
                  <a:srgbClr val="0000FF"/>
                </a:solidFill>
              </a:rPr>
              <a:t>СОДЕРЖАТЕЛЬНЫЕ</a:t>
            </a:r>
            <a:r>
              <a:rPr lang="ru-RU" sz="2800" b="1" dirty="0" smtClean="0"/>
              <a:t> </a:t>
            </a:r>
            <a:r>
              <a:rPr lang="ru-RU" sz="2800" dirty="0" smtClean="0"/>
              <a:t>– соответствие наполнения сайта требованиям законодательства Республики Беларусь об обращениях граждан и юридических лиц (в части электронных обращений)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2800" b="1" dirty="0" smtClean="0">
                <a:solidFill>
                  <a:srgbClr val="0000FF"/>
                </a:solidFill>
              </a:rPr>
              <a:t>ТЕХНОЛОГИЧЕСКИЕ</a:t>
            </a:r>
            <a:r>
              <a:rPr lang="ru-RU" sz="2800" dirty="0" smtClean="0"/>
              <a:t> – удобство использования </a:t>
            </a:r>
            <a:br>
              <a:rPr lang="ru-RU" sz="2800" dirty="0" smtClean="0"/>
            </a:br>
            <a:r>
              <a:rPr lang="ru-RU" sz="2800" dirty="0" smtClean="0"/>
              <a:t>(</a:t>
            </a:r>
            <a:r>
              <a:rPr lang="ru-RU" sz="2800" dirty="0"/>
              <a:t>с позиции потребителя)</a:t>
            </a:r>
          </a:p>
        </p:txBody>
      </p:sp>
      <p:pic>
        <p:nvPicPr>
          <p:cNvPr id="17411" name="Изображение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3789363"/>
            <a:ext cx="3878263" cy="280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Диаграмма 1"/>
          <p:cNvGraphicFramePr>
            <a:graphicFrameLocks/>
          </p:cNvGraphicFramePr>
          <p:nvPr/>
        </p:nvGraphicFramePr>
        <p:xfrm>
          <a:off x="179512" y="188640"/>
          <a:ext cx="8784976" cy="6552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Диаграмма 1"/>
          <p:cNvGraphicFramePr>
            <a:graphicFrameLocks/>
          </p:cNvGraphicFramePr>
          <p:nvPr/>
        </p:nvGraphicFramePr>
        <p:xfrm>
          <a:off x="251520" y="116632"/>
          <a:ext cx="8712968" cy="6624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Диаграмма 1"/>
          <p:cNvGraphicFramePr>
            <a:graphicFrameLocks/>
          </p:cNvGraphicFramePr>
          <p:nvPr/>
        </p:nvGraphicFramePr>
        <p:xfrm>
          <a:off x="179512" y="260648"/>
          <a:ext cx="8784976" cy="640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Диаграмма 1"/>
          <p:cNvGraphicFramePr>
            <a:graphicFrameLocks/>
          </p:cNvGraphicFramePr>
          <p:nvPr/>
        </p:nvGraphicFramePr>
        <p:xfrm>
          <a:off x="323528" y="260648"/>
          <a:ext cx="8568952" cy="6336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5762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>
                <a:solidFill>
                  <a:srgbClr val="FF0000"/>
                </a:solidFill>
              </a:rPr>
              <a:t>ВЫВОДЫ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850" y="692150"/>
            <a:ext cx="8640763" cy="5832475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90000"/>
              </a:lnSpc>
              <a:buFont typeface="Arial" charset="0"/>
              <a:buAutoNum type="arabicPeriod"/>
            </a:pPr>
            <a:endParaRPr lang="ru-RU" sz="2600" smtClean="0"/>
          </a:p>
          <a:p>
            <a:pPr marL="514350" indent="-514350" algn="just">
              <a:lnSpc>
                <a:spcPct val="90000"/>
              </a:lnSpc>
              <a:buFont typeface="Arial" charset="0"/>
              <a:buAutoNum type="arabicPeriod"/>
            </a:pPr>
            <a:r>
              <a:rPr lang="ru-RU" sz="2600" smtClean="0"/>
              <a:t>Допускаемые нарушения законодательства в отношении электронных обращений граждан и юридических лиц :</a:t>
            </a:r>
          </a:p>
          <a:p>
            <a:pPr marL="514350" indent="-514350" algn="just">
              <a:lnSpc>
                <a:spcPct val="90000"/>
              </a:lnSpc>
              <a:buFont typeface="Wingdings" pitchFamily="2" charset="2"/>
              <a:buChar char="ü"/>
            </a:pPr>
            <a:r>
              <a:rPr lang="ru-RU" sz="2600" smtClean="0"/>
              <a:t>специальная рубрика располагается не на главной странице сайтов;</a:t>
            </a:r>
          </a:p>
          <a:p>
            <a:pPr marL="514350" indent="-514350" algn="just">
              <a:lnSpc>
                <a:spcPct val="90000"/>
              </a:lnSpc>
              <a:buFont typeface="Wingdings" pitchFamily="2" charset="2"/>
              <a:buChar char="ü"/>
            </a:pPr>
            <a:r>
              <a:rPr lang="ru-RU" sz="2600" smtClean="0"/>
              <a:t>нет указания на возможность подачи электронного обращения по электронной почте;</a:t>
            </a:r>
          </a:p>
          <a:p>
            <a:pPr marL="514350" indent="-514350" algn="just">
              <a:lnSpc>
                <a:spcPct val="90000"/>
              </a:lnSpc>
              <a:buFont typeface="Wingdings" pitchFamily="2" charset="2"/>
              <a:buChar char="ü"/>
            </a:pPr>
            <a:r>
              <a:rPr lang="ru-RU" sz="2600" smtClean="0"/>
              <a:t>форма электронного обращения содержит неполный или неточный перечень обязательных требований о заявителе либо содержит дополнительные требования, не предусмотренные законодательством;</a:t>
            </a:r>
          </a:p>
          <a:p>
            <a:pPr marL="514350" indent="-514350" algn="just">
              <a:lnSpc>
                <a:spcPct val="90000"/>
              </a:lnSpc>
              <a:buFont typeface="Wingdings" pitchFamily="2" charset="2"/>
              <a:buChar char="ü"/>
            </a:pPr>
            <a:r>
              <a:rPr lang="ru-RU" sz="2600" smtClean="0"/>
              <a:t>нет возможности присоединения файлов к электронной форме обращения</a:t>
            </a:r>
          </a:p>
          <a:p>
            <a:pPr marL="514350" indent="-514350" algn="just">
              <a:lnSpc>
                <a:spcPct val="90000"/>
              </a:lnSpc>
              <a:buFont typeface="Arial" charset="0"/>
              <a:buAutoNum type="arabicPeriod"/>
            </a:pPr>
            <a:endParaRPr lang="ru-RU" sz="260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Название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647700"/>
          </a:xfrm>
        </p:spPr>
        <p:txBody>
          <a:bodyPr/>
          <a:lstStyle/>
          <a:p>
            <a:r>
              <a:rPr lang="ru-RU" sz="3600" smtClean="0">
                <a:solidFill>
                  <a:srgbClr val="FF0000"/>
                </a:solidFill>
              </a:rPr>
              <a:t>РЕКОМЕНДАЦИИ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950" y="692150"/>
            <a:ext cx="8856663" cy="6337300"/>
          </a:xfrm>
        </p:spPr>
        <p:txBody>
          <a:bodyPr rtlCol="0">
            <a:normAutofit fontScale="6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3500" dirty="0"/>
              <a:t>Единообразное название и размещение рубрики «Электронное обращение» в рамках рубрики работа с обращениями граждан и юридических лиц на главной странице сайта организации.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3500" dirty="0"/>
              <a:t>Организация на сайтах вышестоящих организаций возможности выбора </a:t>
            </a:r>
            <a:r>
              <a:rPr lang="ru-RU" sz="3500" dirty="0" smtClean="0"/>
              <a:t>иных адресатов </a:t>
            </a:r>
            <a:r>
              <a:rPr lang="ru-RU" sz="3500" dirty="0"/>
              <a:t>направления обращения </a:t>
            </a:r>
            <a:r>
              <a:rPr lang="ru-RU" sz="3500" dirty="0" smtClean="0"/>
              <a:t>или </a:t>
            </a:r>
            <a:r>
              <a:rPr lang="ru-RU" sz="3500" dirty="0"/>
              <a:t>размещение </a:t>
            </a:r>
            <a:r>
              <a:rPr lang="ru-RU" sz="3500" dirty="0" smtClean="0"/>
              <a:t>страниц подчиненных организаций с указанием электронного адреса для </a:t>
            </a:r>
            <a:r>
              <a:rPr lang="ru-RU" sz="3500" dirty="0"/>
              <a:t>возможного направления электронного обращения.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3500" dirty="0"/>
              <a:t>Использование отдельных форм для подачи обращений граждан и юридических лиц, обеспечив наличие их версий на белорусском и русском языках.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3500" dirty="0"/>
              <a:t>Предусмотреть возможность выбора варианта ответа: по почте или по электронной почте.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3500" dirty="0"/>
              <a:t>В законодательстве уточнить перечень требований к электронному обращению (если необходимо добавить контактный телефон заявителя).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3500" dirty="0"/>
              <a:t>Обеспечить возможность приложения к электронному обращению документов, а также определить формат и объем прилагаемых документов.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3500" dirty="0"/>
              <a:t>Установить обязанность органа, в который поступило электронное обращение, направлять уведомление заявителю о его получении</a:t>
            </a:r>
            <a:r>
              <a:rPr lang="ru-RU" sz="3500" dirty="0" smtClean="0"/>
              <a:t>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3500" dirty="0" smtClean="0"/>
              <a:t>Определить требования к «</a:t>
            </a:r>
            <a:r>
              <a:rPr lang="ru-RU" sz="3500" dirty="0" err="1" smtClean="0"/>
              <a:t>капче</a:t>
            </a:r>
            <a:r>
              <a:rPr lang="ru-RU" sz="3500" dirty="0" smtClean="0"/>
              <a:t>» в случае ее использования</a:t>
            </a:r>
            <a:endParaRPr lang="ru-RU" sz="35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ru-RU" sz="35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1" name="Picture 2" descr="http://img1.liveinternet.ru/images/attach/c/10/109/380/109380411_faq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813" y="620713"/>
            <a:ext cx="5903912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2" name="TextBox 1"/>
          <p:cNvSpPr txBox="1">
            <a:spLocks noChangeArrowheads="1"/>
          </p:cNvSpPr>
          <p:nvPr/>
        </p:nvSpPr>
        <p:spPr bwMode="auto">
          <a:xfrm>
            <a:off x="1116013" y="476250"/>
            <a:ext cx="67691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200" b="1">
                <a:solidFill>
                  <a:srgbClr val="0070C0"/>
                </a:solidFill>
                <a:cs typeface="Arial" charset="0"/>
              </a:rPr>
              <a:t>СПАСИБО ЗА ВНИМАНИЕ ! </a:t>
            </a:r>
          </a:p>
        </p:txBody>
      </p:sp>
      <p:sp>
        <p:nvSpPr>
          <p:cNvPr id="51203" name="TextBox 2"/>
          <p:cNvSpPr txBox="1">
            <a:spLocks noChangeArrowheads="1"/>
          </p:cNvSpPr>
          <p:nvPr/>
        </p:nvSpPr>
        <p:spPr bwMode="auto">
          <a:xfrm>
            <a:off x="-1588" y="4797425"/>
            <a:ext cx="9145588" cy="135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ru-RU" sz="3200" b="1">
              <a:solidFill>
                <a:srgbClr val="0070C0"/>
              </a:solidFill>
              <a:cs typeface="Arial" charset="0"/>
            </a:endParaRPr>
          </a:p>
          <a:p>
            <a:pPr algn="ctr"/>
            <a:r>
              <a:rPr lang="ru-RU" sz="3200" b="1">
                <a:solidFill>
                  <a:srgbClr val="0070C0"/>
                </a:solidFill>
                <a:cs typeface="Arial" charset="0"/>
              </a:rPr>
              <a:t>ГОТОВА ОТВЕТИТЬ НА ВАШИ ВОПРОСЫ</a:t>
            </a:r>
          </a:p>
          <a:p>
            <a:endParaRPr lang="ru-RU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63513"/>
            <a:ext cx="8229600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4000" b="1" dirty="0" smtClean="0">
                <a:latin typeface="+mn-lt"/>
              </a:rPr>
              <a:t>Требования законодательства</a:t>
            </a:r>
            <a:endParaRPr lang="ru-RU" sz="4000" b="1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06513"/>
            <a:ext cx="8229600" cy="5362575"/>
          </a:xfrm>
        </p:spPr>
        <p:txBody>
          <a:bodyPr rtlCol="0">
            <a:normAutofit/>
          </a:bodyPr>
          <a:lstStyle/>
          <a:p>
            <a:pPr marL="0" indent="0"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b="1" dirty="0" smtClean="0"/>
              <a:t>      Электронное </a:t>
            </a:r>
            <a:r>
              <a:rPr lang="ru-RU" b="1" dirty="0"/>
              <a:t>обращение - обращение заявителя, поступившее на </a:t>
            </a:r>
            <a:r>
              <a:rPr lang="ru-RU" b="1" dirty="0">
                <a:solidFill>
                  <a:srgbClr val="FF0000"/>
                </a:solidFill>
              </a:rPr>
              <a:t>адрес электронной почты организации </a:t>
            </a:r>
            <a:r>
              <a:rPr lang="ru-RU" b="1" dirty="0"/>
              <a:t>либо </a:t>
            </a:r>
            <a:r>
              <a:rPr lang="ru-RU" b="1" dirty="0">
                <a:solidFill>
                  <a:srgbClr val="FF0000"/>
                </a:solidFill>
              </a:rPr>
              <a:t>размещенное на официальном сайте организации </a:t>
            </a:r>
            <a:r>
              <a:rPr lang="ru-RU" b="1" dirty="0"/>
              <a:t>в глобальной компьютерной сети </a:t>
            </a:r>
            <a:r>
              <a:rPr lang="ru-RU" b="1" dirty="0" smtClean="0"/>
              <a:t>Интернет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b="1" dirty="0"/>
              <a:t> </a:t>
            </a:r>
            <a:r>
              <a:rPr lang="ru-RU" b="1" dirty="0" smtClean="0"/>
              <a:t>   По предмету: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b="1" dirty="0" smtClean="0"/>
              <a:t>заявление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b="1" dirty="0" smtClean="0"/>
              <a:t>обращение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b="1" dirty="0" smtClean="0"/>
              <a:t>жалоба                   </a:t>
            </a:r>
            <a:endParaRPr lang="ru-RU" dirty="0"/>
          </a:p>
        </p:txBody>
      </p:sp>
      <p:pic>
        <p:nvPicPr>
          <p:cNvPr id="18435" name="Picture 8" descr="Картинки по запросу обращение гражданина картинки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9700" y="4005263"/>
            <a:ext cx="3835400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850" y="476250"/>
            <a:ext cx="8569325" cy="5976938"/>
          </a:xfrm>
        </p:spPr>
        <p:txBody>
          <a:bodyPr rtlCol="0">
            <a:normAutofit fontScale="70000" lnSpcReduction="20000"/>
          </a:bodyPr>
          <a:lstStyle/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b="1" dirty="0"/>
              <a:t>УКАЗ ПРЕЗИДЕНТА РЕСПУБЛИКИ БЕЛАРУСЬ</a:t>
            </a:r>
          </a:p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b="1" dirty="0" smtClean="0"/>
              <a:t>15 октября 2007 г. N 498</a:t>
            </a:r>
          </a:p>
          <a:p>
            <a:pPr algn="ctr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ru-RU" b="1" dirty="0" smtClean="0"/>
          </a:p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b="1" dirty="0" smtClean="0"/>
              <a:t>О </a:t>
            </a:r>
            <a:r>
              <a:rPr lang="ru-RU" b="1" dirty="0"/>
              <a:t>ДОПОЛНИТЕЛЬНЫХ МЕРАХ ПО РАБОТЕ С ОБРАЩЕНИЯМИ</a:t>
            </a:r>
          </a:p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b="1" dirty="0"/>
              <a:t>ГРАЖДАН И ЮРИДИЧЕСКИХ ЛИЦ</a:t>
            </a:r>
          </a:p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b="1" dirty="0"/>
              <a:t>(в ред. </a:t>
            </a:r>
            <a:r>
              <a:rPr lang="ru-RU" b="1" dirty="0" smtClean="0"/>
              <a:t> </a:t>
            </a:r>
            <a:r>
              <a:rPr lang="ru-RU" b="1" dirty="0"/>
              <a:t>13.11.2014 </a:t>
            </a:r>
            <a:r>
              <a:rPr lang="en-US" b="1" dirty="0">
                <a:hlinkClick r:id="rId2"/>
              </a:rPr>
              <a:t>N 524, </a:t>
            </a:r>
            <a:r>
              <a:rPr lang="ru-RU" b="1" dirty="0">
                <a:hlinkClick r:id="rId2"/>
              </a:rPr>
              <a:t>от 25.12.2014 </a:t>
            </a:r>
            <a:r>
              <a:rPr lang="en-US" b="1" dirty="0">
                <a:hlinkClick r:id="rId3"/>
              </a:rPr>
              <a:t>N 615)</a:t>
            </a:r>
          </a:p>
          <a:p>
            <a:pPr algn="ctr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ru-RU" b="1" dirty="0"/>
          </a:p>
          <a:p>
            <a:pPr marL="0" indent="0"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3700" b="1" dirty="0" smtClean="0"/>
              <a:t>1</a:t>
            </a:r>
            <a:r>
              <a:rPr lang="ru-RU" sz="3700" b="1" dirty="0"/>
              <a:t>. Установить, что:</a:t>
            </a:r>
          </a:p>
          <a:p>
            <a:pPr marL="0" indent="0"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3700" b="1" dirty="0" smtClean="0"/>
              <a:t>1.2</a:t>
            </a:r>
            <a:r>
              <a:rPr lang="ru-RU" sz="3700" b="1" dirty="0"/>
              <a:t>. на официальном сайте государственного органа, иной государственной организации в глобальной компьютерной сети Интернет должна быть размещена информация </a:t>
            </a:r>
            <a:r>
              <a:rPr lang="ru-RU" sz="3700" b="1" dirty="0">
                <a:solidFill>
                  <a:srgbClr val="FF0000"/>
                </a:solidFill>
              </a:rPr>
              <a:t>о способе либо способах </a:t>
            </a:r>
            <a:r>
              <a:rPr lang="ru-RU" sz="3700" b="1" dirty="0"/>
              <a:t>подачи электронных обращений в этот государственный орган, иную государственную организацию (направление на адрес электронной почты и (или) размещение в специальной рубрике на официальном сайте в глобальной компьютерной сети Интернет).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0825" y="115888"/>
            <a:ext cx="8580438" cy="7381875"/>
          </a:xfrm>
        </p:spPr>
        <p:txBody>
          <a:bodyPr rtlCol="0">
            <a:normAutofit fontScale="77500" lnSpcReduction="20000"/>
          </a:bodyPr>
          <a:lstStyle/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2600" b="1" dirty="0"/>
              <a:t>УКАЗ ПРЕЗИДЕНТА РЕСПУБЛИКИ БЕЛАРУСЬ</a:t>
            </a:r>
          </a:p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2600" b="1" dirty="0"/>
              <a:t>1 февраля 2010 г. N 60</a:t>
            </a:r>
          </a:p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2600" b="1" dirty="0"/>
              <a:t> </a:t>
            </a:r>
          </a:p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2600" b="1" dirty="0"/>
              <a:t>О МЕРАХ ПО СОВЕРШЕНСТВОВАНИЮ ИСПОЛЬЗОВАНИЯ НАЦИОНАЛЬНОГО СЕГМЕНТА СЕТИ ИНТЕРНЕТ</a:t>
            </a:r>
          </a:p>
          <a:p>
            <a:pPr marL="0" indent="0"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3400" dirty="0" smtClean="0"/>
              <a:t>1.1</a:t>
            </a:r>
            <a:r>
              <a:rPr lang="ru-RU" sz="3400" dirty="0"/>
              <a:t>. республиканские органы государственного управления, местные исполнительные и распорядительные органы, иные государственные органы и государственные организации, а также хозяйственные общества, в отношении которых Республика Беларусь может определять решения, принимаемые этими хозяйственными обществами, обязаны размещать информацию о своей деятельности в глобальной компьютерной сети Интернет на официальных сайтах этих государственных органов и организаций либо на соответствующих страницах официальных сайтов вышестоящих государственных органов и организаций;</a:t>
            </a:r>
          </a:p>
          <a:p>
            <a:pPr marL="0" indent="0"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3400" dirty="0"/>
              <a:t>1.4. главные страницы интернет-сайтов государственных органов и организаций должны непосредственно либо в виде отдельных рубрик содержать общую информацию о работе с обращениями граждан и юридических </a:t>
            </a:r>
            <a:r>
              <a:rPr lang="ru-RU" sz="3400" dirty="0" smtClean="0"/>
              <a:t>лиц</a:t>
            </a:r>
            <a:endParaRPr lang="ru-R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9750" y="115888"/>
            <a:ext cx="7993063" cy="60023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>
                <a:latin typeface="+mn-lt"/>
              </a:rPr>
              <a:t> </a:t>
            </a:r>
            <a:r>
              <a:rPr lang="ru-RU" sz="2400" b="1" dirty="0">
                <a:latin typeface="+mn-lt"/>
              </a:rPr>
              <a:t>Электронные </a:t>
            </a:r>
            <a:r>
              <a:rPr lang="ru-RU" sz="2400" b="1" dirty="0">
                <a:latin typeface="+mn-lt"/>
              </a:rPr>
              <a:t>обращения должны соответствовать требованиям, установленным </a:t>
            </a:r>
            <a:r>
              <a:rPr lang="ru-RU" sz="2400" b="1" dirty="0">
                <a:latin typeface="+mn-lt"/>
                <a:hlinkClick r:id="rId2"/>
              </a:rPr>
              <a:t>пунктом 1, </a:t>
            </a:r>
            <a:r>
              <a:rPr lang="ru-RU" sz="2400" b="1" dirty="0">
                <a:latin typeface="+mn-lt"/>
                <a:hlinkClick r:id="rId3"/>
              </a:rPr>
              <a:t>абзацами вторым - </a:t>
            </a:r>
            <a:r>
              <a:rPr lang="ru-RU" sz="2400" b="1" dirty="0">
                <a:latin typeface="+mn-lt"/>
                <a:hlinkClick r:id="rId4"/>
              </a:rPr>
              <a:t>четвертым пункта 2 либо </a:t>
            </a:r>
            <a:r>
              <a:rPr lang="ru-RU" sz="2400" b="1" dirty="0">
                <a:latin typeface="+mn-lt"/>
                <a:hlinkClick r:id="rId5"/>
              </a:rPr>
              <a:t>абзацами вторым - </a:t>
            </a:r>
            <a:r>
              <a:rPr lang="ru-RU" sz="2400" b="1" dirty="0">
                <a:latin typeface="+mn-lt"/>
                <a:hlinkClick r:id="rId6"/>
              </a:rPr>
              <a:t>пятым пункта 3 статьи 12 </a:t>
            </a:r>
            <a:r>
              <a:rPr lang="ru-RU" sz="2400" b="1" dirty="0">
                <a:latin typeface="+mn-lt"/>
                <a:hlinkClick r:id="rId6"/>
              </a:rPr>
              <a:t>Закона об обращениях, </a:t>
            </a:r>
            <a:r>
              <a:rPr lang="ru-RU" sz="2400" b="1" dirty="0">
                <a:latin typeface="+mn-lt"/>
                <a:hlinkClick r:id="rId6"/>
              </a:rPr>
              <a:t>а также содержать адрес электронной почты заявителя.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 b="1" dirty="0">
              <a:latin typeface="Times New Roman" panose="02020603050405020304" pitchFamily="18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b="1" dirty="0">
                <a:latin typeface="+mn-lt"/>
              </a:rPr>
              <a:t>Электронное обращение </a:t>
            </a:r>
            <a:r>
              <a:rPr lang="ru-RU" sz="2400" b="1" u="sng" dirty="0">
                <a:solidFill>
                  <a:srgbClr val="FF0000"/>
                </a:solidFill>
                <a:latin typeface="+mn-lt"/>
              </a:rPr>
              <a:t>гражданина</a:t>
            </a:r>
            <a:r>
              <a:rPr lang="ru-RU" sz="2400" b="1" dirty="0">
                <a:latin typeface="+mn-lt"/>
              </a:rPr>
              <a:t> должно излагаться на белорусском или русском языке и содержать:</a:t>
            </a:r>
          </a:p>
          <a:p>
            <a:pPr marL="285750" indent="-285750" algn="just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sz="2400" b="1" dirty="0">
                <a:latin typeface="+mn-lt"/>
              </a:rPr>
              <a:t>н</a:t>
            </a:r>
            <a:r>
              <a:rPr lang="ru-RU" sz="2400" b="1" dirty="0">
                <a:latin typeface="+mn-lt"/>
              </a:rPr>
              <a:t>аименование </a:t>
            </a:r>
            <a:r>
              <a:rPr lang="ru-RU" sz="2400" b="1" dirty="0">
                <a:latin typeface="+mn-lt"/>
              </a:rPr>
              <a:t>или адрес организации либо должность лица, которым направляется обращение;</a:t>
            </a:r>
          </a:p>
          <a:p>
            <a:pPr marL="285750" indent="-285750" algn="just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sz="2400" b="1" dirty="0">
                <a:latin typeface="+mn-lt"/>
              </a:rPr>
              <a:t>фамилию</a:t>
            </a:r>
            <a:r>
              <a:rPr lang="ru-RU" sz="2400" b="1" dirty="0">
                <a:latin typeface="+mn-lt"/>
              </a:rPr>
              <a:t>, собственное имя, отчество (если таковое имеется) либо инициалы гражданина;</a:t>
            </a:r>
          </a:p>
          <a:p>
            <a:pPr marL="285750" indent="-285750" algn="just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sz="2400" b="1" dirty="0">
                <a:latin typeface="+mn-lt"/>
              </a:rPr>
              <a:t>адрес </a:t>
            </a:r>
            <a:r>
              <a:rPr lang="ru-RU" sz="2400" b="1" dirty="0">
                <a:latin typeface="+mn-lt"/>
              </a:rPr>
              <a:t>его места жительства (места пребывания) и (или) места работы (учебы);</a:t>
            </a:r>
          </a:p>
          <a:p>
            <a:pPr marL="285750" indent="-285750" algn="just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sz="2400" b="1" dirty="0">
                <a:latin typeface="+mn-lt"/>
              </a:rPr>
              <a:t>изложение </a:t>
            </a:r>
            <a:r>
              <a:rPr lang="ru-RU" sz="2400" b="1" dirty="0">
                <a:latin typeface="+mn-lt"/>
              </a:rPr>
              <a:t>сути обращения;</a:t>
            </a:r>
          </a:p>
          <a:p>
            <a:pPr marL="285750" indent="-285750" algn="just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sz="2400" b="1" dirty="0">
                <a:latin typeface="+mn-lt"/>
              </a:rPr>
              <a:t>адрес </a:t>
            </a:r>
            <a:r>
              <a:rPr lang="ru-RU" sz="2400" b="1" dirty="0">
                <a:latin typeface="+mn-lt"/>
              </a:rPr>
              <a:t>электронной почты гражданина.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11188" y="1125538"/>
            <a:ext cx="7848600" cy="45227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b="1" dirty="0">
                <a:latin typeface="+mn-lt"/>
              </a:rPr>
              <a:t>Электронное обращение </a:t>
            </a:r>
            <a:r>
              <a:rPr lang="ru-RU" sz="2400" b="1" u="sng" dirty="0">
                <a:solidFill>
                  <a:srgbClr val="FF0000"/>
                </a:solidFill>
                <a:latin typeface="+mn-lt"/>
              </a:rPr>
              <a:t>юридического лица</a:t>
            </a:r>
            <a:r>
              <a:rPr lang="ru-RU" sz="2400" b="1" dirty="0">
                <a:latin typeface="+mn-lt"/>
              </a:rPr>
              <a:t> должно излагаться на белорусском или русском языке и содержать:</a:t>
            </a:r>
          </a:p>
          <a:p>
            <a:pPr indent="-457200" algn="just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sz="2400" b="1" dirty="0">
                <a:latin typeface="+mn-lt"/>
              </a:rPr>
              <a:t>наименование или адрес организации либо должность лица, которым направляется обращение;</a:t>
            </a:r>
          </a:p>
          <a:p>
            <a:pPr indent="-457200" algn="just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sz="2400" b="1" dirty="0">
                <a:latin typeface="+mn-lt"/>
              </a:rPr>
              <a:t>полное наименование юридического лица и его место нахождения;</a:t>
            </a:r>
          </a:p>
          <a:p>
            <a:pPr indent="-457200" algn="just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sz="2400" b="1" dirty="0">
                <a:latin typeface="+mn-lt"/>
              </a:rPr>
              <a:t>изложение сути обращения;</a:t>
            </a:r>
          </a:p>
          <a:p>
            <a:pPr indent="-457200" algn="just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sz="2400" b="1" dirty="0">
                <a:latin typeface="+mn-lt"/>
              </a:rPr>
              <a:t>фамилию, собственное имя, отчество (если таковое имеется) руководителя или лица, уполномоченного в установленном порядке подписывать обращения;</a:t>
            </a:r>
          </a:p>
          <a:p>
            <a:pPr indent="-457200" algn="just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sz="2400" b="1" dirty="0">
                <a:latin typeface="+mn-lt"/>
              </a:rPr>
              <a:t>адрес электронной почты юридического лица.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smtClean="0"/>
              <a:t>Постановление Совета Министров Республики Беларусь от 29.04.2010 N 645 (ред. от 23.09.2015) «О некоторых вопросах интернет-сайтов»</a:t>
            </a:r>
            <a:endParaRPr lang="ru-RU" sz="2400" smtClean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78850" cy="5257800"/>
          </a:xfrm>
        </p:spPr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b="1" dirty="0"/>
              <a:t>7. На </a:t>
            </a:r>
            <a:r>
              <a:rPr lang="ru-RU" b="1" dirty="0">
                <a:solidFill>
                  <a:srgbClr val="FF0000"/>
                </a:solidFill>
              </a:rPr>
              <a:t>главной странице интернет-сайта </a:t>
            </a:r>
            <a:r>
              <a:rPr lang="ru-RU" b="1" dirty="0"/>
              <a:t>непосредственно </a:t>
            </a:r>
            <a:r>
              <a:rPr lang="ru-RU" b="1" dirty="0">
                <a:solidFill>
                  <a:srgbClr val="FF0000"/>
                </a:solidFill>
              </a:rPr>
              <a:t>либо в виде отдельных рубрик </a:t>
            </a:r>
            <a:r>
              <a:rPr lang="ru-RU" b="1" dirty="0"/>
              <a:t>размещается информация: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b="1" dirty="0"/>
              <a:t>7.2. о работе с обращениями граждан и юридических лиц: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b="1" dirty="0">
                <a:solidFill>
                  <a:srgbClr val="FF0000"/>
                </a:solidFill>
              </a:rPr>
              <a:t>специальная рубрика </a:t>
            </a:r>
            <a:r>
              <a:rPr lang="ru-RU" b="1" dirty="0" smtClean="0">
                <a:solidFill>
                  <a:srgbClr val="FF0000"/>
                </a:solidFill>
              </a:rPr>
              <a:t>«Электронные обращения»;</a:t>
            </a:r>
            <a:endParaRPr lang="ru-RU" b="1" dirty="0">
              <a:solidFill>
                <a:srgbClr val="FF000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b="1" dirty="0"/>
              <a:t>номера телефонов </a:t>
            </a:r>
            <a:r>
              <a:rPr lang="ru-RU" b="1" dirty="0" smtClean="0"/>
              <a:t>«горячих линий», </a:t>
            </a:r>
            <a:r>
              <a:rPr lang="ru-RU" b="1" dirty="0"/>
              <a:t>телефонов доверия и справочных служб;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b="1" dirty="0"/>
              <a:t>наименование, место нахождения и режим работы вышестоящего государственного органа и организации;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b="1" dirty="0"/>
              <a:t>7.3. об осуществлении административных процедур в отношении юридических лиц и граждан, в том числе индивидуальных </a:t>
            </a:r>
            <a:r>
              <a:rPr lang="ru-RU" b="1" dirty="0" smtClean="0"/>
              <a:t>предпринимателей;</a:t>
            </a:r>
            <a:endParaRPr lang="ru-RU" b="1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b="1" dirty="0"/>
              <a:t>7.6. о формах обратной </a:t>
            </a:r>
            <a:r>
              <a:rPr lang="ru-RU" b="1" dirty="0" smtClean="0"/>
              <a:t>связи.</a:t>
            </a:r>
            <a:endParaRPr lang="ru-RU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2228</TotalTime>
  <Words>1144</Words>
  <Application>Microsoft Macintosh PowerPoint</Application>
  <PresentationFormat>Экран (4:3)</PresentationFormat>
  <Paragraphs>137</Paragraphs>
  <Slides>36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Шаблон оформления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2" baseType="lpstr">
      <vt:lpstr>Calibri</vt:lpstr>
      <vt:lpstr>Arial</vt:lpstr>
      <vt:lpstr>Times New Roman</vt:lpstr>
      <vt:lpstr>Wingdings</vt:lpstr>
      <vt:lpstr>Тема Office</vt:lpstr>
      <vt:lpstr>Диаграмма Microsoft Excel</vt:lpstr>
      <vt:lpstr>Слайд 1</vt:lpstr>
      <vt:lpstr>ЦЕЛЬ МОНИТОРИНГА:</vt:lpstr>
      <vt:lpstr>Параметры и критерии мониторинга</vt:lpstr>
      <vt:lpstr>Требования законодательства</vt:lpstr>
      <vt:lpstr>Слайд 5</vt:lpstr>
      <vt:lpstr>Слайд 6</vt:lpstr>
      <vt:lpstr>Слайд 7</vt:lpstr>
      <vt:lpstr>Слайд 8</vt:lpstr>
      <vt:lpstr>Постановление Совета Министров Республики Беларусь от 29.04.2010 N 645 (ред. от 23.09.2015) «О некоторых вопросах интернет-сайтов»</vt:lpstr>
      <vt:lpstr>КРИТЕРИИ МОНИТОРИНГА</vt:lpstr>
      <vt:lpstr>Слайд 11</vt:lpstr>
      <vt:lpstr>ОБЪЕКТ МОНИТОРИНГА</vt:lpstr>
      <vt:lpstr>Слайд 13</vt:lpstr>
      <vt:lpstr>Слайд 14</vt:lpstr>
      <vt:lpstr>МЕСТНЫЕ ОРГАНЫ И ОРГАНИЗАЦИИ</vt:lpstr>
      <vt:lpstr>Слайд 16</vt:lpstr>
      <vt:lpstr>Слайд 17</vt:lpstr>
      <vt:lpstr>НАЛИЧИЕ СПЕЦИАЛЬНОЙ РУБРИКИ</vt:lpstr>
      <vt:lpstr>Слайд 19</vt:lpstr>
      <vt:lpstr>Слайд 20</vt:lpstr>
      <vt:lpstr>Слайд 21</vt:lpstr>
      <vt:lpstr>Слайд 22</vt:lpstr>
      <vt:lpstr>НАЗВАНИЯ РУБРИК  (17 ВАРИАНТОВ)</vt:lpstr>
      <vt:lpstr>Слайд 24</vt:lpstr>
      <vt:lpstr>Слайд 25</vt:lpstr>
      <vt:lpstr>Слайд 26</vt:lpstr>
      <vt:lpstr>НАИБОЛЕЕ РАСПРОСТРАНЕННЫЕ ОТСТУПЛЕНИЯ ОТ ТРЕБОВАНИЙ</vt:lpstr>
      <vt:lpstr>Слайд 28</vt:lpstr>
      <vt:lpstr>Слайд 29</vt:lpstr>
      <vt:lpstr>Слайд 30</vt:lpstr>
      <vt:lpstr>Слайд 31</vt:lpstr>
      <vt:lpstr>Слайд 32</vt:lpstr>
      <vt:lpstr>Слайд 33</vt:lpstr>
      <vt:lpstr>ВЫВОДЫ </vt:lpstr>
      <vt:lpstr>РЕКОМЕНДАЦИИ</vt:lpstr>
      <vt:lpstr>Слайд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Alexey</dc:creator>
  <cp:lastModifiedBy>savanovich</cp:lastModifiedBy>
  <cp:revision>133</cp:revision>
  <cp:lastPrinted>2015-12-17T02:11:10Z</cp:lastPrinted>
  <dcterms:created xsi:type="dcterms:W3CDTF">2015-12-12T22:09:17Z</dcterms:created>
  <dcterms:modified xsi:type="dcterms:W3CDTF">2015-12-23T09:35:45Z</dcterms:modified>
</cp:coreProperties>
</file>