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BD19510-E35A-4190-8EC5-84AE4850E1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0192BC-A3B9-44EC-B6DA-1544609542D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19510-E35A-4190-8EC5-84AE4850E199}"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192BC-A3B9-44EC-B6DA-1544609542D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angular.io/api/common/NgForOf" TargetMode="External"/><Relationship Id="rId1" Type="http://schemas.openxmlformats.org/officeDocument/2006/relationships/hyperlink" Target="https://angular.io/api/forms/NgMode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smtClean="0">
                <a:latin typeface="方正大标宋简体"/>
              </a:rPr>
              <a:t>第</a:t>
            </a:r>
            <a:r>
              <a:rPr lang="en-US" altLang="zh-CN" b="0" i="0" u="none" strike="noStrike" kern="1800" baseline="0" smtClean="0">
                <a:latin typeface="方正大标宋简体"/>
              </a:rPr>
              <a:t>1</a:t>
            </a:r>
            <a:r>
              <a:rPr lang="zh-CN" altLang="en-US" b="0" i="0" u="none" strike="noStrike" kern="1800" baseline="0" smtClean="0">
                <a:latin typeface="方正大标宋简体"/>
              </a:rPr>
              <a:t>章  引言</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zh-CN" altLang="en-US" b="0" i="0" u="none" strike="noStrike" baseline="0" smtClean="0">
                <a:solidFill>
                  <a:srgbClr val="333333"/>
                </a:solidFill>
                <a:latin typeface="Arial" panose="020B0604020202020204"/>
              </a:rPr>
              <a:t>该部分主要介绍前端技术的发展历史和从</a:t>
            </a:r>
            <a:r>
              <a:rPr lang="en-US" altLang="zh-CN" b="0" i="0" u="none" strike="noStrike" baseline="0" smtClean="0">
                <a:solidFill>
                  <a:srgbClr val="333333"/>
                </a:solidFill>
                <a:latin typeface="Arial" panose="020B0604020202020204"/>
              </a:rPr>
              <a:t>MVC</a:t>
            </a:r>
            <a:r>
              <a:rPr lang="zh-CN" altLang="en-US" b="0" i="0" u="none" strike="noStrike" baseline="0" smtClean="0">
                <a:solidFill>
                  <a:srgbClr val="333333"/>
                </a:solidFill>
                <a:latin typeface="Arial" panose="020B0604020202020204"/>
              </a:rPr>
              <a:t>架构进化到</a:t>
            </a:r>
            <a:r>
              <a:rPr lang="en-US" altLang="zh-CN" b="0" i="0" u="none" strike="noStrike" baseline="0" smtClean="0">
                <a:solidFill>
                  <a:srgbClr val="333333"/>
                </a:solidFill>
                <a:latin typeface="Arial" panose="020B0604020202020204"/>
              </a:rPr>
              <a:t>MVVM</a:t>
            </a:r>
            <a:r>
              <a:rPr lang="zh-CN" altLang="en-US" b="0" i="0" u="none" strike="noStrike" baseline="0" smtClean="0">
                <a:solidFill>
                  <a:srgbClr val="333333"/>
                </a:solidFill>
                <a:latin typeface="Arial" panose="020B0604020202020204"/>
              </a:rPr>
              <a:t>的历程。笔者意图通过对这些内容的描述，能够使读者对工作和学习中遇到的一些代码的标准和年代特征形成一些基本判断和认识，并充分了解</a:t>
            </a:r>
            <a:r>
              <a:rPr lang="en-US" altLang="zh-CN" b="0" i="0" u="none" strike="noStrike" baseline="0" smtClean="0">
                <a:solidFill>
                  <a:srgbClr val="333333"/>
                </a:solidFill>
                <a:latin typeface="Arial" panose="020B0604020202020204"/>
              </a:rPr>
              <a:t>Vue </a:t>
            </a:r>
            <a:r>
              <a:rPr lang="zh-CN" altLang="en-US" b="0" i="0" u="none" strike="noStrike" baseline="0" smtClean="0">
                <a:solidFill>
                  <a:srgbClr val="333333"/>
                </a:solidFill>
                <a:latin typeface="Arial" panose="020B0604020202020204"/>
              </a:rPr>
              <a:t>这样的</a:t>
            </a:r>
            <a:r>
              <a:rPr lang="en-US" altLang="zh-CN" b="0" i="0" u="none" strike="noStrike" baseline="0" smtClean="0">
                <a:solidFill>
                  <a:srgbClr val="333333"/>
                </a:solidFill>
                <a:latin typeface="Arial" panose="020B0604020202020204"/>
              </a:rPr>
              <a:t>MVVM</a:t>
            </a:r>
            <a:r>
              <a:rPr lang="zh-CN" altLang="en-US" b="0" i="0" u="none" strike="noStrike" baseline="0" smtClean="0">
                <a:solidFill>
                  <a:srgbClr val="333333"/>
                </a:solidFill>
                <a:latin typeface="Arial" panose="020B0604020202020204"/>
              </a:rPr>
              <a:t>框架对高效率和高质量项目开发所起到的作用。</a:t>
            </a:r>
            <a:endParaRPr lang="zh-CN" altLang="en-US" b="0" i="0" u="none" strike="noStrike" baseline="0" smtClean="0">
              <a:solidFill>
                <a:srgbClr val="333333"/>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1.3.1  </a:t>
            </a:r>
            <a:r>
              <a:rPr lang="zh-CN" altLang="en-US" b="0" i="0" u="none" strike="noStrike" kern="1800" baseline="0" smtClean="0">
                <a:latin typeface="方正大标宋简体"/>
              </a:rPr>
              <a:t>虚拟</a:t>
            </a:r>
            <a:r>
              <a:rPr lang="en-US" altLang="zh-CN" b="0" i="0" u="none" strike="noStrike" kern="1800" baseline="0" smtClean="0">
                <a:latin typeface="方正大标宋简体"/>
              </a:rPr>
              <a:t>DOM</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的虚拟</a:t>
            </a:r>
            <a:r>
              <a:rPr lang="en-US" altLang="zh-CN" b="0" i="0" u="none" strike="noStrike" baseline="0" smtClean="0">
                <a:latin typeface="Times New Roman" panose="02020603050405020304"/>
              </a:rPr>
              <a:t>DOM</a:t>
            </a:r>
            <a:r>
              <a:rPr lang="zh-CN" altLang="en-US" b="0" i="0" u="none" strike="noStrike" baseline="0" smtClean="0">
                <a:latin typeface="Times New Roman" panose="02020603050405020304"/>
              </a:rPr>
              <a:t>实现的层级更高一些，这也意味着</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比</a:t>
            </a:r>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更轻量，性能更高一些。</a:t>
            </a:r>
            <a:endParaRPr lang="zh-CN" altLang="en-US" b="0" i="0" u="none" strike="noStrike" baseline="0" smtClean="0">
              <a:latin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1.3.2  </a:t>
            </a:r>
            <a:r>
              <a:rPr lang="zh-CN" altLang="en-US" b="0" i="0" u="none" strike="noStrike" kern="1800" baseline="0" smtClean="0">
                <a:latin typeface="方正大标宋简体"/>
              </a:rPr>
              <a:t>功能性组件</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a:xfrm>
            <a:off x="457200" y="1188720"/>
            <a:ext cx="8229600" cy="4937760"/>
          </a:xfrm>
        </p:spPr>
        <p:txBody>
          <a:bodyPr/>
          <a:lstStyle/>
          <a:p>
            <a:pPr marR="0" lvl="0" rtl="0"/>
            <a:r>
              <a:rPr lang="zh-CN" altLang="en-US" sz="2400" b="0" i="0" u="none" strike="noStrike" baseline="0" smtClean="0">
                <a:latin typeface="Times New Roman" panose="02020603050405020304"/>
              </a:rPr>
              <a:t>两者都提供一些功能性组件以减少用户开销。笔者运行GitHub上的一个测试项目（https://github.com/chrisvfritz/vue-render-performance-comparisons），该项目将渲染10000个列表条目100次，得到的测试结果如下，如表1.1所示。</a:t>
            </a:r>
            <a:endParaRPr lang="zh-CN" altLang="en-US" sz="2400" b="0" i="0" u="none" strike="noStrike" baseline="0" smtClean="0">
              <a:latin typeface="Times New Roman" panose="02020603050405020304"/>
            </a:endParaRPr>
          </a:p>
        </p:txBody>
      </p:sp>
      <p:pic>
        <p:nvPicPr>
          <p:cNvPr id="4" name="图片 3"/>
          <p:cNvPicPr>
            <a:picLocks noChangeAspect="1"/>
          </p:cNvPicPr>
          <p:nvPr/>
        </p:nvPicPr>
        <p:blipFill>
          <a:blip r:embed="rId1"/>
          <a:stretch>
            <a:fillRect/>
          </a:stretch>
        </p:blipFill>
        <p:spPr>
          <a:xfrm>
            <a:off x="2598420" y="3307715"/>
            <a:ext cx="3550920" cy="24472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方正大标宋简体"/>
              </a:rPr>
              <a:t>1.3.3  </a:t>
            </a:r>
            <a:r>
              <a:rPr lang="zh-CN" altLang="en-US" b="0" i="0" u="none" strike="noStrike" kern="1800" baseline="0" smtClean="0">
                <a:latin typeface="方正大标宋简体"/>
              </a:rPr>
              <a:t>轻量级，将与核心库无关的业务封装成独立库</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和</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都将着重点放在核心库上，也都有专门负责路由和全局状态管理等功能的配套库。如与</a:t>
            </a:r>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配套的有</a:t>
            </a:r>
            <a:r>
              <a:rPr lang="en-US" altLang="zh-CN" b="0" i="0" u="none" strike="noStrike" baseline="0" smtClean="0">
                <a:latin typeface="Times New Roman" panose="02020603050405020304"/>
              </a:rPr>
              <a:t>react-router</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redux</a:t>
            </a:r>
            <a:r>
              <a:rPr lang="zh-CN" altLang="en-US" b="0" i="0" u="none" strike="noStrike" baseline="0" smtClean="0">
                <a:latin typeface="Times New Roman" panose="02020603050405020304"/>
              </a:rPr>
              <a:t>，与</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配套的有</a:t>
            </a:r>
            <a:r>
              <a:rPr lang="en-US" altLang="zh-CN" b="0" i="0" u="none" strike="noStrike" baseline="0" smtClean="0">
                <a:latin typeface="Times New Roman" panose="02020603050405020304"/>
              </a:rPr>
              <a:t>vue-router</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vuex</a:t>
            </a:r>
            <a:r>
              <a:rPr lang="zh-CN" altLang="en-US" b="0" i="0" u="none" strike="noStrike" baseline="0" smtClean="0">
                <a:latin typeface="Times New Roman" panose="02020603050405020304"/>
              </a:rPr>
              <a:t>。</a:t>
            </a:r>
            <a:endParaRPr lang="zh-CN" altLang="en-US" b="0" i="0" u="none" strike="noStrike" baseline="0" smtClean="0">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1.3.4  </a:t>
            </a:r>
            <a:r>
              <a:rPr lang="zh-CN" altLang="en-US" b="0" i="0" u="none" strike="noStrike" kern="1800" baseline="0" smtClean="0">
                <a:latin typeface="方正大标宋简体"/>
              </a:rPr>
              <a:t>视图模板</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采用</a:t>
            </a:r>
            <a:r>
              <a:rPr lang="en-US" altLang="zh-CN" b="0" i="0" u="none" strike="noStrike" baseline="0" smtClean="0">
                <a:latin typeface="Times New Roman" panose="02020603050405020304"/>
              </a:rPr>
              <a:t>JSX</a:t>
            </a:r>
            <a:r>
              <a:rPr lang="zh-CN" altLang="en-US" b="0" i="0" u="none" strike="noStrike" baseline="0" smtClean="0">
                <a:latin typeface="Times New Roman" panose="02020603050405020304"/>
              </a:rPr>
              <a:t>渲染组件，而</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则采用模板，如</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后缀的文件。</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JSX</a:t>
            </a:r>
            <a:r>
              <a:rPr lang="zh-CN" altLang="en-US" b="0" i="0" u="none" strike="noStrike" baseline="0" smtClean="0">
                <a:latin typeface="Times New Roman" panose="02020603050405020304"/>
              </a:rPr>
              <a:t>是使用</a:t>
            </a:r>
            <a:r>
              <a:rPr lang="en-US" altLang="zh-CN" b="0" i="0" u="none" strike="noStrike" baseline="0" smtClean="0">
                <a:latin typeface="Times New Roman" panose="02020603050405020304"/>
              </a:rPr>
              <a:t>XML</a:t>
            </a:r>
            <a:r>
              <a:rPr lang="zh-CN" altLang="en-US" b="0" i="0" u="none" strike="noStrike" baseline="0" smtClean="0">
                <a:latin typeface="Times New Roman" panose="02020603050405020304"/>
              </a:rPr>
              <a:t>语法编写</a:t>
            </a:r>
            <a:r>
              <a:rPr lang="en-US" altLang="zh-CN" b="0" i="0" u="none" strike="noStrike" baseline="0" smtClean="0">
                <a:latin typeface="Times New Roman" panose="02020603050405020304"/>
              </a:rPr>
              <a:t>Javascript</a:t>
            </a:r>
            <a:r>
              <a:rPr lang="zh-CN" altLang="en-US" b="0" i="0" u="none" strike="noStrike" baseline="0" smtClean="0">
                <a:latin typeface="Times New Roman" panose="02020603050405020304"/>
              </a:rPr>
              <a:t>的一种语法糖。</a:t>
            </a:r>
            <a:endParaRPr lang="zh-CN" altLang="en-US" b="0" i="0" u="none" strike="noStrike" baseline="0" smtClean="0">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1.3.5  </a:t>
            </a:r>
            <a:r>
              <a:rPr lang="zh-CN" altLang="en-US" b="0" i="0" u="none" strike="noStrike" kern="1800" baseline="0" smtClean="0">
                <a:latin typeface="方正大标宋简体"/>
              </a:rPr>
              <a:t>其他</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normAutofit fontScale="82500"/>
          </a:bodyPr>
          <a:lstStyle/>
          <a:p>
            <a:pPr marR="0" lvl="0" rtl="0"/>
            <a:r>
              <a:rPr lang="zh-CN" altLang="en-US" b="0" i="0" u="none" strike="noStrike" baseline="0" smtClean="0">
                <a:latin typeface="Times New Roman" panose="02020603050405020304"/>
              </a:rPr>
              <a:t>除框架本身之外，</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在其他方面也占据了一些优势。如</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的状态管理库</a:t>
            </a:r>
            <a:r>
              <a:rPr lang="en-US" altLang="zh-CN" b="0" i="0" u="none" strike="noStrike" baseline="0" smtClean="0">
                <a:latin typeface="Times New Roman" panose="02020603050405020304"/>
              </a:rPr>
              <a:t>Vuex</a:t>
            </a:r>
            <a:r>
              <a:rPr lang="zh-CN" altLang="en-US" b="0" i="0" u="none" strike="noStrike" baseline="0" smtClean="0">
                <a:latin typeface="Times New Roman" panose="02020603050405020304"/>
              </a:rPr>
              <a:t>和路由库</a:t>
            </a:r>
            <a:r>
              <a:rPr lang="en-US" altLang="zh-CN" b="0" i="0" u="none" strike="noStrike" baseline="0" smtClean="0">
                <a:latin typeface="Times New Roman" panose="02020603050405020304"/>
              </a:rPr>
              <a:t>vue-router</a:t>
            </a:r>
            <a:r>
              <a:rPr lang="zh-CN" altLang="en-US" b="0" i="0" u="none" strike="noStrike" baseline="0" smtClean="0">
                <a:latin typeface="Times New Roman" panose="02020603050405020304"/>
              </a:rPr>
              <a:t>都是由官方维护更新，从而保证了这些库与</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本身的统一性。而</a:t>
            </a:r>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的相关库则由社区进行维护，不过，这也使得</a:t>
            </a:r>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的社区生态更加繁荣一些。</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a:p>
            <a:pPr marR="0" lvl="0" rtl="0"/>
            <a:r>
              <a:rPr lang="zh-CN" altLang="en-US" b="0" i="0" u="none" strike="noStrike" baseline="0" smtClean="0">
                <a:latin typeface="Times New Roman" panose="02020603050405020304"/>
              </a:rPr>
              <a:t>此外，</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提供了项目快速构建工具</a:t>
            </a:r>
            <a:r>
              <a:rPr lang="en-US" altLang="zh-CN" b="0" i="0" u="none" strike="noStrike" baseline="0" smtClean="0">
                <a:latin typeface="Times New Roman" panose="02020603050405020304"/>
              </a:rPr>
              <a:t>vue-cli</a:t>
            </a:r>
            <a:r>
              <a:rPr lang="zh-CN" altLang="en-US" b="0" i="0" u="none" strike="noStrike" baseline="0" smtClean="0">
                <a:latin typeface="Times New Roman" panose="02020603050405020304"/>
              </a:rPr>
              <a:t>脚手架，提供了包含</a:t>
            </a:r>
            <a:r>
              <a:rPr lang="en-US" altLang="zh-CN" b="0" i="0" u="none" strike="noStrike" baseline="0" smtClean="0">
                <a:latin typeface="Times New Roman" panose="02020603050405020304"/>
              </a:rPr>
              <a:t>npm</a:t>
            </a:r>
            <a:r>
              <a:rPr lang="zh-CN" altLang="en-US" b="0" i="0" u="none" strike="noStrike" baseline="0" smtClean="0">
                <a:latin typeface="Times New Roman" panose="02020603050405020304"/>
              </a:rPr>
              <a:t>依赖管理、</a:t>
            </a:r>
            <a:r>
              <a:rPr lang="en-US" altLang="zh-CN" b="0" i="0" u="none" strike="noStrike" baseline="0" smtClean="0">
                <a:latin typeface="Times New Roman" panose="02020603050405020304"/>
              </a:rPr>
              <a:t>webpack</a:t>
            </a:r>
            <a:r>
              <a:rPr lang="zh-CN" altLang="en-US" b="0" i="0" u="none" strike="noStrike" baseline="0" smtClean="0">
                <a:latin typeface="Times New Roman" panose="02020603050405020304"/>
              </a:rPr>
              <a:t>模块打包、</a:t>
            </a:r>
            <a:r>
              <a:rPr lang="en-US" altLang="zh-CN" b="0" i="0" u="none" strike="noStrike" baseline="0" smtClean="0">
                <a:latin typeface="Times New Roman" panose="02020603050405020304"/>
              </a:rPr>
              <a:t>vue-router</a:t>
            </a:r>
            <a:r>
              <a:rPr lang="zh-CN" altLang="en-US" b="0" i="0" u="none" strike="noStrike" baseline="0" smtClean="0">
                <a:latin typeface="Times New Roman" panose="02020603050405020304"/>
              </a:rPr>
              <a:t>前端路由、</a:t>
            </a:r>
            <a:r>
              <a:rPr lang="en-US" altLang="zh-CN" b="0" i="0" u="none" strike="noStrike" baseline="0" smtClean="0">
                <a:latin typeface="Times New Roman" panose="02020603050405020304"/>
              </a:rPr>
              <a:t>eslint</a:t>
            </a:r>
            <a:r>
              <a:rPr lang="zh-CN" altLang="en-US" b="0" i="0" u="none" strike="noStrike" baseline="0" smtClean="0">
                <a:latin typeface="Times New Roman" panose="02020603050405020304"/>
              </a:rPr>
              <a:t>语法检测、单元测试等集成功能，能够让开发者快速构建一个高质量的项目环境。</a:t>
            </a:r>
            <a:endParaRPr lang="zh-CN" altLang="en-US" b="0" i="0" u="none" strike="noStrike" baseline="0" smtClean="0">
              <a:latin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1.4  Vue</a:t>
            </a:r>
            <a:r>
              <a:rPr lang="zh-CN" altLang="en-US" b="0" i="0" u="none" strike="noStrike" kern="1800" baseline="0" smtClean="0">
                <a:latin typeface="方正大标宋简体"/>
              </a:rPr>
              <a:t>与</a:t>
            </a:r>
            <a:r>
              <a:rPr lang="en-US" altLang="zh-CN" b="0" i="0" u="none" strike="noStrike" kern="1800" baseline="0" smtClean="0">
                <a:latin typeface="方正大标宋简体"/>
              </a:rPr>
              <a:t>Angular</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无论在代码体积和性能上面，</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都比</a:t>
            </a:r>
            <a:r>
              <a:rPr lang="en-US" altLang="zh-CN" b="0" i="0" u="none" strike="noStrike" baseline="0" smtClean="0">
                <a:latin typeface="Times New Roman" panose="02020603050405020304"/>
              </a:rPr>
              <a:t>Angular1 &amp; 2</a:t>
            </a:r>
            <a:r>
              <a:rPr lang="zh-CN" altLang="en-US" b="0" i="0" u="none" strike="noStrike" baseline="0" smtClean="0">
                <a:latin typeface="Times New Roman" panose="02020603050405020304"/>
              </a:rPr>
              <a:t>表现得优异许多，这里不再赘述。笔者选择了以下几个方面来对比分析</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和</a:t>
            </a:r>
            <a:r>
              <a:rPr lang="en-US" altLang="zh-CN" b="0" i="0" u="none" strike="noStrike" baseline="0" smtClean="0">
                <a:latin typeface="Times New Roman" panose="02020603050405020304"/>
              </a:rPr>
              <a:t>Angular</a:t>
            </a:r>
            <a:r>
              <a:rPr lang="zh-CN" altLang="en-US" b="0" i="0" u="none" strike="noStrike" baseline="0" smtClean="0">
                <a:latin typeface="Times New Roman" panose="02020603050405020304"/>
              </a:rPr>
              <a:t>的表现。</a:t>
            </a:r>
            <a:endParaRPr lang="zh-CN" altLang="en-US" b="0" i="0" u="none" strike="noStrike" baseline="0" smtClean="0">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1.4.1  </a:t>
            </a:r>
            <a:r>
              <a:rPr lang="zh-CN" altLang="en-US" b="0" i="0" u="none" strike="noStrike" kern="1800" baseline="0" smtClean="0">
                <a:latin typeface="方正大标宋简体"/>
              </a:rPr>
              <a:t>模板语法</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normAutofit fontScale="55000" lnSpcReduction="20000"/>
          </a:bodyPr>
          <a:lstStyle/>
          <a:p>
            <a:pPr marR="0" lvl="0" rtl="0"/>
            <a:r>
              <a:rPr lang="en-US" altLang="zh-CN" b="0" i="0" u="none" strike="noStrike" baseline="0" smtClean="0">
                <a:latin typeface="Times New Roman" panose="02020603050405020304"/>
              </a:rPr>
              <a:t>Angular</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2</a:t>
            </a:r>
            <a:r>
              <a:rPr lang="zh-CN" altLang="en-US" b="0" i="0" u="none" strike="noStrike" baseline="0" smtClean="0">
                <a:latin typeface="Times New Roman" panose="02020603050405020304"/>
              </a:rPr>
              <a:t>语法：</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&lt;input type="text"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a:t>
            </a:r>
            <a:r>
              <a:rPr lang="en-US" altLang="zh-CN" b="0" i="0" u="none" strike="noStrike" baseline="0" smtClean="0">
                <a:latin typeface="Times New Roman" panose="02020603050405020304"/>
                <a:hlinkClick r:id="rId1"/>
              </a:rPr>
              <a:t>ngModel)]="name"/&gt;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&lt;button (click)="onSave($event)"&gt;Save&lt;/button&gt;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&lt;ul&gt;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&lt;li</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hlinkClick r:id="rId2"/>
              </a:rPr>
              <a:t>ngFor="letheroofheroes"[title]="hero.name"(click)="delete(hero)"&gt;{{hero.name}}&lt;/li&gt;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&lt;/ul&gt;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&lt;form #heroForm (ngSubmit)="submit()"&gt;&lt;/form&gt;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语法：</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&lt;input type="text"</a:t>
            </a:r>
            <a:r>
              <a:rPr lang="zh-CN" altLang="en-US" b="0" i="0" u="none" strike="noStrike" baseline="0" smtClean="0">
                <a:latin typeface="Times New Roman" panose="02020603050405020304"/>
              </a:rPr>
              <a:t> </a:t>
            </a:r>
            <a:r>
              <a:rPr lang="en-US" altLang="zh-CN" b="0" i="0" u="none" strike="noStrike" baseline="0" smtClean="0">
                <a:latin typeface="Times New Roman" panose="02020603050405020304"/>
              </a:rPr>
              <a:t>v-model="name"/&gt;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&lt;button v-on:click="onSave($event)"&gt;Save&lt;/button&gt;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&lt;ul&gt;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&lt;liv-for="heroinheroes"v-bind:title="hero.name"v-on:click="delete(hero)"&gt;{{hero.name}}&lt;/li&gt;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&lt;/ul&gt;</a:t>
            </a:r>
            <a:endParaRPr lang="en-US" altLang="zh-CN"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&lt;form ref="heroForm" v-on:submit="submit()"&gt;&lt;/form&gt;</a:t>
            </a:r>
            <a:endParaRPr lang="zh-CN" altLang="en-US" b="0" i="0" u="none" strike="noStrike" baseline="0" smtClean="0">
              <a:latin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1.4.2  </a:t>
            </a:r>
            <a:r>
              <a:rPr lang="zh-CN" altLang="en-US" b="0" i="0" u="none" strike="noStrike" kern="1800" baseline="0" smtClean="0">
                <a:latin typeface="方正大标宋简体"/>
              </a:rPr>
              <a:t>脏检测</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与</a:t>
            </a:r>
            <a:r>
              <a:rPr lang="en-US" altLang="zh-CN" b="0" i="0" u="none" strike="noStrike" baseline="0" smtClean="0">
                <a:latin typeface="Times New Roman" panose="02020603050405020304"/>
              </a:rPr>
              <a:t>Angular 1</a:t>
            </a:r>
            <a:r>
              <a:rPr lang="zh-CN" altLang="en-US" b="0" i="0" u="none" strike="noStrike" baseline="0" smtClean="0">
                <a:latin typeface="Times New Roman" panose="02020603050405020304"/>
              </a:rPr>
              <a:t>相比，</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最大的区别在于没有脏检测机制。</a:t>
            </a:r>
            <a:r>
              <a:rPr lang="en-US" altLang="zh-CN" b="0" i="0" u="none" strike="noStrike" baseline="0" smtClean="0">
                <a:latin typeface="Times New Roman" panose="02020603050405020304"/>
              </a:rPr>
              <a:t>Angular 1</a:t>
            </a:r>
            <a:r>
              <a:rPr lang="zh-CN" altLang="en-US" b="0" i="0" u="none" strike="noStrike" baseline="0" smtClean="0">
                <a:latin typeface="Times New Roman" panose="02020603050405020304"/>
              </a:rPr>
              <a:t>的处理方式是设置循环上限。</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的处理方式则是全局只设置一个</a:t>
            </a:r>
            <a:r>
              <a:rPr lang="en-US" altLang="zh-CN" b="0" i="0" u="none" strike="noStrike" baseline="0" smtClean="0">
                <a:latin typeface="Times New Roman" panose="02020603050405020304"/>
              </a:rPr>
              <a:t>watcher</a:t>
            </a:r>
            <a:r>
              <a:rPr lang="zh-CN" altLang="en-US" b="0" i="0" u="none" strike="noStrike" baseline="0" smtClean="0">
                <a:latin typeface="Times New Roman" panose="02020603050405020304"/>
              </a:rPr>
              <a:t>，使用这一个</a:t>
            </a:r>
            <a:r>
              <a:rPr lang="en-US" altLang="zh-CN" b="0" i="0" u="none" strike="noStrike" baseline="0" smtClean="0">
                <a:latin typeface="Times New Roman" panose="02020603050405020304"/>
              </a:rPr>
              <a:t>watcher</a:t>
            </a:r>
            <a:r>
              <a:rPr lang="zh-CN" altLang="en-US" b="0" i="0" u="none" strike="noStrike" baseline="0" smtClean="0">
                <a:latin typeface="Times New Roman" panose="02020603050405020304"/>
              </a:rPr>
              <a:t>来记录和更新一组关联对象的值，从而回避了脏检测的问题。</a:t>
            </a:r>
            <a:endParaRPr lang="zh-CN" altLang="en-US" b="0" i="0" u="none" strike="noStrike" baseline="0" smtClean="0">
              <a:latin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1.4.3  </a:t>
            </a:r>
            <a:r>
              <a:rPr lang="zh-CN" altLang="en-US" b="0" i="0" u="none" strike="noStrike" kern="1800" baseline="0" smtClean="0">
                <a:latin typeface="方正大标宋简体"/>
              </a:rPr>
              <a:t>双向数据绑定</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Angular</a:t>
            </a:r>
            <a:r>
              <a:rPr lang="zh-CN" altLang="en-US" b="0" i="0" u="none" strike="noStrike" baseline="0" smtClean="0">
                <a:latin typeface="Times New Roman" panose="02020603050405020304"/>
              </a:rPr>
              <a:t>在单向数据流的视图渲染、事件绑定之外，还参与了</a:t>
            </a:r>
            <a:r>
              <a:rPr lang="en-US" altLang="zh-CN" b="0" i="0" u="none" strike="noStrike" baseline="0" smtClean="0">
                <a:latin typeface="Times New Roman" panose="02020603050405020304"/>
              </a:rPr>
              <a:t>View</a:t>
            </a:r>
            <a:r>
              <a:rPr lang="zh-CN" altLang="en-US" b="0" i="0" u="none" strike="noStrike" baseline="0" smtClean="0">
                <a:latin typeface="Times New Roman" panose="02020603050405020304"/>
              </a:rPr>
              <a:t>对</a:t>
            </a:r>
            <a:r>
              <a:rPr lang="en-US" altLang="zh-CN" b="0" i="0" u="none" strike="noStrike" baseline="0" smtClean="0">
                <a:latin typeface="Times New Roman" panose="02020603050405020304"/>
              </a:rPr>
              <a:t>Model</a:t>
            </a:r>
            <a:r>
              <a:rPr lang="zh-CN" altLang="en-US" b="0" i="0" u="none" strike="noStrike" baseline="0" smtClean="0">
                <a:latin typeface="Times New Roman" panose="02020603050405020304"/>
              </a:rPr>
              <a:t>层的数据更新，即双向数据绑定。显然，它是一个重量级框架。单向数据绑定如图所示。</a:t>
            </a:r>
            <a:endParaRPr lang="zh-CN" altLang="en-US" b="0" i="0" u="none" strike="noStrike" baseline="0" smtClean="0">
              <a:latin typeface="Times New Roman" panose="02020603050405020304"/>
            </a:endParaRPr>
          </a:p>
          <a:p>
            <a:pPr marR="0" lvl="0" rtl="0"/>
            <a:endParaRPr lang="zh-CN" altLang="en-US" b="0" i="0" u="none" strike="noStrike" baseline="0" smtClean="0">
              <a:latin typeface="Times New Roman" panose="02020603050405020304"/>
            </a:endParaRPr>
          </a:p>
        </p:txBody>
      </p:sp>
      <p:pic>
        <p:nvPicPr>
          <p:cNvPr id="18" name="图片 18" descr="图1.12 单向数据绑定"/>
          <p:cNvPicPr>
            <a:picLocks noChangeAspect="1"/>
          </p:cNvPicPr>
          <p:nvPr/>
        </p:nvPicPr>
        <p:blipFill>
          <a:blip r:embed="rId1"/>
          <a:stretch>
            <a:fillRect/>
          </a:stretch>
        </p:blipFill>
        <p:spPr>
          <a:xfrm>
            <a:off x="1828800" y="3834130"/>
            <a:ext cx="5788025" cy="28936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p:txBody>
          <a:bodyPr/>
          <a:p>
            <a:r>
              <a:rPr lang="zh-CN" altLang="en-US" smtClean="0">
                <a:latin typeface="Times New Roman" panose="02020603050405020304"/>
                <a:sym typeface="+mn-ea"/>
              </a:rPr>
              <a:t>双向数据绑定如图所示。</a:t>
            </a:r>
            <a:endParaRPr lang="zh-CN" altLang="en-US" b="0" i="0" u="none" strike="noStrike" baseline="0" smtClean="0">
              <a:latin typeface="Times New Roman" panose="02020603050405020304"/>
            </a:endParaRPr>
          </a:p>
          <a:p>
            <a:endParaRPr lang="zh-CN" altLang="en-US"/>
          </a:p>
        </p:txBody>
      </p:sp>
      <p:pic>
        <p:nvPicPr>
          <p:cNvPr id="19" name="图片 19" descr="图1.13 双向数据绑定"/>
          <p:cNvPicPr>
            <a:picLocks noChangeAspect="1"/>
          </p:cNvPicPr>
          <p:nvPr/>
        </p:nvPicPr>
        <p:blipFill>
          <a:blip r:embed="rId1"/>
          <a:stretch>
            <a:fillRect/>
          </a:stretch>
        </p:blipFill>
        <p:spPr>
          <a:xfrm>
            <a:off x="895985" y="2231390"/>
            <a:ext cx="7790815" cy="38950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1.1 </a:t>
            </a:r>
            <a:r>
              <a:rPr lang="zh-CN" altLang="en-US" b="0" i="0" u="none" strike="noStrike" kern="1800" baseline="0" smtClean="0">
                <a:latin typeface="方正大标宋简体"/>
              </a:rPr>
              <a:t> 前端技术的发展</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zh-CN" altLang="en-US" b="0" i="0" u="none" strike="noStrike" baseline="0" smtClean="0">
                <a:solidFill>
                  <a:srgbClr val="333333"/>
                </a:solidFill>
                <a:latin typeface="Arial" panose="020B0604020202020204"/>
              </a:rPr>
              <a:t>纵观整个前端发展史，我们可以发现几个关键的时间节点都是和重大的技术飞跃息息相关的，如 </a:t>
            </a:r>
            <a:r>
              <a:rPr lang="en-US" altLang="zh-CN" b="0" i="0" u="none" strike="noStrike" baseline="0" smtClean="0">
                <a:solidFill>
                  <a:srgbClr val="333333"/>
                </a:solidFill>
                <a:latin typeface="Arial" panose="020B0604020202020204"/>
              </a:rPr>
              <a:t>Ajax </a:t>
            </a:r>
            <a:r>
              <a:rPr lang="zh-CN" altLang="en-US" b="0" i="0" u="none" strike="noStrike" baseline="0" smtClean="0">
                <a:solidFill>
                  <a:srgbClr val="333333"/>
                </a:solidFill>
                <a:latin typeface="Arial" panose="020B0604020202020204"/>
              </a:rPr>
              <a:t>的诞生、</a:t>
            </a:r>
            <a:r>
              <a:rPr lang="en-US" altLang="zh-CN" b="0" i="0" u="none" strike="noStrike" baseline="0" smtClean="0">
                <a:solidFill>
                  <a:srgbClr val="333333"/>
                </a:solidFill>
                <a:latin typeface="Arial" panose="020B0604020202020204"/>
              </a:rPr>
              <a:t>Node </a:t>
            </a:r>
            <a:r>
              <a:rPr lang="zh-CN" altLang="en-US" b="0" i="0" u="none" strike="noStrike" baseline="0" smtClean="0">
                <a:solidFill>
                  <a:srgbClr val="333333"/>
                </a:solidFill>
                <a:latin typeface="Arial" panose="020B0604020202020204"/>
              </a:rPr>
              <a:t>的问世等。笔者将结合这几个点，和大家一起回顾和展望一下前端的历史发展趋势和未来发展前景。</a:t>
            </a:r>
            <a:endParaRPr lang="zh-CN" altLang="en-US" b="0" i="0" u="none" strike="noStrike" baseline="0" smtClean="0">
              <a:solidFill>
                <a:srgbClr val="333333"/>
              </a:solidFill>
              <a:latin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1.4.4  </a:t>
            </a:r>
            <a:r>
              <a:rPr lang="zh-CN" altLang="en-US" b="0" i="0" u="none" strike="noStrike" kern="1800" baseline="0" smtClean="0">
                <a:latin typeface="方正大标宋简体"/>
              </a:rPr>
              <a:t>学习曲线</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Angular</a:t>
            </a:r>
            <a:r>
              <a:rPr lang="zh-CN" altLang="en-US" b="0" i="0" u="none" strike="noStrike" baseline="0" smtClean="0">
                <a:latin typeface="Times New Roman" panose="02020603050405020304"/>
              </a:rPr>
              <a:t>的学习曲线十分陡峭，。</a:t>
            </a:r>
            <a:endParaRPr lang="zh-CN" altLang="en-US" b="0" i="0" u="none" strike="noStrike" baseline="0" smtClean="0">
              <a:latin typeface="Times New Roman" panose="02020603050405020304"/>
            </a:endParaRPr>
          </a:p>
          <a:p>
            <a:pPr marR="0" lvl="0" rtl="0"/>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的学习曲线则较为平缓。</a:t>
            </a:r>
            <a:endParaRPr lang="zh-CN" altLang="en-US" b="0" i="0" u="none" strike="noStrike" baseline="0" smtClean="0">
              <a:latin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1.1.1</a:t>
            </a:r>
            <a:r>
              <a:rPr lang="zh-CN" altLang="en-US" b="0" i="0" u="none" strike="noStrike" kern="1800" baseline="0" smtClean="0">
                <a:latin typeface="方正大标宋简体"/>
              </a:rPr>
              <a:t>  从静态走向动态</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normAutofit fontScale="92500"/>
          </a:bodyPr>
          <a:lstStyle/>
          <a:p>
            <a:pPr marR="0" lvl="0" rtl="0"/>
            <a:r>
              <a:rPr lang="zh-CN" altLang="en-US" b="0" i="0" u="none" strike="noStrike" baseline="0" smtClean="0">
                <a:solidFill>
                  <a:srgbClr val="333333"/>
                </a:solidFill>
                <a:latin typeface="Arial" panose="020B0604020202020204"/>
              </a:rPr>
              <a:t>早期的</a:t>
            </a:r>
            <a:r>
              <a:rPr lang="en-US" altLang="zh-CN" b="0" i="0" u="none" strike="noStrike" baseline="0" smtClean="0">
                <a:solidFill>
                  <a:srgbClr val="333333"/>
                </a:solidFill>
                <a:latin typeface="Arial" panose="020B0604020202020204"/>
              </a:rPr>
              <a:t>HTML</a:t>
            </a:r>
            <a:r>
              <a:rPr lang="zh-CN" altLang="en-US" b="0" i="0" u="none" strike="noStrike" baseline="0" smtClean="0">
                <a:solidFill>
                  <a:srgbClr val="333333"/>
                </a:solidFill>
                <a:latin typeface="Arial" panose="020B0604020202020204"/>
              </a:rPr>
              <a:t>作为静态文件，即使只有部分内容是会变动的，那么有多少种变动的可能性，也就需要准备多少份文档，这对开发者来说是非常不友好的，并且无法与用户进行交互。</a:t>
            </a:r>
            <a:endParaRPr lang="zh-CN" altLang="en-US" b="0" i="0" u="none" strike="noStrike" baseline="0" smtClean="0">
              <a:solidFill>
                <a:srgbClr val="333333"/>
              </a:solidFill>
              <a:latin typeface="Arial" panose="020B0604020202020204"/>
            </a:endParaRPr>
          </a:p>
          <a:p>
            <a:pPr marR="0" lvl="0" rtl="0"/>
            <a:r>
              <a:rPr lang="en-US" altLang="zh-CN" b="0" i="0" u="none" strike="noStrike" baseline="0" smtClean="0">
                <a:solidFill>
                  <a:srgbClr val="333333"/>
                </a:solidFill>
                <a:latin typeface="Arial" panose="020B0604020202020204"/>
              </a:rPr>
              <a:t>CGI</a:t>
            </a:r>
            <a:r>
              <a:rPr lang="zh-CN" altLang="en-US" b="0" i="0" u="none" strike="noStrike" baseline="0" smtClean="0">
                <a:solidFill>
                  <a:srgbClr val="333333"/>
                </a:solidFill>
                <a:latin typeface="Arial" panose="020B0604020202020204"/>
              </a:rPr>
              <a:t>作为服务器拓展功能，可以从数据库或者文件系统获取数据，在将数据渲染为</a:t>
            </a:r>
            <a:r>
              <a:rPr lang="en-US" altLang="zh-CN" b="0" i="0" u="none" strike="noStrike" baseline="0" smtClean="0">
                <a:solidFill>
                  <a:srgbClr val="333333"/>
                </a:solidFill>
                <a:latin typeface="Arial" panose="020B0604020202020204"/>
              </a:rPr>
              <a:t>HTML</a:t>
            </a:r>
            <a:r>
              <a:rPr lang="zh-CN" altLang="en-US" b="0" i="0" u="none" strike="noStrike" baseline="0" smtClean="0">
                <a:solidFill>
                  <a:srgbClr val="333333"/>
                </a:solidFill>
                <a:latin typeface="Arial" panose="020B0604020202020204"/>
              </a:rPr>
              <a:t>文档后，返回至客户端，从而实现了网页的动态生成。在接收到用户请求后，</a:t>
            </a:r>
            <a:r>
              <a:rPr lang="en-US" altLang="zh-CN" b="0" i="0" u="none" strike="noStrike" baseline="0" smtClean="0">
                <a:solidFill>
                  <a:srgbClr val="333333"/>
                </a:solidFill>
                <a:latin typeface="Arial" panose="020B0604020202020204"/>
              </a:rPr>
              <a:t>CGI</a:t>
            </a:r>
            <a:r>
              <a:rPr lang="zh-CN" altLang="en-US" b="0" i="0" u="none" strike="noStrike" baseline="0" smtClean="0">
                <a:solidFill>
                  <a:srgbClr val="333333"/>
                </a:solidFill>
                <a:latin typeface="Arial" panose="020B0604020202020204"/>
              </a:rPr>
              <a:t>还可以在服务端进行处理，并返回对应的处理结果。</a:t>
            </a:r>
            <a:endParaRPr lang="zh-CN" altLang="en-US" b="0" i="0" u="none" strike="noStrike" baseline="0" smtClean="0">
              <a:solidFill>
                <a:srgbClr val="333333"/>
              </a:solidFill>
              <a:latin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1.1.2  </a:t>
            </a:r>
            <a:r>
              <a:rPr lang="zh-CN" altLang="en-US" b="0" i="0" u="none" strike="noStrike" kern="1800" baseline="0" smtClean="0">
                <a:latin typeface="方正大标宋简体"/>
              </a:rPr>
              <a:t>从后端走向前端</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smtClean="0">
                <a:solidFill>
                  <a:srgbClr val="333333"/>
                </a:solidFill>
                <a:latin typeface="Arial" panose="020B0604020202020204"/>
              </a:rPr>
              <a:t>在 </a:t>
            </a:r>
            <a:r>
              <a:rPr lang="en-US" altLang="zh-CN" b="0" i="0" u="none" strike="noStrike" baseline="0" smtClean="0">
                <a:solidFill>
                  <a:srgbClr val="333333"/>
                </a:solidFill>
                <a:latin typeface="Arial" panose="020B0604020202020204"/>
              </a:rPr>
              <a:t>Web 1.0 </a:t>
            </a:r>
            <a:r>
              <a:rPr lang="zh-CN" altLang="en-US" b="0" i="0" u="none" strike="noStrike" baseline="0" smtClean="0">
                <a:solidFill>
                  <a:srgbClr val="333333"/>
                </a:solidFill>
                <a:latin typeface="Arial" panose="020B0604020202020204"/>
              </a:rPr>
              <a:t>时代，网页是在服务端使用动态脚本语言和模板引擎渲染出来的，所以一般由前端先写模板，写好后交付给后端套用，之后再由前后端联调，以确认模板套用无误。</a:t>
            </a:r>
            <a:endParaRPr lang="zh-CN" altLang="en-US" b="0" i="0" u="none" strike="noStrike" baseline="0" smtClean="0">
              <a:solidFill>
                <a:srgbClr val="333333"/>
              </a:solidFill>
              <a:latin typeface="Arial" panose="020B0604020202020204"/>
            </a:endParaRPr>
          </a:p>
          <a:p>
            <a:pPr marR="0" lvl="0" rtl="0"/>
            <a:r>
              <a:rPr lang="en-US" altLang="zh-CN" b="0" i="0" u="none" strike="noStrike" baseline="0" smtClean="0">
                <a:solidFill>
                  <a:srgbClr val="333333"/>
                </a:solidFill>
                <a:latin typeface="Arial" panose="020B0604020202020204"/>
              </a:rPr>
              <a:t>Ajax(Asynchronous Javascript And XML</a:t>
            </a:r>
            <a:r>
              <a:rPr lang="zh-CN" altLang="en-US" b="0" i="0" u="none" strike="noStrike" baseline="0" smtClean="0">
                <a:solidFill>
                  <a:srgbClr val="333333"/>
                </a:solidFill>
                <a:latin typeface="Arial" panose="020B0604020202020204"/>
              </a:rPr>
              <a:t>，异步</a:t>
            </a:r>
            <a:r>
              <a:rPr lang="en-US" altLang="zh-CN" b="0" i="0" u="none" strike="noStrike" baseline="0" smtClean="0">
                <a:solidFill>
                  <a:srgbClr val="333333"/>
                </a:solidFill>
                <a:latin typeface="Arial" panose="020B0604020202020204"/>
              </a:rPr>
              <a:t>Javascript</a:t>
            </a:r>
            <a:r>
              <a:rPr lang="zh-CN" altLang="en-US" b="0" i="0" u="none" strike="noStrike" baseline="0" smtClean="0">
                <a:solidFill>
                  <a:srgbClr val="333333"/>
                </a:solidFill>
                <a:latin typeface="Arial" panose="020B0604020202020204"/>
              </a:rPr>
              <a:t>和</a:t>
            </a:r>
            <a:r>
              <a:rPr lang="en-US" altLang="zh-CN" b="0" i="0" u="none" strike="noStrike" baseline="0" smtClean="0">
                <a:solidFill>
                  <a:srgbClr val="333333"/>
                </a:solidFill>
                <a:latin typeface="Arial" panose="020B0604020202020204"/>
              </a:rPr>
              <a:t>XML</a:t>
            </a:r>
            <a:r>
              <a:rPr lang="zh-CN" altLang="en-US" b="0" i="0" u="none" strike="noStrike" baseline="0" smtClean="0">
                <a:solidFill>
                  <a:srgbClr val="333333"/>
                </a:solidFill>
                <a:latin typeface="Arial" panose="020B0604020202020204"/>
              </a:rPr>
              <a:t>）通过</a:t>
            </a:r>
            <a:r>
              <a:rPr lang="en-US" altLang="zh-CN" b="0" i="0" u="none" strike="noStrike" baseline="0" smtClean="0">
                <a:solidFill>
                  <a:srgbClr val="333333"/>
                </a:solidFill>
                <a:latin typeface="Arial" panose="020B0604020202020204"/>
              </a:rPr>
              <a:t>XMLHttpRequest </a:t>
            </a:r>
            <a:r>
              <a:rPr lang="zh-CN" altLang="en-US" b="0" i="0" u="none" strike="noStrike" baseline="0" smtClean="0">
                <a:solidFill>
                  <a:srgbClr val="333333"/>
                </a:solidFill>
                <a:latin typeface="Arial" panose="020B0604020202020204"/>
              </a:rPr>
              <a:t>对象，可以在不重载页面的情况下与</a:t>
            </a:r>
            <a:r>
              <a:rPr lang="en-US" altLang="zh-CN" b="0" i="0" u="none" strike="noStrike" baseline="0" smtClean="0">
                <a:solidFill>
                  <a:srgbClr val="333333"/>
                </a:solidFill>
                <a:latin typeface="Arial" panose="020B0604020202020204"/>
              </a:rPr>
              <a:t>Web</a:t>
            </a:r>
            <a:r>
              <a:rPr lang="zh-CN" altLang="en-US" b="0" i="0" u="none" strike="noStrike" baseline="0" smtClean="0">
                <a:solidFill>
                  <a:srgbClr val="333333"/>
                </a:solidFill>
                <a:latin typeface="Arial" panose="020B0604020202020204"/>
              </a:rPr>
              <a:t>服务器交换数据，再加上</a:t>
            </a:r>
            <a:r>
              <a:rPr lang="en-US" altLang="zh-CN" b="0" i="0" u="none" strike="noStrike" baseline="0" smtClean="0">
                <a:solidFill>
                  <a:srgbClr val="333333"/>
                </a:solidFill>
                <a:latin typeface="Arial" panose="020B0604020202020204"/>
              </a:rPr>
              <a:t>Javascript</a:t>
            </a:r>
            <a:r>
              <a:rPr lang="zh-CN" altLang="en-US" b="0" i="0" u="none" strike="noStrike" baseline="0" smtClean="0">
                <a:solidFill>
                  <a:srgbClr val="333333"/>
                </a:solidFill>
                <a:latin typeface="Arial" panose="020B0604020202020204"/>
              </a:rPr>
              <a:t>的</a:t>
            </a:r>
            <a:r>
              <a:rPr lang="en-US" altLang="zh-CN" b="0" i="0" u="none" strike="noStrike" baseline="0" smtClean="0">
                <a:solidFill>
                  <a:srgbClr val="333333"/>
                </a:solidFill>
                <a:latin typeface="Arial" panose="020B0604020202020204"/>
              </a:rPr>
              <a:t>document</a:t>
            </a:r>
            <a:r>
              <a:rPr lang="zh-CN" altLang="en-US" b="0" i="0" u="none" strike="noStrike" baseline="0" smtClean="0">
                <a:solidFill>
                  <a:srgbClr val="333333"/>
                </a:solidFill>
                <a:latin typeface="Arial" panose="020B0604020202020204"/>
              </a:rPr>
              <a:t>对象，开发者们可以很轻松地实现页面局部内容刷新。</a:t>
            </a:r>
            <a:endParaRPr lang="zh-CN" altLang="en-US" b="0" i="0" u="none" strike="noStrike" baseline="0" smtClean="0">
              <a:solidFill>
                <a:srgbClr val="333333"/>
              </a:solidFill>
              <a:latin typeface="Arial" panose="020B0604020202020204"/>
            </a:endParaRPr>
          </a:p>
          <a:p>
            <a:pPr marR="0" lvl="0" rtl="0"/>
            <a:r>
              <a:rPr lang="en-US" altLang="zh-CN" b="0" i="0" u="none" strike="noStrike" baseline="0" smtClean="0">
                <a:solidFill>
                  <a:srgbClr val="333333"/>
                </a:solidFill>
                <a:latin typeface="Arial" panose="020B0604020202020204"/>
              </a:rPr>
              <a:t>Ajax</a:t>
            </a:r>
            <a:r>
              <a:rPr lang="zh-CN" altLang="en-US" b="0" i="0" u="none" strike="noStrike" baseline="0" smtClean="0">
                <a:solidFill>
                  <a:srgbClr val="333333"/>
                </a:solidFill>
                <a:latin typeface="Arial" panose="020B0604020202020204"/>
              </a:rPr>
              <a:t>实现了无刷新的数据交互，而前端路由则实现了无刷新的页面跳转；</a:t>
            </a:r>
            <a:r>
              <a:rPr lang="en-US" altLang="zh-CN" b="0" i="0" u="none" strike="noStrike" baseline="0" smtClean="0">
                <a:solidFill>
                  <a:srgbClr val="333333"/>
                </a:solidFill>
                <a:latin typeface="Arial" panose="020B0604020202020204"/>
              </a:rPr>
              <a:t>Ajax</a:t>
            </a:r>
            <a:r>
              <a:rPr lang="zh-CN" altLang="en-US" b="0" i="0" u="none" strike="noStrike" baseline="0" smtClean="0">
                <a:solidFill>
                  <a:srgbClr val="333333"/>
                </a:solidFill>
                <a:latin typeface="Arial" panose="020B0604020202020204"/>
              </a:rPr>
              <a:t>将</a:t>
            </a:r>
            <a:r>
              <a:rPr lang="en-US" altLang="zh-CN" b="0" i="0" u="none" strike="noStrike" baseline="0" smtClean="0">
                <a:solidFill>
                  <a:srgbClr val="333333"/>
                </a:solidFill>
                <a:latin typeface="Arial" panose="020B0604020202020204"/>
              </a:rPr>
              <a:t>Web Page</a:t>
            </a:r>
            <a:r>
              <a:rPr lang="zh-CN" altLang="en-US" b="0" i="0" u="none" strike="noStrike" baseline="0" smtClean="0">
                <a:solidFill>
                  <a:srgbClr val="333333"/>
                </a:solidFill>
                <a:latin typeface="Arial" panose="020B0604020202020204"/>
              </a:rPr>
              <a:t>发展成了</a:t>
            </a:r>
            <a:r>
              <a:rPr lang="en-US" altLang="zh-CN" b="0" i="0" u="none" strike="noStrike" baseline="0" smtClean="0">
                <a:solidFill>
                  <a:srgbClr val="333333"/>
                </a:solidFill>
                <a:latin typeface="Arial" panose="020B0604020202020204"/>
              </a:rPr>
              <a:t>Web App</a:t>
            </a:r>
            <a:r>
              <a:rPr lang="zh-CN" altLang="en-US" b="0" i="0" u="none" strike="noStrike" baseline="0" smtClean="0">
                <a:solidFill>
                  <a:srgbClr val="333333"/>
                </a:solidFill>
                <a:latin typeface="Arial" panose="020B0604020202020204"/>
              </a:rPr>
              <a:t>，而前端路由则给了</a:t>
            </a:r>
            <a:r>
              <a:rPr lang="en-US" altLang="zh-CN" b="0" i="0" u="none" strike="noStrike" baseline="0" smtClean="0">
                <a:solidFill>
                  <a:srgbClr val="333333"/>
                </a:solidFill>
                <a:latin typeface="Arial" panose="020B0604020202020204"/>
              </a:rPr>
              <a:t>Web App</a:t>
            </a:r>
            <a:r>
              <a:rPr lang="zh-CN" altLang="en-US" b="0" i="0" u="none" strike="noStrike" baseline="0" smtClean="0">
                <a:solidFill>
                  <a:srgbClr val="333333"/>
                </a:solidFill>
                <a:latin typeface="Arial" panose="020B0604020202020204"/>
              </a:rPr>
              <a:t>更多的可能。</a:t>
            </a:r>
            <a:endParaRPr lang="zh-CN" altLang="en-US" b="0" i="0" u="none" strike="noStrike" baseline="0" smtClean="0">
              <a:solidFill>
                <a:srgbClr val="333333"/>
              </a:solidFill>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1.1.3  </a:t>
            </a:r>
            <a:r>
              <a:rPr lang="zh-CN" altLang="en-US" b="0" i="0" u="none" strike="noStrike" kern="1800" baseline="0" smtClean="0">
                <a:latin typeface="方正大标宋简体"/>
              </a:rPr>
              <a:t>从前端走向全端</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normAutofit fontScale="92500"/>
          </a:bodyPr>
          <a:lstStyle/>
          <a:p>
            <a:pPr marR="0" lvl="0" rtl="0"/>
            <a:r>
              <a:rPr lang="en-US" altLang="zh-CN" b="0" i="0" u="none" strike="noStrike" baseline="0" smtClean="0">
                <a:solidFill>
                  <a:srgbClr val="333333"/>
                </a:solidFill>
                <a:latin typeface="Arial" panose="020B0604020202020204"/>
              </a:rPr>
              <a:t>2009</a:t>
            </a:r>
            <a:r>
              <a:rPr lang="zh-CN" altLang="en-US" b="0" i="0" u="none" strike="noStrike" baseline="0" smtClean="0">
                <a:solidFill>
                  <a:srgbClr val="333333"/>
                </a:solidFill>
                <a:latin typeface="Arial" panose="020B0604020202020204"/>
              </a:rPr>
              <a:t>年</a:t>
            </a:r>
            <a:r>
              <a:rPr lang="en-US" altLang="zh-CN" b="0" i="0" u="none" strike="noStrike" baseline="0" smtClean="0">
                <a:solidFill>
                  <a:srgbClr val="333333"/>
                </a:solidFill>
                <a:latin typeface="Arial" panose="020B0604020202020204"/>
              </a:rPr>
              <a:t>5</a:t>
            </a:r>
            <a:r>
              <a:rPr lang="zh-CN" altLang="en-US" b="0" i="0" u="none" strike="noStrike" baseline="0" smtClean="0">
                <a:solidFill>
                  <a:srgbClr val="333333"/>
                </a:solidFill>
                <a:latin typeface="Arial" panose="020B0604020202020204"/>
              </a:rPr>
              <a:t>月，</a:t>
            </a:r>
            <a:r>
              <a:rPr lang="en-US" altLang="zh-CN" b="0" i="0" u="none" strike="noStrike" baseline="0" smtClean="0">
                <a:solidFill>
                  <a:srgbClr val="333333"/>
                </a:solidFill>
                <a:latin typeface="Arial" panose="020B0604020202020204"/>
              </a:rPr>
              <a:t>Ryan Dahl</a:t>
            </a:r>
            <a:r>
              <a:rPr lang="zh-CN" altLang="en-US" b="0" i="0" u="none" strike="noStrike" baseline="0" smtClean="0">
                <a:solidFill>
                  <a:srgbClr val="333333"/>
                </a:solidFill>
                <a:latin typeface="Arial" panose="020B0604020202020204"/>
              </a:rPr>
              <a:t>在</a:t>
            </a:r>
            <a:r>
              <a:rPr lang="en-US" altLang="zh-CN" b="0" i="0" u="none" strike="noStrike" baseline="0" smtClean="0">
                <a:solidFill>
                  <a:srgbClr val="333333"/>
                </a:solidFill>
                <a:latin typeface="Arial" panose="020B0604020202020204"/>
              </a:rPr>
              <a:t>GitHub</a:t>
            </a:r>
            <a:r>
              <a:rPr lang="zh-CN" altLang="en-US" b="0" i="0" u="none" strike="noStrike" baseline="0" smtClean="0">
                <a:solidFill>
                  <a:srgbClr val="333333"/>
                </a:solidFill>
                <a:latin typeface="Arial" panose="020B0604020202020204"/>
              </a:rPr>
              <a:t>上发布了最初版本的</a:t>
            </a:r>
            <a:r>
              <a:rPr lang="en-US" altLang="zh-CN" b="0" i="0" u="none" strike="noStrike" baseline="0" smtClean="0">
                <a:solidFill>
                  <a:srgbClr val="333333"/>
                </a:solidFill>
                <a:latin typeface="Arial" panose="020B0604020202020204"/>
              </a:rPr>
              <a:t>Node.js</a:t>
            </a:r>
            <a:r>
              <a:rPr lang="zh-CN" altLang="en-US" b="0" i="0" u="none" strike="noStrike" baseline="0" smtClean="0">
                <a:solidFill>
                  <a:srgbClr val="333333"/>
                </a:solidFill>
                <a:latin typeface="Arial" panose="020B0604020202020204"/>
              </a:rPr>
              <a:t>，这标志着</a:t>
            </a:r>
            <a:r>
              <a:rPr lang="en-US" altLang="zh-CN" b="0" i="0" u="none" strike="noStrike" baseline="0" smtClean="0">
                <a:solidFill>
                  <a:srgbClr val="333333"/>
                </a:solidFill>
                <a:latin typeface="Arial" panose="020B0604020202020204"/>
              </a:rPr>
              <a:t>Node.js</a:t>
            </a:r>
            <a:r>
              <a:rPr lang="zh-CN" altLang="en-US" b="0" i="0" u="none" strike="noStrike" baseline="0" smtClean="0">
                <a:solidFill>
                  <a:srgbClr val="333333"/>
                </a:solidFill>
                <a:latin typeface="Arial" panose="020B0604020202020204"/>
              </a:rPr>
              <a:t>的诞生。前端工程师可以以很低的成本使用</a:t>
            </a:r>
            <a:r>
              <a:rPr lang="en-US" altLang="zh-CN" b="0" i="0" u="none" strike="noStrike" baseline="0" smtClean="0">
                <a:solidFill>
                  <a:srgbClr val="333333"/>
                </a:solidFill>
                <a:latin typeface="Arial" panose="020B0604020202020204"/>
              </a:rPr>
              <a:t>Node.js</a:t>
            </a:r>
            <a:r>
              <a:rPr lang="zh-CN" altLang="en-US" b="0" i="0" u="none" strike="noStrike" baseline="0" smtClean="0">
                <a:solidFill>
                  <a:srgbClr val="333333"/>
                </a:solidFill>
                <a:latin typeface="Arial" panose="020B0604020202020204"/>
              </a:rPr>
              <a:t>和</a:t>
            </a:r>
            <a:r>
              <a:rPr lang="en-US" altLang="zh-CN" b="0" i="0" u="none" strike="noStrike" baseline="0" smtClean="0">
                <a:solidFill>
                  <a:srgbClr val="333333"/>
                </a:solidFill>
                <a:latin typeface="Arial" panose="020B0604020202020204"/>
              </a:rPr>
              <a:t>MongoDB</a:t>
            </a:r>
            <a:r>
              <a:rPr lang="zh-CN" altLang="en-US" b="0" i="0" u="none" strike="noStrike" baseline="0" smtClean="0">
                <a:solidFill>
                  <a:srgbClr val="333333"/>
                </a:solidFill>
                <a:latin typeface="Arial" panose="020B0604020202020204"/>
              </a:rPr>
              <a:t>搭建一个后台。</a:t>
            </a:r>
            <a:endParaRPr lang="zh-CN" altLang="en-US" b="0" i="0" u="none" strike="noStrike" baseline="0" smtClean="0">
              <a:solidFill>
                <a:srgbClr val="333333"/>
              </a:solidFill>
              <a:latin typeface="Arial" panose="020B0604020202020204"/>
            </a:endParaRPr>
          </a:p>
          <a:p>
            <a:pPr marR="0" lvl="0" rtl="0"/>
            <a:r>
              <a:rPr lang="zh-CN" altLang="en-US" b="0" i="0" u="none" strike="noStrike" baseline="0" smtClean="0">
                <a:latin typeface="Times New Roman" panose="02020603050405020304"/>
              </a:rPr>
              <a:t>未来的前端和前端衍生技术很有可能遍布从 </a:t>
            </a:r>
            <a:r>
              <a:rPr lang="en-US" altLang="zh-CN" b="0" i="0" u="none" strike="noStrike" baseline="0" smtClean="0">
                <a:latin typeface="Times New Roman" panose="02020603050405020304"/>
              </a:rPr>
              <a:t>Web </a:t>
            </a:r>
            <a:r>
              <a:rPr lang="zh-CN" altLang="en-US" b="0" i="0" u="none" strike="noStrike" baseline="0" smtClean="0">
                <a:latin typeface="Times New Roman" panose="02020603050405020304"/>
              </a:rPr>
              <a:t>到桌面应用，从</a:t>
            </a:r>
            <a:r>
              <a:rPr lang="en-US" altLang="zh-CN" b="0" i="0" u="none" strike="noStrike" baseline="0" smtClean="0">
                <a:latin typeface="Times New Roman" panose="02020603050405020304"/>
              </a:rPr>
              <a:t>PC</a:t>
            </a:r>
            <a:r>
              <a:rPr lang="zh-CN" altLang="en-US" b="0" i="0" u="none" strike="noStrike" baseline="0" smtClean="0">
                <a:latin typeface="Times New Roman" panose="02020603050405020304"/>
              </a:rPr>
              <a:t>、移动端到智能电视、游戏机等的各个角落。未来的工程师也许只分为两种，一种是负责数据方面的云端工程师，另一种则是全端（前端）工程师。</a:t>
            </a:r>
            <a:endParaRPr lang="zh-CN" altLang="en-US" b="0" i="0" u="none" strike="noStrike" baseline="0" smtClean="0">
              <a:latin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1.2</a:t>
            </a:r>
            <a:r>
              <a:rPr lang="zh-CN" altLang="en-US" b="0" i="0" u="none" strike="noStrike" kern="1800" baseline="0" smtClean="0">
                <a:latin typeface="方正大标宋简体"/>
              </a:rPr>
              <a:t>  </a:t>
            </a:r>
            <a:r>
              <a:rPr lang="en-US" altLang="zh-CN" b="0" i="0" u="none" strike="noStrike" kern="1800" baseline="0" smtClean="0">
                <a:latin typeface="方正大标宋简体"/>
              </a:rPr>
              <a:t>MVVM</a:t>
            </a:r>
            <a:r>
              <a:rPr lang="zh-CN" altLang="en-US" b="0" i="0" u="none" strike="noStrike" kern="1800" baseline="0" smtClean="0">
                <a:latin typeface="方正大标宋简体"/>
              </a:rPr>
              <a:t>族员</a:t>
            </a:r>
            <a:r>
              <a:rPr lang="en-US" altLang="zh-CN" b="0" i="0" u="none" strike="noStrike" kern="1800" baseline="0" smtClean="0">
                <a:latin typeface="方正大标宋简体"/>
              </a:rPr>
              <a:t>——Vue.js</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MVVM (Model-View-ViewModel)</a:t>
            </a:r>
            <a:r>
              <a:rPr lang="zh-CN" altLang="en-US" b="0" i="0" u="none" strike="noStrike" baseline="0" smtClean="0">
                <a:latin typeface="Times New Roman" panose="02020603050405020304"/>
              </a:rPr>
              <a:t>，本质上是</a:t>
            </a:r>
            <a:r>
              <a:rPr lang="en-US" altLang="zh-CN" b="0" i="0" u="none" strike="noStrike" baseline="0" smtClean="0">
                <a:latin typeface="Times New Roman" panose="02020603050405020304"/>
              </a:rPr>
              <a:t>MVC</a:t>
            </a:r>
            <a:r>
              <a:rPr lang="zh-CN" altLang="en-US" b="0" i="0" u="none" strike="noStrike" baseline="0" smtClean="0">
                <a:latin typeface="Times New Roman" panose="02020603050405020304"/>
              </a:rPr>
              <a:t>的改进版，其最重要的特性即是数据绑定</a:t>
            </a:r>
            <a:r>
              <a:rPr lang="en-US" altLang="zh-CN" b="0" i="0" u="none" strike="noStrike" baseline="0" smtClean="0">
                <a:latin typeface="Times New Roman" panose="02020603050405020304"/>
              </a:rPr>
              <a:t>(data binding)</a:t>
            </a:r>
            <a:r>
              <a:rPr lang="zh-CN" altLang="en-US" b="0" i="0" u="none" strike="noStrike" baseline="0" smtClean="0">
                <a:latin typeface="Times New Roman" panose="02020603050405020304"/>
              </a:rPr>
              <a:t>，此外还包括依赖注入、路由配置、数据模板等一些特性。</a:t>
            </a:r>
            <a:endParaRPr lang="zh-CN" altLang="en-US" b="0" i="0" u="none" strike="noStrike" baseline="0" smtClean="0">
              <a:latin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1.2.1  </a:t>
            </a:r>
            <a:r>
              <a:rPr lang="zh-CN" altLang="en-US" b="0" i="0" u="none" strike="noStrike" kern="1800" baseline="0" smtClean="0">
                <a:latin typeface="方正大标宋简体"/>
              </a:rPr>
              <a:t>从</a:t>
            </a:r>
            <a:r>
              <a:rPr lang="en-US" altLang="zh-CN" b="0" i="0" u="none" strike="noStrike" kern="1800" baseline="0" smtClean="0">
                <a:latin typeface="方正大标宋简体"/>
              </a:rPr>
              <a:t>MVC</a:t>
            </a:r>
            <a:r>
              <a:rPr lang="zh-CN" altLang="en-US" b="0" i="0" u="none" strike="noStrike" kern="1800" baseline="0" smtClean="0">
                <a:latin typeface="方正大标宋简体"/>
              </a:rPr>
              <a:t>到</a:t>
            </a:r>
            <a:r>
              <a:rPr lang="en-US" altLang="zh-CN" b="0" i="0" u="none" strike="noStrike" kern="1800" baseline="0" smtClean="0">
                <a:latin typeface="方正大标宋简体"/>
              </a:rPr>
              <a:t>MVVM</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MVC</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Model-View-Controller</a:t>
            </a:r>
            <a:r>
              <a:rPr lang="zh-CN" altLang="en-US" b="0" i="0" u="none" strike="noStrike" baseline="0" smtClean="0">
                <a:latin typeface="Times New Roman" panose="02020603050405020304"/>
              </a:rPr>
              <a:t>，模型</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视图</a:t>
            </a:r>
            <a:r>
              <a:rPr lang="en-US" altLang="zh-CN" b="0" i="0" u="none" strike="noStrike" baseline="0" smtClean="0">
                <a:latin typeface="Times New Roman" panose="02020603050405020304"/>
              </a:rPr>
              <a:t>-</a:t>
            </a:r>
            <a:r>
              <a:rPr lang="zh-CN" altLang="en-US" b="0" i="0" u="none" strike="noStrike" baseline="0" smtClean="0">
                <a:latin typeface="Times New Roman" panose="02020603050405020304"/>
              </a:rPr>
              <a:t>控制器）模式，在</a:t>
            </a:r>
            <a:r>
              <a:rPr lang="en-US" altLang="zh-CN" b="0" i="0" u="none" strike="noStrike" baseline="0" smtClean="0">
                <a:latin typeface="Times New Roman" panose="02020603050405020304"/>
              </a:rPr>
              <a:t>Web 1.0</a:t>
            </a:r>
            <a:r>
              <a:rPr lang="zh-CN" altLang="en-US" b="0" i="0" u="none" strike="noStrike" baseline="0" smtClean="0">
                <a:latin typeface="Times New Roman" panose="02020603050405020304"/>
              </a:rPr>
              <a:t>时代曾被广泛应用于</a:t>
            </a:r>
            <a:r>
              <a:rPr lang="en-US" altLang="zh-CN" b="0" i="0" u="none" strike="noStrike" baseline="0" smtClean="0">
                <a:latin typeface="Times New Roman" panose="02020603050405020304"/>
              </a:rPr>
              <a:t>Web</a:t>
            </a:r>
            <a:r>
              <a:rPr lang="zh-CN" altLang="en-US" b="0" i="0" u="none" strike="noStrike" baseline="0" smtClean="0">
                <a:latin typeface="Times New Roman" panose="02020603050405020304"/>
              </a:rPr>
              <a:t>架构中，然而其诞生的时间却比</a:t>
            </a:r>
            <a:r>
              <a:rPr lang="en-US" altLang="zh-CN" b="0" i="0" u="none" strike="noStrike" baseline="0" smtClean="0">
                <a:latin typeface="Times New Roman" panose="02020603050405020304"/>
              </a:rPr>
              <a:t>Web</a:t>
            </a:r>
            <a:r>
              <a:rPr lang="zh-CN" altLang="en-US" b="0" i="0" u="none" strike="noStrike" baseline="0" smtClean="0">
                <a:latin typeface="Times New Roman" panose="02020603050405020304"/>
              </a:rPr>
              <a:t>早几年。最初，</a:t>
            </a:r>
            <a:r>
              <a:rPr lang="en-US" altLang="zh-CN" b="0" i="0" u="none" strike="noStrike" baseline="0" smtClean="0">
                <a:latin typeface="Times New Roman" panose="02020603050405020304"/>
              </a:rPr>
              <a:t>MVC</a:t>
            </a:r>
            <a:r>
              <a:rPr lang="zh-CN" altLang="en-US" b="0" i="0" u="none" strike="noStrike" baseline="0" smtClean="0">
                <a:latin typeface="Times New Roman" panose="02020603050405020304"/>
              </a:rPr>
              <a:t>被应用于桌面程序中，在</a:t>
            </a:r>
            <a:r>
              <a:rPr lang="en-US" altLang="zh-CN" b="0" i="0" u="none" strike="noStrike" baseline="0" smtClean="0">
                <a:latin typeface="Times New Roman" panose="02020603050405020304"/>
              </a:rPr>
              <a:t>PHP</a:t>
            </a:r>
            <a:r>
              <a:rPr lang="zh-CN" altLang="en-US" b="0" i="0" u="none" strike="noStrike" baseline="0" smtClean="0">
                <a:latin typeface="Times New Roman" panose="02020603050405020304"/>
              </a:rPr>
              <a:t>、</a:t>
            </a:r>
            <a:r>
              <a:rPr lang="en-US" altLang="zh-CN" b="0" i="0" u="none" strike="noStrike" baseline="0" smtClean="0">
                <a:latin typeface="Times New Roman" panose="02020603050405020304"/>
              </a:rPr>
              <a:t>JSP</a:t>
            </a:r>
            <a:r>
              <a:rPr lang="zh-CN" altLang="en-US" b="0" i="0" u="none" strike="noStrike" baseline="0" smtClean="0">
                <a:latin typeface="Times New Roman" panose="02020603050405020304"/>
              </a:rPr>
              <a:t>等脚本语言诞生之后，也逐渐成为</a:t>
            </a:r>
            <a:r>
              <a:rPr lang="en-US" altLang="zh-CN" b="0" i="0" u="none" strike="noStrike" baseline="0" smtClean="0">
                <a:latin typeface="Times New Roman" panose="02020603050405020304"/>
              </a:rPr>
              <a:t>Web</a:t>
            </a:r>
            <a:r>
              <a:rPr lang="zh-CN" altLang="en-US" b="0" i="0" u="none" strike="noStrike" baseline="0" smtClean="0">
                <a:latin typeface="Times New Roman" panose="02020603050405020304"/>
              </a:rPr>
              <a:t>开发的主流模式。</a:t>
            </a:r>
            <a:endParaRPr lang="zh-CN" altLang="en-US" b="0" i="0" u="none" strike="noStrike" baseline="0" smtClean="0">
              <a:latin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1.2</a:t>
            </a:r>
            <a:r>
              <a:rPr lang="en-US" altLang="zh-CN" b="0" i="0" u="none" strike="noStrike" kern="1800" baseline="0" smtClean="0">
                <a:latin typeface="Times New Roman" panose="02020603050405020304"/>
              </a:rPr>
              <a:t>.</a:t>
            </a:r>
            <a:r>
              <a:rPr lang="en-US" altLang="zh-CN" b="0" i="0" u="none" strike="noStrike" kern="1800" baseline="0" smtClean="0">
                <a:latin typeface="方正大标宋简体"/>
              </a:rPr>
              <a:t>2  Vue.js</a:t>
            </a:r>
            <a:r>
              <a:rPr lang="zh-CN" altLang="en-US" b="0" i="0" u="none" strike="noStrike" kern="1800" baseline="0" smtClean="0">
                <a:latin typeface="方正大标宋简体"/>
              </a:rPr>
              <a:t>简介</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panose="02020603050405020304"/>
              </a:rPr>
              <a:t>Vue.js</a:t>
            </a:r>
            <a:r>
              <a:rPr lang="zh-CN" altLang="en-US" b="0" i="0" u="none" strike="noStrike" baseline="0" smtClean="0">
                <a:latin typeface="Times New Roman" panose="02020603050405020304"/>
              </a:rPr>
              <a:t>是一套轻量级</a:t>
            </a:r>
            <a:r>
              <a:rPr lang="en-US" altLang="zh-CN" b="0" i="0" u="none" strike="noStrike" baseline="0" smtClean="0">
                <a:latin typeface="Times New Roman" panose="02020603050405020304"/>
              </a:rPr>
              <a:t>MVVM</a:t>
            </a:r>
            <a:r>
              <a:rPr lang="zh-CN" altLang="en-US" b="0" i="0" u="none" strike="noStrike" baseline="0" smtClean="0">
                <a:latin typeface="Times New Roman" panose="02020603050405020304"/>
              </a:rPr>
              <a:t>框架，由时任</a:t>
            </a:r>
            <a:r>
              <a:rPr lang="en-US" altLang="zh-CN" b="0" i="0" u="none" strike="noStrike" baseline="0" smtClean="0">
                <a:latin typeface="Times New Roman" panose="02020603050405020304"/>
              </a:rPr>
              <a:t>Google</a:t>
            </a:r>
            <a:r>
              <a:rPr lang="zh-CN" altLang="en-US" b="0" i="0" u="none" strike="noStrike" baseline="0" smtClean="0">
                <a:latin typeface="Times New Roman" panose="02020603050405020304"/>
              </a:rPr>
              <a:t>工程师的尤雨溪（现担任阿里</a:t>
            </a:r>
            <a:r>
              <a:rPr lang="en-US" altLang="zh-CN" b="0" i="0" u="none" strike="noStrike" baseline="0" smtClean="0">
                <a:latin typeface="Times New Roman" panose="02020603050405020304"/>
              </a:rPr>
              <a:t>Weex</a:t>
            </a:r>
            <a:r>
              <a:rPr lang="zh-CN" altLang="en-US" b="0" i="0" u="none" strike="noStrike" baseline="0" smtClean="0">
                <a:latin typeface="Times New Roman" panose="02020603050405020304"/>
              </a:rPr>
              <a:t>团队技术顾问）创作并开源。</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的核心库只关注视图层，并且提供尽可能简单的</a:t>
            </a:r>
            <a:r>
              <a:rPr lang="en-US" altLang="zh-CN" b="0" i="0" u="none" strike="noStrike" baseline="0" smtClean="0">
                <a:latin typeface="Times New Roman" panose="02020603050405020304"/>
              </a:rPr>
              <a:t>API</a:t>
            </a:r>
            <a:r>
              <a:rPr lang="zh-CN" altLang="en-US" b="0" i="0" u="none" strike="noStrike" baseline="0" smtClean="0">
                <a:latin typeface="Times New Roman" panose="02020603050405020304"/>
              </a:rPr>
              <a:t>以实现数据绑定、组件复用等机制，且非常容易学习并混入其他库。同时，</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也完全有能力支持采用</a:t>
            </a:r>
            <a:r>
              <a:rPr lang="en-US" altLang="zh-CN" b="0" i="0" u="none" strike="noStrike" baseline="0" smtClean="0">
                <a:latin typeface="Times New Roman" panose="02020603050405020304"/>
              </a:rPr>
              <a:t>SPA</a:t>
            </a:r>
            <a:r>
              <a:rPr lang="zh-CN" altLang="en-US" b="0" i="0" u="none" strike="noStrike" baseline="0" smtClean="0">
                <a:latin typeface="Times New Roman" panose="02020603050405020304"/>
              </a:rPr>
              <a:t>设计和组合其他</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生态库的系统。</a:t>
            </a:r>
            <a:endParaRPr lang="zh-CN" altLang="en-US" b="0" i="0" u="none" strike="noStrike" baseline="0" smtClean="0">
              <a:latin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方正大标宋简体"/>
              </a:rPr>
              <a:t>1.3  Vue</a:t>
            </a:r>
            <a:r>
              <a:rPr lang="zh-CN" altLang="en-US" b="0" i="0" u="none" strike="noStrike" kern="1800" baseline="0" smtClean="0">
                <a:latin typeface="方正大标宋简体"/>
              </a:rPr>
              <a:t>与</a:t>
            </a:r>
            <a:r>
              <a:rPr lang="en-US" altLang="zh-CN" b="0" i="0" u="none" strike="noStrike" kern="1800" baseline="0" smtClean="0">
                <a:latin typeface="方正大标宋简体"/>
              </a:rPr>
              <a:t>React</a:t>
            </a:r>
            <a:endParaRPr lang="zh-CN" altLang="en-US" b="0" i="0" u="none" strike="noStrike" kern="1800" baseline="0" smtClean="0">
              <a:latin typeface="Times New Roman" panose="02020603050405020304"/>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panose="02020603050405020304"/>
              </a:rPr>
              <a:t>在</a:t>
            </a:r>
            <a:r>
              <a:rPr lang="en-US" altLang="zh-CN" b="0" i="0" u="none" strike="noStrike" baseline="0" smtClean="0">
                <a:latin typeface="Times New Roman" panose="02020603050405020304"/>
              </a:rPr>
              <a:t>MVVM</a:t>
            </a:r>
            <a:r>
              <a:rPr lang="zh-CN" altLang="en-US" b="0" i="0" u="none" strike="noStrike" baseline="0" smtClean="0">
                <a:latin typeface="Times New Roman" panose="02020603050405020304"/>
              </a:rPr>
              <a:t>框架一族中，</a:t>
            </a:r>
            <a:r>
              <a:rPr lang="en-US" altLang="zh-CN" b="0" i="0" u="none" strike="noStrike" baseline="0" smtClean="0">
                <a:latin typeface="Times New Roman" panose="02020603050405020304"/>
              </a:rPr>
              <a:t>Vue.js</a:t>
            </a:r>
            <a:r>
              <a:rPr lang="zh-CN" altLang="en-US" b="0" i="0" u="none" strike="noStrike" baseline="0" smtClean="0">
                <a:latin typeface="Times New Roman" panose="02020603050405020304"/>
              </a:rPr>
              <a:t>的表现十分优秀。下面，我们将分别看一下</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和</a:t>
            </a:r>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以及</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和</a:t>
            </a:r>
            <a:r>
              <a:rPr lang="en-US" altLang="zh-CN" b="0" i="0" u="none" strike="noStrike" baseline="0" smtClean="0">
                <a:latin typeface="Times New Roman" panose="02020603050405020304"/>
              </a:rPr>
              <a:t>Angular</a:t>
            </a:r>
            <a:r>
              <a:rPr lang="zh-CN" altLang="en-US" b="0" i="0" u="none" strike="noStrike" baseline="0" smtClean="0">
                <a:latin typeface="Times New Roman" panose="02020603050405020304"/>
              </a:rPr>
              <a:t>之间的对比表现。</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和</a:t>
            </a:r>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都是轻量级框架，不过总体来看，</a:t>
            </a:r>
            <a:r>
              <a:rPr lang="en-US" altLang="zh-CN" b="0" i="0" u="none" strike="noStrike" baseline="0" smtClean="0">
                <a:latin typeface="Times New Roman" panose="02020603050405020304"/>
              </a:rPr>
              <a:t>Vue</a:t>
            </a:r>
            <a:r>
              <a:rPr lang="zh-CN" altLang="en-US" b="0" i="0" u="none" strike="noStrike" baseline="0" smtClean="0">
                <a:latin typeface="Times New Roman" panose="02020603050405020304"/>
              </a:rPr>
              <a:t>的性能是要高于</a:t>
            </a:r>
            <a:r>
              <a:rPr lang="en-US" altLang="zh-CN" b="0" i="0" u="none" strike="noStrike" baseline="0" smtClean="0">
                <a:latin typeface="Times New Roman" panose="02020603050405020304"/>
              </a:rPr>
              <a:t>React</a:t>
            </a:r>
            <a:r>
              <a:rPr lang="zh-CN" altLang="en-US" b="0" i="0" u="none" strike="noStrike" baseline="0" smtClean="0">
                <a:latin typeface="Times New Roman" panose="02020603050405020304"/>
              </a:rPr>
              <a:t>的，笔者简单罗列了以下几点。</a:t>
            </a:r>
            <a:endParaRPr lang="zh-CN" altLang="en-US" b="0" i="0" u="none" strike="noStrike" baseline="0" smtClean="0">
              <a:latin typeface="Times New Roman" panose="02020603050405020304"/>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3036</Words>
  <Application>WPS 演示</Application>
  <PresentationFormat>全屏显示(4:3)</PresentationFormat>
  <Paragraphs>101</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方正大标宋简体</vt:lpstr>
      <vt:lpstr>微软雅黑</vt:lpstr>
      <vt:lpstr>Times New Roman</vt:lpstr>
      <vt:lpstr>Arial</vt:lpstr>
      <vt:lpstr>Arial Unicode MS</vt:lpstr>
      <vt:lpstr>Calibri</vt:lpstr>
      <vt:lpstr>Office 主题​​</vt:lpstr>
      <vt:lpstr>第1章  引言</vt:lpstr>
      <vt:lpstr>1.1  前端技术的发展</vt:lpstr>
      <vt:lpstr>1.1.1  从静态走向动态</vt:lpstr>
      <vt:lpstr>1.1.2  从后端走向前端</vt:lpstr>
      <vt:lpstr>1.1.3  从前端走向全端</vt:lpstr>
      <vt:lpstr>1.2  MVVM族员——Vue.js</vt:lpstr>
      <vt:lpstr>1.2.1  从MVC到MVVM</vt:lpstr>
      <vt:lpstr>1.2.2  Vue.js简介</vt:lpstr>
      <vt:lpstr>1.3  Vue与React</vt:lpstr>
      <vt:lpstr>1.3.1  虚拟DOM</vt:lpstr>
      <vt:lpstr>1.3.2  功能性组件</vt:lpstr>
      <vt:lpstr>1.3.3  轻量级，将与核心库无关的业务封装成独立库</vt:lpstr>
      <vt:lpstr>1.3.4  视图模板</vt:lpstr>
      <vt:lpstr>1.3.5  其他</vt:lpstr>
      <vt:lpstr>1.4  Vue与Angular</vt:lpstr>
      <vt:lpstr>1.4.1  模板语法</vt:lpstr>
      <vt:lpstr>1.4.2  脏检测</vt:lpstr>
      <vt:lpstr>1.4.3  双向数据绑定</vt:lpstr>
      <vt:lpstr>PowerPoint 演示文稿</vt:lpstr>
      <vt:lpstr>1.4.4  学习曲线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引言</dc:title>
  <dc:creator>xu</dc:creator>
  <cp:lastModifiedBy>凉城旧梦</cp:lastModifiedBy>
  <cp:revision>2</cp:revision>
  <dcterms:created xsi:type="dcterms:W3CDTF">2020-02-13T10:20:00Z</dcterms:created>
  <dcterms:modified xsi:type="dcterms:W3CDTF">2020-02-14T08:08:33Z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