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47B7-CBE9-483D-8211-1BA58F3F85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8253C-A81E-48ED-B4B1-7A17799BAB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11</a:t>
            </a:r>
            <a:r>
              <a:rPr lang="zh-CN" altLang="en-US" b="0" i="0" u="none" strike="noStrike" kern="1800" baseline="0" smtClean="0">
                <a:latin typeface="方正大标宋简体"/>
              </a:rPr>
              <a:t>章  </a:t>
            </a:r>
            <a:r>
              <a:rPr lang="en-US" altLang="zh-CN" b="0" i="0" u="none" strike="noStrike" kern="1800" baseline="0" smtClean="0">
                <a:latin typeface="方正大标宋简体"/>
              </a:rPr>
              <a:t>SVG</a:t>
            </a:r>
            <a:r>
              <a:rPr lang="zh-CN" altLang="en-US" b="0" i="0" u="none" strike="noStrike" kern="1800" baseline="0" smtClean="0">
                <a:latin typeface="方正大标宋简体"/>
              </a:rPr>
              <a:t>画图板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 panose="02020603050405020304"/>
              </a:rPr>
              <a:t>本章要讲述的即是一个工具类网站</a:t>
            </a:r>
            <a:r>
              <a:rPr lang="en-US" altLang="zh-CN" b="0" i="0" u="none" strike="noStrike" baseline="0" dirty="0" smtClean="0">
                <a:latin typeface="Times New Roman" panose="02020603050405020304"/>
              </a:rPr>
              <a:t>——</a:t>
            </a:r>
            <a:r>
              <a:rPr lang="en-US" altLang="zh-CN" b="0" i="0" u="none" strike="noStrike" baseline="0" dirty="0" err="1" smtClean="0">
                <a:latin typeface="Times New Roman" panose="02020603050405020304"/>
              </a:rPr>
              <a:t>SVG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画图板。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11.1  SVG</a:t>
            </a:r>
            <a:r>
              <a:rPr lang="zh-CN" altLang="en-US" b="0" i="0" u="none" strike="noStrike" kern="1800" baseline="0" smtClean="0">
                <a:latin typeface="方正大标宋简体"/>
              </a:rPr>
              <a:t>简介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本节将先来讲述用到的有关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SVG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的知识点。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有关</a:t>
            </a:r>
            <a:r>
              <a:rPr lang="en-US" altLang="zh-CN" b="0" i="0" u="none" strike="noStrike" kern="1800" baseline="0" smtClean="0">
                <a:latin typeface="方正大标宋简体"/>
              </a:rPr>
              <a:t>SVG</a:t>
            </a:r>
            <a:r>
              <a:rPr lang="zh-CN" altLang="en-US" b="0" i="0" u="none" strike="noStrike" kern="1800" baseline="0" smtClean="0">
                <a:latin typeface="方正大标宋简体"/>
              </a:rPr>
              <a:t>的三个问题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 panose="02020603050405020304"/>
              </a:rPr>
              <a:t>SVG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是什么？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为什么要用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SVG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？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怎么来使用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SVG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呢？ 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51" name="图片 151" descr="C:\Users\Administrator\Desktop\vue.book\Vue.js 2 从入门到项目实战\images\11\图11.1 SVG示例.png图11.1 SVG示例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05050" y="3399790"/>
            <a:ext cx="4312285" cy="21551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02685" y="5998845"/>
            <a:ext cx="15170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SVG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示例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11.1.2  </a:t>
            </a:r>
            <a:r>
              <a:rPr lang="zh-CN" altLang="en-US" b="0" i="0" u="none" strike="noStrike" kern="1800" baseline="0" smtClean="0">
                <a:latin typeface="方正大标宋简体"/>
              </a:rPr>
              <a:t>基本图形的使用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SVG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提供了一些基本图形供开发者使用，这些图形包括矩形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&lt;rect&gt;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、圆形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&lt;circle&gt;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、椭圆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&lt;ellipse&gt;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、线段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&lt;line&gt;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、折线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&lt;polyline&gt;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、多边形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&lt;polygon&gt;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和路径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&lt;path&gt;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等。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R="0" lvl="0" rtl="0"/>
            <a:r>
              <a:rPr lang="zh-CN" altLang="en-US" sz="2400" b="0" i="0" u="none" strike="noStrike" baseline="0" smtClean="0">
                <a:latin typeface="Times New Roman" panose="02020603050405020304"/>
              </a:rPr>
              <a:t>除了一些公用属性（如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stroke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stroke-width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、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fill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等）之外，每个图形还拥有独特的属性用以定义图形的形状。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52" name="图片 152" descr="图11.2 SVG基本图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080" y="3648710"/>
            <a:ext cx="2822575" cy="28225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278630" y="6471285"/>
            <a:ext cx="18961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SVG</a:t>
            </a:r>
            <a:r>
              <a:rPr lang="zh-CN" sz="1200" b="0">
                <a:latin typeface="Times New Roman" panose="02020603050405020304" charset="0"/>
                <a:ea typeface="宋体" panose="02010600030101010101" pitchFamily="2" charset="-122"/>
              </a:rPr>
              <a:t>基本图形</a:t>
            </a:r>
            <a:endParaRPr lang="zh-CN" altLang="en-US" sz="12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11.1.3  SVG</a:t>
            </a:r>
            <a:r>
              <a:rPr lang="zh-CN" altLang="en-US" b="0" i="0" u="none" strike="noStrike" kern="1800" baseline="0" smtClean="0">
                <a:latin typeface="方正大标宋简体"/>
              </a:rPr>
              <a:t>中的渐变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R="0" lvl="0" rtl="0"/>
            <a:r>
              <a:rPr lang="en-US" altLang="zh-CN" sz="2400" b="0" i="0" u="none" strike="noStrike" baseline="0" smtClean="0">
                <a:latin typeface="Times New Roman" panose="02020603050405020304"/>
              </a:rPr>
              <a:t>SVG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中的渐变主要分为线性渐变（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Linear Gradient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）和径向渐变（</a:t>
            </a:r>
            <a:r>
              <a:rPr lang="en-US" altLang="zh-CN" sz="2400" b="0" i="0" u="none" strike="noStrike" baseline="0" smtClean="0">
                <a:latin typeface="Times New Roman" panose="02020603050405020304"/>
              </a:rPr>
              <a:t>Radial Gradient</a:t>
            </a:r>
            <a:r>
              <a:rPr lang="zh-CN" altLang="en-US" sz="2400" b="0" i="0" u="none" strike="noStrike" baseline="0" smtClean="0">
                <a:latin typeface="Times New Roman" panose="02020603050405020304"/>
              </a:rPr>
              <a:t>）两种。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L="0" marR="0" lvl="0" indent="0" rtl="0">
              <a:buNone/>
            </a:pPr>
            <a:r>
              <a:rPr lang="zh-CN" altLang="en-US" sz="2400" b="0" i="0" u="none" strike="noStrike" baseline="0" smtClean="0">
                <a:latin typeface="Times New Roman" panose="02020603050405020304"/>
              </a:rPr>
              <a:t>    线性渐变的定义和使用其实并不复杂。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  <a:p>
            <a:pPr marL="0" marR="0" lvl="0" indent="0" rtl="0">
              <a:buNone/>
            </a:pPr>
            <a:r>
              <a:rPr lang="zh-CN" altLang="en-US" sz="2400" b="0" i="0" u="none" strike="noStrike" baseline="0" smtClean="0">
                <a:latin typeface="Times New Roman" panose="02020603050405020304"/>
              </a:rPr>
              <a:t>    径向渐变的定义和使用与线性渐变类似，关键是渐变形状和方向的定义有所不同。</a:t>
            </a:r>
            <a:endParaRPr lang="zh-CN" altLang="en-US" sz="2400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53" name="图片 153" descr="C:\Users\Administrator\Desktop\vue.book\Vue.js 2 从入门到项目实战\images\11\图11.3 SVG中的线性渐变.png图11.3 SVG中的线性渐变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9075" y="4161155"/>
            <a:ext cx="3724275" cy="18681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22985" y="6127115"/>
            <a:ext cx="211582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SVG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中的线性渐变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54" name="图片 154" descr="C:\Users\Administrator\Desktop\vue.book\Vue.js 2 从入门到项目实战\images\11\图11.4 SVG中的径向渐变.png图11.4 SVG中的径向渐变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72965" y="4161155"/>
            <a:ext cx="4013835" cy="2014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1185" y="6176010"/>
            <a:ext cx="2018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SVG</a:t>
            </a:r>
            <a:r>
              <a:rPr lang="zh-CN" sz="1400" b="0">
                <a:latin typeface="Times New Roman" panose="02020603050405020304" charset="0"/>
                <a:ea typeface="宋体" panose="02010600030101010101" pitchFamily="2" charset="-122"/>
              </a:rPr>
              <a:t>中的径向渐变</a:t>
            </a:r>
            <a:endParaRPr lang="zh-CN" altLang="en-US" sz="1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11.2  </a:t>
            </a:r>
            <a:r>
              <a:rPr lang="zh-CN" altLang="en-US" b="0" i="0" u="none" strike="noStrike" kern="1800" baseline="0" smtClean="0">
                <a:latin typeface="方正大标宋简体"/>
              </a:rPr>
              <a:t>项目介绍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本章中的项目也是由</a:t>
            </a:r>
            <a:r>
              <a:rPr lang="en-US" altLang="zh-CN" b="0" i="0" u="none" strike="noStrike" baseline="0" smtClean="0">
                <a:latin typeface="Times New Roman" panose="02020603050405020304"/>
              </a:rPr>
              <a:t>Vue Cli</a:t>
            </a:r>
            <a:r>
              <a:rPr lang="zh-CN" altLang="en-US" b="0" i="0" u="none" strike="noStrike" baseline="0" smtClean="0">
                <a:latin typeface="Times New Roman" panose="02020603050405020304"/>
              </a:rPr>
              <a:t>快速构建而成的，在项目结构方面并没有什么特殊之处。我们先来看一下项目的各部分页面。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11.2.1  </a:t>
            </a:r>
            <a:r>
              <a:rPr lang="zh-CN" altLang="en-US" b="0" i="0" u="none" strike="noStrike" kern="1800" baseline="0" smtClean="0">
                <a:latin typeface="方正大标宋简体"/>
              </a:rPr>
              <a:t>页面介绍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 panose="02020603050405020304"/>
              </a:rPr>
              <a:t>项目的首屏视图如图所示。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 panose="02020603050405020304"/>
            </a:endParaRPr>
          </a:p>
        </p:txBody>
      </p:sp>
      <p:pic>
        <p:nvPicPr>
          <p:cNvPr id="155" name="图片 155" descr="C:\Users\Administrator\Desktop\vue.book\Vue.js 2 从入门到项目实战\images\11\图11.5 SVG Board.png图11.5 SVG Boar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0460" y="2569210"/>
            <a:ext cx="506222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mtClean="0">
                <a:latin typeface="Times New Roman" panose="02020603050405020304"/>
                <a:sym typeface="+mn-ea"/>
              </a:rPr>
              <a:t>绘制了一幅简笔画，如图所示。</a:t>
            </a:r>
            <a:endParaRPr lang="zh-CN" altLang="en-US" b="0" i="0" u="none" strike="noStrike" baseline="0" smtClean="0">
              <a:latin typeface="Times New Roman" panose="02020603050405020304"/>
            </a:endParaRPr>
          </a:p>
          <a:p>
            <a:endParaRPr lang="zh-CN" altLang="en-US"/>
          </a:p>
        </p:txBody>
      </p:sp>
      <p:pic>
        <p:nvPicPr>
          <p:cNvPr id="161" name="图片 161" descr="C:\Users\Administrator\Desktop\vue.book\Vue.js 2 从入门到项目实战\images\11\图11.11 slient night.png图11.11 slient nigh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8955" y="2381885"/>
            <a:ext cx="6073140" cy="3425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11.2.2  </a:t>
            </a:r>
            <a:r>
              <a:rPr lang="zh-CN" altLang="en-US" b="0" i="0" u="none" strike="noStrike" kern="1800" baseline="0" smtClean="0">
                <a:latin typeface="方正大标宋简体"/>
              </a:rPr>
              <a:t>代码简析</a:t>
            </a:r>
            <a:endParaRPr lang="zh-CN" altLang="en-US" b="0" i="0" u="none" strike="noStrike" kern="1800" baseline="0" smtClean="0">
              <a:latin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条件渲染的嵌套结构一共有三层。</a:t>
            </a:r>
            <a:endParaRPr lang="zh-CN" altLang="en-US"/>
          </a:p>
          <a:p>
            <a:r>
              <a:rPr lang="zh-CN" altLang="en-US"/>
              <a:t>在第一层中有画板、图形和渐变三个面板，由变量activeBar来控制显示哪一个面板。</a:t>
            </a:r>
            <a:endParaRPr lang="zh-CN" altLang="en-US"/>
          </a:p>
          <a:p>
            <a:r>
              <a:rPr lang="zh-CN" altLang="en-US"/>
              <a:t>在第二层中，图形面板又分为图形列表和图形设置两个面板，由变量isShapeList来控制显示哪一个面板；渐变面板又分为渐变列表和渐变设置两个面板，由变量isGradientList来控制显示哪一个面板。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方正大标宋简体</vt:lpstr>
      <vt:lpstr>微软雅黑</vt:lpstr>
      <vt:lpstr>Times New Roman</vt:lpstr>
      <vt:lpstr>Arial Unicode MS</vt:lpstr>
      <vt:lpstr>Calibri</vt:lpstr>
      <vt:lpstr>Times New Roman</vt:lpstr>
      <vt:lpstr>Office 主题​​</vt:lpstr>
      <vt:lpstr>第11章  SVG画图板</vt:lpstr>
      <vt:lpstr>11.1  SVG简介</vt:lpstr>
      <vt:lpstr>11.1.1  有关SVG的三个问题</vt:lpstr>
      <vt:lpstr>11.1.2  基本图形的使用</vt:lpstr>
      <vt:lpstr>11.1.3  SVG中的渐变</vt:lpstr>
      <vt:lpstr>11.2  项目介绍</vt:lpstr>
      <vt:lpstr>11.2.1  页面介绍</vt:lpstr>
      <vt:lpstr>PowerPoint 演示文稿</vt:lpstr>
      <vt:lpstr>11.2.2  代码简析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SVG画图板</dc:title>
  <dc:creator>xu</dc:creator>
  <cp:lastModifiedBy>凉城旧梦</cp:lastModifiedBy>
  <cp:revision>3</cp:revision>
  <dcterms:created xsi:type="dcterms:W3CDTF">2020-02-13T10:09:00Z</dcterms:created>
  <dcterms:modified xsi:type="dcterms:W3CDTF">2020-02-15T09:04:50Z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