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7" r:id="rId7"/>
    <p:sldId id="260" r:id="rId8"/>
    <p:sldId id="288" r:id="rId9"/>
    <p:sldId id="261" r:id="rId10"/>
    <p:sldId id="262" r:id="rId11"/>
    <p:sldId id="289" r:id="rId12"/>
    <p:sldId id="263" r:id="rId13"/>
    <p:sldId id="264" r:id="rId14"/>
    <p:sldId id="265" r:id="rId15"/>
    <p:sldId id="266" r:id="rId16"/>
    <p:sldId id="276" r:id="rId17"/>
    <p:sldId id="267" r:id="rId18"/>
    <p:sldId id="268" r:id="rId19"/>
    <p:sldId id="269" r:id="rId20"/>
    <p:sldId id="291" r:id="rId21"/>
    <p:sldId id="270" r:id="rId22"/>
    <p:sldId id="271" r:id="rId23"/>
    <p:sldId id="272" r:id="rId24"/>
    <p:sldId id="273" r:id="rId25"/>
    <p:sldId id="292" r:id="rId26"/>
    <p:sldId id="274" r:id="rId27"/>
    <p:sldId id="277" r:id="rId28"/>
    <p:sldId id="27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9639-0A61-4384-A0DE-E295750BB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00D4-E6CB-4A4D-966A-C42A14349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3</a:t>
            </a:r>
            <a:r>
              <a:rPr lang="zh-CN" altLang="en-US" b="0" i="0" u="none" strike="noStrike" kern="1800" baseline="0" smtClean="0">
                <a:latin typeface="方正大标宋简体"/>
              </a:rPr>
              <a:t>章  </a:t>
            </a:r>
            <a:r>
              <a:rPr lang="en-US" altLang="zh-CN" b="0" i="0" u="none" strike="noStrike" kern="1800" baseline="0" smtClean="0">
                <a:latin typeface="方正大标宋简体"/>
              </a:rPr>
              <a:t>Vue</a:t>
            </a:r>
            <a:r>
              <a:rPr lang="zh-CN" altLang="en-US" b="0" i="0" u="none" strike="noStrike" kern="1800" baseline="0" smtClean="0">
                <a:latin typeface="方正大标宋简体"/>
              </a:rPr>
              <a:t>语法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本章重点讲述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框架的基本语法，并通过一些基本示例的演示以使同学们产生更形象的认识。对有过类似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MVVM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框架使用经验的同学来说，本章内容应该较为简单，而初次尝试此类框架的同学，也不必担心，只需跟着示例动手操作一下，相信也可以快速上手的。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图片 34" descr="图3.4 动态绑定类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00660"/>
            <a:ext cx="7345680" cy="2503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80460" y="24955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类名的动态绑定</a:t>
            </a:r>
            <a:endParaRPr lang="zh-CN" altLang="en-US"/>
          </a:p>
        </p:txBody>
      </p:sp>
      <p:pic>
        <p:nvPicPr>
          <p:cNvPr id="35" name="图片 35" descr="图3.5 动态绑定样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074670"/>
            <a:ext cx="7482840" cy="20707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680460" y="5448300"/>
            <a:ext cx="310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样式的动态绑定</a:t>
            </a:r>
            <a:endParaRPr lang="zh-CN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3.3  </a:t>
            </a:r>
            <a:r>
              <a:rPr lang="zh-CN" altLang="en-US" b="0" i="0" u="none" strike="noStrike" kern="1800" baseline="0" smtClean="0">
                <a:latin typeface="方正大标宋简体"/>
              </a:rPr>
              <a:t>事件绑定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事件系统是前端开发中非常重要的内容，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也对其进行了封装和拓展，使之变得更加简单易用。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36" name="图片 36" descr="图3.4 事件绑定之v-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205" y="3368040"/>
            <a:ext cx="6104890" cy="17907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445510" y="5567680"/>
            <a:ext cx="22529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事件绑定之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v-on</a:t>
            </a:r>
            <a:endParaRPr lang="en-US" altLang="en-US" sz="16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3.3.1  </a:t>
            </a:r>
            <a:r>
              <a:rPr lang="zh-CN" altLang="en-US" b="0" i="0" u="none" strike="noStrike" kern="1800" baseline="0" smtClean="0">
                <a:latin typeface="方正大标宋简体"/>
              </a:rPr>
              <a:t>指令</a:t>
            </a:r>
            <a:r>
              <a:rPr lang="en-US" altLang="zh-CN" b="0" i="0" u="none" strike="noStrike" kern="1800" baseline="0" smtClean="0">
                <a:latin typeface="方正大标宋简体"/>
              </a:rPr>
              <a:t>v-on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7955"/>
            <a:ext cx="8229600" cy="4708525"/>
          </a:xfrm>
        </p:spPr>
        <p:txBody>
          <a:bodyPr>
            <a:normAutofit lnSpcReduction="20000"/>
          </a:bodyPr>
          <a:lstStyle/>
          <a:p>
            <a:pPr marR="0" lvl="0" rtl="0"/>
            <a:r>
              <a:rPr lang="en-US" altLang="zh-CN" sz="2800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使用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v-on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指令监听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事件，开发者可以将事件代码通过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v-on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指令绑定到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节点上</a:t>
            </a:r>
            <a:endParaRPr lang="zh-CN" altLang="en-US" sz="28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800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也为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v-on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提供了一种简写形式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@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，代码如下：</a:t>
            </a:r>
            <a:endParaRPr lang="zh-CN" altLang="en-US" sz="28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800" b="0" i="0" u="none" strike="noStrike" baseline="0" smtClean="0">
                <a:latin typeface="Times New Roman" panose="02020603050405020304"/>
              </a:rPr>
              <a:t>&lt;button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@click="logInfo()"&gt;</a:t>
            </a:r>
            <a:r>
              <a:rPr lang="zh-CN" altLang="en-US" sz="2800" b="0" i="0" u="none" strike="noStrike" baseline="0" smtClean="0">
                <a:latin typeface="Times New Roman" panose="02020603050405020304"/>
              </a:rPr>
              <a:t>打印消息</a:t>
            </a:r>
            <a:r>
              <a:rPr lang="en-US" altLang="zh-CN" sz="2800" b="0" i="0" u="none" strike="noStrike" baseline="0" smtClean="0">
                <a:latin typeface="Times New Roman" panose="02020603050405020304"/>
              </a:rPr>
              <a:t>(default: Hello World)&lt;/button&gt;</a:t>
            </a:r>
            <a:endParaRPr lang="en-US" altLang="zh-CN" sz="2800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en-US" altLang="zh-CN" sz="28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800" b="0" i="0" u="none" strike="noStrike" baseline="0" smtClean="0">
                <a:latin typeface="Times New Roman" panose="02020603050405020304"/>
              </a:rPr>
              <a:t>实际上，写法的不同只是为了避免混淆和冲突，事件绑定的主要作用在于降低了学习和开发的成本，总结了以下两点：</a:t>
            </a:r>
            <a:endParaRPr lang="en-US" altLang="zh-CN" sz="28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800" b="0" i="0" u="none" strike="noStrike" baseline="0" smtClean="0">
                <a:latin typeface="Times New Roman" panose="02020603050405020304"/>
              </a:rPr>
              <a:t>解决了不同浏览器的兼容问题。</a:t>
            </a:r>
            <a:endParaRPr lang="en-US" altLang="zh-CN" sz="28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800" b="0" i="0" u="none" strike="noStrike" baseline="0" smtClean="0">
                <a:latin typeface="Times New Roman" panose="02020603050405020304"/>
              </a:rPr>
              <a:t>提供了语法糖——事件绑定修饰符。</a:t>
            </a:r>
            <a:endParaRPr lang="en-US" altLang="zh-CN" sz="2800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3.3.2  </a:t>
            </a:r>
            <a:r>
              <a:rPr lang="zh-CN" altLang="en-US" b="0" i="0" u="none" strike="noStrike" kern="1800" baseline="0" smtClean="0">
                <a:latin typeface="方正大标宋简体"/>
              </a:rPr>
              <a:t>常见修饰符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常见的事件修饰符如表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3.1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所示：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31135"/>
            <a:ext cx="7898130" cy="2264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3.3.3  </a:t>
            </a:r>
            <a:r>
              <a:rPr lang="zh-CN" altLang="en-US" b="0" i="0" u="none" strike="noStrike" kern="1800" baseline="0" smtClean="0">
                <a:latin typeface="方正大标宋简体"/>
              </a:rPr>
              <a:t>按键修饰符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对于键盘事件，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允许将按键键值作为修饰符来使用，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&lt;input type="text" @keyup.13="console.log($event)"&gt;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还为一些常用按键配置了别名，如表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3.2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除了键盘按键之外，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也为鼠标按键配置了修饰符，修饰符如表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3.3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062355"/>
            <a:ext cx="746379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3.3.4  </a:t>
            </a:r>
            <a:r>
              <a:rPr lang="zh-CN" altLang="en-US" b="0" i="0" u="none" strike="noStrike" kern="1800" baseline="0" smtClean="0">
                <a:latin typeface="方正大标宋简体"/>
              </a:rPr>
              <a:t>组合修饰符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提供了组合修饰符的机制，必须配合系统按键修饰符方可生效，修饰符如表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3.4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3382645"/>
            <a:ext cx="7011670" cy="2310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3.4  </a:t>
            </a:r>
            <a:r>
              <a:rPr lang="zh-CN" altLang="en-US" b="0" i="0" u="none" strike="noStrike" kern="1800" baseline="0" smtClean="0">
                <a:latin typeface="方正大标宋简体"/>
              </a:rPr>
              <a:t>双向绑定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在之前的章节中，笔者简单介绍了使用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Object.defineProperty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实现数据绑定视图的基本原理。不过，在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中又该如何“开箱即用”这种机制呢？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3.4.1  </a:t>
            </a:r>
            <a:r>
              <a:rPr lang="zh-CN" altLang="en-US" b="0" i="0" u="none" strike="noStrike" kern="1800" baseline="0" smtClean="0">
                <a:latin typeface="方正大标宋简体"/>
              </a:rPr>
              <a:t>指令</a:t>
            </a:r>
            <a:r>
              <a:rPr lang="en-US" altLang="zh-CN" b="0" i="0" u="none" strike="noStrike" kern="1800" baseline="0" smtClean="0">
                <a:latin typeface="方正大标宋简体"/>
              </a:rPr>
              <a:t>v-model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v-model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v-show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是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核心功能中内置的、开发者不可自定义的指令。我们可以使用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v-model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为可输入元素（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input&amp;textarea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）创建双向数据绑定，它会根据元素类型自动选取正确的方法来更新元素。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2" name="图片 42" descr="图3.12 使用v-model双向数据绑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1209358"/>
            <a:ext cx="4434840" cy="36899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14020" y="5380355"/>
            <a:ext cx="32404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使用</a:t>
            </a:r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v-model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实现双向数据绑定（</a:t>
            </a:r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43" name="图片 43" descr="C:\Users\admin\Desktop\book\Vue.js 2 从入门到项目实战\images\03\图3.13 使用v-model实现双向数据绑定（2）.png图3.13 使用v-model实现双向数据绑定（2）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56543" y="2264728"/>
            <a:ext cx="2343785" cy="2328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7425" y="5380355"/>
            <a:ext cx="34626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使用</a:t>
            </a:r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v-model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实现双向数据绑定（</a:t>
            </a:r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3.1  </a:t>
            </a:r>
            <a:r>
              <a:rPr lang="zh-CN" altLang="en-US" b="0" i="0" u="none" strike="noStrike" kern="1800" baseline="0" smtClean="0">
                <a:latin typeface="方正大标宋简体"/>
              </a:rPr>
              <a:t>插值绑定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插值绑定是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中最常见、最基本的语法，绑定的内容主要有文本和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HTML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代码两种。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3.4.2  v-model</a:t>
            </a:r>
            <a:r>
              <a:rPr lang="zh-CN" altLang="en-US" b="0" i="0" u="none" strike="noStrike" kern="1800" baseline="0" smtClean="0">
                <a:latin typeface="方正大标宋简体"/>
              </a:rPr>
              <a:t>与修饰符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v-model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时，可以为其后缀一些修饰符以丰富用户输入时的行为，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内置的修饰符如表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3.5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3454400"/>
            <a:ext cx="864743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3.4.3  v-model</a:t>
            </a:r>
            <a:r>
              <a:rPr lang="zh-CN" altLang="en-US" b="0" i="0" u="none" strike="noStrike" kern="1800" baseline="0" smtClean="0">
                <a:latin typeface="方正大标宋简体"/>
              </a:rPr>
              <a:t>与自定义组件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允许开发者将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v-model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用于自定义组件。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自定义组件中，value属性和input事件尤为重要，它们分别负责不同方向的数据传递。value属性用于接收外部传入的值以更新组件内部的状态；input事件由开发者决定在什么时候调用，并负责将组件内部的状态同步到外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3.5  </a:t>
            </a:r>
            <a:r>
              <a:rPr lang="zh-CN" altLang="en-US" b="0" i="0" u="none" strike="noStrike" kern="1800" baseline="0" smtClean="0">
                <a:latin typeface="方正大标宋简体"/>
              </a:rPr>
              <a:t>条件渲染和列表渲染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程序中有三大结构：顺序结构、分支结构、循环机构。顺序结构不必多说，分支和循环结构则分别由条件判断语句和循环语句实现。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同样的，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也为视图渲染提供了条件判断和循环的机制，简称为条件渲染和列表渲染。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3.5.1  </a:t>
            </a:r>
            <a:r>
              <a:rPr lang="zh-CN" altLang="en-US" b="0" i="0" u="none" strike="noStrike" kern="1800" baseline="0" smtClean="0">
                <a:latin typeface="方正大标宋简体"/>
              </a:rPr>
              <a:t>指令</a:t>
            </a:r>
            <a:r>
              <a:rPr lang="en-US" altLang="zh-CN" b="0" i="0" u="none" strike="noStrike" kern="1800" baseline="0" smtClean="0">
                <a:latin typeface="方正大标宋简体"/>
              </a:rPr>
              <a:t>v-if</a:t>
            </a:r>
            <a:r>
              <a:rPr lang="zh-CN" altLang="en-US" b="0" i="0" u="none" strike="noStrike" kern="1800" baseline="0" smtClean="0">
                <a:latin typeface="方正大标宋简体"/>
              </a:rPr>
              <a:t>和</a:t>
            </a:r>
            <a:r>
              <a:rPr lang="en-US" altLang="zh-CN" b="0" i="0" u="none" strike="noStrike" kern="1800" baseline="0" smtClean="0">
                <a:latin typeface="方正大标宋简体"/>
              </a:rPr>
              <a:t>v-show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v-if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的使用方法不复杂，只需要为元素挂上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v-if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指令即可，与之配套的还有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v-else-if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v-else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，它们只能与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v-if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配合使用。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v-show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可以用于实现条件渲染，它只是简单地切换元素的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CSS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属性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display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。当条件判定为假时，元素的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display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将被赋值为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none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；反之，元素的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display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将被赋值为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block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相对于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v-if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来说，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v-show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并不能算作真正的条件渲染，因为挂载它的多个元素之间并没有条件上下文关系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.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图片 48" descr="图3.18 v-if条件渲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2193925"/>
            <a:ext cx="4584700" cy="13462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070860" y="4154805"/>
            <a:ext cx="223583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v-if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的基本用法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3.5.2  </a:t>
            </a:r>
            <a:r>
              <a:rPr lang="zh-CN" altLang="en-US" b="0" i="0" u="none" strike="noStrike" kern="1800" baseline="0" smtClean="0">
                <a:latin typeface="方正大标宋简体"/>
              </a:rPr>
              <a:t>指令</a:t>
            </a:r>
            <a:r>
              <a:rPr lang="en-US" altLang="zh-CN" b="0" i="0" u="none" strike="noStrike" kern="1800" baseline="0" smtClean="0">
                <a:latin typeface="方正大标宋简体"/>
              </a:rPr>
              <a:t>v-for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v-for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还可以渲染一个对象的键值对。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35990"/>
            <a:ext cx="8229600" cy="5190490"/>
          </a:xfrm>
        </p:spPr>
        <p:txBody>
          <a:bodyPr/>
          <a:p>
            <a:r>
              <a:rPr lang="zh-CN" altLang="en-US" smtClean="0">
                <a:latin typeface="Times New Roman" panose="02020603050405020304"/>
                <a:sym typeface="+mn-ea"/>
              </a:rPr>
              <a:t>Vue会把数组当作被观察者加入响应式系统中，当调用一些方法修改数组时，对应的视图将会同步更新，笔者将这些方法罗列了出来，如表3.6所示。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3034665"/>
            <a:ext cx="7551420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3.5.3  </a:t>
            </a:r>
            <a:r>
              <a:rPr lang="zh-CN" altLang="en-US" b="0" i="0" u="none" strike="noStrike" kern="1800" baseline="0" smtClean="0">
                <a:latin typeface="方正大标宋简体"/>
              </a:rPr>
              <a:t>列表渲染中的</a:t>
            </a:r>
            <a:r>
              <a:rPr lang="en-US" altLang="zh-CN" b="0" i="0" u="none" strike="noStrike" kern="1800" baseline="0" smtClean="0">
                <a:latin typeface="方正大标宋简体"/>
              </a:rPr>
              <a:t>key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v-for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时，最好为每个迭代元素提供一个值不重复的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key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当列表渲染被重新执行（数组内容发生改变）时，如果不使用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key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会为数组成员就近复用已存在的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节点。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3.1.1  </a:t>
            </a:r>
            <a:r>
              <a:rPr lang="zh-CN" altLang="en-US" b="0" i="0" u="none" strike="noStrike" kern="1800" baseline="0" smtClean="0">
                <a:latin typeface="方正大标宋简体"/>
              </a:rPr>
              <a:t>文本插值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文本插值的方式十分简单，只要用双大括号（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Mustache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语法）将要绑定的变量、值、表达式括住就可以实现了，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将会获取计算后的值，并以文本的形式将其展示出来。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3.1.2  HTML</a:t>
            </a:r>
            <a:r>
              <a:rPr lang="zh-CN" altLang="en-US" b="0" i="0" u="none" strike="noStrike" kern="1800" baseline="0" smtClean="0">
                <a:latin typeface="方正大标宋简体"/>
              </a:rPr>
              <a:t>插值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4305" y="1258570"/>
            <a:ext cx="8797925" cy="5474970"/>
          </a:xfrm>
        </p:spPr>
        <p:txBody>
          <a:bodyPr/>
          <a:lstStyle/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HTML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插值可以动态渲染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节点，常用于处理开发者无可预知和难以控制的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结构，如渲染用户随意书写的文档结构等，这在一些论坛和博客平台上可以看到。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sz="2400" b="0" i="0" u="none" strike="noStrike" baseline="0" smtClean="0">
                <a:latin typeface="Times New Roman" panose="02020603050405020304"/>
              </a:rPr>
              <a:t>实际上，HTML插值是对文本插值的补充和拓展，Vue可以解析被绑定的内容为DOM节点，从而实现动态渲染视图的效果。不过Vue本身就支持模板，开发者在使用HTML插值时应秉承以下原则：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sz="2400" b="0" i="0" u="none" strike="noStrike" baseline="0" smtClean="0">
                <a:latin typeface="Times New Roman" panose="02020603050405020304"/>
              </a:rPr>
              <a:t>尽量多地使用Vue自身的模板机制，减少对HTML插值的使用。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sz="2400" b="0" i="0" u="none" strike="noStrike" baseline="0" smtClean="0">
                <a:latin typeface="Times New Roman" panose="02020603050405020304"/>
              </a:rPr>
              <a:t>只对可信内容使用HTML插值。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sz="2400" b="0" i="0" u="none" strike="noStrike" baseline="0" smtClean="0">
                <a:latin typeface="Times New Roman" panose="02020603050405020304"/>
              </a:rPr>
              <a:t>绝不相信用户输入的数据。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图片 32" descr="图3.2 文本与HTML插值的对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872490"/>
            <a:ext cx="7165975" cy="43713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600325" y="566737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文本插值与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HTML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插值的对比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3.2  </a:t>
            </a:r>
            <a:r>
              <a:rPr lang="zh-CN" altLang="en-US" b="0" i="0" u="none" strike="noStrike" kern="1800" baseline="0" smtClean="0">
                <a:latin typeface="方正大标宋简体"/>
              </a:rPr>
              <a:t>属性绑定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除了文本之外，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节点还有其他一些重要的属性，那么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是如何绑定这些属性的呢？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" name="图片 33" descr="图3.3 v-bind属性绑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1202690"/>
            <a:ext cx="7306310" cy="18313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32000" y="331406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属性绑定之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v-bind</a:t>
            </a:r>
            <a:endParaRPr lang="en-US" altLang="en-US" sz="1600" b="0">
              <a:latin typeface="Arial" panose="020B0604020202020204" pitchFamily="3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3.2.1  </a:t>
            </a:r>
            <a:r>
              <a:rPr lang="zh-CN" altLang="en-US" b="0" i="0" u="none" strike="noStrike" kern="1800" baseline="0" smtClean="0">
                <a:latin typeface="方正大标宋简体"/>
              </a:rPr>
              <a:t>指令</a:t>
            </a:r>
            <a:r>
              <a:rPr lang="en-US" altLang="zh-CN" b="0" i="0" u="none" strike="noStrike" kern="1800" baseline="0" smtClean="0">
                <a:latin typeface="方正大标宋简体"/>
              </a:rPr>
              <a:t>v-bind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节点的属性基本都可以用指令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v-bind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进行绑定：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v-bind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也可以省略不写：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属性也可以绑定变量、表达式、执行函数等内容，不过最终的结果都应该满足属性自身的约束。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3.2.2  </a:t>
            </a:r>
            <a:r>
              <a:rPr lang="zh-CN" altLang="en-US" b="0" i="0" u="none" strike="noStrike" kern="1800" baseline="0" smtClean="0">
                <a:latin typeface="方正大标宋简体"/>
              </a:rPr>
              <a:t>类名和样式绑定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类名绑定和样式绑定，实质上都是由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来决定采用哪种样式表渲染视图。在实际开发中，它的应用场景十分广泛，比如需要针对不同的数据类型采用不同的渲染策略时、视图状态可发生有限种类切换时（如下拉菜单展开时，控制按钮箭头向上；收缩时，旋转按钮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180°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使箭头向下）或者辅助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CSS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媒体查询进行响应式布局时等。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WPS 演示</Application>
  <PresentationFormat>全屏显示(4:3)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方正大标宋简体</vt:lpstr>
      <vt:lpstr>微软雅黑</vt:lpstr>
      <vt:lpstr>Times New Roman</vt:lpstr>
      <vt:lpstr>Arial Unicode MS</vt:lpstr>
      <vt:lpstr>Calibri</vt:lpstr>
      <vt:lpstr>Times New Roman</vt:lpstr>
      <vt:lpstr>方正大标宋简体</vt:lpstr>
      <vt:lpstr>黑体</vt:lpstr>
      <vt:lpstr>Office 主题​​</vt:lpstr>
      <vt:lpstr>第3章  Vue语法</vt:lpstr>
      <vt:lpstr>3.1  插值绑定</vt:lpstr>
      <vt:lpstr>3.1.1  文本插值</vt:lpstr>
      <vt:lpstr>3.1.2  HTML插值</vt:lpstr>
      <vt:lpstr>PowerPoint 演示文稿</vt:lpstr>
      <vt:lpstr>3.2  属性绑定</vt:lpstr>
      <vt:lpstr>PowerPoint 演示文稿</vt:lpstr>
      <vt:lpstr>3.2.1  指令v-bind</vt:lpstr>
      <vt:lpstr>3.2.2  类名和样式绑定</vt:lpstr>
      <vt:lpstr>PowerPoint 演示文稿</vt:lpstr>
      <vt:lpstr>3.3  事件绑定</vt:lpstr>
      <vt:lpstr>3.3.1  指令v-on</vt:lpstr>
      <vt:lpstr>3.3.2  常见修饰符</vt:lpstr>
      <vt:lpstr>3.3.3  按键修饰符</vt:lpstr>
      <vt:lpstr>PowerPoint 演示文稿</vt:lpstr>
      <vt:lpstr>3.3.4  组合修饰符</vt:lpstr>
      <vt:lpstr>3.4  双向绑定</vt:lpstr>
      <vt:lpstr>3.4.1  指令v-model</vt:lpstr>
      <vt:lpstr>PowerPoint 演示文稿</vt:lpstr>
      <vt:lpstr>3.4.2  v-model与修饰符</vt:lpstr>
      <vt:lpstr>3.4.3  v-model与自定义组件</vt:lpstr>
      <vt:lpstr>3.5  条件渲染和列表渲染</vt:lpstr>
      <vt:lpstr>3.5.1  指令v-if和v-show</vt:lpstr>
      <vt:lpstr>PowerPoint 演示文稿</vt:lpstr>
      <vt:lpstr>3.5.2  指令v-for</vt:lpstr>
      <vt:lpstr>PowerPoint 演示文稿</vt:lpstr>
      <vt:lpstr>3.5.3  列表渲染中的key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Vue语法</dc:title>
  <dc:creator>xu</dc:creator>
  <cp:lastModifiedBy>凉城旧梦</cp:lastModifiedBy>
  <cp:revision>3</cp:revision>
  <dcterms:created xsi:type="dcterms:W3CDTF">2020-02-13T08:25:00Z</dcterms:created>
  <dcterms:modified xsi:type="dcterms:W3CDTF">2020-02-15T08:14:03Z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