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83" r:id="rId16"/>
    <p:sldId id="267" r:id="rId17"/>
    <p:sldId id="268" r:id="rId18"/>
    <p:sldId id="269" r:id="rId19"/>
    <p:sldId id="284" r:id="rId20"/>
    <p:sldId id="270" r:id="rId21"/>
    <p:sldId id="274" r:id="rId22"/>
    <p:sldId id="271" r:id="rId23"/>
    <p:sldId id="285" r:id="rId24"/>
    <p:sldId id="272" r:id="rId25"/>
    <p:sldId id="27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A23D-9247-49CD-A721-CE8C94DD0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679C-6387-4322-8A58-9C0BDD8F88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第</a:t>
            </a:r>
            <a:r>
              <a:rPr lang="en-US" altLang="zh-CN" b="0" i="0" u="none" strike="noStrike" kern="1800" baseline="0" smtClean="0">
                <a:latin typeface="方正大标宋简体"/>
              </a:rPr>
              <a:t>4</a:t>
            </a:r>
            <a:r>
              <a:rPr lang="zh-CN" altLang="en-US" b="0" i="0" u="none" strike="noStrike" kern="1800" baseline="0" smtClean="0">
                <a:latin typeface="方正大标宋简体"/>
              </a:rPr>
              <a:t>章  </a:t>
            </a:r>
            <a:r>
              <a:rPr lang="en-US" altLang="zh-CN" b="0" i="0" u="none" strike="noStrike" kern="1800" baseline="0" smtClean="0">
                <a:latin typeface="方正大标宋简体"/>
              </a:rPr>
              <a:t>Vue</a:t>
            </a:r>
            <a:r>
              <a:rPr lang="zh-CN" altLang="en-US" b="0" i="0" u="none" strike="noStrike" kern="1800" baseline="0" smtClean="0">
                <a:latin typeface="方正大标宋简体"/>
              </a:rPr>
              <a:t>选项</a:t>
            </a:r>
            <a:endParaRPr lang="zh-CN" altLang="en-US" b="1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 panose="02020603050405020304"/>
              </a:rPr>
              <a:t>在之前的章节中，我们见到过一些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实例的选项，通过这些选项，我们可以为实例绑定数据和事件以丰富其状态和功能。那么，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有哪些选项可供使用呢？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4.2.1  </a:t>
            </a:r>
            <a:r>
              <a:rPr lang="zh-CN" altLang="en-US" b="0" i="0" u="none" strike="noStrike" kern="1800" baseline="0" smtClean="0">
                <a:latin typeface="方正大标宋简体"/>
              </a:rPr>
              <a:t>指定被挂载元素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el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选项可用于指定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实例的挂载目标，属性值仅限于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CSS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选择器或者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节点对象。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也允许开发者使用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$mount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方法来挂载实例。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4.2.2  </a:t>
            </a:r>
            <a:r>
              <a:rPr lang="zh-CN" altLang="en-US" b="0" i="0" u="none" strike="noStrike" kern="1800" baseline="0" smtClean="0">
                <a:latin typeface="方正大标宋简体"/>
              </a:rPr>
              <a:t>视图的字符串模板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允许开发者使用字符串作为实例的模板，模板字符串由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template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选项接收。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69" name="图片 69" descr="图4.13 template选项示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2824480"/>
            <a:ext cx="6116320" cy="16186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530600" y="4904105"/>
            <a:ext cx="27139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template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选项示例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4.2.3  </a:t>
            </a:r>
            <a:r>
              <a:rPr lang="zh-CN" altLang="en-US" b="0" i="0" u="none" strike="noStrike" kern="1800" baseline="0" smtClean="0">
                <a:latin typeface="方正大标宋简体"/>
              </a:rPr>
              <a:t>渲染函数</a:t>
            </a:r>
            <a:r>
              <a:rPr lang="en-US" altLang="zh-CN" b="0" i="0" u="none" strike="noStrike" kern="1800" baseline="0" smtClean="0">
                <a:latin typeface="方正大标宋简体"/>
              </a:rPr>
              <a:t>render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render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函数同样也可以用于渲染视图，它提供了回调方法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createElement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以供我们创建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节点，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render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函数的回调方法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createElement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允许开发者在合适的位置为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节点绑定监听事件。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mtClean="0">
                <a:latin typeface="Times New Roman" panose="02020603050405020304"/>
                <a:sym typeface="+mn-ea"/>
              </a:rPr>
              <a:t>而其他的一些事件修饰符，开发者可以使用原生</a:t>
            </a:r>
            <a:r>
              <a:rPr lang="en-US" altLang="zh-CN" smtClean="0">
                <a:latin typeface="Times New Roman" panose="02020603050405020304"/>
                <a:sym typeface="+mn-ea"/>
              </a:rPr>
              <a:t>JS</a:t>
            </a:r>
            <a:r>
              <a:rPr lang="zh-CN" altLang="en-US" smtClean="0">
                <a:latin typeface="Times New Roman" panose="02020603050405020304"/>
                <a:sym typeface="+mn-ea"/>
              </a:rPr>
              <a:t>来编写，示例如表所示。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895" t="11133" r="372" b="-12138"/>
          <a:stretch>
            <a:fillRect/>
          </a:stretch>
        </p:blipFill>
        <p:spPr>
          <a:xfrm>
            <a:off x="755650" y="3213100"/>
            <a:ext cx="8061325" cy="2615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" name="图片 73" descr="C:\Users\Administrator\Desktop\vue.book\Vue.js 2 从入门到项目实战\images\04\图4.16 fly-table的DOM树结构.png图4.16 fly-table的DOM树结构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53223" y="615315"/>
            <a:ext cx="5837555" cy="44005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816225" y="5134610"/>
            <a:ext cx="302069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fly-table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的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</a:rPr>
              <a:t>DOM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树结构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4.2.4  </a:t>
            </a:r>
            <a:r>
              <a:rPr lang="zh-CN" altLang="en-US" b="0" i="0" u="none" strike="noStrike" kern="1800" baseline="0" smtClean="0">
                <a:latin typeface="方正大标宋简体"/>
              </a:rPr>
              <a:t>选项的优先级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el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template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render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三个选项的功能是一致的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——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获取实例模板。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1.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当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el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render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template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共存时：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2.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当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el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template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共存时：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74" name="图片 74" descr="图4.13 el、template、render共存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923" y="3441700"/>
            <a:ext cx="4656455" cy="8432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713355" y="452374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el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</a:rPr>
              <a:t>template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</a:rPr>
              <a:t>render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共存时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75" name="图片 75" descr="C:\Users\admin\Desktop\book\Vue.js 2 从入门到项目实战\images\04\图4.14 el、template共存时.png图4.14 el、template共存时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31683" y="5068253"/>
            <a:ext cx="4656455" cy="842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30550" y="5911215"/>
            <a:ext cx="223647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el</a:t>
            </a:r>
            <a:r>
              <a:rPr lang="zh-CN" sz="105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template</a:t>
            </a:r>
            <a:r>
              <a:rPr lang="zh-CN" sz="1050" b="0">
                <a:latin typeface="Times New Roman" panose="02020603050405020304" charset="0"/>
                <a:ea typeface="宋体" panose="02010600030101010101" pitchFamily="2" charset="-122"/>
              </a:rPr>
              <a:t>共存时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4.3  </a:t>
            </a:r>
            <a:r>
              <a:rPr lang="zh-CN" altLang="en-US" b="0" i="0" u="none" strike="noStrike" kern="1800" baseline="0" smtClean="0">
                <a:latin typeface="方正大标宋简体"/>
              </a:rPr>
              <a:t>封装复用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本节主要讲述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中关于封装复用的内容，属于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中的进阶知识，在实战中对开发者的抽象和泛化能力有一定的要求。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4.3.1  </a:t>
            </a:r>
            <a:r>
              <a:rPr lang="zh-CN" altLang="en-US" b="0" i="0" u="none" strike="noStrike" kern="1800" baseline="0" smtClean="0">
                <a:latin typeface="方正大标宋简体"/>
              </a:rPr>
              <a:t>过滤器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filters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选项用于定义在当前组件或实例作用域中可用的过滤器，可在双括号插值（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Mustache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语法）中添加在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Javascript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表达式的尾部，以管道符号“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|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”与表达式隔开，表达式的值将作为参数传入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filter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当存在多个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filter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时，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将从左向右执行过滤，并将上一次过滤的结果作为下一次过滤的输入值。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允许开发者在定义全局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filter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，全局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filter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的使用方法与选项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filter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一致。全局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filter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可以在任何组件和实例中起作用。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6" name="图片 76" descr="图4.20 filters选项示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1419225"/>
            <a:ext cx="5767070" cy="24860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690620" y="4597400"/>
            <a:ext cx="15043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过滤器</a:t>
            </a:r>
            <a:endParaRPr lang="zh-CN" altLang="en-US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4.3.2  </a:t>
            </a:r>
            <a:r>
              <a:rPr lang="zh-CN" altLang="en-US" b="0" i="0" u="none" strike="noStrike" kern="1800" baseline="0" smtClean="0">
                <a:latin typeface="方正大标宋简体"/>
              </a:rPr>
              <a:t>自定义指令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7500" lnSpcReduction="2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为自定义指令提供了如下几个钩子函数（均为可选）：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bind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：指令与元素绑定时调用。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inserted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：指令绑定的元素被挂载到父元素上时调用。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update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：指令所在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VNode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更新时调用，可能发生在其子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VNode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更新之前。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componentUpdated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：指令所在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VNode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及其子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VNode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全部更新后调用。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unbind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：指令与元素解绑时调用。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同时，钩子函数会被传入以下参数：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el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：指令所绑定元素，可用于操作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binding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：包含指令相关属性的对象，属性如下：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name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：指令名称。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4.1  </a:t>
            </a:r>
            <a:r>
              <a:rPr lang="zh-CN" altLang="en-US" b="0" i="0" u="none" strike="noStrike" kern="1800" baseline="0" smtClean="0">
                <a:latin typeface="方正大标宋简体"/>
              </a:rPr>
              <a:t>数据和方法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数据和方法类型的选项是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实例选项中最重要的内容，用好这些足以支持开发者创建一个完整的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应用。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value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：指令绑定的值，如在</a:t>
            </a:r>
            <a:r>
              <a:rPr lang="en-US" altLang="zh-CN" smtClean="0">
                <a:latin typeface="Times New Roman" panose="02020603050405020304"/>
                <a:sym typeface="+mn-ea"/>
              </a:rPr>
              <a:t>v-some=</a:t>
            </a:r>
            <a:r>
              <a:rPr lang="zh-CN" altLang="en-US" smtClean="0">
                <a:latin typeface="Times New Roman" panose="02020603050405020304"/>
                <a:sym typeface="+mn-ea"/>
              </a:rPr>
              <a:t>“</a:t>
            </a:r>
            <a:r>
              <a:rPr lang="en-US" altLang="zh-CN" smtClean="0">
                <a:latin typeface="Times New Roman" panose="02020603050405020304"/>
                <a:sym typeface="+mn-ea"/>
              </a:rPr>
              <a:t>2*2</a:t>
            </a:r>
            <a:r>
              <a:rPr lang="zh-CN" altLang="en-US" smtClean="0">
                <a:latin typeface="Times New Roman" panose="02020603050405020304"/>
                <a:sym typeface="+mn-ea"/>
              </a:rPr>
              <a:t>”中，绑定值为</a:t>
            </a:r>
            <a:r>
              <a:rPr lang="en-US" altLang="zh-CN" smtClean="0">
                <a:latin typeface="Times New Roman" panose="02020603050405020304"/>
                <a:sym typeface="+mn-ea"/>
              </a:rPr>
              <a:t>4</a:t>
            </a:r>
            <a:r>
              <a:rPr lang="zh-CN" altLang="en-US" smtClean="0">
                <a:latin typeface="Times New Roman" panose="02020603050405020304"/>
                <a:sym typeface="+mn-ea"/>
              </a:rPr>
              <a:t>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oldValue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：指令值改变前的值，仅在</a:t>
            </a:r>
            <a:r>
              <a:rPr lang="en-US" altLang="zh-CN" smtClean="0">
                <a:latin typeface="Times New Roman" panose="02020603050405020304"/>
                <a:sym typeface="+mn-ea"/>
              </a:rPr>
              <a:t>update</a:t>
            </a:r>
            <a:r>
              <a:rPr lang="zh-CN" altLang="en-US" smtClean="0">
                <a:latin typeface="Times New Roman" panose="02020603050405020304"/>
                <a:sym typeface="+mn-ea"/>
              </a:rPr>
              <a:t>和</a:t>
            </a:r>
            <a:r>
              <a:rPr lang="en-US" altLang="zh-CN" smtClean="0">
                <a:latin typeface="Times New Roman" panose="02020603050405020304"/>
                <a:sym typeface="+mn-ea"/>
              </a:rPr>
              <a:t>componentUpdated</a:t>
            </a:r>
            <a:r>
              <a:rPr lang="zh-CN" altLang="en-US" smtClean="0">
                <a:latin typeface="Times New Roman" panose="02020603050405020304"/>
                <a:sym typeface="+mn-ea"/>
              </a:rPr>
              <a:t>钩子中可用。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expression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：字符串类型的指令表达式，如在</a:t>
            </a:r>
            <a:r>
              <a:rPr lang="en-US" altLang="zh-CN" smtClean="0">
                <a:latin typeface="Times New Roman" panose="02020603050405020304"/>
                <a:sym typeface="+mn-ea"/>
              </a:rPr>
              <a:t>v-some=</a:t>
            </a:r>
            <a:r>
              <a:rPr lang="zh-CN" altLang="en-US" smtClean="0">
                <a:latin typeface="Times New Roman" panose="02020603050405020304"/>
                <a:sym typeface="+mn-ea"/>
              </a:rPr>
              <a:t>“</a:t>
            </a:r>
            <a:r>
              <a:rPr lang="en-US" altLang="zh-CN" smtClean="0">
                <a:latin typeface="Times New Roman" panose="02020603050405020304"/>
                <a:sym typeface="+mn-ea"/>
              </a:rPr>
              <a:t>2</a:t>
            </a:r>
            <a:r>
              <a:rPr lang="zh-CN" altLang="en-US" smtClean="0">
                <a:latin typeface="Times New Roman" panose="02020603050405020304"/>
                <a:sym typeface="+mn-ea"/>
              </a:rPr>
              <a:t>*</a:t>
            </a:r>
            <a:r>
              <a:rPr lang="en-US" altLang="zh-CN" smtClean="0">
                <a:latin typeface="Times New Roman" panose="02020603050405020304"/>
                <a:sym typeface="+mn-ea"/>
              </a:rPr>
              <a:t>2</a:t>
            </a:r>
            <a:r>
              <a:rPr lang="zh-CN" altLang="en-US" smtClean="0">
                <a:latin typeface="Times New Roman" panose="02020603050405020304"/>
                <a:sym typeface="+mn-ea"/>
              </a:rPr>
              <a:t>”中，值为“</a:t>
            </a:r>
            <a:r>
              <a:rPr lang="en-US" altLang="zh-CN" smtClean="0">
                <a:latin typeface="Times New Roman" panose="02020603050405020304"/>
                <a:sym typeface="+mn-ea"/>
              </a:rPr>
              <a:t>2*2</a:t>
            </a:r>
            <a:r>
              <a:rPr lang="zh-CN" altLang="en-US" smtClean="0">
                <a:latin typeface="Times New Roman" panose="02020603050405020304"/>
                <a:sym typeface="+mn-ea"/>
              </a:rPr>
              <a:t>”。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arg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：传给指令的参数，如在</a:t>
            </a:r>
            <a:r>
              <a:rPr lang="en-US" altLang="zh-CN" smtClean="0">
                <a:latin typeface="Times New Roman" panose="02020603050405020304"/>
                <a:sym typeface="+mn-ea"/>
              </a:rPr>
              <a:t>v-some:someValue</a:t>
            </a:r>
            <a:r>
              <a:rPr lang="zh-CN" altLang="en-US" smtClean="0">
                <a:latin typeface="Times New Roman" panose="02020603050405020304"/>
                <a:sym typeface="+mn-ea"/>
              </a:rPr>
              <a:t>中，值为“</a:t>
            </a:r>
            <a:r>
              <a:rPr lang="en-US" altLang="zh-CN" smtClean="0">
                <a:latin typeface="Times New Roman" panose="02020603050405020304"/>
                <a:sym typeface="+mn-ea"/>
              </a:rPr>
              <a:t>someValue</a:t>
            </a:r>
            <a:r>
              <a:rPr lang="zh-CN" altLang="en-US" smtClean="0">
                <a:latin typeface="Times New Roman" panose="02020603050405020304"/>
                <a:sym typeface="+mn-ea"/>
              </a:rPr>
              <a:t>”。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modifiers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：修饰符对象，如在</a:t>
            </a:r>
            <a:r>
              <a:rPr lang="en-US" altLang="zh-CN" smtClean="0">
                <a:latin typeface="Times New Roman" panose="02020603050405020304"/>
                <a:sym typeface="+mn-ea"/>
              </a:rPr>
              <a:t>v-some.upper</a:t>
            </a:r>
            <a:r>
              <a:rPr lang="zh-CN" altLang="en-US" smtClean="0">
                <a:latin typeface="Times New Roman" panose="02020603050405020304"/>
                <a:sym typeface="+mn-ea"/>
              </a:rPr>
              <a:t>中，值为</a:t>
            </a:r>
            <a:r>
              <a:rPr lang="en-US" altLang="zh-CN" smtClean="0">
                <a:latin typeface="Times New Roman" panose="02020603050405020304"/>
                <a:sym typeface="+mn-ea"/>
              </a:rPr>
              <a:t>{upper: true}</a:t>
            </a:r>
            <a:r>
              <a:rPr lang="zh-CN" altLang="en-US" smtClean="0">
                <a:latin typeface="Times New Roman" panose="02020603050405020304"/>
                <a:sym typeface="+mn-ea"/>
              </a:rPr>
              <a:t>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vnode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：虚拟节点。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oldValue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：虚拟节点更新前的值，仅在</a:t>
            </a:r>
            <a:r>
              <a:rPr lang="en-US" altLang="zh-CN" smtClean="0">
                <a:latin typeface="Times New Roman" panose="02020603050405020304"/>
                <a:sym typeface="+mn-ea"/>
              </a:rPr>
              <a:t>update</a:t>
            </a:r>
            <a:r>
              <a:rPr lang="zh-CN" altLang="en-US" smtClean="0">
                <a:latin typeface="Times New Roman" panose="02020603050405020304"/>
                <a:sym typeface="+mn-ea"/>
              </a:rPr>
              <a:t>和</a:t>
            </a:r>
            <a:r>
              <a:rPr lang="en-US" altLang="zh-CN" smtClean="0">
                <a:latin typeface="Times New Roman" panose="02020603050405020304"/>
                <a:sym typeface="+mn-ea"/>
              </a:rPr>
              <a:t>componentUpdated</a:t>
            </a:r>
            <a:r>
              <a:rPr lang="zh-CN" altLang="en-US" smtClean="0">
                <a:latin typeface="Times New Roman" panose="02020603050405020304"/>
                <a:sym typeface="+mn-ea"/>
              </a:rPr>
              <a:t>钩子中可用。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4.3.3  </a:t>
            </a:r>
            <a:r>
              <a:rPr lang="zh-CN" altLang="en-US" b="0" i="0" u="none" strike="noStrike" kern="1800" baseline="0" smtClean="0">
                <a:latin typeface="方正大标宋简体"/>
              </a:rPr>
              <a:t>组件的注册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components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选项用于为组件注册从外部引入的组件，由于子组件并非在全局定义，因此不可以直接在父组件的作用域内使用。选项常见的应用场景有引入第三方库中的组件和自定义组件等。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1" name="图片 171" descr="C:\Users\Administrator\Desktop\vue.book\Vue.js 2 从入门到项目实战\images\04\图4.23 组件的注册和引用1.png图4.23 组件的注册和引用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95755" y="1786890"/>
            <a:ext cx="5325745" cy="194119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070860" y="4512310"/>
            <a:ext cx="27990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组件的注册和引用</a:t>
            </a:r>
            <a:endParaRPr lang="zh-CN" altLang="en-US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4.3.4  </a:t>
            </a:r>
            <a:r>
              <a:rPr lang="zh-CN" altLang="en-US" b="0" i="0" u="none" strike="noStrike" kern="1800" baseline="0" smtClean="0">
                <a:latin typeface="方正大标宋简体"/>
              </a:rPr>
              <a:t>混入的使用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components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选项相似，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mixins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（混入）选项也用于注册在外部封装好的代码，不过这些代码更加碎片化，并不如组件一样成体系，混入的目的在于灵活地分发组件中一些可复用的功能。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64515"/>
            <a:ext cx="8229600" cy="5737860"/>
          </a:xfrm>
        </p:spPr>
        <p:txBody>
          <a:bodyPr/>
          <a:p>
            <a:r>
              <a:rPr lang="en-US" altLang="zh-CN" smtClean="0">
                <a:latin typeface="Times New Roman" panose="02020603050405020304"/>
                <a:sym typeface="+mn-ea"/>
              </a:rPr>
              <a:t>mixins</a:t>
            </a:r>
            <a:r>
              <a:rPr lang="zh-CN" altLang="en-US" smtClean="0">
                <a:latin typeface="Times New Roman" panose="02020603050405020304"/>
                <a:sym typeface="+mn-ea"/>
              </a:rPr>
              <a:t>可以将一些封装好的选项混入另一个组件中。在混入过程中，如果没有发生冲突，则执行合并；如果发生冲突且用户没有指定解决策略，</a:t>
            </a:r>
            <a:r>
              <a:rPr lang="en-US" altLang="zh-CN" smtClean="0">
                <a:latin typeface="Times New Roman" panose="02020603050405020304"/>
                <a:sym typeface="+mn-ea"/>
              </a:rPr>
              <a:t>Vue</a:t>
            </a:r>
            <a:r>
              <a:rPr lang="zh-CN" altLang="en-US" smtClean="0">
                <a:latin typeface="Times New Roman" panose="02020603050405020304"/>
                <a:sym typeface="+mn-ea"/>
              </a:rPr>
              <a:t>将采用默认策略，如表</a:t>
            </a:r>
            <a:r>
              <a:rPr lang="en-US" altLang="zh-CN" smtClean="0">
                <a:latin typeface="Times New Roman" panose="02020603050405020304"/>
                <a:sym typeface="+mn-ea"/>
              </a:rPr>
              <a:t>4.3</a:t>
            </a:r>
            <a:r>
              <a:rPr lang="zh-CN" altLang="en-US" smtClean="0">
                <a:latin typeface="Times New Roman" panose="02020603050405020304"/>
                <a:sym typeface="+mn-ea"/>
              </a:rPr>
              <a:t>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3446780"/>
            <a:ext cx="8169275" cy="2145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4.1.1  </a:t>
            </a:r>
            <a:r>
              <a:rPr lang="zh-CN" altLang="en-US" b="0" i="0" u="none" strike="noStrike" kern="1800" baseline="0" smtClean="0">
                <a:latin typeface="方正大标宋简体"/>
              </a:rPr>
              <a:t>数据选项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数据（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data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）选项可接受的类型有对象和函数两种，不过在定义一个组件时只能使用函数类型。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会递归地将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data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选项中的数据加入响应式系统，但这些数据应该是声明时即存在的。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4.1.2  </a:t>
            </a:r>
            <a:r>
              <a:rPr lang="zh-CN" altLang="en-US" b="0" i="0" u="none" strike="noStrike" kern="1800" baseline="0" smtClean="0">
                <a:latin typeface="方正大标宋简体"/>
              </a:rPr>
              <a:t>属性选项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为组件开发提供了属性（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props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）选项，可以使用它为组件注册动态特性，以处理业务间的差异，使代码可以复用于相似的应用场景。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props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选项可以是数组或者对象类型，用于接收从父组件传递过来的参数，并允许开发者为其设置默认值、类型检测和校验规则等。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" name="图片 62" descr="C:\Users\admin\Desktop\book\Vue.js 2 从入门到项目实战\images\03\图3.6 使用props定义组件特性.png图3.6 使用props定义组件特性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63040" y="1729105"/>
            <a:ext cx="6218555" cy="191643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215005" y="4528820"/>
            <a:ext cx="27139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使用</a:t>
            </a:r>
            <a:r>
              <a:rPr lang="en-US" sz="16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props</a:t>
            </a:r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定义组件特性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4.1.3  </a:t>
            </a:r>
            <a:r>
              <a:rPr lang="zh-CN" altLang="en-US" b="0" i="0" u="none" strike="noStrike" kern="1800" baseline="0" smtClean="0">
                <a:latin typeface="方正大标宋简体"/>
              </a:rPr>
              <a:t>方法选项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关于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methods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选项，不要使用箭头函数在其中定义方法。在组件创建时，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methods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中的方法将被绑定到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实例上，方法中的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this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也将自动指向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实例。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4.1.4  </a:t>
            </a:r>
            <a:r>
              <a:rPr lang="zh-CN" altLang="en-US" b="0" i="0" u="none" strike="noStrike" kern="1800" baseline="0" smtClean="0">
                <a:latin typeface="方正大标宋简体"/>
              </a:rPr>
              <a:t>计算属性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计算属性（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computed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选项）的设计初衷在于减轻模板上的业务负担，当数据链上出现复杂衍生数据时，我们更期望以一种易维护的方式去使用它。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methods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一样，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computed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不能以箭头函数声明，同时它也会被混入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实例，并可通过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this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调用。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由于计算属性依赖于响应式属性，所以当且仅当响应式属性变化时，计算属性才会被重新计算，而且得到的结果将会被缓存，直到响应式属性再次被修改。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4.1.5  </a:t>
            </a:r>
            <a:r>
              <a:rPr lang="zh-CN" altLang="en-US" b="0" i="0" u="none" strike="noStrike" kern="1800" baseline="0" smtClean="0">
                <a:latin typeface="方正大标宋简体"/>
              </a:rPr>
              <a:t>侦听属性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允许开发者使用侦听属性（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watch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选项）为实例添加被观察对象，并在对象被修改时调用开发者自定义的方法。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watch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更注重于处理数据变化时的业务逻辑，而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computed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更注重于衍生数据，因此，与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computed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相比，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watch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还优于可以异步修改数据。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4.2  DOM</a:t>
            </a:r>
            <a:r>
              <a:rPr lang="zh-CN" altLang="en-US" b="0" i="0" u="none" strike="noStrike" kern="1800" baseline="0" smtClean="0">
                <a:latin typeface="方正大标宋简体"/>
              </a:rPr>
              <a:t>渲染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本节内容主要讲述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中关于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渲染的一些选项。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Vue总是愿意提供给用户更多的选择，允许开发者选择合适的方式或时机执行操作。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253320100"/>
  <p:tag name="KSO_WM_UNIT_PLACING_PICTURE_USER_VIEWPORT" val="{&quot;height&quot;:2370,&quot;width&quot;:6600}"/>
</p:tagLst>
</file>

<file path=ppt/tags/tag2.xml><?xml version="1.0" encoding="utf-8"?>
<p:tagLst xmlns:p="http://schemas.openxmlformats.org/presentationml/2006/main">
  <p:tag name="REFSHAPE" val="344865548"/>
  <p:tag name="KSO_WM_UNIT_PLACING_PICTURE_USER_VIEWPORT" val="{&quot;height&quot;:2025,&quot;width&quot;:77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WPS 演示</Application>
  <PresentationFormat>全屏显示(4:3)</PresentationFormat>
  <Paragraphs>122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方正大标宋简体</vt:lpstr>
      <vt:lpstr>微软雅黑</vt:lpstr>
      <vt:lpstr>Times New Roman</vt:lpstr>
      <vt:lpstr>Arial Unicode MS</vt:lpstr>
      <vt:lpstr>Calibri</vt:lpstr>
      <vt:lpstr>Times New Roman</vt:lpstr>
      <vt:lpstr>Office 主题​​</vt:lpstr>
      <vt:lpstr>第4章  Vue选项</vt:lpstr>
      <vt:lpstr>4.1  数据和方法</vt:lpstr>
      <vt:lpstr>4.1.1  数据选项</vt:lpstr>
      <vt:lpstr>4.1.2  属性选项</vt:lpstr>
      <vt:lpstr>PowerPoint 演示文稿</vt:lpstr>
      <vt:lpstr>4.1.3  方法选项</vt:lpstr>
      <vt:lpstr>4.1.4  计算属性</vt:lpstr>
      <vt:lpstr>4.1.5  侦听属性</vt:lpstr>
      <vt:lpstr>4.2  DOM渲染</vt:lpstr>
      <vt:lpstr>4.2.1  指定被挂载元素</vt:lpstr>
      <vt:lpstr>4.2.2  视图的字符串模板</vt:lpstr>
      <vt:lpstr>4.2.3  渲染函数render</vt:lpstr>
      <vt:lpstr>PowerPoint 演示文稿</vt:lpstr>
      <vt:lpstr>PowerPoint 演示文稿</vt:lpstr>
      <vt:lpstr>4.2.4  选项的优先级</vt:lpstr>
      <vt:lpstr>4.3  封装复用</vt:lpstr>
      <vt:lpstr>4.3.1  过滤器</vt:lpstr>
      <vt:lpstr>PowerPoint 演示文稿</vt:lpstr>
      <vt:lpstr>4.3.2  自定义指令</vt:lpstr>
      <vt:lpstr>PowerPoint 演示文稿</vt:lpstr>
      <vt:lpstr>4.3.3  组件的注册</vt:lpstr>
      <vt:lpstr>PowerPoint 演示文稿</vt:lpstr>
      <vt:lpstr>4.3.4  混入的使用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Vue选项</dc:title>
  <dc:creator>xu</dc:creator>
  <cp:lastModifiedBy>凉城旧梦</cp:lastModifiedBy>
  <cp:revision>6</cp:revision>
  <dcterms:created xsi:type="dcterms:W3CDTF">2020-02-13T08:43:00Z</dcterms:created>
  <dcterms:modified xsi:type="dcterms:W3CDTF">2020-02-15T08:30:39Z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