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5"/>
  </p:notesMasterIdLst>
  <p:handoutMasterIdLst>
    <p:handoutMasterId r:id="rId26"/>
  </p:handoutMasterIdLst>
  <p:sldIdLst>
    <p:sldId id="388" r:id="rId2"/>
    <p:sldId id="389" r:id="rId3"/>
    <p:sldId id="324" r:id="rId4"/>
    <p:sldId id="390" r:id="rId5"/>
    <p:sldId id="391" r:id="rId6"/>
    <p:sldId id="393" r:id="rId7"/>
    <p:sldId id="392" r:id="rId8"/>
    <p:sldId id="394" r:id="rId9"/>
    <p:sldId id="395" r:id="rId10"/>
    <p:sldId id="404" r:id="rId11"/>
    <p:sldId id="396" r:id="rId12"/>
    <p:sldId id="403" r:id="rId13"/>
    <p:sldId id="405" r:id="rId14"/>
    <p:sldId id="397" r:id="rId15"/>
    <p:sldId id="401" r:id="rId16"/>
    <p:sldId id="402" r:id="rId17"/>
    <p:sldId id="406" r:id="rId18"/>
    <p:sldId id="407" r:id="rId19"/>
    <p:sldId id="408" r:id="rId20"/>
    <p:sldId id="398" r:id="rId21"/>
    <p:sldId id="409" r:id="rId22"/>
    <p:sldId id="411" r:id="rId23"/>
    <p:sldId id="410" r:id="rId2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卫东" initials="曹卫东" lastIdx="1" clrIdx="0">
    <p:extLst/>
  </p:cmAuthor>
  <p:cmAuthor id="2" name="Xuan Zhang" initials="" lastIdx="1" clrIdx="1"/>
  <p:cmAuthor id="3" name="Xuan 'Silvia' Zhang" initials="X'Z"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C07"/>
    <a:srgbClr val="C5997C"/>
    <a:srgbClr val="43708D"/>
    <a:srgbClr val="937D6F"/>
    <a:srgbClr val="635C56"/>
    <a:srgbClr val="8EAFCA"/>
    <a:srgbClr val="EDD3CF"/>
    <a:srgbClr val="F5D966"/>
    <a:srgbClr val="FFC000"/>
    <a:srgbClr val="ED66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7" autoAdjust="0"/>
    <p:restoredTop sz="70885" autoAdjust="0"/>
  </p:normalViewPr>
  <p:slideViewPr>
    <p:cSldViewPr snapToGrid="0">
      <p:cViewPr>
        <p:scale>
          <a:sx n="75" d="100"/>
          <a:sy n="75" d="100"/>
        </p:scale>
        <p:origin x="1776" y="21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2"/>
            <a:ext cx="2946400" cy="498475"/>
          </a:xfrm>
          <a:prstGeom prst="rect">
            <a:avLst/>
          </a:prstGeom>
        </p:spPr>
        <p:txBody>
          <a:bodyPr vert="horz" lIns="91440" tIns="45720" rIns="91440" bIns="45720" rtlCol="0"/>
          <a:lstStyle>
            <a:lvl1pPr algn="r">
              <a:defRPr sz="1200"/>
            </a:lvl1pPr>
          </a:lstStyle>
          <a:p>
            <a:fld id="{A30CCE46-1597-4C69-BFF9-8DFB2A5B00C8}" type="datetimeFigureOut">
              <a:rPr lang="zh-CN" altLang="en-US" smtClean="0"/>
              <a:t>2021/2/28</a:t>
            </a:fld>
            <a:endParaRPr lang="zh-CN" altLang="en-US"/>
          </a:p>
        </p:txBody>
      </p:sp>
      <p:sp>
        <p:nvSpPr>
          <p:cNvPr id="4" name="Footer Placeholder 3"/>
          <p:cNvSpPr>
            <a:spLocks noGrp="1"/>
          </p:cNvSpPr>
          <p:nvPr>
            <p:ph type="ftr" sz="quarter" idx="2"/>
          </p:nvPr>
        </p:nvSpPr>
        <p:spPr>
          <a:xfrm>
            <a:off x="0" y="9429751"/>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49688" y="9429751"/>
            <a:ext cx="2946400" cy="498475"/>
          </a:xfrm>
          <a:prstGeom prst="rect">
            <a:avLst/>
          </a:prstGeom>
        </p:spPr>
        <p:txBody>
          <a:bodyPr vert="horz" lIns="91440" tIns="45720" rIns="91440" bIns="45720" rtlCol="0" anchor="b"/>
          <a:lstStyle>
            <a:lvl1pPr algn="r">
              <a:defRPr sz="1200"/>
            </a:lvl1pPr>
          </a:lstStyle>
          <a:p>
            <a:fld id="{F5487E00-2EE5-46FF-9750-00272A5BD28E}" type="slidenum">
              <a:rPr lang="zh-CN" altLang="en-US" smtClean="0"/>
              <a:t>‹#›</a:t>
            </a:fld>
            <a:endParaRPr lang="zh-CN" altLang="en-US"/>
          </a:p>
        </p:txBody>
      </p:sp>
    </p:spTree>
    <p:extLst>
      <p:ext uri="{BB962C8B-B14F-4D97-AF65-F5344CB8AC3E}">
        <p14:creationId xmlns:p14="http://schemas.microsoft.com/office/powerpoint/2010/main" val="2799535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50444" y="0"/>
            <a:ext cx="2945659" cy="498135"/>
          </a:xfrm>
          <a:prstGeom prst="rect">
            <a:avLst/>
          </a:prstGeom>
        </p:spPr>
        <p:txBody>
          <a:bodyPr vert="horz" lIns="91440" tIns="45720" rIns="91440" bIns="45720" rtlCol="0"/>
          <a:lstStyle>
            <a:lvl1pPr algn="r">
              <a:defRPr sz="1200"/>
            </a:lvl1pPr>
          </a:lstStyle>
          <a:p>
            <a:fld id="{50EF6E81-A210-4B9B-B7C3-DDF5F0FC4A57}" type="datetimeFigureOut">
              <a:rPr lang="zh-CN" altLang="en-US" smtClean="0"/>
              <a:t>2021/2/28</a:t>
            </a:fld>
            <a:endParaRPr lang="zh-CN" altLang="en-US"/>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79768" y="4777960"/>
            <a:ext cx="5438140" cy="3909239"/>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1" y="9430093"/>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50444" y="9430093"/>
            <a:ext cx="2945659" cy="498134"/>
          </a:xfrm>
          <a:prstGeom prst="rect">
            <a:avLst/>
          </a:prstGeom>
        </p:spPr>
        <p:txBody>
          <a:bodyPr vert="horz" lIns="91440" tIns="45720" rIns="91440" bIns="45720" rtlCol="0" anchor="b"/>
          <a:lstStyle>
            <a:lvl1pPr algn="r">
              <a:defRPr sz="1200"/>
            </a:lvl1pPr>
          </a:lstStyle>
          <a:p>
            <a:fld id="{812B9297-0495-460C-B823-578BDA786692}" type="slidenum">
              <a:rPr lang="zh-CN" altLang="en-US" smtClean="0"/>
              <a:t>‹#›</a:t>
            </a:fld>
            <a:endParaRPr lang="zh-CN" altLang="en-US"/>
          </a:p>
        </p:txBody>
      </p:sp>
    </p:spTree>
    <p:extLst>
      <p:ext uri="{BB962C8B-B14F-4D97-AF65-F5344CB8AC3E}">
        <p14:creationId xmlns:p14="http://schemas.microsoft.com/office/powerpoint/2010/main" val="235805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Harvard_architect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Pipeline_stal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Dear students</a:t>
            </a:r>
            <a:r>
              <a:rPr lang="en-US" altLang="zh-CN" sz="1200" b="0" baseline="0" dirty="0" smtClean="0">
                <a:latin typeface="+mn-lt"/>
                <a:cs typeface="Arial" panose="020B0604020202020204" pitchFamily="34" charset="0"/>
              </a:rPr>
              <a:t>, today we will talk about </a:t>
            </a:r>
            <a:r>
              <a:rPr lang="en-US" altLang="zh-CN" sz="1200" b="0" baseline="0" dirty="0" smtClean="0">
                <a:latin typeface="+mn-lt"/>
                <a:cs typeface="Arial" panose="020B0604020202020204" pitchFamily="34" charset="0"/>
              </a:rPr>
              <a:t>the Instruction </a:t>
            </a:r>
            <a:r>
              <a:rPr lang="en-US" altLang="zh-CN" sz="1200" b="0" baseline="0" dirty="0" smtClean="0">
                <a:latin typeface="+mn-lt"/>
                <a:cs typeface="Arial" panose="020B0604020202020204" pitchFamily="34" charset="0"/>
              </a:rPr>
              <a:t>pipelining and the hazards in this pipelined executions</a:t>
            </a:r>
            <a:r>
              <a:rPr lang="en-US" altLang="zh-CN" sz="1200" b="0" baseline="0" dirty="0" smtClean="0">
                <a:latin typeface="+mn-lt"/>
                <a:cs typeface="Arial" panose="020B0604020202020204" pitchFamily="34" charset="0"/>
              </a:rPr>
              <a:t>.</a:t>
            </a:r>
          </a:p>
          <a:p>
            <a:endParaRPr lang="en-US" altLang="zh-CN" sz="1200" b="0" baseline="0" dirty="0" smtClean="0">
              <a:latin typeface="+mn-lt"/>
              <a:cs typeface="Arial" panose="020B0604020202020204" pitchFamily="34" charset="0"/>
            </a:endParaRPr>
          </a:p>
          <a:p>
            <a:endParaRPr lang="en-US" altLang="zh-CN" sz="1200" b="0" baseline="0" dirty="0" smtClean="0">
              <a:latin typeface="+mn-lt"/>
              <a:cs typeface="Arial" panose="020B0604020202020204" pitchFamily="34" charset="0"/>
            </a:endParaRPr>
          </a:p>
          <a:p>
            <a:r>
              <a:rPr lang="zh-CN" altLang="en-US" b="0" dirty="0" smtClean="0"/>
              <a:t>在组合逻辑电路中，不同路径的输入信号变化传输到同一点门级电路时，在时间上有先有后，这种先后所形成的时间差称为竞争（</a:t>
            </a:r>
            <a:r>
              <a:rPr lang="en-US" altLang="zh-CN" b="0" dirty="0" smtClean="0"/>
              <a:t>Competition</a:t>
            </a:r>
            <a:r>
              <a:rPr lang="zh-CN" altLang="en-US" b="0" dirty="0" smtClean="0"/>
              <a:t>）</a:t>
            </a:r>
            <a:endParaRPr lang="en-US" altLang="zh-CN" b="0" dirty="0" smtClean="0"/>
          </a:p>
          <a:p>
            <a:endParaRPr lang="en-US" altLang="zh-CN" b="0" dirty="0" smtClean="0"/>
          </a:p>
          <a:p>
            <a:r>
              <a:rPr lang="zh-CN" altLang="en-US" sz="1200" b="0" i="0" kern="1200" dirty="0" smtClean="0">
                <a:solidFill>
                  <a:schemeClr val="tx1"/>
                </a:solidFill>
                <a:effectLst/>
                <a:latin typeface="+mn-lt"/>
                <a:ea typeface="+mn-ea"/>
                <a:cs typeface="+mn-cs"/>
              </a:rPr>
              <a:t>由于竞争的存在，输出信号需要经过一段时间才能达到期望状态，过渡时间内可能产生瞬间的错误输出，例如尖峰脉冲。这种现象被称为冒险（</a:t>
            </a:r>
            <a:r>
              <a:rPr lang="en-US" altLang="zh-CN" sz="1200" b="0" i="0" kern="1200" dirty="0" smtClean="0">
                <a:solidFill>
                  <a:schemeClr val="tx1"/>
                </a:solidFill>
                <a:effectLst/>
                <a:latin typeface="+mn-lt"/>
                <a:ea typeface="+mn-ea"/>
                <a:cs typeface="+mn-cs"/>
              </a:rPr>
              <a:t>Hazard</a:t>
            </a:r>
            <a:r>
              <a:rPr lang="zh-CN" altLang="en-US" sz="1200" b="0" i="0" kern="1200" dirty="0" smtClean="0">
                <a:solidFill>
                  <a:schemeClr val="tx1"/>
                </a:solidFill>
                <a:effectLst/>
                <a:latin typeface="+mn-lt"/>
                <a:ea typeface="+mn-ea"/>
                <a:cs typeface="+mn-cs"/>
              </a:rPr>
              <a:t>）</a:t>
            </a:r>
            <a:endParaRPr lang="en-US" altLang="zh-CN" b="0" dirty="0" smtClean="0"/>
          </a:p>
          <a:p>
            <a:endParaRPr lang="zh-CN" altLang="en-US" b="0"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a:t>
            </a:fld>
            <a:endParaRPr lang="zh-CN" altLang="en-US"/>
          </a:p>
        </p:txBody>
      </p:sp>
    </p:spTree>
    <p:extLst>
      <p:ext uri="{BB962C8B-B14F-4D97-AF65-F5344CB8AC3E}">
        <p14:creationId xmlns:p14="http://schemas.microsoft.com/office/powerpoint/2010/main" val="2070522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10</a:t>
            </a:fld>
            <a:endParaRPr lang="zh-CN" altLang="en-US"/>
          </a:p>
        </p:txBody>
      </p:sp>
    </p:spTree>
    <p:extLst>
      <p:ext uri="{BB962C8B-B14F-4D97-AF65-F5344CB8AC3E}">
        <p14:creationId xmlns:p14="http://schemas.microsoft.com/office/powerpoint/2010/main" val="2191781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Clr>
                <a:schemeClr val="tx1"/>
              </a:buClr>
              <a:buNone/>
            </a:pPr>
            <a:r>
              <a:rPr lang="zh-CN" altLang="en-US" sz="1200" b="0" i="0" kern="1200" dirty="0" smtClean="0">
                <a:solidFill>
                  <a:schemeClr val="tx1"/>
                </a:solidFill>
                <a:effectLst/>
                <a:latin typeface="+mn-lt"/>
                <a:ea typeface="+mn-ea"/>
                <a:cs typeface="+mn-cs"/>
              </a:rPr>
              <a:t>在第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条指令执行到访存（</a:t>
            </a:r>
            <a:r>
              <a:rPr lang="en-US" altLang="zh-CN" sz="1200" b="0" i="0" kern="1200" dirty="0" smtClean="0">
                <a:solidFill>
                  <a:schemeClr val="tx1"/>
                </a:solidFill>
                <a:effectLst/>
                <a:latin typeface="+mn-lt"/>
                <a:ea typeface="+mn-ea"/>
                <a:cs typeface="+mn-cs"/>
              </a:rPr>
              <a:t>MEM</a:t>
            </a:r>
            <a:r>
              <a:rPr lang="zh-CN" altLang="en-US" sz="1200" b="0" i="0" kern="1200" dirty="0" smtClean="0">
                <a:solidFill>
                  <a:schemeClr val="tx1"/>
                </a:solidFill>
                <a:effectLst/>
                <a:latin typeface="+mn-lt"/>
                <a:ea typeface="+mn-ea"/>
                <a:cs typeface="+mn-cs"/>
              </a:rPr>
              <a:t>）阶段的时候，流水线里的第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条指令，在执行取指令（</a:t>
            </a:r>
            <a:r>
              <a:rPr lang="en-US" altLang="zh-CN" sz="1200" b="0" i="0" kern="1200" dirty="0" smtClean="0">
                <a:solidFill>
                  <a:schemeClr val="tx1"/>
                </a:solidFill>
                <a:effectLst/>
                <a:latin typeface="+mn-lt"/>
                <a:ea typeface="+mn-ea"/>
                <a:cs typeface="+mn-cs"/>
              </a:rPr>
              <a:t>Fetch</a:t>
            </a:r>
            <a:r>
              <a:rPr lang="zh-CN" altLang="en-US" sz="1200" b="0" i="0" kern="1200" dirty="0" smtClean="0">
                <a:solidFill>
                  <a:schemeClr val="tx1"/>
                </a:solidFill>
                <a:effectLst/>
                <a:latin typeface="+mn-lt"/>
                <a:ea typeface="+mn-ea"/>
                <a:cs typeface="+mn-cs"/>
              </a:rPr>
              <a:t>）的操作。访存和取指令，都要进行内存数据的读取。我们的内存，只有一个地址译码器的作为地址输入，那就只能在一个时钟周期里面读取一条数据，没办法同时执行第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条指令的读取内存数据和第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条指令的读取指令代码。</a:t>
            </a:r>
            <a:endParaRPr lang="en-US" altLang="zh-CN" sz="1200" b="0" i="0" kern="1200" dirty="0" smtClean="0">
              <a:solidFill>
                <a:schemeClr val="tx1"/>
              </a:solidFill>
              <a:effectLst/>
              <a:latin typeface="+mn-lt"/>
              <a:ea typeface="+mn-ea"/>
              <a:cs typeface="+mn-cs"/>
            </a:endParaRP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dirty="0" smtClean="0"/>
              <a:t>类似的资源冲突，其实你在日常使用计算机的时候也会遇到。最常见的就是薄膜键盘的“锁键”问题。常用的最廉价的薄膜键盘，并不是每一个按键的背后都有一根独立的线路，而是多个键共用一个线路。如果我们在同一时间，按下两个共用一个线路的按键，这两个按键的信号就没办法都传输出去。</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11</a:t>
            </a:fld>
            <a:endParaRPr lang="zh-CN" altLang="en-US"/>
          </a:p>
        </p:txBody>
      </p:sp>
    </p:spTree>
    <p:extLst>
      <p:ext uri="{BB962C8B-B14F-4D97-AF65-F5344CB8AC3E}">
        <p14:creationId xmlns:p14="http://schemas.microsoft.com/office/powerpoint/2010/main" val="2708981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Clr>
                <a:schemeClr val="tx1"/>
              </a:buClr>
              <a:buNone/>
            </a:pPr>
            <a:r>
              <a:rPr lang="zh-CN" altLang="en-US" sz="1200" b="0" i="0" kern="1200" dirty="0" smtClean="0">
                <a:solidFill>
                  <a:schemeClr val="tx1"/>
                </a:solidFill>
                <a:effectLst/>
                <a:latin typeface="+mn-lt"/>
                <a:ea typeface="+mn-ea"/>
                <a:cs typeface="+mn-cs"/>
              </a:rPr>
              <a:t>解决这种问题的本质方法就是</a:t>
            </a:r>
            <a:r>
              <a:rPr lang="zh-CN" altLang="en-US" sz="1200" b="1" i="0" kern="1200" dirty="0" smtClean="0">
                <a:solidFill>
                  <a:schemeClr val="tx1"/>
                </a:solidFill>
                <a:effectLst/>
                <a:latin typeface="+mn-lt"/>
                <a:ea typeface="+mn-ea"/>
                <a:cs typeface="+mn-cs"/>
              </a:rPr>
              <a:t>增加资源</a:t>
            </a:r>
            <a:r>
              <a:rPr lang="zh-CN" altLang="en-US" sz="1200" b="0" i="0" kern="1200" dirty="0" smtClean="0">
                <a:solidFill>
                  <a:schemeClr val="tx1"/>
                </a:solidFill>
                <a:effectLst/>
                <a:latin typeface="+mn-lt"/>
                <a:ea typeface="+mn-ea"/>
                <a:cs typeface="+mn-cs"/>
              </a:rPr>
              <a:t>。例如，对于访问内存数据和取指令的冲突，一个直观的解决方案就是把我们的内存分成两部分，让它们各有各的地址译码器。这两部分分别是</a:t>
            </a:r>
            <a:r>
              <a:rPr lang="zh-CN" altLang="en-US" sz="1200" b="1" i="0" kern="1200" dirty="0" smtClean="0">
                <a:solidFill>
                  <a:schemeClr val="tx1"/>
                </a:solidFill>
                <a:effectLst/>
                <a:latin typeface="+mn-lt"/>
                <a:ea typeface="+mn-ea"/>
                <a:cs typeface="+mn-cs"/>
              </a:rPr>
              <a:t>存放指令的程序内存</a:t>
            </a:r>
            <a:r>
              <a:rPr lang="zh-CN" altLang="en-US" sz="1200" b="0" i="0" kern="1200" dirty="0" smtClean="0">
                <a:solidFill>
                  <a:schemeClr val="tx1"/>
                </a:solidFill>
                <a:effectLst/>
                <a:latin typeface="+mn-lt"/>
                <a:ea typeface="+mn-ea"/>
                <a:cs typeface="+mn-cs"/>
              </a:rPr>
              <a:t>和</a:t>
            </a:r>
            <a:r>
              <a:rPr lang="zh-CN" altLang="en-US" sz="1200" b="1" i="0" kern="1200" dirty="0" smtClean="0">
                <a:solidFill>
                  <a:schemeClr val="tx1"/>
                </a:solidFill>
                <a:effectLst/>
                <a:latin typeface="+mn-lt"/>
                <a:ea typeface="+mn-ea"/>
                <a:cs typeface="+mn-cs"/>
              </a:rPr>
              <a:t>存放数据的数据内存</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sz="1200" b="0" i="0" kern="1200" dirty="0" smtClean="0">
                <a:solidFill>
                  <a:schemeClr val="tx1"/>
                </a:solidFill>
                <a:effectLst/>
                <a:latin typeface="+mn-lt"/>
                <a:ea typeface="+mn-ea"/>
                <a:cs typeface="+mn-cs"/>
              </a:rPr>
              <a:t>样把内存拆成两部分的解决方案，在计算机体系结构里叫作</a:t>
            </a:r>
            <a:r>
              <a:rPr lang="zh-CN" altLang="en-US" sz="1200" b="0" i="0" u="none" strike="noStrike" kern="1200" dirty="0" smtClean="0">
                <a:solidFill>
                  <a:schemeClr val="tx1"/>
                </a:solidFill>
                <a:effectLst/>
                <a:latin typeface="+mn-lt"/>
                <a:ea typeface="+mn-ea"/>
                <a:cs typeface="+mn-cs"/>
                <a:hlinkClick r:id="rId3"/>
              </a:rPr>
              <a:t>哈佛架构</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Harvard Architecture）</a:t>
            </a:r>
            <a:r>
              <a:rPr lang="zh-CN" altLang="en-US" sz="1200" b="0" i="0" kern="1200" dirty="0" smtClean="0">
                <a:solidFill>
                  <a:schemeClr val="tx1"/>
                </a:solidFill>
                <a:effectLst/>
                <a:latin typeface="+mn-lt"/>
                <a:ea typeface="+mn-ea"/>
                <a:cs typeface="+mn-cs"/>
              </a:rPr>
              <a:t>。对应的，我们之前说数据和指令都存在同一块内存中结构就是冯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诺依曼体系结构，又叫作普林斯顿架构（</a:t>
            </a:r>
            <a:r>
              <a:rPr lang="en-US" sz="1200" b="0" i="0" kern="1200" dirty="0" smtClean="0">
                <a:solidFill>
                  <a:schemeClr val="tx1"/>
                </a:solidFill>
                <a:effectLst/>
                <a:latin typeface="+mn-lt"/>
                <a:ea typeface="+mn-ea"/>
                <a:cs typeface="+mn-cs"/>
              </a:rPr>
              <a:t>Princeton Architecture）。</a:t>
            </a: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dirty="0" smtClean="0"/>
              <a:t>我们今天使用的 </a:t>
            </a:r>
            <a:r>
              <a:rPr lang="en-US" altLang="zh-CN" dirty="0" smtClean="0"/>
              <a:t>CPU</a:t>
            </a:r>
            <a:r>
              <a:rPr lang="zh-CN" altLang="en-US" dirty="0" smtClean="0"/>
              <a:t>，仍然是冯</a:t>
            </a:r>
            <a:r>
              <a:rPr lang="en-US" altLang="zh-CN" dirty="0" smtClean="0"/>
              <a:t>·</a:t>
            </a:r>
            <a:r>
              <a:rPr lang="zh-CN" altLang="en-US" dirty="0" smtClean="0"/>
              <a:t>诺依曼体系结构的，并没有把内存拆成程序内存和数据内存这两部分。因为如果那样拆的话，对程序指令和数据需要的内存空间，我们就没有办法根据实际的应用去动态分配了。虽然解决了资源冲突的问题，但是也失去了灵活性。</a:t>
            </a:r>
            <a:endParaRPr lang="en-US" altLang="zh-CN" dirty="0" smtClean="0"/>
          </a:p>
          <a:p>
            <a:pPr marL="457200" lvl="1" indent="0">
              <a:buClr>
                <a:schemeClr val="tx1"/>
              </a:buClr>
              <a:buNone/>
            </a:pPr>
            <a:endParaRPr lang="en-US" altLang="zh-CN" dirty="0" smtClean="0"/>
          </a:p>
          <a:p>
            <a:pPr marL="457200" lvl="1" indent="0">
              <a:buClr>
                <a:schemeClr val="tx1"/>
              </a:buClr>
              <a:buNone/>
            </a:pPr>
            <a:r>
              <a:rPr lang="zh-CN" altLang="en-US" sz="1200" b="0" i="0" kern="1200" dirty="0" smtClean="0">
                <a:solidFill>
                  <a:schemeClr val="tx1"/>
                </a:solidFill>
                <a:effectLst/>
                <a:latin typeface="+mn-lt"/>
                <a:ea typeface="+mn-ea"/>
                <a:cs typeface="+mn-cs"/>
              </a:rPr>
              <a:t>现代的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虽然没有在内存层面进行对应的拆分，却在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内部的高速缓存部分进行了区分，把高速缓存分成了</a:t>
            </a:r>
            <a:r>
              <a:rPr lang="zh-CN" altLang="en-US" sz="1200" b="1" i="0" kern="1200" dirty="0" smtClean="0">
                <a:solidFill>
                  <a:schemeClr val="tx1"/>
                </a:solidFill>
                <a:effectLst/>
                <a:latin typeface="+mn-lt"/>
                <a:ea typeface="+mn-ea"/>
                <a:cs typeface="+mn-cs"/>
              </a:rPr>
              <a:t>指令缓存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Instruction Cache</a:t>
            </a:r>
            <a:r>
              <a:rPr lang="zh-CN" altLang="en-US" sz="1200" b="0" i="0" kern="1200" dirty="0" smtClean="0">
                <a:solidFill>
                  <a:schemeClr val="tx1"/>
                </a:solidFill>
                <a:effectLst/>
                <a:latin typeface="+mn-lt"/>
                <a:ea typeface="+mn-ea"/>
                <a:cs typeface="+mn-cs"/>
              </a:rPr>
              <a:t>）和</a:t>
            </a:r>
            <a:r>
              <a:rPr lang="zh-CN" altLang="en-US" sz="1200" b="1" i="0" kern="1200" dirty="0" smtClean="0">
                <a:solidFill>
                  <a:schemeClr val="tx1"/>
                </a:solidFill>
                <a:effectLst/>
                <a:latin typeface="+mn-lt"/>
                <a:ea typeface="+mn-ea"/>
                <a:cs typeface="+mn-cs"/>
              </a:rPr>
              <a:t>数据缓存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Cache</a:t>
            </a:r>
            <a:r>
              <a:rPr lang="zh-CN" altLang="en-US" sz="1200" b="0" i="0" kern="1200" dirty="0" smtClean="0">
                <a:solidFill>
                  <a:schemeClr val="tx1"/>
                </a:solidFill>
                <a:effectLst/>
                <a:latin typeface="+mn-lt"/>
                <a:ea typeface="+mn-ea"/>
                <a:cs typeface="+mn-cs"/>
              </a:rPr>
              <a:t>）两部分。</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12</a:t>
            </a:fld>
            <a:endParaRPr lang="zh-CN" altLang="en-US"/>
          </a:p>
        </p:txBody>
      </p:sp>
    </p:spTree>
    <p:extLst>
      <p:ext uri="{BB962C8B-B14F-4D97-AF65-F5344CB8AC3E}">
        <p14:creationId xmlns:p14="http://schemas.microsoft.com/office/powerpoint/2010/main" val="2182232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13</a:t>
            </a:fld>
            <a:endParaRPr lang="zh-CN" altLang="en-US"/>
          </a:p>
        </p:txBody>
      </p:sp>
    </p:spTree>
    <p:extLst>
      <p:ext uri="{BB962C8B-B14F-4D97-AF65-F5344CB8AC3E}">
        <p14:creationId xmlns:p14="http://schemas.microsoft.com/office/powerpoint/2010/main" val="376136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Then let us look at the read after write (RAW) hazard</a:t>
            </a:r>
            <a:r>
              <a:rPr lang="en-US" altLang="en-US" sz="1200" baseline="0" dirty="0" smtClean="0"/>
              <a:t> which has</a:t>
            </a:r>
            <a:r>
              <a:rPr lang="en-US" altLang="en-US" sz="1200" dirty="0" smtClean="0"/>
              <a:t> a true dependency.  The first instruction will write to register Ra at</a:t>
            </a:r>
            <a:r>
              <a:rPr lang="en-US" altLang="en-US" sz="1200" baseline="0" dirty="0" smtClean="0"/>
              <a:t> the cycle 5</a:t>
            </a:r>
            <a:r>
              <a:rPr lang="en-US" altLang="en-US" sz="1200" dirty="0" smtClean="0"/>
              <a:t>. The second instruction will read register Ra at</a:t>
            </a:r>
            <a:r>
              <a:rPr lang="en-US" altLang="en-US" sz="1200" baseline="0" dirty="0" smtClean="0"/>
              <a:t> the cycle 3</a:t>
            </a:r>
            <a:r>
              <a:rPr lang="en-US" altLang="en-US" sz="1200" dirty="0" smtClean="0"/>
              <a:t>. Then</a:t>
            </a:r>
            <a:r>
              <a:rPr lang="en-US" altLang="en-US" sz="1200" baseline="0" dirty="0" smtClean="0"/>
              <a:t> here comes the problem, </a:t>
            </a:r>
            <a:r>
              <a:rPr lang="en-US" altLang="en-US" sz="1200" b="1" dirty="0" smtClean="0">
                <a:effectLst/>
                <a:latin typeface="Arial" panose="020B0604020202020204" pitchFamily="34" charset="0"/>
                <a:cs typeface="Arial" panose="020B0604020202020204" pitchFamily="34" charset="0"/>
              </a:rPr>
              <a:t>Ra is ready after Cycle 5 but we use it at Cycle 3. This</a:t>
            </a:r>
            <a:r>
              <a:rPr lang="en-US" altLang="en-US" sz="1200" b="1" baseline="0" dirty="0" smtClean="0">
                <a:effectLst/>
                <a:latin typeface="Arial" panose="020B0604020202020204" pitchFamily="34" charset="0"/>
                <a:cs typeface="Arial" panose="020B0604020202020204" pitchFamily="34" charset="0"/>
              </a:rPr>
              <a:t> is the wrong execution called </a:t>
            </a:r>
            <a:r>
              <a:rPr lang="en-US" altLang="en-US" sz="1200" dirty="0" smtClean="0"/>
              <a:t>read after write (RAW) hazard</a:t>
            </a:r>
            <a:r>
              <a:rPr lang="en-US" altLang="en-US" sz="1200" baseline="0" dirty="0" smtClean="0"/>
              <a:t>.</a:t>
            </a:r>
            <a:endParaRPr lang="en-US" altLang="en-US" sz="1200" b="1" dirty="0" smtClean="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这个先写后读的依赖关系，我们一般被称之为</a:t>
            </a:r>
            <a:r>
              <a:rPr lang="zh-CN" altLang="en-US" sz="1200" b="1" i="0" kern="1200" dirty="0" smtClean="0">
                <a:solidFill>
                  <a:schemeClr val="tx1"/>
                </a:solidFill>
                <a:effectLst/>
                <a:latin typeface="+mn-lt"/>
                <a:ea typeface="+mn-ea"/>
                <a:cs typeface="+mn-cs"/>
              </a:rPr>
              <a:t>数据依赖</a:t>
            </a:r>
            <a:r>
              <a:rPr lang="zh-CN" altLang="en-US" sz="1200" b="0" i="0" kern="1200" dirty="0" smtClean="0">
                <a:solidFill>
                  <a:schemeClr val="tx1"/>
                </a:solidFill>
                <a:effectLst/>
                <a:latin typeface="+mn-lt"/>
                <a:ea typeface="+mn-ea"/>
                <a:cs typeface="+mn-cs"/>
              </a:rPr>
              <a:t>，也就是 </a:t>
            </a:r>
            <a:r>
              <a:rPr lang="en-US" altLang="zh-CN" sz="1200" b="0" i="0" kern="1200" dirty="0" smtClean="0">
                <a:solidFill>
                  <a:schemeClr val="tx1"/>
                </a:solidFill>
                <a:effectLst/>
                <a:latin typeface="+mn-lt"/>
                <a:ea typeface="+mn-ea"/>
                <a:cs typeface="+mn-cs"/>
              </a:rPr>
              <a:t>Data Dependency</a:t>
            </a: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14</a:t>
            </a:fld>
            <a:endParaRPr lang="zh-CN" altLang="en-US"/>
          </a:p>
        </p:txBody>
      </p:sp>
    </p:spTree>
    <p:extLst>
      <p:ext uri="{BB962C8B-B14F-4D97-AF65-F5344CB8AC3E}">
        <p14:creationId xmlns:p14="http://schemas.microsoft.com/office/powerpoint/2010/main" val="220493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second data hazard</a:t>
            </a:r>
            <a:r>
              <a:rPr lang="en-US" altLang="zh-CN" baseline="0" dirty="0" smtClean="0"/>
              <a:t> is the write after read. The first instruction reads Ra at cycle 2 and the second instruction write the result to the register at cycle 6.  This is totally correct. The writing does not affect the previous read.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15</a:t>
            </a:fld>
            <a:endParaRPr lang="zh-CN" altLang="en-US"/>
          </a:p>
        </p:txBody>
      </p:sp>
    </p:spTree>
    <p:extLst>
      <p:ext uri="{BB962C8B-B14F-4D97-AF65-F5344CB8AC3E}">
        <p14:creationId xmlns:p14="http://schemas.microsoft.com/office/powerpoint/2010/main" val="152101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third data hazard</a:t>
            </a:r>
            <a:r>
              <a:rPr lang="en-US" altLang="zh-CN" baseline="0" dirty="0" smtClean="0"/>
              <a:t> is called write after write. The first instruction writes register Ra at cycle 5 and the second instruction write the result to the same register Ra at cycle 6. The second writing will overwrite the first writing. This is totally correct. </a:t>
            </a:r>
            <a:r>
              <a:rPr lang="en-US" altLang="en-US" sz="1200" b="1" dirty="0" smtClean="0">
                <a:effectLst/>
                <a:latin typeface="Arial" panose="020B0604020202020204" pitchFamily="34" charset="0"/>
                <a:cs typeface="Arial" panose="020B0604020202020204" pitchFamily="34" charset="0"/>
              </a:rPr>
              <a:t>No problem for atom execution and will cause problem in concurrency (for example, two types of multiple instruction are executed by two sets of hardware simultaneously</a:t>
            </a:r>
            <a:r>
              <a:rPr lang="en-US" altLang="en-US" sz="1200" b="1" dirty="0" smtClean="0">
                <a:effectLst/>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这个写后再写的依赖，一般被叫作</a:t>
            </a:r>
            <a:r>
              <a:rPr lang="zh-CN" altLang="en-US" sz="1200" b="1" i="0" kern="1200" dirty="0" smtClean="0">
                <a:solidFill>
                  <a:schemeClr val="tx1"/>
                </a:solidFill>
                <a:effectLst/>
                <a:latin typeface="+mn-lt"/>
                <a:ea typeface="+mn-ea"/>
                <a:cs typeface="+mn-cs"/>
              </a:rPr>
              <a:t>输出依赖</a:t>
            </a:r>
            <a:r>
              <a:rPr lang="zh-CN" altLang="en-US" sz="1200" b="0" i="0" kern="1200" dirty="0" smtClean="0">
                <a:solidFill>
                  <a:schemeClr val="tx1"/>
                </a:solidFill>
                <a:effectLst/>
                <a:latin typeface="+mn-lt"/>
                <a:ea typeface="+mn-ea"/>
                <a:cs typeface="+mn-cs"/>
              </a:rPr>
              <a:t>，也就是 </a:t>
            </a:r>
            <a:r>
              <a:rPr lang="en-US" sz="1200" b="0" i="0" kern="1200" dirty="0" smtClean="0">
                <a:solidFill>
                  <a:schemeClr val="tx1"/>
                </a:solidFill>
                <a:effectLst/>
                <a:latin typeface="+mn-lt"/>
                <a:ea typeface="+mn-ea"/>
                <a:cs typeface="+mn-cs"/>
              </a:rPr>
              <a:t>Output Dependency。</a:t>
            </a:r>
            <a:endParaRPr lang="en-US" altLang="en-US" sz="1200" b="1" dirty="0" smtClean="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16</a:t>
            </a:fld>
            <a:endParaRPr lang="zh-CN" altLang="en-US"/>
          </a:p>
        </p:txBody>
      </p:sp>
    </p:spTree>
    <p:extLst>
      <p:ext uri="{BB962C8B-B14F-4D97-AF65-F5344CB8AC3E}">
        <p14:creationId xmlns:p14="http://schemas.microsoft.com/office/powerpoint/2010/main" val="299342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sz="1200" b="0" i="0" kern="1200" dirty="0" smtClean="0">
                <a:solidFill>
                  <a:schemeClr val="tx1"/>
                </a:solidFill>
                <a:effectLst/>
                <a:latin typeface="+mn-lt"/>
                <a:ea typeface="+mn-ea"/>
                <a:cs typeface="+mn-cs"/>
              </a:rPr>
              <a:t>所以，我们需要有解决这些数据冒险的办法。其中最简单的一个办法，不过也是最笨的一个办法，就是</a:t>
            </a:r>
            <a:r>
              <a:rPr lang="zh-CN" altLang="en-US" sz="1200" b="0" i="0" u="none" strike="noStrike" kern="1200" dirty="0" smtClean="0">
                <a:solidFill>
                  <a:schemeClr val="tx1"/>
                </a:solidFill>
                <a:effectLst/>
                <a:latin typeface="+mn-lt"/>
                <a:ea typeface="+mn-ea"/>
                <a:cs typeface="+mn-cs"/>
                <a:hlinkClick r:id="rId3"/>
              </a:rPr>
              <a:t>流水线停顿</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Pipeline Stall</a:t>
            </a:r>
            <a:r>
              <a:rPr lang="zh-CN" altLang="en-US" sz="1200" b="0" i="0" kern="1200" dirty="0" smtClean="0">
                <a:solidFill>
                  <a:schemeClr val="tx1"/>
                </a:solidFill>
                <a:effectLst/>
                <a:latin typeface="+mn-lt"/>
                <a:ea typeface="+mn-ea"/>
                <a:cs typeface="+mn-cs"/>
              </a:rPr>
              <a:t>），或者叫流水线冒泡（</a:t>
            </a:r>
            <a:r>
              <a:rPr lang="en-US" altLang="zh-CN" sz="1200" b="0" i="0" kern="1200" dirty="0" smtClean="0">
                <a:solidFill>
                  <a:schemeClr val="tx1"/>
                </a:solidFill>
                <a:effectLst/>
                <a:latin typeface="+mn-lt"/>
                <a:ea typeface="+mn-ea"/>
                <a:cs typeface="+mn-cs"/>
              </a:rPr>
              <a:t>Pipeline Bubbling</a:t>
            </a:r>
            <a:r>
              <a:rPr lang="zh-CN" altLang="en-US" sz="1200" b="0" i="0" kern="1200" dirty="0" smtClean="0">
                <a:solidFill>
                  <a:schemeClr val="tx1"/>
                </a:solidFill>
                <a:effectLst/>
                <a:latin typeface="+mn-lt"/>
                <a:ea typeface="+mn-ea"/>
                <a:cs typeface="+mn-cs"/>
              </a:rPr>
              <a:t>）。流水线停顿的办法很容易理解。如果我们发现了后面执行的指令，会对前面执行的指令有数据层面的依赖关系，那最简单的办法就是“</a:t>
            </a:r>
            <a:r>
              <a:rPr lang="zh-CN" altLang="en-US" sz="1200" b="1" i="0" kern="1200" dirty="0" smtClean="0">
                <a:solidFill>
                  <a:schemeClr val="tx1"/>
                </a:solidFill>
                <a:effectLst/>
                <a:latin typeface="+mn-lt"/>
                <a:ea typeface="+mn-ea"/>
                <a:cs typeface="+mn-cs"/>
              </a:rPr>
              <a:t>再等等</a:t>
            </a:r>
            <a:r>
              <a:rPr lang="zh-CN" altLang="en-US" sz="1200" b="0" i="0" kern="1200" dirty="0" smtClean="0">
                <a:solidFill>
                  <a:schemeClr val="tx1"/>
                </a:solidFill>
                <a:effectLst/>
                <a:latin typeface="+mn-lt"/>
                <a:ea typeface="+mn-ea"/>
                <a:cs typeface="+mn-cs"/>
              </a:rPr>
              <a:t>”。我们在进行指令译码的时候，会拿到对应指令所需要访问的寄存器和内存地址。所以，在这个时候，我们能够判断出来，这个指令是否会触发数据冒险。如果会触发数据冒险，我们就可以决定，让整个流水线停顿一个或者多个周期。</a:t>
            </a: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17</a:t>
            </a:fld>
            <a:endParaRPr lang="zh-CN" altLang="en-US"/>
          </a:p>
        </p:txBody>
      </p:sp>
    </p:spTree>
    <p:extLst>
      <p:ext uri="{BB962C8B-B14F-4D97-AF65-F5344CB8AC3E}">
        <p14:creationId xmlns:p14="http://schemas.microsoft.com/office/powerpoint/2010/main" val="21009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在解决数据冒险问题之前不需要等待指令的执行结束。对于上述的代码序列， </a:t>
            </a:r>
            <a:r>
              <a:rPr lang="zh-CN" altLang="en-US" sz="1200" b="1" i="0" kern="1200" dirty="0" smtClean="0">
                <a:solidFill>
                  <a:schemeClr val="tx1"/>
                </a:solidFill>
                <a:effectLst/>
                <a:latin typeface="+mn-lt"/>
                <a:ea typeface="+mn-ea"/>
                <a:cs typeface="+mn-cs"/>
              </a:rPr>
              <a:t>一旦</a:t>
            </a:r>
            <a:r>
              <a:rPr lang="en-US" sz="1200" b="1" i="0" kern="1200" dirty="0" smtClean="0">
                <a:solidFill>
                  <a:schemeClr val="tx1"/>
                </a:solidFill>
                <a:effectLst/>
                <a:latin typeface="+mn-lt"/>
                <a:ea typeface="+mn-ea"/>
                <a:cs typeface="+mn-cs"/>
              </a:rPr>
              <a:t>ALU</a:t>
            </a:r>
            <a:r>
              <a:rPr lang="zh-CN" altLang="en-US" sz="1200" b="1" i="0" kern="1200" dirty="0" smtClean="0">
                <a:solidFill>
                  <a:schemeClr val="tx1"/>
                </a:solidFill>
                <a:effectLst/>
                <a:latin typeface="+mn-lt"/>
                <a:ea typeface="+mn-ea"/>
                <a:cs typeface="+mn-cs"/>
              </a:rPr>
              <a:t>生成了加法运算的结果，就可以将它用作减法运算的一个输入项。从内部资源中直接提前得到缺少的运算项</a:t>
            </a:r>
            <a:r>
              <a:rPr lang="zh-CN" altLang="en-US" sz="1200" b="0" i="0" kern="1200" dirty="0" smtClean="0">
                <a:solidFill>
                  <a:schemeClr val="tx1"/>
                </a:solidFill>
                <a:effectLst/>
                <a:latin typeface="+mn-lt"/>
                <a:ea typeface="+mn-ea"/>
                <a:cs typeface="+mn-cs"/>
              </a:rPr>
              <a:t>。例如在这个问题中，</a:t>
            </a:r>
            <a:r>
              <a:rPr lang="en-US" sz="1200" b="0" i="0" kern="1200" dirty="0" smtClean="0">
                <a:solidFill>
                  <a:schemeClr val="tx1"/>
                </a:solidFill>
                <a:effectLst/>
                <a:latin typeface="+mn-lt"/>
                <a:ea typeface="+mn-ea"/>
                <a:cs typeface="+mn-cs"/>
              </a:rPr>
              <a:t>ALU data generated at end of EX; consumed at beginning of EX。</a:t>
            </a:r>
            <a:r>
              <a:rPr lang="zh-CN" altLang="en-US" sz="1200" b="0" i="0" kern="1200" dirty="0" smtClean="0">
                <a:solidFill>
                  <a:schemeClr val="tx1"/>
                </a:solidFill>
                <a:effectLst/>
                <a:latin typeface="+mn-lt"/>
                <a:ea typeface="+mn-ea"/>
                <a:cs typeface="+mn-cs"/>
              </a:rPr>
              <a:t>那么就可以在两个指令的</a:t>
            </a:r>
            <a:r>
              <a:rPr lang="en-US" sz="1200" b="0" i="0" kern="1200" dirty="0" smtClean="0">
                <a:solidFill>
                  <a:schemeClr val="tx1"/>
                </a:solidFill>
                <a:effectLst/>
                <a:latin typeface="+mn-lt"/>
                <a:ea typeface="+mn-ea"/>
                <a:cs typeface="+mn-cs"/>
              </a:rPr>
              <a:t>EX</a:t>
            </a:r>
            <a:r>
              <a:rPr lang="zh-CN" altLang="en-US" sz="1200" b="0" i="0" kern="1200" dirty="0" smtClean="0">
                <a:solidFill>
                  <a:schemeClr val="tx1"/>
                </a:solidFill>
                <a:effectLst/>
                <a:latin typeface="+mn-lt"/>
                <a:ea typeface="+mn-ea"/>
                <a:cs typeface="+mn-cs"/>
              </a:rPr>
              <a:t>阶段之间加个旁路：</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18</a:t>
            </a:fld>
            <a:endParaRPr lang="zh-CN" altLang="en-US"/>
          </a:p>
        </p:txBody>
      </p:sp>
    </p:spTree>
    <p:extLst>
      <p:ext uri="{BB962C8B-B14F-4D97-AF65-F5344CB8AC3E}">
        <p14:creationId xmlns:p14="http://schemas.microsoft.com/office/powerpoint/2010/main" val="1669845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19</a:t>
            </a:fld>
            <a:endParaRPr lang="zh-CN" altLang="en-US"/>
          </a:p>
        </p:txBody>
      </p:sp>
    </p:spTree>
    <p:extLst>
      <p:ext uri="{BB962C8B-B14F-4D97-AF65-F5344CB8AC3E}">
        <p14:creationId xmlns:p14="http://schemas.microsoft.com/office/powerpoint/2010/main" val="153874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Let us</a:t>
            </a:r>
            <a:r>
              <a:rPr lang="en-US" altLang="zh-CN" baseline="0" dirty="0" smtClean="0"/>
              <a:t> first look at a example. We can write a simple C code to calculate the integer type addition. Here it is variable b plus variable c and result is assigned to variable a. To execution this instruction, the compiler first compiles it into machine code or assembly code. In the machine code or assembly code, four instructions are needed to finish this. First </a:t>
            </a:r>
            <a:r>
              <a:rPr lang="en-US" altLang="zh-CN" dirty="0" smtClean="0">
                <a:ea typeface="Calibri" charset="0"/>
                <a:cs typeface="Gill Sans"/>
              </a:rPr>
              <a:t>Load the variable b to register </a:t>
            </a:r>
            <a:r>
              <a:rPr lang="en-US" altLang="zh-CN" dirty="0" err="1" smtClean="0">
                <a:ea typeface="Calibri" charset="0"/>
                <a:cs typeface="Gill Sans"/>
              </a:rPr>
              <a:t>Rb</a:t>
            </a:r>
            <a:r>
              <a:rPr lang="en-US" altLang="zh-CN" dirty="0" smtClean="0">
                <a:ea typeface="Calibri" charset="0"/>
                <a:cs typeface="Gill Sans"/>
              </a:rPr>
              <a:t>, Load variable c to register </a:t>
            </a:r>
            <a:r>
              <a:rPr lang="en-US" altLang="zh-CN" dirty="0" err="1" smtClean="0">
                <a:ea typeface="Calibri" charset="0"/>
                <a:cs typeface="Gill Sans"/>
              </a:rPr>
              <a:t>Rc</a:t>
            </a:r>
            <a:r>
              <a:rPr lang="en-US" altLang="zh-CN" dirty="0" smtClean="0">
                <a:ea typeface="Calibri" charset="0"/>
                <a:cs typeface="Gill Sans"/>
              </a:rPr>
              <a:t>, Add the value in register </a:t>
            </a:r>
            <a:r>
              <a:rPr lang="en-US" altLang="zh-CN" dirty="0" err="1" smtClean="0">
                <a:ea typeface="Calibri" charset="0"/>
                <a:cs typeface="Gill Sans"/>
              </a:rPr>
              <a:t>Rb</a:t>
            </a:r>
            <a:r>
              <a:rPr lang="en-US" altLang="zh-CN" dirty="0" smtClean="0">
                <a:ea typeface="Calibri" charset="0"/>
                <a:cs typeface="Gill Sans"/>
              </a:rPr>
              <a:t> and </a:t>
            </a:r>
            <a:r>
              <a:rPr lang="en-US" altLang="zh-CN" dirty="0" err="1" smtClean="0">
                <a:ea typeface="Calibri" charset="0"/>
                <a:cs typeface="Gill Sans"/>
              </a:rPr>
              <a:t>Rc</a:t>
            </a:r>
            <a:r>
              <a:rPr lang="en-US" altLang="zh-CN" dirty="0" smtClean="0">
                <a:ea typeface="Calibri" charset="0"/>
                <a:cs typeface="Gill Sans"/>
              </a:rPr>
              <a:t> to register Ra, and finally write register Ra to memory a</a:t>
            </a:r>
            <a:r>
              <a:rPr lang="zh-CN" altLang="en-US" dirty="0" smtClean="0">
                <a:ea typeface="Calibri" charset="0"/>
                <a:cs typeface="Gill Sans"/>
              </a:rPr>
              <a:t>。</a:t>
            </a:r>
            <a:endParaRPr lang="en-US" altLang="zh-CN" b="1" dirty="0" smtClean="0">
              <a:solidFill>
                <a:srgbClr val="910C07"/>
              </a:solidFill>
              <a:ea typeface="Calibri" charset="0"/>
              <a:cs typeface="Gill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10C07"/>
              </a:solidFill>
              <a:ea typeface="Calibri" charset="0"/>
              <a:cs typeface="Gill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10C07"/>
              </a:solidFill>
              <a:ea typeface="Calibri" charset="0"/>
              <a:cs typeface="Gill Sans"/>
            </a:endParaRP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a:t>
            </a:fld>
            <a:endParaRPr lang="zh-CN" altLang="en-US"/>
          </a:p>
        </p:txBody>
      </p:sp>
    </p:spTree>
    <p:extLst>
      <p:ext uri="{BB962C8B-B14F-4D97-AF65-F5344CB8AC3E}">
        <p14:creationId xmlns:p14="http://schemas.microsoft.com/office/powerpoint/2010/main" val="4142111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third</a:t>
            </a:r>
            <a:r>
              <a:rPr lang="en-US" altLang="zh-CN" baseline="0" dirty="0" smtClean="0"/>
              <a:t> type of hazard is control hazard. For example, let us take a look at a branch instruction. This instruction means </a:t>
            </a:r>
            <a:r>
              <a:rPr lang="en-US" altLang="en-US" sz="1200" b="1" dirty="0" smtClean="0">
                <a:effectLst/>
                <a:latin typeface="Arial" panose="020B0604020202020204" pitchFamily="34" charset="0"/>
                <a:cs typeface="Arial" panose="020B0604020202020204" pitchFamily="34" charset="0"/>
              </a:rPr>
              <a:t>Branch to flag “there” if Ra is equal to </a:t>
            </a:r>
            <a:r>
              <a:rPr lang="en-US" altLang="en-US" sz="1200" b="1" dirty="0" err="1" smtClean="0">
                <a:effectLst/>
                <a:latin typeface="Arial" panose="020B0604020202020204" pitchFamily="34" charset="0"/>
                <a:cs typeface="Arial" panose="020B0604020202020204" pitchFamily="34" charset="0"/>
              </a:rPr>
              <a:t>Rb</a:t>
            </a:r>
            <a:r>
              <a:rPr lang="en-US" altLang="en-US" sz="1200" b="1" dirty="0" smtClean="0">
                <a:effectLst/>
                <a:latin typeface="Arial" panose="020B0604020202020204" pitchFamily="34" charset="0"/>
                <a:cs typeface="Arial" panose="020B0604020202020204" pitchFamily="34" charset="0"/>
              </a:rPr>
              <a:t>. In this case, next instruction will be the fourth instruction. So</a:t>
            </a:r>
            <a:r>
              <a:rPr lang="en-US" altLang="en-US" sz="1200" b="1" baseline="0" dirty="0" smtClean="0">
                <a:effectLst/>
                <a:latin typeface="Arial" panose="020B0604020202020204" pitchFamily="34" charset="0"/>
                <a:cs typeface="Arial" panose="020B0604020202020204" pitchFamily="34" charset="0"/>
              </a:rPr>
              <a:t> that previously executed instructions are wrong. The system has to recover and start the fourth instruction. </a:t>
            </a:r>
            <a:endParaRPr lang="en-US" altLang="en-US" sz="1200" b="1" dirty="0" smtClean="0">
              <a:effectLst/>
              <a:latin typeface="Courier New" panose="02070309020205020404" pitchFamily="49" charset="0"/>
              <a:cs typeface="Courier New" panose="02070309020205020404" pitchFamily="49" charset="0"/>
            </a:endParaRP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20</a:t>
            </a:fld>
            <a:endParaRPr lang="zh-CN" altLang="en-US"/>
          </a:p>
        </p:txBody>
      </p:sp>
    </p:spTree>
    <p:extLst>
      <p:ext uri="{BB962C8B-B14F-4D97-AF65-F5344CB8AC3E}">
        <p14:creationId xmlns:p14="http://schemas.microsoft.com/office/powerpoint/2010/main" val="337948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意思就是假设分支不发生，让流水线按顺序往下</a:t>
            </a:r>
            <a:r>
              <a:rPr lang="en-US" altLang="zh-CN" sz="1200" b="0" i="0" kern="1200" dirty="0" smtClean="0">
                <a:solidFill>
                  <a:schemeClr val="tx1"/>
                </a:solidFill>
                <a:effectLst/>
                <a:latin typeface="+mn-lt"/>
                <a:ea typeface="+mn-ea"/>
                <a:cs typeface="+mn-cs"/>
              </a:rPr>
              <a:t>fetch</a:t>
            </a:r>
            <a:r>
              <a:rPr lang="zh-CN" altLang="en-US" sz="1200" b="0" i="0" kern="1200" dirty="0" smtClean="0">
                <a:solidFill>
                  <a:schemeClr val="tx1"/>
                </a:solidFill>
                <a:effectLst/>
                <a:latin typeface="+mn-lt"/>
                <a:ea typeface="+mn-ea"/>
                <a:cs typeface="+mn-cs"/>
              </a:rPr>
              <a:t>。如果后来发现真的要</a:t>
            </a:r>
            <a:r>
              <a:rPr lang="en-US" altLang="zh-CN" sz="1200" b="0" i="0" kern="1200" dirty="0" smtClean="0">
                <a:solidFill>
                  <a:schemeClr val="tx1"/>
                </a:solidFill>
                <a:effectLst/>
                <a:latin typeface="+mn-lt"/>
                <a:ea typeface="+mn-ea"/>
                <a:cs typeface="+mn-cs"/>
              </a:rPr>
              <a:t>branch</a:t>
            </a:r>
            <a:r>
              <a:rPr lang="zh-CN" altLang="en-US" sz="1200" b="0" i="0" kern="1200" dirty="0" smtClean="0">
                <a:solidFill>
                  <a:schemeClr val="tx1"/>
                </a:solidFill>
                <a:effectLst/>
                <a:latin typeface="+mn-lt"/>
                <a:ea typeface="+mn-ea"/>
                <a:cs typeface="+mn-cs"/>
              </a:rPr>
              <a:t>了，就清空流水线（</a:t>
            </a:r>
            <a:r>
              <a:rPr lang="en-US" altLang="zh-CN" sz="1200" b="0" i="0" kern="1200" dirty="0" smtClean="0">
                <a:solidFill>
                  <a:schemeClr val="tx1"/>
                </a:solidFill>
                <a:effectLst/>
                <a:latin typeface="+mn-lt"/>
                <a:ea typeface="+mn-ea"/>
                <a:cs typeface="+mn-cs"/>
              </a:rPr>
              <a:t>cancel instructions</a:t>
            </a:r>
            <a:r>
              <a:rPr lang="zh-CN" altLang="en-US" sz="1200" b="0" i="0" kern="1200" dirty="0" smtClean="0">
                <a:solidFill>
                  <a:schemeClr val="tx1"/>
                </a:solidFill>
                <a:effectLst/>
                <a:latin typeface="+mn-lt"/>
                <a:ea typeface="+mn-ea"/>
                <a:cs typeface="+mn-cs"/>
              </a:rPr>
              <a:t>），相当于插入了</a:t>
            </a:r>
            <a:r>
              <a:rPr lang="en-US" altLang="zh-CN" sz="1200" b="0" i="0" kern="1200" dirty="0" smtClean="0">
                <a:solidFill>
                  <a:schemeClr val="tx1"/>
                </a:solidFill>
                <a:effectLst/>
                <a:latin typeface="+mn-lt"/>
                <a:ea typeface="+mn-ea"/>
                <a:cs typeface="+mn-cs"/>
              </a:rPr>
              <a:t>bubble</a:t>
            </a:r>
            <a:r>
              <a:rPr lang="zh-CN" altLang="en-US" sz="1200" b="0" i="0" kern="1200" dirty="0" smtClean="0">
                <a:solidFill>
                  <a:schemeClr val="tx1"/>
                </a:solidFill>
                <a:effectLst/>
                <a:latin typeface="+mn-lt"/>
                <a:ea typeface="+mn-ea"/>
                <a:cs typeface="+mn-cs"/>
              </a:rPr>
              <a:t>。如果没</a:t>
            </a:r>
            <a:r>
              <a:rPr lang="en-US" altLang="zh-CN" sz="1200" b="0" i="0" kern="1200" dirty="0" smtClean="0">
                <a:solidFill>
                  <a:schemeClr val="tx1"/>
                </a:solidFill>
                <a:effectLst/>
                <a:latin typeface="+mn-lt"/>
                <a:ea typeface="+mn-ea"/>
                <a:cs typeface="+mn-cs"/>
              </a:rPr>
              <a:t>branch</a:t>
            </a:r>
            <a:r>
              <a:rPr lang="zh-CN" altLang="en-US" sz="1200" b="0" i="0" kern="1200" dirty="0" smtClean="0">
                <a:solidFill>
                  <a:schemeClr val="tx1"/>
                </a:solidFill>
                <a:effectLst/>
                <a:latin typeface="+mn-lt"/>
                <a:ea typeface="+mn-ea"/>
                <a:cs typeface="+mn-cs"/>
              </a:rPr>
              <a:t>就按原计划执行，无</a:t>
            </a:r>
            <a:r>
              <a:rPr lang="en-US" altLang="zh-CN" sz="1200" b="0" i="0" kern="1200" dirty="0" smtClean="0">
                <a:solidFill>
                  <a:schemeClr val="tx1"/>
                </a:solidFill>
                <a:effectLst/>
                <a:latin typeface="+mn-lt"/>
                <a:ea typeface="+mn-ea"/>
                <a:cs typeface="+mn-cs"/>
              </a:rPr>
              <a:t>bubble</a:t>
            </a:r>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21</a:t>
            </a:fld>
            <a:endParaRPr lang="zh-CN" altLang="en-US"/>
          </a:p>
        </p:txBody>
      </p:sp>
    </p:spTree>
    <p:extLst>
      <p:ext uri="{BB962C8B-B14F-4D97-AF65-F5344CB8AC3E}">
        <p14:creationId xmlns:p14="http://schemas.microsoft.com/office/powerpoint/2010/main" val="18666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let us have</a:t>
            </a:r>
            <a:r>
              <a:rPr lang="en-US" altLang="zh-CN" baseline="0" dirty="0" smtClean="0"/>
              <a:t> a brief summary of the pipeline instruction execution. For the advantages of pipelined execution, multiple instructions are being processed at same time. The pipeline can work because the stages are isolated by registers. The most significant one is the that it can speedup the instruction execution speed by N times. N is the number of stages. Every coin has two sides. Pipeline also brings extra problems. The instructions can interfere with each other which is call hazards. For example, XXX.</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22</a:t>
            </a:fld>
            <a:endParaRPr lang="zh-CN" altLang="en-US"/>
          </a:p>
        </p:txBody>
      </p:sp>
    </p:spTree>
    <p:extLst>
      <p:ext uri="{BB962C8B-B14F-4D97-AF65-F5344CB8AC3E}">
        <p14:creationId xmlns:p14="http://schemas.microsoft.com/office/powerpoint/2010/main" val="149938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23</a:t>
            </a:fld>
            <a:endParaRPr lang="zh-CN" altLang="en-US"/>
          </a:p>
        </p:txBody>
      </p:sp>
    </p:spTree>
    <p:extLst>
      <p:ext uri="{BB962C8B-B14F-4D97-AF65-F5344CB8AC3E}">
        <p14:creationId xmlns:p14="http://schemas.microsoft.com/office/powerpoint/2010/main" val="251385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Then, the machine code needs</a:t>
            </a:r>
            <a:r>
              <a:rPr lang="en-US" altLang="zh-CN" baseline="0" dirty="0" smtClean="0"/>
              <a:t> these steps to execute on hardware digital circuit. Let us the machine code add </a:t>
            </a:r>
            <a:r>
              <a:rPr lang="en-US" altLang="zh-CN" dirty="0" smtClean="0">
                <a:ea typeface="Calibri" charset="0"/>
                <a:cs typeface="Gill Sans"/>
              </a:rPr>
              <a:t>he value in register </a:t>
            </a:r>
            <a:r>
              <a:rPr lang="en-US" altLang="zh-CN" dirty="0" err="1" smtClean="0">
                <a:ea typeface="Calibri" charset="0"/>
                <a:cs typeface="Gill Sans"/>
              </a:rPr>
              <a:t>Rb</a:t>
            </a:r>
            <a:r>
              <a:rPr lang="en-US" altLang="zh-CN" dirty="0" smtClean="0">
                <a:ea typeface="Calibri" charset="0"/>
                <a:cs typeface="Gill Sans"/>
              </a:rPr>
              <a:t> and </a:t>
            </a:r>
            <a:r>
              <a:rPr lang="en-US" altLang="zh-CN" dirty="0" err="1" smtClean="0">
                <a:ea typeface="Calibri" charset="0"/>
                <a:cs typeface="Gill Sans"/>
              </a:rPr>
              <a:t>Rc</a:t>
            </a:r>
            <a:r>
              <a:rPr lang="en-US" altLang="zh-CN" dirty="0" smtClean="0">
                <a:ea typeface="Calibri" charset="0"/>
                <a:cs typeface="Gill Sans"/>
              </a:rPr>
              <a:t> to register Ra as example. First, the digital circuit need to fetch</a:t>
            </a:r>
            <a:r>
              <a:rPr lang="en-US" altLang="zh-CN" baseline="0" dirty="0" smtClean="0">
                <a:ea typeface="Calibri" charset="0"/>
                <a:cs typeface="Gill Sans"/>
              </a:rPr>
              <a:t> this instruction for cache or memory. Then the digital circuit needs to decode the instruction to know what operation it is and also access the registers used in this instruction. Next, it needs to do the calculation operation here it is addition. In other instructions such as memory read and write, the calculation operation calculate the target address. After this, it will access cache or memory if needed. Final, the value is written to the target register. In this example, it is register Ra. </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3</a:t>
            </a:fld>
            <a:endParaRPr lang="zh-CN" altLang="en-US"/>
          </a:p>
        </p:txBody>
      </p:sp>
    </p:spTree>
    <p:extLst>
      <p:ext uri="{BB962C8B-B14F-4D97-AF65-F5344CB8AC3E}">
        <p14:creationId xmlns:p14="http://schemas.microsoft.com/office/powerpoint/2010/main" val="42015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With this example, we can notice the inefficiency in this instruction execution. Whe</a:t>
            </a:r>
            <a:r>
              <a:rPr lang="en-US" altLang="zh-CN" baseline="0" dirty="0" smtClean="0"/>
              <a:t>n the instruction are in the instruction fetch status, only this part of digital circuits are used. Similarly, when the instruction comes to the decode and register access stage, other digital circuits are in idle. This execution manner has a low resource utilization rate. Meanwhile, when the digital circuits are in idle, they are still consuming power.</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4</a:t>
            </a:fld>
            <a:endParaRPr lang="zh-CN" altLang="en-US"/>
          </a:p>
        </p:txBody>
      </p:sp>
    </p:spTree>
    <p:extLst>
      <p:ext uri="{BB962C8B-B14F-4D97-AF65-F5344CB8AC3E}">
        <p14:creationId xmlns:p14="http://schemas.microsoft.com/office/powerpoint/2010/main" val="166639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 multiple instructions</a:t>
            </a:r>
            <a:r>
              <a:rPr lang="en-US" altLang="zh-CN" baseline="0" dirty="0" smtClean="0"/>
              <a:t> are execution in this manner, the next instruction can start only after the previous instruction finish. Therefore, each instruction has a long latency and the system has a slow instruction execution speed, which means a low performance.</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5</a:t>
            </a:fld>
            <a:endParaRPr lang="zh-CN" altLang="en-US"/>
          </a:p>
        </p:txBody>
      </p:sp>
    </p:spTree>
    <p:extLst>
      <p:ext uri="{BB962C8B-B14F-4D97-AF65-F5344CB8AC3E}">
        <p14:creationId xmlns:p14="http://schemas.microsoft.com/office/powerpoint/2010/main" val="15600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increase the instruction</a:t>
            </a:r>
            <a:r>
              <a:rPr lang="en-US" altLang="zh-CN" baseline="0" dirty="0" smtClean="0"/>
              <a:t> execution speed</a:t>
            </a:r>
            <a:r>
              <a:rPr lang="en-US" altLang="zh-CN" dirty="0" smtClean="0"/>
              <a:t>, pipelined</a:t>
            </a:r>
            <a:r>
              <a:rPr lang="en-US" altLang="zh-CN" baseline="0" dirty="0" smtClean="0"/>
              <a:t> execution are introduced. Let us use a simple example to show how the pipeline works.</a:t>
            </a:r>
            <a:r>
              <a:rPr lang="en-US" altLang="zh-CN" dirty="0" smtClean="0"/>
              <a:t>  We assume</a:t>
            </a:r>
            <a:r>
              <a:rPr lang="en-US" altLang="zh-CN" baseline="0" dirty="0" smtClean="0"/>
              <a:t> that we are doing laundry at home. It has three steps. First washing with wash machine. Second is drying with dryer. The third step is folding the clothes. After we wash the first basket of clothes, we do not need to wait all these three steps to finish and then start the second basket. We can start the second basket when the washer is free and comes to the dryer. Similarly, the second basket can start when the second basket finish the first step. So on and So forth.</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6</a:t>
            </a:fld>
            <a:endParaRPr lang="zh-CN" altLang="en-US"/>
          </a:p>
        </p:txBody>
      </p:sp>
    </p:spTree>
    <p:extLst>
      <p:ext uri="{BB962C8B-B14F-4D97-AF65-F5344CB8AC3E}">
        <p14:creationId xmlns:p14="http://schemas.microsoft.com/office/powerpoint/2010/main" val="419162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 we</a:t>
            </a:r>
            <a:r>
              <a:rPr lang="en-US" altLang="zh-CN" baseline="0" dirty="0" smtClean="0"/>
              <a:t> come back to our instruction execution problem. The second instruction can execute when the first instruction finishes its first stage which is instruction fetch. The third instruction can execute when the second instruction finishes its first stage which is instruction fetch. So on and so forth. When there are N instructions, it will take N+4 cycles to finish all the instructions. When the number of instruction is large enough, the average instruction execution rate is 1 instruction per cycle.</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7</a:t>
            </a:fld>
            <a:endParaRPr lang="zh-CN" altLang="en-US"/>
          </a:p>
        </p:txBody>
      </p:sp>
    </p:spTree>
    <p:extLst>
      <p:ext uri="{BB962C8B-B14F-4D97-AF65-F5344CB8AC3E}">
        <p14:creationId xmlns:p14="http://schemas.microsoft.com/office/powerpoint/2010/main" val="3792223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let us have</a:t>
            </a:r>
            <a:r>
              <a:rPr lang="en-US" altLang="zh-CN" baseline="0" dirty="0" smtClean="0"/>
              <a:t> a brief summary of the pipeline instruction execution. For the advantages of pipelined execution, multiple instructions are being processed at same time. The pipeline can work because the stages are isolated by registers. The most significant one is the that it can speedup the instruction execution speed by N times. N is the number of stages. Every coin has two sides. Pipeline also brings extra problems. The instructions can interfere with each other which is call hazards. For example, XXX.</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8</a:t>
            </a:fld>
            <a:endParaRPr lang="zh-CN" altLang="en-US"/>
          </a:p>
        </p:txBody>
      </p:sp>
    </p:spTree>
    <p:extLst>
      <p:ext uri="{BB962C8B-B14F-4D97-AF65-F5344CB8AC3E}">
        <p14:creationId xmlns:p14="http://schemas.microsoft.com/office/powerpoint/2010/main" val="215276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9</a:t>
            </a:fld>
            <a:endParaRPr lang="zh-CN" altLang="en-US"/>
          </a:p>
        </p:txBody>
      </p:sp>
    </p:spTree>
    <p:extLst>
      <p:ext uri="{BB962C8B-B14F-4D97-AF65-F5344CB8AC3E}">
        <p14:creationId xmlns:p14="http://schemas.microsoft.com/office/powerpoint/2010/main" val="380735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761F2587-E619-4C93-89B8-98DEEE935010}" type="datetime1">
              <a:rPr lang="en-US" altLang="zh-CN"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397577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85FD76E-FE16-4F3C-874E-2F6C8CB02199}" type="datetime1">
              <a:rPr lang="en-US" altLang="zh-CN"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7303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BC4E030-57E2-4742-A0B3-918D0BFC7847}" type="datetime1">
              <a:rPr lang="en-US" altLang="zh-CN"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23280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CF598D-1C56-4456-A8CF-DA1E250F87F1}" type="datetime1">
              <a:rPr lang="en-US" altLang="zh-CN"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95932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37FEF6E3-16DC-48CE-8E2F-1BA2172127AF}" type="datetime1">
              <a:rPr lang="en-US" altLang="zh-CN"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73302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A7CBBFC6-9876-441E-B129-0B099A94433C}" type="datetime1">
              <a:rPr lang="en-US" altLang="zh-CN"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57862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B2E0F58-3C31-42F8-A966-BB409EB73905}" type="datetime1">
              <a:rPr lang="en-US" altLang="zh-CN"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56771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3111F960-FDD6-4F0F-8C43-B7F6C5460C46}" type="datetime1">
              <a:rPr lang="en-US" altLang="zh-CN"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61352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D251-D4E4-4B56-9062-70BEF4FF4BFC}" type="datetime1">
              <a:rPr lang="en-US" altLang="zh-CN"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19212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82FCB253-A5B1-44C7-8793-AA05696055B3}" type="datetime1">
              <a:rPr lang="en-US" altLang="zh-CN"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6733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216ECC2-C388-4BBD-8F7F-14B22C525A4D}" type="datetime1">
              <a:rPr lang="en-US" altLang="zh-CN"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310821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CBD6D-2824-400E-91E4-3B9E8BA16AF8}" type="datetime1">
              <a:rPr lang="en-US" altLang="zh-CN" smtClean="0"/>
              <a:t>2/28/2021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75D0F-26FA-4B8D-AE34-0EE4D3F34880}" type="slidenum">
              <a:rPr lang="en-US" smtClean="0"/>
              <a:pPr/>
              <a:t>‹#›</a:t>
            </a:fld>
            <a:endParaRPr lang="en-US"/>
          </a:p>
        </p:txBody>
      </p:sp>
    </p:spTree>
    <p:extLst>
      <p:ext uri="{BB962C8B-B14F-4D97-AF65-F5344CB8AC3E}">
        <p14:creationId xmlns:p14="http://schemas.microsoft.com/office/powerpoint/2010/main" val="3697960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zou@wust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688" y="972109"/>
            <a:ext cx="7984840" cy="1282023"/>
          </a:xfrm>
        </p:spPr>
        <p:txBody>
          <a:bodyPr anchor="t">
            <a:noAutofit/>
          </a:bodyPr>
          <a:lstStyle/>
          <a:p>
            <a:pPr>
              <a:lnSpc>
                <a:spcPct val="100000"/>
              </a:lnSpc>
            </a:pPr>
            <a:r>
              <a:rPr lang="en-US" altLang="zh-CN" sz="4000" b="1" dirty="0" smtClean="0">
                <a:latin typeface="+mn-lt"/>
                <a:cs typeface="Arial" panose="020B0604020202020204" pitchFamily="34" charset="0"/>
              </a:rPr>
              <a:t>Instruction Pipelining and Hazards</a:t>
            </a:r>
            <a:endParaRPr lang="en-US" sz="4000" b="1" dirty="0">
              <a:latin typeface="+mn-lt"/>
              <a:cs typeface="Arial" panose="020B0604020202020204" pitchFamily="34" charset="0"/>
            </a:endParaRPr>
          </a:p>
        </p:txBody>
      </p:sp>
      <p:sp>
        <p:nvSpPr>
          <p:cNvPr id="9" name="Rectangle 8"/>
          <p:cNvSpPr/>
          <p:nvPr/>
        </p:nvSpPr>
        <p:spPr>
          <a:xfrm>
            <a:off x="1537903" y="4902925"/>
            <a:ext cx="6244410" cy="1877437"/>
          </a:xfrm>
          <a:prstGeom prst="rect">
            <a:avLst/>
          </a:prstGeom>
        </p:spPr>
        <p:txBody>
          <a:bodyPr wrap="square">
            <a:spAutoFit/>
          </a:bodyPr>
          <a:lstStyle/>
          <a:p>
            <a:pPr algn="ctr"/>
            <a:r>
              <a:rPr lang="en-US" sz="2800" dirty="0">
                <a:cs typeface="Arial" panose="020B0604020202020204" pitchFamily="34" charset="0"/>
              </a:rPr>
              <a:t>The Preston M. Green Department of Electrical and Systems Engineering</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
            </a:r>
            <a:br>
              <a:rPr lang="en-US" sz="2000" b="1" i="1" dirty="0">
                <a:latin typeface="Arial" panose="020B0604020202020204" pitchFamily="34" charset="0"/>
                <a:cs typeface="Arial" panose="020B0604020202020204" pitchFamily="34" charset="0"/>
              </a:rPr>
            </a:br>
            <a:endParaRPr lang="en-US" sz="2000" b="1" i="1" dirty="0">
              <a:latin typeface="Arial" panose="020B0604020202020204" pitchFamily="34" charset="0"/>
              <a:cs typeface="Arial" panose="020B0604020202020204" pitchFamily="34" charset="0"/>
            </a:endParaRPr>
          </a:p>
        </p:txBody>
      </p:sp>
      <p:sp>
        <p:nvSpPr>
          <p:cNvPr id="10" name="TextBox 9"/>
          <p:cNvSpPr txBox="1"/>
          <p:nvPr/>
        </p:nvSpPr>
        <p:spPr>
          <a:xfrm>
            <a:off x="2647406" y="3055773"/>
            <a:ext cx="3875314" cy="1354217"/>
          </a:xfrm>
          <a:prstGeom prst="rect">
            <a:avLst/>
          </a:prstGeom>
          <a:noFill/>
        </p:spPr>
        <p:txBody>
          <a:bodyPr wrap="square" rtlCol="0">
            <a:spAutoFit/>
          </a:bodyPr>
          <a:lstStyle/>
          <a:p>
            <a:pPr algn="ctr"/>
            <a:r>
              <a:rPr lang="en-US" sz="3200" b="1" dirty="0" smtClean="0">
                <a:cs typeface="Arial" panose="020B0604020202020204" pitchFamily="34" charset="0"/>
              </a:rPr>
              <a:t>An Zou</a:t>
            </a:r>
          </a:p>
          <a:p>
            <a:pPr algn="ctr"/>
            <a:r>
              <a:rPr lang="en-US" altLang="zh-CN" b="1" dirty="0" smtClean="0">
                <a:cs typeface="Arial" panose="020B0604020202020204" pitchFamily="34" charset="0"/>
                <a:hlinkClick r:id="rId3"/>
              </a:rPr>
              <a:t>anzou@wustl.edu</a:t>
            </a:r>
            <a:endParaRPr lang="en-US" altLang="zh-CN" b="1" dirty="0" smtClean="0">
              <a:cs typeface="Arial" panose="020B0604020202020204" pitchFamily="34" charset="0"/>
            </a:endParaRPr>
          </a:p>
          <a:p>
            <a:pPr algn="ctr"/>
            <a:endParaRPr lang="en-US" sz="3200" b="1" dirty="0" smtClean="0">
              <a:cs typeface="Arial" panose="020B0604020202020204" pitchFamily="34" charset="0"/>
            </a:endParaRPr>
          </a:p>
        </p:txBody>
      </p:sp>
      <p:pic>
        <p:nvPicPr>
          <p:cNvPr id="1026" name="Picture 2" descr="1linepos(RGB)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903" y="5682801"/>
            <a:ext cx="6068193" cy="9534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EE75D0F-26FA-4B8D-AE34-0EE4D3F34880}" type="slidenum">
              <a:rPr lang="en-US" smtClean="0"/>
              <a:pPr/>
              <a:t>1</a:t>
            </a:fld>
            <a:endParaRPr lang="en-US"/>
          </a:p>
        </p:txBody>
      </p:sp>
    </p:spTree>
    <p:extLst>
      <p:ext uri="{BB962C8B-B14F-4D97-AF65-F5344CB8AC3E}">
        <p14:creationId xmlns:p14="http://schemas.microsoft.com/office/powerpoint/2010/main" val="3876115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10</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a:t>T</a:t>
            </a:r>
            <a:r>
              <a:rPr lang="en-US" altLang="en-US" sz="2000" dirty="0" smtClean="0"/>
              <a:t>wo </a:t>
            </a:r>
            <a:r>
              <a:rPr lang="en-US" altLang="en-US" sz="2000" dirty="0"/>
              <a:t>different instructions use </a:t>
            </a:r>
            <a:r>
              <a:rPr lang="en-US" altLang="en-US" sz="2000" dirty="0" smtClean="0"/>
              <a:t>same hardware </a:t>
            </a:r>
            <a:r>
              <a:rPr lang="en-US" altLang="en-US" sz="2000" dirty="0"/>
              <a:t>in same cycle </a:t>
            </a:r>
            <a:endParaRPr lang="en-US" altLang="en-US" sz="2000" dirty="0" smtClean="0"/>
          </a:p>
          <a:p>
            <a:pPr marL="457200" lvl="1" indent="0">
              <a:buClr>
                <a:schemeClr val="tx1"/>
              </a:buClr>
              <a:buNone/>
            </a:pPr>
            <a:endParaRPr lang="en-US" altLang="en-US" dirty="0"/>
          </a:p>
          <a:p>
            <a:pPr marL="228600" lvl="1">
              <a:spcBef>
                <a:spcPts val="1000"/>
              </a:spcBef>
              <a:buClr>
                <a:schemeClr val="tx1"/>
              </a:buClr>
            </a:pPr>
            <a:r>
              <a:rPr lang="en-US" altLang="en-US" b="1" dirty="0">
                <a:solidFill>
                  <a:schemeClr val="bg1">
                    <a:lumMod val="85000"/>
                  </a:schemeClr>
                </a:solidFill>
              </a:rPr>
              <a:t>Data hazards: </a:t>
            </a:r>
          </a:p>
          <a:p>
            <a:pPr lvl="1">
              <a:buClr>
                <a:schemeClr val="tx1"/>
              </a:buClr>
            </a:pPr>
            <a:r>
              <a:rPr lang="en-US" altLang="en-US" sz="2000" dirty="0" smtClean="0">
                <a:solidFill>
                  <a:schemeClr val="bg1">
                    <a:lumMod val="85000"/>
                  </a:schemeClr>
                </a:solidFill>
              </a:rPr>
              <a:t>Instruction </a:t>
            </a:r>
            <a:r>
              <a:rPr lang="en-US" altLang="en-US" sz="2000" dirty="0">
                <a:solidFill>
                  <a:schemeClr val="bg1">
                    <a:lumMod val="85000"/>
                  </a:schemeClr>
                </a:solidFill>
              </a:rPr>
              <a:t>depends on result of prior instruction still in the </a:t>
            </a:r>
            <a:r>
              <a:rPr lang="en-US" altLang="en-US" sz="2000" dirty="0" smtClean="0">
                <a:solidFill>
                  <a:schemeClr val="bg1">
                    <a:lumMod val="85000"/>
                  </a:schemeClr>
                </a:solidFill>
              </a:rPr>
              <a:t>pipeline</a:t>
            </a:r>
          </a:p>
          <a:p>
            <a:pPr lvl="1">
              <a:buClr>
                <a:schemeClr val="tx1"/>
              </a:buClr>
            </a:pPr>
            <a:r>
              <a:rPr lang="en-US" altLang="en-US" sz="2000" u="sng" dirty="0">
                <a:solidFill>
                  <a:schemeClr val="bg1">
                    <a:lumMod val="85000"/>
                  </a:schemeClr>
                </a:solidFill>
              </a:rPr>
              <a:t>R</a:t>
            </a:r>
            <a:r>
              <a:rPr lang="en-US" altLang="en-US" sz="2000" u="sng" dirty="0">
                <a:solidFill>
                  <a:schemeClr val="bg1">
                    <a:lumMod val="85000"/>
                  </a:schemeClr>
                </a:solidFill>
              </a:rPr>
              <a:t>ead </a:t>
            </a:r>
            <a:r>
              <a:rPr lang="en-US" altLang="en-US" sz="2000" u="sng" dirty="0">
                <a:solidFill>
                  <a:schemeClr val="bg1">
                    <a:lumMod val="85000"/>
                  </a:schemeClr>
                </a:solidFill>
              </a:rPr>
              <a:t>after write (</a:t>
            </a:r>
            <a:r>
              <a:rPr lang="en-US" altLang="en-US" sz="2000" u="sng" dirty="0">
                <a:solidFill>
                  <a:schemeClr val="bg1">
                    <a:lumMod val="85000"/>
                  </a:schemeClr>
                </a:solidFill>
              </a:rPr>
              <a:t>RAW)</a:t>
            </a:r>
            <a:r>
              <a:rPr lang="en-US" altLang="en-US" sz="2000" dirty="0" smtClean="0">
                <a:solidFill>
                  <a:schemeClr val="bg1">
                    <a:lumMod val="85000"/>
                  </a:schemeClr>
                </a:solidFill>
              </a:rPr>
              <a:t>: a </a:t>
            </a:r>
            <a:r>
              <a:rPr lang="en-US" altLang="en-US" sz="2000" dirty="0">
                <a:solidFill>
                  <a:schemeClr val="bg1">
                    <a:lumMod val="85000"/>
                  </a:schemeClr>
                </a:solidFill>
              </a:rPr>
              <a:t>true dependency. </a:t>
            </a:r>
            <a:endParaRPr lang="en-US" altLang="en-US" sz="2000" dirty="0" smtClean="0">
              <a:solidFill>
                <a:schemeClr val="bg1">
                  <a:lumMod val="85000"/>
                </a:schemeClr>
              </a:solidFill>
            </a:endParaRPr>
          </a:p>
          <a:p>
            <a:pPr lvl="1">
              <a:buClr>
                <a:schemeClr val="tx1"/>
              </a:buClr>
            </a:pPr>
            <a:r>
              <a:rPr lang="en-US" altLang="en-US" sz="2000" u="sng" dirty="0">
                <a:solidFill>
                  <a:schemeClr val="bg1">
                    <a:lumMod val="85000"/>
                  </a:schemeClr>
                </a:solidFill>
              </a:rPr>
              <a:t>W</a:t>
            </a:r>
            <a:r>
              <a:rPr lang="en-US" altLang="en-US" sz="2000" u="sng" dirty="0">
                <a:solidFill>
                  <a:schemeClr val="bg1">
                    <a:lumMod val="85000"/>
                  </a:schemeClr>
                </a:solidFill>
              </a:rPr>
              <a:t>rite </a:t>
            </a:r>
            <a:r>
              <a:rPr lang="en-US" altLang="en-US" sz="2000" u="sng" dirty="0">
                <a:solidFill>
                  <a:schemeClr val="bg1">
                    <a:lumMod val="85000"/>
                  </a:schemeClr>
                </a:solidFill>
              </a:rPr>
              <a:t>after read (WAR</a:t>
            </a:r>
            <a:r>
              <a:rPr lang="en-US" altLang="en-US" sz="2000" u="sng" dirty="0">
                <a:solidFill>
                  <a:schemeClr val="bg1">
                    <a:lumMod val="85000"/>
                  </a:schemeClr>
                </a:solidFill>
              </a:rPr>
              <a:t>)</a:t>
            </a:r>
            <a:r>
              <a:rPr lang="en-US" altLang="en-US" sz="2000" dirty="0">
                <a:solidFill>
                  <a:schemeClr val="bg1">
                    <a:lumMod val="85000"/>
                  </a:schemeClr>
                </a:solidFill>
              </a:rPr>
              <a:t>: </a:t>
            </a:r>
            <a:r>
              <a:rPr lang="en-US" altLang="en-US" sz="2000" dirty="0">
                <a:solidFill>
                  <a:schemeClr val="bg1">
                    <a:lumMod val="85000"/>
                  </a:schemeClr>
                </a:solidFill>
              </a:rPr>
              <a:t>an </a:t>
            </a:r>
            <a:r>
              <a:rPr lang="en-US" altLang="en-US" sz="2000" dirty="0" smtClean="0">
                <a:solidFill>
                  <a:schemeClr val="bg1">
                    <a:lumMod val="85000"/>
                  </a:schemeClr>
                </a:solidFill>
              </a:rPr>
              <a:t>anti-dependency (no hazards). </a:t>
            </a:r>
          </a:p>
          <a:p>
            <a:pPr lvl="1">
              <a:buClr>
                <a:schemeClr val="tx1"/>
              </a:buClr>
            </a:pPr>
            <a:r>
              <a:rPr lang="en-US" altLang="en-US" sz="2000" u="sng" dirty="0">
                <a:solidFill>
                  <a:schemeClr val="bg1">
                    <a:lumMod val="85000"/>
                  </a:schemeClr>
                </a:solidFill>
              </a:rPr>
              <a:t>W</a:t>
            </a:r>
            <a:r>
              <a:rPr lang="en-US" altLang="en-US" sz="2000" u="sng" dirty="0">
                <a:solidFill>
                  <a:schemeClr val="bg1">
                    <a:lumMod val="85000"/>
                  </a:schemeClr>
                </a:solidFill>
              </a:rPr>
              <a:t>rite </a:t>
            </a:r>
            <a:r>
              <a:rPr lang="en-US" altLang="en-US" sz="2000" u="sng" dirty="0">
                <a:solidFill>
                  <a:schemeClr val="bg1">
                    <a:lumMod val="85000"/>
                  </a:schemeClr>
                </a:solidFill>
              </a:rPr>
              <a:t>after write (WAW</a:t>
            </a:r>
            <a:r>
              <a:rPr lang="en-US" altLang="en-US" sz="2000" u="sng" dirty="0">
                <a:solidFill>
                  <a:schemeClr val="bg1">
                    <a:lumMod val="85000"/>
                  </a:schemeClr>
                </a:solidFill>
              </a:rPr>
              <a:t>)</a:t>
            </a:r>
            <a:r>
              <a:rPr lang="en-US" altLang="en-US" sz="2000" dirty="0">
                <a:solidFill>
                  <a:schemeClr val="bg1">
                    <a:lumMod val="85000"/>
                  </a:schemeClr>
                </a:solidFill>
              </a:rPr>
              <a:t>: </a:t>
            </a:r>
            <a:r>
              <a:rPr lang="en-US" altLang="en-US" sz="2000" dirty="0">
                <a:solidFill>
                  <a:schemeClr val="bg1">
                    <a:lumMod val="85000"/>
                  </a:schemeClr>
                </a:solidFill>
              </a:rPr>
              <a:t>an output </a:t>
            </a:r>
            <a:r>
              <a:rPr lang="en-US" altLang="en-US" sz="2000" dirty="0" smtClean="0">
                <a:solidFill>
                  <a:schemeClr val="bg1">
                    <a:lumMod val="85000"/>
                  </a:schemeClr>
                </a:solidFill>
              </a:rPr>
              <a:t>dependency (no problem in atom execution and problems in concurrency).</a:t>
            </a:r>
          </a:p>
          <a:p>
            <a:pPr marL="457200" lvl="1" indent="0">
              <a:buClr>
                <a:schemeClr val="tx1"/>
              </a:buClr>
              <a:buNone/>
            </a:pPr>
            <a:endParaRPr lang="en-US" altLang="en-US" sz="2000" dirty="0">
              <a:solidFill>
                <a:schemeClr val="bg1">
                  <a:lumMod val="85000"/>
                </a:schemeClr>
              </a:solidFill>
            </a:endParaRPr>
          </a:p>
          <a:p>
            <a:pPr marL="228600" lvl="1">
              <a:spcBef>
                <a:spcPts val="1000"/>
              </a:spcBef>
              <a:buClr>
                <a:schemeClr val="tx1"/>
              </a:buClr>
            </a:pPr>
            <a:r>
              <a:rPr lang="en-US" altLang="en-US" b="1" dirty="0">
                <a:solidFill>
                  <a:schemeClr val="bg1">
                    <a:lumMod val="85000"/>
                  </a:schemeClr>
                </a:solidFill>
              </a:rPr>
              <a:t>Control hazards: </a:t>
            </a:r>
          </a:p>
          <a:p>
            <a:pPr lvl="1">
              <a:buClr>
                <a:schemeClr val="tx1"/>
              </a:buClr>
            </a:pPr>
            <a:r>
              <a:rPr lang="en-US" altLang="en-US" sz="2000" dirty="0" smtClean="0">
                <a:solidFill>
                  <a:schemeClr val="bg1">
                    <a:lumMod val="85000"/>
                  </a:schemeClr>
                </a:solidFill>
              </a:rPr>
              <a:t>Pipelining </a:t>
            </a:r>
            <a:r>
              <a:rPr lang="en-US" altLang="en-US" sz="2000" dirty="0">
                <a:solidFill>
                  <a:schemeClr val="bg1">
                    <a:lumMod val="85000"/>
                  </a:schemeClr>
                </a:solidFill>
              </a:rPr>
              <a:t>of branches &amp; other </a:t>
            </a:r>
            <a:r>
              <a:rPr lang="en-US" altLang="en-US" sz="2000" dirty="0" smtClean="0">
                <a:solidFill>
                  <a:schemeClr val="bg1">
                    <a:lumMod val="85000"/>
                  </a:schemeClr>
                </a:solidFill>
              </a:rPr>
              <a:t>instructions </a:t>
            </a:r>
            <a:r>
              <a:rPr lang="en-US" altLang="en-US" sz="2000" dirty="0">
                <a:solidFill>
                  <a:schemeClr val="bg1">
                    <a:lumMod val="85000"/>
                  </a:schemeClr>
                </a:solidFill>
              </a:rPr>
              <a:t>that change the PC</a:t>
            </a:r>
            <a:endParaRPr lang="en-US" altLang="en-US" sz="2400" dirty="0" smtClean="0">
              <a:solidFill>
                <a:schemeClr val="bg1">
                  <a:lumMod val="85000"/>
                </a:schemeClr>
              </a:solidFill>
            </a:endParaRPr>
          </a:p>
        </p:txBody>
      </p:sp>
    </p:spTree>
    <p:extLst>
      <p:ext uri="{BB962C8B-B14F-4D97-AF65-F5344CB8AC3E}">
        <p14:creationId xmlns:p14="http://schemas.microsoft.com/office/powerpoint/2010/main" val="33561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Structural Hazards</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Two different instructions use same hardware in same cycle </a:t>
            </a: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11</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ounded Rectangle 4"/>
          <p:cNvSpPr/>
          <p:nvPr/>
        </p:nvSpPr>
        <p:spPr>
          <a:xfrm>
            <a:off x="4659668" y="273796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4867050" y="5358782"/>
            <a:ext cx="653933"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1383957" y="3200400"/>
            <a:ext cx="3274540" cy="98854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8" name="Freeform 167"/>
          <p:cNvSpPr/>
          <p:nvPr/>
        </p:nvSpPr>
        <p:spPr>
          <a:xfrm flipV="1">
            <a:off x="1383957" y="4434960"/>
            <a:ext cx="3489640" cy="1388335"/>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grpSp>
        <p:nvGrpSpPr>
          <p:cNvPr id="6" name="Group 5"/>
          <p:cNvGrpSpPr/>
          <p:nvPr/>
        </p:nvGrpSpPr>
        <p:grpSpPr>
          <a:xfrm>
            <a:off x="-4583" y="2835873"/>
            <a:ext cx="1905000" cy="1814668"/>
            <a:chOff x="-4583" y="2835873"/>
            <a:chExt cx="1905000" cy="1814668"/>
          </a:xfrm>
        </p:grpSpPr>
        <p:sp>
          <p:nvSpPr>
            <p:cNvPr id="169" name="Text Box 1037"/>
            <p:cNvSpPr txBox="1">
              <a:spLocks noChangeArrowheads="1"/>
            </p:cNvSpPr>
            <p:nvPr/>
          </p:nvSpPr>
          <p:spPr bwMode="auto">
            <a:xfrm>
              <a:off x="-4583" y="2835873"/>
              <a:ext cx="1905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If there is one </a:t>
              </a:r>
              <a:r>
                <a:rPr lang="en-US" altLang="en-US" sz="1600" b="1" dirty="0" smtClean="0">
                  <a:effectLst/>
                  <a:latin typeface="Arial" panose="020B0604020202020204" pitchFamily="34" charset="0"/>
                  <a:cs typeface="Arial" panose="020B0604020202020204" pitchFamily="34" charset="0"/>
                </a:rPr>
                <a:t>memory (cache) </a:t>
              </a:r>
              <a:r>
                <a:rPr lang="en-US" altLang="en-US" sz="1600" b="1" dirty="0" smtClean="0">
                  <a:effectLst/>
                  <a:latin typeface="Arial" panose="020B0604020202020204" pitchFamily="34" charset="0"/>
                  <a:cs typeface="Arial" panose="020B0604020202020204" pitchFamily="34" charset="0"/>
                </a:rPr>
                <a:t>for both data and instruction</a:t>
              </a:r>
              <a:endParaRPr lang="en-US" altLang="en-US" sz="1600" b="1" dirty="0">
                <a:effectLst/>
                <a:latin typeface="Courier New" panose="02070309020205020404" pitchFamily="49" charset="0"/>
                <a:cs typeface="Courier New" panose="02070309020205020404" pitchFamily="49" charset="0"/>
              </a:endParaRPr>
            </a:p>
          </p:txBody>
        </p:sp>
        <p:sp>
          <p:nvSpPr>
            <p:cNvPr id="166" name="Rectangle 165"/>
            <p:cNvSpPr/>
            <p:nvPr/>
          </p:nvSpPr>
          <p:spPr>
            <a:xfrm>
              <a:off x="423041" y="4026222"/>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67" name="Rectangle 166"/>
            <p:cNvSpPr/>
            <p:nvPr/>
          </p:nvSpPr>
          <p:spPr>
            <a:xfrm>
              <a:off x="423041" y="4267692"/>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0" name="Rectangle 169"/>
            <p:cNvSpPr/>
            <p:nvPr/>
          </p:nvSpPr>
          <p:spPr>
            <a:xfrm>
              <a:off x="423040" y="433379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1" name="Rectangle 170"/>
            <p:cNvSpPr/>
            <p:nvPr/>
          </p:nvSpPr>
          <p:spPr>
            <a:xfrm>
              <a:off x="423039" y="439466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2" name="Rectangle 171"/>
            <p:cNvSpPr/>
            <p:nvPr/>
          </p:nvSpPr>
          <p:spPr>
            <a:xfrm>
              <a:off x="423038" y="4457789"/>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3" name="Rectangle 172"/>
            <p:cNvSpPr/>
            <p:nvPr/>
          </p:nvSpPr>
          <p:spPr>
            <a:xfrm>
              <a:off x="423037" y="452119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5" name="Rectangle 174"/>
            <p:cNvSpPr/>
            <p:nvPr/>
          </p:nvSpPr>
          <p:spPr>
            <a:xfrm>
              <a:off x="423036" y="4587416"/>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spTree>
    <p:extLst>
      <p:ext uri="{BB962C8B-B14F-4D97-AF65-F5344CB8AC3E}">
        <p14:creationId xmlns:p14="http://schemas.microsoft.com/office/powerpoint/2010/main" val="1367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8"/>
                                        </p:tgtEl>
                                        <p:attrNameLst>
                                          <p:attrName>style.visibility</p:attrName>
                                        </p:attrNameLst>
                                      </p:cBhvr>
                                      <p:to>
                                        <p:strVal val="visible"/>
                                      </p:to>
                                    </p:set>
                                    <p:animEffect transition="in" filter="fade">
                                      <p:cBhvr>
                                        <p:cTn id="20" dur="500"/>
                                        <p:tgtEl>
                                          <p:spTgt spid="1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fade">
                                      <p:cBhvr>
                                        <p:cTn id="23"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4" grpId="0" animBg="1"/>
      <p:bldP spid="165" grpId="0" animBg="1"/>
      <p:bldP spid="1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Structural </a:t>
            </a:r>
            <a:r>
              <a:rPr lang="en-US" altLang="zh-CN" sz="2800" b="1" dirty="0" smtClean="0">
                <a:ea typeface="Calibri" charset="0"/>
                <a:cs typeface="Gill Sans"/>
              </a:rPr>
              <a:t>Hazard Solution</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smtClean="0"/>
              <a:t>Add more resources (e.g. data memory and instruction memory)</a:t>
            </a:r>
            <a:endParaRPr lang="en-US" altLang="en-US" sz="2000" dirty="0"/>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12</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Clr>
                <a:schemeClr val="tx1"/>
              </a:buClr>
              <a:buNone/>
            </a:pPr>
            <a:endParaRPr lang="en-US" alt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ounded Rectangle 4"/>
          <p:cNvSpPr/>
          <p:nvPr/>
        </p:nvSpPr>
        <p:spPr>
          <a:xfrm>
            <a:off x="4659668" y="273796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4867050" y="5358782"/>
            <a:ext cx="653933"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763259" y="2827661"/>
            <a:ext cx="2074116" cy="695341"/>
            <a:chOff x="5763259" y="2827661"/>
            <a:chExt cx="2074116" cy="695341"/>
          </a:xfrm>
        </p:grpSpPr>
        <p:sp>
          <p:nvSpPr>
            <p:cNvPr id="6" name="Rectangle 5"/>
            <p:cNvSpPr/>
            <p:nvPr/>
          </p:nvSpPr>
          <p:spPr>
            <a:xfrm>
              <a:off x="6875474" y="2898683"/>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 Mem</a:t>
              </a:r>
              <a:endParaRPr lang="en-US" sz="1400" b="1" dirty="0">
                <a:solidFill>
                  <a:schemeClr val="tx1"/>
                </a:solidFill>
              </a:endParaRPr>
            </a:p>
          </p:txBody>
        </p:sp>
        <p:sp>
          <p:nvSpPr>
            <p:cNvPr id="167" name="Rectangle 166"/>
            <p:cNvSpPr/>
            <p:nvPr/>
          </p:nvSpPr>
          <p:spPr>
            <a:xfrm>
              <a:off x="6875474" y="314015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0" name="Rectangle 169"/>
            <p:cNvSpPr/>
            <p:nvPr/>
          </p:nvSpPr>
          <p:spPr>
            <a:xfrm>
              <a:off x="6875473" y="320625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1" name="Rectangle 170"/>
            <p:cNvSpPr/>
            <p:nvPr/>
          </p:nvSpPr>
          <p:spPr>
            <a:xfrm>
              <a:off x="6875472" y="326712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2" name="Rectangle 171"/>
            <p:cNvSpPr/>
            <p:nvPr/>
          </p:nvSpPr>
          <p:spPr>
            <a:xfrm>
              <a:off x="6875471" y="3330250"/>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3" name="Rectangle 172"/>
            <p:cNvSpPr/>
            <p:nvPr/>
          </p:nvSpPr>
          <p:spPr>
            <a:xfrm>
              <a:off x="6875470" y="339365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5" name="Rectangle 174"/>
            <p:cNvSpPr/>
            <p:nvPr/>
          </p:nvSpPr>
          <p:spPr>
            <a:xfrm>
              <a:off x="6875469" y="3459877"/>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4" name="Freeform 183"/>
            <p:cNvSpPr/>
            <p:nvPr/>
          </p:nvSpPr>
          <p:spPr>
            <a:xfrm flipH="1">
              <a:off x="5763259" y="2827661"/>
              <a:ext cx="1133342" cy="205966"/>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8" name="Group 7"/>
          <p:cNvGrpSpPr/>
          <p:nvPr/>
        </p:nvGrpSpPr>
        <p:grpSpPr>
          <a:xfrm>
            <a:off x="3371022" y="5538655"/>
            <a:ext cx="1466400" cy="625285"/>
            <a:chOff x="3371022" y="5538655"/>
            <a:chExt cx="1466400" cy="625285"/>
          </a:xfrm>
        </p:grpSpPr>
        <p:sp>
          <p:nvSpPr>
            <p:cNvPr id="177" name="Rectangle 176"/>
            <p:cNvSpPr/>
            <p:nvPr/>
          </p:nvSpPr>
          <p:spPr>
            <a:xfrm>
              <a:off x="3371027" y="5539621"/>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Inst</a:t>
              </a:r>
              <a:r>
                <a:rPr lang="en-US" sz="1400" b="1" dirty="0" smtClean="0">
                  <a:solidFill>
                    <a:schemeClr val="tx1"/>
                  </a:solidFill>
                </a:rPr>
                <a:t> Mem</a:t>
              </a:r>
              <a:endParaRPr lang="en-US" sz="1400" b="1" dirty="0">
                <a:solidFill>
                  <a:schemeClr val="tx1"/>
                </a:solidFill>
              </a:endParaRPr>
            </a:p>
          </p:txBody>
        </p:sp>
        <p:sp>
          <p:nvSpPr>
            <p:cNvPr id="178" name="Rectangle 177"/>
            <p:cNvSpPr/>
            <p:nvPr/>
          </p:nvSpPr>
          <p:spPr>
            <a:xfrm>
              <a:off x="3371027" y="5781091"/>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9" name="Rectangle 178"/>
            <p:cNvSpPr/>
            <p:nvPr/>
          </p:nvSpPr>
          <p:spPr>
            <a:xfrm>
              <a:off x="3371026" y="5847192"/>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0" name="Rectangle 179"/>
            <p:cNvSpPr/>
            <p:nvPr/>
          </p:nvSpPr>
          <p:spPr>
            <a:xfrm>
              <a:off x="3371025" y="590806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1" name="Rectangle 180"/>
            <p:cNvSpPr/>
            <p:nvPr/>
          </p:nvSpPr>
          <p:spPr>
            <a:xfrm>
              <a:off x="3371024" y="5971188"/>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2" name="Rectangle 181"/>
            <p:cNvSpPr/>
            <p:nvPr/>
          </p:nvSpPr>
          <p:spPr>
            <a:xfrm>
              <a:off x="3371023" y="603459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3" name="Rectangle 182"/>
            <p:cNvSpPr/>
            <p:nvPr/>
          </p:nvSpPr>
          <p:spPr>
            <a:xfrm>
              <a:off x="3371022" y="610081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5" name="Freeform 184"/>
            <p:cNvSpPr/>
            <p:nvPr/>
          </p:nvSpPr>
          <p:spPr>
            <a:xfrm rot="8866979" flipH="1">
              <a:off x="4387481" y="5538655"/>
              <a:ext cx="449941" cy="186333"/>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extLst>
      <p:ext uri="{BB962C8B-B14F-4D97-AF65-F5344CB8AC3E}">
        <p14:creationId xmlns:p14="http://schemas.microsoft.com/office/powerpoint/2010/main" val="35212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13</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solidFill>
                  <a:schemeClr val="bg1">
                    <a:lumMod val="85000"/>
                  </a:schemeClr>
                </a:solidFill>
              </a:rPr>
              <a:t>Structural hazards: </a:t>
            </a:r>
          </a:p>
          <a:p>
            <a:pPr lvl="1">
              <a:buClr>
                <a:schemeClr val="tx1"/>
              </a:buClr>
            </a:pPr>
            <a:r>
              <a:rPr lang="en-US" altLang="en-US" sz="2000" dirty="0">
                <a:solidFill>
                  <a:schemeClr val="bg1">
                    <a:lumMod val="85000"/>
                  </a:schemeClr>
                </a:solidFill>
              </a:rPr>
              <a:t>T</a:t>
            </a:r>
            <a:r>
              <a:rPr lang="en-US" altLang="en-US" sz="2000" dirty="0" smtClean="0">
                <a:solidFill>
                  <a:schemeClr val="bg1">
                    <a:lumMod val="85000"/>
                  </a:schemeClr>
                </a:solidFill>
              </a:rPr>
              <a:t>wo </a:t>
            </a:r>
            <a:r>
              <a:rPr lang="en-US" altLang="en-US" sz="2000" dirty="0">
                <a:solidFill>
                  <a:schemeClr val="bg1">
                    <a:lumMod val="85000"/>
                  </a:schemeClr>
                </a:solidFill>
              </a:rPr>
              <a:t>different instructions use </a:t>
            </a:r>
            <a:r>
              <a:rPr lang="en-US" altLang="en-US" sz="2000" dirty="0" smtClean="0">
                <a:solidFill>
                  <a:schemeClr val="bg1">
                    <a:lumMod val="85000"/>
                  </a:schemeClr>
                </a:solidFill>
              </a:rPr>
              <a:t>same hardware </a:t>
            </a:r>
            <a:r>
              <a:rPr lang="en-US" altLang="en-US" sz="2000" dirty="0">
                <a:solidFill>
                  <a:schemeClr val="bg1">
                    <a:lumMod val="85000"/>
                  </a:schemeClr>
                </a:solidFill>
              </a:rPr>
              <a:t>in same </a:t>
            </a:r>
            <a:r>
              <a:rPr lang="en-US" altLang="en-US" sz="2000" dirty="0" smtClean="0">
                <a:solidFill>
                  <a:schemeClr val="bg1">
                    <a:lumMod val="85000"/>
                  </a:schemeClr>
                </a:solidFill>
              </a:rPr>
              <a:t>cycle</a:t>
            </a:r>
            <a:r>
              <a:rPr lang="en-US" altLang="en-US" sz="2000" dirty="0">
                <a:solidFill>
                  <a:schemeClr val="bg1">
                    <a:lumMod val="85000"/>
                  </a:schemeClr>
                </a:solidFill>
              </a:rPr>
              <a:t>.</a:t>
            </a:r>
            <a:r>
              <a:rPr lang="en-US" altLang="en-US" sz="2000" dirty="0" smtClean="0">
                <a:solidFill>
                  <a:schemeClr val="bg1">
                    <a:lumMod val="85000"/>
                  </a:schemeClr>
                </a:solidFill>
              </a:rPr>
              <a:t> </a:t>
            </a:r>
            <a:endParaRPr lang="en-US" altLang="en-US" sz="2000" dirty="0" smtClean="0">
              <a:solidFill>
                <a:schemeClr val="bg1">
                  <a:lumMod val="85000"/>
                </a:schemeClr>
              </a:solidFill>
            </a:endParaRPr>
          </a:p>
          <a:p>
            <a:pPr marL="457200" lvl="1" indent="0">
              <a:buClr>
                <a:schemeClr val="tx1"/>
              </a:buClr>
              <a:buNone/>
            </a:pPr>
            <a:endParaRPr lang="en-US" altLang="en-US" dirty="0"/>
          </a:p>
          <a:p>
            <a:pPr marL="228600" lvl="1">
              <a:spcBef>
                <a:spcPts val="1000"/>
              </a:spcBef>
              <a:buClr>
                <a:schemeClr val="tx1"/>
              </a:buClr>
            </a:pPr>
            <a:r>
              <a:rPr lang="en-US" altLang="en-US" b="1" dirty="0"/>
              <a:t>Data 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p>
          <a:p>
            <a:pPr lvl="1">
              <a:buClr>
                <a:schemeClr val="tx1"/>
              </a:buClr>
            </a:pPr>
            <a:r>
              <a:rPr lang="en-US" altLang="en-US" sz="2000" u="sng" dirty="0">
                <a:solidFill>
                  <a:srgbClr val="990000"/>
                </a:solidFill>
              </a:rPr>
              <a:t>R</a:t>
            </a:r>
            <a:r>
              <a:rPr lang="en-US" altLang="en-US" sz="2000" u="sng" dirty="0">
                <a:solidFill>
                  <a:srgbClr val="990000"/>
                </a:solidFill>
              </a:rPr>
              <a:t>ead </a:t>
            </a:r>
            <a:r>
              <a:rPr lang="en-US" altLang="en-US" sz="2000" u="sng" dirty="0">
                <a:solidFill>
                  <a:srgbClr val="990000"/>
                </a:solidFill>
              </a:rPr>
              <a:t>after write (</a:t>
            </a:r>
            <a:r>
              <a:rPr lang="en-US" altLang="en-US" sz="2000" u="sng" dirty="0">
                <a:solidFill>
                  <a:srgbClr val="990000"/>
                </a:solidFill>
              </a:rPr>
              <a:t>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read (WAR</a:t>
            </a:r>
            <a:r>
              <a:rPr lang="en-US" altLang="en-US" sz="2000" u="sng" dirty="0">
                <a:solidFill>
                  <a:srgbClr val="990000"/>
                </a:solidFill>
              </a:rPr>
              <a:t>)</a:t>
            </a:r>
            <a:r>
              <a:rPr lang="en-US" altLang="en-US" sz="2000" dirty="0"/>
              <a:t>: </a:t>
            </a:r>
            <a:r>
              <a:rPr lang="en-US" altLang="en-US" sz="2000" dirty="0"/>
              <a:t>an </a:t>
            </a:r>
            <a:r>
              <a:rPr lang="en-US" altLang="en-US" sz="2000" dirty="0" smtClean="0"/>
              <a:t>anti-dependency (no hazards). </a:t>
            </a:r>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write (WAW</a:t>
            </a:r>
            <a:r>
              <a:rPr lang="en-US" altLang="en-US" sz="2000" u="sng" dirty="0">
                <a:solidFill>
                  <a:srgbClr val="990000"/>
                </a:solidFill>
              </a:rPr>
              <a:t>)</a:t>
            </a:r>
            <a:r>
              <a:rPr lang="en-US" altLang="en-US" sz="2000" dirty="0"/>
              <a:t>: </a:t>
            </a:r>
            <a:r>
              <a:rPr lang="en-US" altLang="en-US" sz="2000" dirty="0"/>
              <a:t>an output </a:t>
            </a:r>
            <a:r>
              <a:rPr lang="en-US" altLang="en-US" sz="2000" dirty="0" smtClean="0"/>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solidFill>
                  <a:schemeClr val="bg1">
                    <a:lumMod val="85000"/>
                  </a:schemeClr>
                </a:solidFill>
              </a:rPr>
              <a:t>Control hazards: </a:t>
            </a:r>
          </a:p>
          <a:p>
            <a:pPr lvl="1">
              <a:buClr>
                <a:schemeClr val="tx1"/>
              </a:buClr>
            </a:pPr>
            <a:r>
              <a:rPr lang="en-US" altLang="en-US" sz="2000" dirty="0" smtClean="0">
                <a:solidFill>
                  <a:schemeClr val="bg1">
                    <a:lumMod val="85000"/>
                  </a:schemeClr>
                </a:solidFill>
              </a:rPr>
              <a:t>Pipelining </a:t>
            </a:r>
            <a:r>
              <a:rPr lang="en-US" altLang="en-US" sz="2000" dirty="0">
                <a:solidFill>
                  <a:schemeClr val="bg1">
                    <a:lumMod val="85000"/>
                  </a:schemeClr>
                </a:solidFill>
              </a:rPr>
              <a:t>of branches &amp; other </a:t>
            </a:r>
            <a:r>
              <a:rPr lang="en-US" altLang="en-US" sz="2000" dirty="0" smtClean="0">
                <a:solidFill>
                  <a:schemeClr val="bg1">
                    <a:lumMod val="85000"/>
                  </a:schemeClr>
                </a:solidFill>
              </a:rPr>
              <a:t>instructions </a:t>
            </a:r>
            <a:r>
              <a:rPr lang="en-US" altLang="en-US" sz="2000" dirty="0">
                <a:solidFill>
                  <a:schemeClr val="bg1">
                    <a:lumMod val="85000"/>
                  </a:schemeClr>
                </a:solidFill>
              </a:rPr>
              <a:t>that change the </a:t>
            </a:r>
            <a:r>
              <a:rPr lang="en-US" altLang="en-US" sz="2000" dirty="0" smtClean="0">
                <a:solidFill>
                  <a:schemeClr val="bg1">
                    <a:lumMod val="85000"/>
                  </a:schemeClr>
                </a:solidFill>
              </a:rPr>
              <a:t>PC.</a:t>
            </a:r>
            <a:endParaRPr lang="en-US" altLang="en-US" sz="2400" dirty="0" smtClean="0">
              <a:solidFill>
                <a:schemeClr val="bg1">
                  <a:lumMod val="85000"/>
                </a:schemeClr>
              </a:solidFill>
            </a:endParaRPr>
          </a:p>
        </p:txBody>
      </p:sp>
    </p:spTree>
    <p:extLst>
      <p:ext uri="{BB962C8B-B14F-4D97-AF65-F5344CB8AC3E}">
        <p14:creationId xmlns:p14="http://schemas.microsoft.com/office/powerpoint/2010/main" val="28670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Read after Write</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a:t>
            </a:r>
            <a:r>
              <a:rPr lang="en-US" altLang="en-US" sz="2000" dirty="0" smtClean="0"/>
              <a:t>pipeline</a:t>
            </a:r>
            <a:endParaRPr lang="en-US" altLang="en-US" sz="2000"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14</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
        <p:nvSpPr>
          <p:cNvPr id="171" name="Rounded Rectangle 170"/>
          <p:cNvSpPr/>
          <p:nvPr/>
        </p:nvSpPr>
        <p:spPr>
          <a:xfrm>
            <a:off x="5486495" y="271458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3797159" y="367141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72679"/>
            <a:ext cx="4513226" cy="180666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40" y="4142655"/>
            <a:ext cx="2863204" cy="816820"/>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329966" y="5015658"/>
            <a:ext cx="1905000" cy="7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Ra is ready after Cycle 5 but we use it at Cycle 3</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467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fade">
                                      <p:cBhvr>
                                        <p:cTn id="20" dur="500"/>
                                        <p:tgtEl>
                                          <p:spTgt spid="1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500"/>
                                        <p:tgtEl>
                                          <p:spTgt spid="17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fade">
                                      <p:cBhvr>
                                        <p:cTn id="3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0" grpId="0"/>
      <p:bldP spid="171" grpId="0" animBg="1"/>
      <p:bldP spid="172" grpId="0" animBg="1"/>
      <p:bldP spid="173" grpId="0" animBg="1"/>
      <p:bldP spid="175" grpId="0" animBg="1"/>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Write after Read</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pipeline</a:t>
            </a: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15</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err="1" smtClean="0"/>
              <a:t>Rb</a:t>
            </a:r>
            <a:r>
              <a:rPr lang="en-US" altLang="en-US" sz="2000" i="1" dirty="0" smtClean="0"/>
              <a:t>, Ra,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Ra, </a:t>
            </a:r>
            <a:r>
              <a:rPr lang="en-US" altLang="en-US" sz="2000" i="1" dirty="0" err="1" smtClean="0"/>
              <a:t>Rc</a:t>
            </a:r>
            <a:r>
              <a:rPr lang="en-US" altLang="en-US" sz="2000" i="1" dirty="0" smtClean="0"/>
              <a:t>, Rd</a:t>
            </a:r>
          </a:p>
        </p:txBody>
      </p:sp>
      <p:sp>
        <p:nvSpPr>
          <p:cNvPr id="171" name="Rounded Rectangle 170"/>
          <p:cNvSpPr/>
          <p:nvPr/>
        </p:nvSpPr>
        <p:spPr>
          <a:xfrm>
            <a:off x="2940596" y="2698839"/>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6293838" y="3640895"/>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84056"/>
            <a:ext cx="2005792" cy="1795284"/>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39" y="4142655"/>
            <a:ext cx="5334853" cy="816820"/>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49428" y="5015658"/>
            <a:ext cx="2185538"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Ra is read at Cycle 2 and we update it at Cycle 6: Correct</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54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500"/>
                                        <p:tgtEl>
                                          <p:spTgt spid="1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2"/>
                                        </p:tgtEl>
                                        <p:attrNameLst>
                                          <p:attrName>style.visibility</p:attrName>
                                        </p:attrNameLst>
                                      </p:cBhvr>
                                      <p:to>
                                        <p:strVal val="visible"/>
                                      </p:to>
                                    </p:set>
                                    <p:animEffect transition="in" filter="fade">
                                      <p:cBhvr>
                                        <p:cTn id="18" dur="500"/>
                                        <p:tgtEl>
                                          <p:spTgt spid="1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3"/>
                                        </p:tgtEl>
                                        <p:attrNameLst>
                                          <p:attrName>style.visibility</p:attrName>
                                        </p:attrNameLst>
                                      </p:cBhvr>
                                      <p:to>
                                        <p:strVal val="visible"/>
                                      </p:to>
                                    </p:set>
                                    <p:animEffect transition="in" filter="fade">
                                      <p:cBhvr>
                                        <p:cTn id="23" dur="500"/>
                                        <p:tgtEl>
                                          <p:spTgt spid="1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500"/>
                                        <p:tgtEl>
                                          <p:spTgt spid="1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6"/>
                                        </p:tgtEl>
                                        <p:attrNameLst>
                                          <p:attrName>style.visibility</p:attrName>
                                        </p:attrNameLst>
                                      </p:cBhvr>
                                      <p:to>
                                        <p:strVal val="visible"/>
                                      </p:to>
                                    </p:set>
                                    <p:animEffect transition="in" filter="fade">
                                      <p:cBhvr>
                                        <p:cTn id="29"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0" grpId="0"/>
      <p:bldP spid="171" grpId="0" animBg="1"/>
      <p:bldP spid="172" grpId="0" animBg="1"/>
      <p:bldP spid="173" grpId="0" animBg="1"/>
      <p:bldP spid="175" grpId="0" animBg="1"/>
      <p:bldP spid="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Write after Write</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a:t>
            </a:r>
            <a:r>
              <a:rPr lang="en-US" altLang="en-US" sz="2000" dirty="0" smtClean="0"/>
              <a:t>pipeline</a:t>
            </a:r>
            <a:endParaRPr lang="en-US" altLang="en-US" sz="2000"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16</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endParaRPr lang="en-US" altLang="en-US" sz="1000" dirty="0"/>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Ra, </a:t>
            </a:r>
            <a:r>
              <a:rPr lang="en-US" altLang="en-US" sz="2000" i="1" dirty="0" err="1" smtClean="0"/>
              <a:t>Rc</a:t>
            </a:r>
            <a:r>
              <a:rPr lang="en-US" altLang="en-US" sz="2000" i="1" dirty="0" smtClean="0"/>
              <a:t>, Rd</a:t>
            </a:r>
          </a:p>
        </p:txBody>
      </p:sp>
      <p:sp>
        <p:nvSpPr>
          <p:cNvPr id="171" name="Rounded Rectangle 170"/>
          <p:cNvSpPr/>
          <p:nvPr/>
        </p:nvSpPr>
        <p:spPr>
          <a:xfrm>
            <a:off x="5486495" y="271458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6265691" y="3610673"/>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72679"/>
            <a:ext cx="4513226" cy="180666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39" y="4051410"/>
            <a:ext cx="5316543" cy="908065"/>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25165" y="5015658"/>
            <a:ext cx="2210721"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No problem for atom execution and will cause problem in concurrency (multiple instruction are executed simultaneously)</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389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fade">
                                      <p:cBhvr>
                                        <p:cTn id="17" dur="500"/>
                                        <p:tgtEl>
                                          <p:spTgt spid="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5"/>
                                        </p:tgtEl>
                                        <p:attrNameLst>
                                          <p:attrName>style.visibility</p:attrName>
                                        </p:attrNameLst>
                                      </p:cBhvr>
                                      <p:to>
                                        <p:strVal val="visible"/>
                                      </p:to>
                                    </p:set>
                                    <p:animEffect transition="in" filter="fade">
                                      <p:cBhvr>
                                        <p:cTn id="20" dur="500"/>
                                        <p:tgtEl>
                                          <p:spTgt spid="1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6"/>
                                        </p:tgtEl>
                                        <p:attrNameLst>
                                          <p:attrName>style.visibility</p:attrName>
                                        </p:attrNameLst>
                                      </p:cBhvr>
                                      <p:to>
                                        <p:strVal val="visible"/>
                                      </p:to>
                                    </p:set>
                                    <p:animEffect transition="in" filter="fade">
                                      <p:cBhvr>
                                        <p:cTn id="23"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5" grpId="0" animBg="1"/>
      <p:bldP spid="1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 name="Group 40"/>
          <p:cNvGrpSpPr>
            <a:grpSpLocks noChangeAspect="1"/>
          </p:cNvGrpSpPr>
          <p:nvPr/>
        </p:nvGrpSpPr>
        <p:grpSpPr bwMode="auto">
          <a:xfrm>
            <a:off x="7589212" y="5067753"/>
            <a:ext cx="448925" cy="369888"/>
            <a:chOff x="1374" y="528"/>
            <a:chExt cx="480" cy="432"/>
          </a:xfrm>
        </p:grpSpPr>
        <p:grpSp>
          <p:nvGrpSpPr>
            <p:cNvPr id="400" name="Group 41"/>
            <p:cNvGrpSpPr>
              <a:grpSpLocks noChangeAspect="1"/>
            </p:cNvGrpSpPr>
            <p:nvPr/>
          </p:nvGrpSpPr>
          <p:grpSpPr bwMode="auto">
            <a:xfrm>
              <a:off x="1374" y="528"/>
              <a:ext cx="480" cy="432"/>
              <a:chOff x="1392" y="528"/>
              <a:chExt cx="480" cy="432"/>
            </a:xfrm>
          </p:grpSpPr>
          <p:sp>
            <p:nvSpPr>
              <p:cNvPr id="402"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01"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72" name="Line 45"/>
          <p:cNvSpPr>
            <a:spLocks noChangeAspect="1" noChangeShapeType="1"/>
          </p:cNvSpPr>
          <p:nvPr/>
        </p:nvSpPr>
        <p:spPr bwMode="auto">
          <a:xfrm>
            <a:off x="8040169" y="5142366"/>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Line 46"/>
          <p:cNvSpPr>
            <a:spLocks noChangeAspect="1" noChangeShapeType="1"/>
          </p:cNvSpPr>
          <p:nvPr/>
        </p:nvSpPr>
        <p:spPr bwMode="auto">
          <a:xfrm>
            <a:off x="8040169" y="5363028"/>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4" name="Group 47"/>
          <p:cNvGrpSpPr>
            <a:grpSpLocks noChangeAspect="1"/>
          </p:cNvGrpSpPr>
          <p:nvPr/>
        </p:nvGrpSpPr>
        <p:grpSpPr bwMode="auto">
          <a:xfrm>
            <a:off x="8446436" y="4958216"/>
            <a:ext cx="404236" cy="588963"/>
            <a:chOff x="2991" y="411"/>
            <a:chExt cx="359" cy="768"/>
          </a:xfrm>
        </p:grpSpPr>
        <p:sp>
          <p:nvSpPr>
            <p:cNvPr id="396"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397"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75" name="Line 52"/>
          <p:cNvSpPr>
            <a:spLocks noChangeAspect="1" noChangeShapeType="1"/>
          </p:cNvSpPr>
          <p:nvPr/>
        </p:nvSpPr>
        <p:spPr bwMode="auto">
          <a:xfrm>
            <a:off x="8854734" y="5253491"/>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Line 58"/>
          <p:cNvSpPr>
            <a:spLocks noChangeAspect="1" noChangeShapeType="1"/>
          </p:cNvSpPr>
          <p:nvPr/>
        </p:nvSpPr>
        <p:spPr bwMode="auto">
          <a:xfrm>
            <a:off x="7122005" y="5364616"/>
            <a:ext cx="4672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Line 59"/>
          <p:cNvSpPr>
            <a:spLocks noChangeAspect="1" noChangeShapeType="1"/>
          </p:cNvSpPr>
          <p:nvPr/>
        </p:nvSpPr>
        <p:spPr bwMode="auto">
          <a:xfrm>
            <a:off x="7061065" y="5142366"/>
            <a:ext cx="5261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1" name="Group 60"/>
          <p:cNvGrpSpPr>
            <a:grpSpLocks noChangeAspect="1"/>
          </p:cNvGrpSpPr>
          <p:nvPr/>
        </p:nvGrpSpPr>
        <p:grpSpPr bwMode="auto">
          <a:xfrm>
            <a:off x="6640579" y="5069341"/>
            <a:ext cx="589087" cy="368300"/>
            <a:chOff x="1123" y="576"/>
            <a:chExt cx="626" cy="480"/>
          </a:xfrm>
        </p:grpSpPr>
        <p:sp>
          <p:nvSpPr>
            <p:cNvPr id="392"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93"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dirty="0" err="1"/>
                <a:t>Ifetch</a:t>
              </a:r>
              <a:endParaRPr lang="en-US" altLang="en-US" sz="1000" dirty="0"/>
            </a:p>
          </p:txBody>
        </p:sp>
      </p:grpSp>
      <p:sp>
        <p:nvSpPr>
          <p:cNvPr id="388" name="Rectangle 64"/>
          <p:cNvSpPr>
            <a:spLocks noChangeAspect="1" noChangeArrowheads="1"/>
          </p:cNvSpPr>
          <p:nvPr/>
        </p:nvSpPr>
        <p:spPr bwMode="auto">
          <a:xfrm>
            <a:off x="8150725" y="4902653"/>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Rectangle 66"/>
          <p:cNvSpPr>
            <a:spLocks noChangeAspect="1" noChangeArrowheads="1"/>
          </p:cNvSpPr>
          <p:nvPr/>
        </p:nvSpPr>
        <p:spPr bwMode="auto">
          <a:xfrm>
            <a:off x="7302794" y="4902653"/>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Rectangle 67"/>
          <p:cNvSpPr>
            <a:spLocks noChangeAspect="1" noChangeArrowheads="1"/>
          </p:cNvSpPr>
          <p:nvPr/>
        </p:nvSpPr>
        <p:spPr bwMode="auto">
          <a:xfrm>
            <a:off x="8998656" y="4906765"/>
            <a:ext cx="89588" cy="69083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a:t>
            </a:r>
            <a:r>
              <a:rPr lang="en-US" altLang="zh-CN" sz="2800" b="1" dirty="0" smtClean="0">
                <a:ea typeface="Calibri" charset="0"/>
                <a:cs typeface="Gill Sans"/>
              </a:rPr>
              <a:t>Hazard Solutions:</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smtClean="0"/>
              <a:t>Adding pipeline stall (</a:t>
            </a:r>
            <a:r>
              <a:rPr lang="en-US" altLang="en-US" sz="2000" dirty="0"/>
              <a:t>also called p</a:t>
            </a:r>
            <a:r>
              <a:rPr lang="en-US" altLang="en-US" sz="2000" dirty="0" smtClean="0"/>
              <a:t>ipeline bubbling)</a:t>
            </a: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17</a:t>
            </a:fld>
            <a:endParaRPr lang="en-US" dirty="0"/>
          </a:p>
        </p:txBody>
      </p:sp>
      <p:sp>
        <p:nvSpPr>
          <p:cNvPr id="169" name="Line 4"/>
          <p:cNvSpPr>
            <a:spLocks noChangeShapeType="1"/>
          </p:cNvSpPr>
          <p:nvPr/>
        </p:nvSpPr>
        <p:spPr bwMode="auto">
          <a:xfrm>
            <a:off x="1937093" y="2223618"/>
            <a:ext cx="6578600" cy="190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7" name="Group 5"/>
          <p:cNvGrpSpPr>
            <a:grpSpLocks/>
          </p:cNvGrpSpPr>
          <p:nvPr/>
        </p:nvGrpSpPr>
        <p:grpSpPr bwMode="auto">
          <a:xfrm>
            <a:off x="2378418" y="2833218"/>
            <a:ext cx="3879850" cy="700088"/>
            <a:chOff x="1962" y="1200"/>
            <a:chExt cx="1910" cy="441"/>
          </a:xfrm>
        </p:grpSpPr>
        <p:grpSp>
          <p:nvGrpSpPr>
            <p:cNvPr id="295" name="Group 6"/>
            <p:cNvGrpSpPr>
              <a:grpSpLocks noChangeAspect="1"/>
            </p:cNvGrpSpPr>
            <p:nvPr/>
          </p:nvGrpSpPr>
          <p:grpSpPr bwMode="auto">
            <a:xfrm>
              <a:off x="2429" y="1304"/>
              <a:ext cx="221" cy="233"/>
              <a:chOff x="1374" y="528"/>
              <a:chExt cx="480" cy="432"/>
            </a:xfrm>
          </p:grpSpPr>
          <p:grpSp>
            <p:nvGrpSpPr>
              <p:cNvPr id="324" name="Group 7"/>
              <p:cNvGrpSpPr>
                <a:grpSpLocks noChangeAspect="1"/>
              </p:cNvGrpSpPr>
              <p:nvPr/>
            </p:nvGrpSpPr>
            <p:grpSpPr bwMode="auto">
              <a:xfrm>
                <a:off x="1374" y="528"/>
                <a:ext cx="480" cy="432"/>
                <a:chOff x="1392" y="528"/>
                <a:chExt cx="480" cy="432"/>
              </a:xfrm>
            </p:grpSpPr>
            <p:sp>
              <p:nvSpPr>
                <p:cNvPr id="326"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25"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96"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8" name="Group 13"/>
            <p:cNvGrpSpPr>
              <a:grpSpLocks noChangeAspect="1"/>
            </p:cNvGrpSpPr>
            <p:nvPr/>
          </p:nvGrpSpPr>
          <p:grpSpPr bwMode="auto">
            <a:xfrm>
              <a:off x="2851" y="1235"/>
              <a:ext cx="199" cy="371"/>
              <a:chOff x="2991" y="411"/>
              <a:chExt cx="359" cy="768"/>
            </a:xfrm>
          </p:grpSpPr>
          <p:sp>
            <p:nvSpPr>
              <p:cNvPr id="320"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321"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99"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1" name="Group 20"/>
            <p:cNvGrpSpPr>
              <a:grpSpLocks noChangeAspect="1"/>
            </p:cNvGrpSpPr>
            <p:nvPr/>
          </p:nvGrpSpPr>
          <p:grpSpPr bwMode="auto">
            <a:xfrm>
              <a:off x="3209" y="1305"/>
              <a:ext cx="275" cy="232"/>
              <a:chOff x="3853" y="576"/>
              <a:chExt cx="594" cy="480"/>
            </a:xfrm>
          </p:grpSpPr>
          <p:sp>
            <p:nvSpPr>
              <p:cNvPr id="318"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19"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02"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5" name="Group 26"/>
            <p:cNvGrpSpPr>
              <a:grpSpLocks noChangeAspect="1"/>
            </p:cNvGrpSpPr>
            <p:nvPr/>
          </p:nvGrpSpPr>
          <p:grpSpPr bwMode="auto">
            <a:xfrm>
              <a:off x="1962" y="1305"/>
              <a:ext cx="290" cy="232"/>
              <a:chOff x="1123" y="576"/>
              <a:chExt cx="626" cy="480"/>
            </a:xfrm>
          </p:grpSpPr>
          <p:sp>
            <p:nvSpPr>
              <p:cNvPr id="316"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17"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306" name="Group 29"/>
            <p:cNvGrpSpPr>
              <a:grpSpLocks/>
            </p:cNvGrpSpPr>
            <p:nvPr/>
          </p:nvGrpSpPr>
          <p:grpSpPr bwMode="auto">
            <a:xfrm>
              <a:off x="2288" y="1200"/>
              <a:ext cx="1297" cy="441"/>
              <a:chOff x="2112" y="528"/>
              <a:chExt cx="2088" cy="681"/>
            </a:xfrm>
          </p:grpSpPr>
          <p:sp>
            <p:nvSpPr>
              <p:cNvPr id="312"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 name="Group 34"/>
            <p:cNvGrpSpPr>
              <a:grpSpLocks noChangeAspect="1"/>
            </p:cNvGrpSpPr>
            <p:nvPr/>
          </p:nvGrpSpPr>
          <p:grpSpPr bwMode="auto">
            <a:xfrm flipH="1">
              <a:off x="3649" y="1296"/>
              <a:ext cx="223" cy="233"/>
              <a:chOff x="1374" y="528"/>
              <a:chExt cx="480" cy="432"/>
            </a:xfrm>
          </p:grpSpPr>
          <p:grpSp>
            <p:nvGrpSpPr>
              <p:cNvPr id="308" name="Group 35"/>
              <p:cNvGrpSpPr>
                <a:grpSpLocks noChangeAspect="1"/>
              </p:cNvGrpSpPr>
              <p:nvPr/>
            </p:nvGrpSpPr>
            <p:grpSpPr bwMode="auto">
              <a:xfrm>
                <a:off x="1374" y="528"/>
                <a:ext cx="480" cy="432"/>
                <a:chOff x="1392" y="528"/>
                <a:chExt cx="480" cy="432"/>
              </a:xfrm>
            </p:grpSpPr>
            <p:sp>
              <p:nvSpPr>
                <p:cNvPr id="310"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09"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91" name="Group 41"/>
          <p:cNvGrpSpPr>
            <a:grpSpLocks noChangeAspect="1"/>
          </p:cNvGrpSpPr>
          <p:nvPr/>
        </p:nvGrpSpPr>
        <p:grpSpPr bwMode="auto">
          <a:xfrm>
            <a:off x="6750150" y="3912718"/>
            <a:ext cx="448925" cy="369888"/>
            <a:chOff x="1392" y="528"/>
            <a:chExt cx="480" cy="432"/>
          </a:xfrm>
        </p:grpSpPr>
        <p:sp>
          <p:nvSpPr>
            <p:cNvPr id="293"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92" name="Text Box 44"/>
          <p:cNvSpPr txBox="1">
            <a:spLocks noChangeAspect="1" noChangeArrowheads="1"/>
          </p:cNvSpPr>
          <p:nvPr/>
        </p:nvSpPr>
        <p:spPr bwMode="auto">
          <a:xfrm>
            <a:off x="6774467" y="3952104"/>
            <a:ext cx="404033" cy="2448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sp>
        <p:nvSpPr>
          <p:cNvPr id="263" name="Line 45"/>
          <p:cNvSpPr>
            <a:spLocks noChangeAspect="1" noChangeShapeType="1"/>
          </p:cNvSpPr>
          <p:nvPr/>
        </p:nvSpPr>
        <p:spPr bwMode="auto">
          <a:xfrm>
            <a:off x="7201107" y="3987331"/>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Line 46"/>
          <p:cNvSpPr>
            <a:spLocks noChangeAspect="1" noChangeShapeType="1"/>
          </p:cNvSpPr>
          <p:nvPr/>
        </p:nvSpPr>
        <p:spPr bwMode="auto">
          <a:xfrm>
            <a:off x="7201107" y="4207993"/>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 name="Group 47"/>
          <p:cNvGrpSpPr>
            <a:grpSpLocks noChangeAspect="1"/>
          </p:cNvGrpSpPr>
          <p:nvPr/>
        </p:nvGrpSpPr>
        <p:grpSpPr bwMode="auto">
          <a:xfrm>
            <a:off x="7607374" y="3803181"/>
            <a:ext cx="404236" cy="588963"/>
            <a:chOff x="2991" y="411"/>
            <a:chExt cx="359" cy="768"/>
          </a:xfrm>
        </p:grpSpPr>
        <p:sp>
          <p:nvSpPr>
            <p:cNvPr id="287"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88"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66" name="Line 52"/>
          <p:cNvSpPr>
            <a:spLocks noChangeAspect="1" noChangeShapeType="1"/>
          </p:cNvSpPr>
          <p:nvPr/>
        </p:nvSpPr>
        <p:spPr bwMode="auto">
          <a:xfrm>
            <a:off x="8015672" y="4098456"/>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Line 53"/>
          <p:cNvSpPr>
            <a:spLocks noChangeAspect="1" noChangeShapeType="1"/>
          </p:cNvSpPr>
          <p:nvPr/>
        </p:nvSpPr>
        <p:spPr bwMode="auto">
          <a:xfrm>
            <a:off x="8874927" y="4098456"/>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55"/>
          <p:cNvSpPr>
            <a:spLocks noChangeAspect="1" noChangeArrowheads="1"/>
          </p:cNvSpPr>
          <p:nvPr/>
        </p:nvSpPr>
        <p:spPr bwMode="auto">
          <a:xfrm>
            <a:off x="8392899" y="3914306"/>
            <a:ext cx="451408"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86" name="Text Box 56"/>
          <p:cNvSpPr txBox="1">
            <a:spLocks noChangeAspect="1" noChangeArrowheads="1"/>
          </p:cNvSpPr>
          <p:nvPr/>
        </p:nvSpPr>
        <p:spPr bwMode="auto">
          <a:xfrm>
            <a:off x="8334592" y="3954205"/>
            <a:ext cx="558617" cy="243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sp>
        <p:nvSpPr>
          <p:cNvPr id="269" name="Freeform 57"/>
          <p:cNvSpPr>
            <a:spLocks noChangeAspect="1"/>
          </p:cNvSpPr>
          <p:nvPr/>
        </p:nvSpPr>
        <p:spPr bwMode="auto">
          <a:xfrm>
            <a:off x="8332561" y="4098456"/>
            <a:ext cx="674403" cy="293688"/>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Line 58"/>
          <p:cNvSpPr>
            <a:spLocks noChangeAspect="1" noChangeShapeType="1"/>
          </p:cNvSpPr>
          <p:nvPr/>
        </p:nvSpPr>
        <p:spPr bwMode="auto">
          <a:xfrm>
            <a:off x="3979415" y="4209581"/>
            <a:ext cx="27707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59"/>
          <p:cNvSpPr>
            <a:spLocks noChangeAspect="1" noChangeShapeType="1"/>
          </p:cNvSpPr>
          <p:nvPr/>
        </p:nvSpPr>
        <p:spPr bwMode="auto">
          <a:xfrm>
            <a:off x="3979414" y="3987331"/>
            <a:ext cx="276870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61"/>
          <p:cNvSpPr>
            <a:spLocks noChangeAspect="1" noChangeArrowheads="1"/>
          </p:cNvSpPr>
          <p:nvPr/>
        </p:nvSpPr>
        <p:spPr bwMode="auto">
          <a:xfrm>
            <a:off x="3287611" y="3914306"/>
            <a:ext cx="451696"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84" name="Text Box 62"/>
          <p:cNvSpPr txBox="1">
            <a:spLocks noChangeAspect="1" noChangeArrowheads="1"/>
          </p:cNvSpPr>
          <p:nvPr/>
        </p:nvSpPr>
        <p:spPr bwMode="auto">
          <a:xfrm>
            <a:off x="3217975" y="3954205"/>
            <a:ext cx="589087" cy="243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dirty="0" err="1"/>
              <a:t>Ifetch</a:t>
            </a:r>
            <a:endParaRPr lang="en-US" altLang="en-US" sz="1000" dirty="0"/>
          </a:p>
        </p:txBody>
      </p:sp>
      <p:sp>
        <p:nvSpPr>
          <p:cNvPr id="279" name="Rectangle 64"/>
          <p:cNvSpPr>
            <a:spLocks noChangeAspect="1" noChangeArrowheads="1"/>
          </p:cNvSpPr>
          <p:nvPr/>
        </p:nvSpPr>
        <p:spPr bwMode="auto">
          <a:xfrm>
            <a:off x="7311663"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Rectangle 65"/>
          <p:cNvSpPr>
            <a:spLocks noChangeAspect="1" noChangeArrowheads="1"/>
          </p:cNvSpPr>
          <p:nvPr/>
        </p:nvSpPr>
        <p:spPr bwMode="auto">
          <a:xfrm>
            <a:off x="9007524"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66"/>
          <p:cNvSpPr>
            <a:spLocks noChangeAspect="1" noChangeArrowheads="1"/>
          </p:cNvSpPr>
          <p:nvPr/>
        </p:nvSpPr>
        <p:spPr bwMode="auto">
          <a:xfrm>
            <a:off x="3880190"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Rectangle 67"/>
          <p:cNvSpPr>
            <a:spLocks noChangeAspect="1" noChangeArrowheads="1"/>
          </p:cNvSpPr>
          <p:nvPr/>
        </p:nvSpPr>
        <p:spPr bwMode="auto">
          <a:xfrm>
            <a:off x="8159594" y="3751730"/>
            <a:ext cx="89588" cy="69083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Line 141"/>
          <p:cNvSpPr>
            <a:spLocks noChangeShapeType="1"/>
          </p:cNvSpPr>
          <p:nvPr/>
        </p:nvSpPr>
        <p:spPr bwMode="auto">
          <a:xfrm>
            <a:off x="30800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Line 142"/>
          <p:cNvSpPr>
            <a:spLocks noChangeShapeType="1"/>
          </p:cNvSpPr>
          <p:nvPr/>
        </p:nvSpPr>
        <p:spPr bwMode="auto">
          <a:xfrm>
            <a:off x="39182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143"/>
          <p:cNvSpPr>
            <a:spLocks noChangeShapeType="1"/>
          </p:cNvSpPr>
          <p:nvPr/>
        </p:nvSpPr>
        <p:spPr bwMode="auto">
          <a:xfrm>
            <a:off x="47564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144"/>
          <p:cNvSpPr>
            <a:spLocks noChangeShapeType="1"/>
          </p:cNvSpPr>
          <p:nvPr/>
        </p:nvSpPr>
        <p:spPr bwMode="auto">
          <a:xfrm>
            <a:off x="65090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145"/>
          <p:cNvSpPr>
            <a:spLocks noChangeShapeType="1"/>
          </p:cNvSpPr>
          <p:nvPr/>
        </p:nvSpPr>
        <p:spPr bwMode="auto">
          <a:xfrm>
            <a:off x="55946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146"/>
          <p:cNvSpPr>
            <a:spLocks noChangeShapeType="1"/>
          </p:cNvSpPr>
          <p:nvPr/>
        </p:nvSpPr>
        <p:spPr bwMode="auto">
          <a:xfrm>
            <a:off x="73472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147"/>
          <p:cNvSpPr>
            <a:spLocks noChangeShapeType="1"/>
          </p:cNvSpPr>
          <p:nvPr/>
        </p:nvSpPr>
        <p:spPr bwMode="auto">
          <a:xfrm>
            <a:off x="81854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Line 148"/>
          <p:cNvSpPr>
            <a:spLocks noChangeShapeType="1"/>
          </p:cNvSpPr>
          <p:nvPr/>
        </p:nvSpPr>
        <p:spPr bwMode="auto">
          <a:xfrm>
            <a:off x="22418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Text Box 149"/>
          <p:cNvSpPr txBox="1">
            <a:spLocks noChangeArrowheads="1"/>
          </p:cNvSpPr>
          <p:nvPr/>
        </p:nvSpPr>
        <p:spPr bwMode="auto">
          <a:xfrm>
            <a:off x="2208556"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190" name="Text Box 150"/>
          <p:cNvSpPr txBox="1">
            <a:spLocks noChangeArrowheads="1"/>
          </p:cNvSpPr>
          <p:nvPr/>
        </p:nvSpPr>
        <p:spPr bwMode="auto">
          <a:xfrm>
            <a:off x="302453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191" name="Text Box 151"/>
          <p:cNvSpPr txBox="1">
            <a:spLocks noChangeArrowheads="1"/>
          </p:cNvSpPr>
          <p:nvPr/>
        </p:nvSpPr>
        <p:spPr bwMode="auto">
          <a:xfrm>
            <a:off x="3889718"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192" name="Text Box 152"/>
          <p:cNvSpPr txBox="1">
            <a:spLocks noChangeArrowheads="1"/>
          </p:cNvSpPr>
          <p:nvPr/>
        </p:nvSpPr>
        <p:spPr bwMode="auto">
          <a:xfrm>
            <a:off x="473903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193" name="Text Box 153"/>
          <p:cNvSpPr txBox="1">
            <a:spLocks noChangeArrowheads="1"/>
          </p:cNvSpPr>
          <p:nvPr/>
        </p:nvSpPr>
        <p:spPr bwMode="auto">
          <a:xfrm>
            <a:off x="64725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194" name="Text Box 154"/>
          <p:cNvSpPr txBox="1">
            <a:spLocks noChangeArrowheads="1"/>
          </p:cNvSpPr>
          <p:nvPr/>
        </p:nvSpPr>
        <p:spPr bwMode="auto">
          <a:xfrm>
            <a:off x="73107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195" name="Text Box 155"/>
          <p:cNvSpPr txBox="1">
            <a:spLocks noChangeArrowheads="1"/>
          </p:cNvSpPr>
          <p:nvPr/>
        </p:nvSpPr>
        <p:spPr bwMode="auto">
          <a:xfrm>
            <a:off x="55581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sp>
        <p:nvSpPr>
          <p:cNvPr id="328" name="Rectangle 327"/>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329" name="Rectangle 328"/>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
        <p:nvSpPr>
          <p:cNvPr id="331" name="Rounded Rectangle 330"/>
          <p:cNvSpPr/>
          <p:nvPr/>
        </p:nvSpPr>
        <p:spPr>
          <a:xfrm>
            <a:off x="3924415" y="3637626"/>
            <a:ext cx="2616206"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8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500"/>
                                        <p:tgtEl>
                                          <p:spTgt spid="3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1"/>
                                        </p:tgtEl>
                                        <p:attrNameLst>
                                          <p:attrName>style.visibility</p:attrName>
                                        </p:attrNameLst>
                                      </p:cBhvr>
                                      <p:to>
                                        <p:strVal val="visible"/>
                                      </p:to>
                                    </p:set>
                                    <p:animEffect transition="in" filter="fade">
                                      <p:cBhvr>
                                        <p:cTn id="15"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p:bldP spid="3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a:t>
            </a:r>
            <a:r>
              <a:rPr lang="en-US" altLang="zh-CN" sz="2800" b="1" dirty="0" smtClean="0">
                <a:ea typeface="Calibri" charset="0"/>
                <a:cs typeface="Gill Sans"/>
              </a:rPr>
              <a:t>Hazards Solutions:</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dirty="0" smtClean="0"/>
              <a:t>Bypass </a:t>
            </a:r>
            <a:r>
              <a:rPr lang="en-US" dirty="0"/>
              <a:t>(or forward) data directly to the consuming pipeline stage</a:t>
            </a:r>
            <a:endParaRPr lang="en-US" altLang="zh-CN"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18</a:t>
            </a:fld>
            <a:endParaRPr lang="en-US" dirty="0"/>
          </a:p>
        </p:txBody>
      </p:sp>
      <p:grpSp>
        <p:nvGrpSpPr>
          <p:cNvPr id="105" name="Group 3"/>
          <p:cNvGrpSpPr>
            <a:grpSpLocks/>
          </p:cNvGrpSpPr>
          <p:nvPr/>
        </p:nvGrpSpPr>
        <p:grpSpPr bwMode="auto">
          <a:xfrm>
            <a:off x="1937093" y="2223618"/>
            <a:ext cx="6851650" cy="4572000"/>
            <a:chOff x="816" y="1056"/>
            <a:chExt cx="4316" cy="2880"/>
          </a:xfrm>
        </p:grpSpPr>
        <p:sp>
          <p:nvSpPr>
            <p:cNvPr id="106"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7" name="Group 5"/>
            <p:cNvGrpSpPr>
              <a:grpSpLocks/>
            </p:cNvGrpSpPr>
            <p:nvPr/>
          </p:nvGrpSpPr>
          <p:grpSpPr bwMode="auto">
            <a:xfrm>
              <a:off x="1094" y="1440"/>
              <a:ext cx="2444" cy="441"/>
              <a:chOff x="1962" y="1200"/>
              <a:chExt cx="1910" cy="441"/>
            </a:xfrm>
          </p:grpSpPr>
          <p:grpSp>
            <p:nvGrpSpPr>
              <p:cNvPr id="242" name="Group 6"/>
              <p:cNvGrpSpPr>
                <a:grpSpLocks noChangeAspect="1"/>
              </p:cNvGrpSpPr>
              <p:nvPr/>
            </p:nvGrpSpPr>
            <p:grpSpPr bwMode="auto">
              <a:xfrm>
                <a:off x="2429" y="1304"/>
                <a:ext cx="221" cy="233"/>
                <a:chOff x="1374" y="528"/>
                <a:chExt cx="480" cy="432"/>
              </a:xfrm>
            </p:grpSpPr>
            <p:grpSp>
              <p:nvGrpSpPr>
                <p:cNvPr id="330" name="Group 7"/>
                <p:cNvGrpSpPr>
                  <a:grpSpLocks noChangeAspect="1"/>
                </p:cNvGrpSpPr>
                <p:nvPr/>
              </p:nvGrpSpPr>
              <p:grpSpPr bwMode="auto">
                <a:xfrm>
                  <a:off x="1374" y="528"/>
                  <a:ext cx="480" cy="432"/>
                  <a:chOff x="1392" y="528"/>
                  <a:chExt cx="480" cy="432"/>
                </a:xfrm>
              </p:grpSpPr>
              <p:sp>
                <p:nvSpPr>
                  <p:cNvPr id="333"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32"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43"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5" name="Group 13"/>
              <p:cNvGrpSpPr>
                <a:grpSpLocks noChangeAspect="1"/>
              </p:cNvGrpSpPr>
              <p:nvPr/>
            </p:nvGrpSpPr>
            <p:grpSpPr bwMode="auto">
              <a:xfrm>
                <a:off x="2851" y="1235"/>
                <a:ext cx="199" cy="371"/>
                <a:chOff x="2991" y="411"/>
                <a:chExt cx="359" cy="768"/>
              </a:xfrm>
            </p:grpSpPr>
            <p:sp>
              <p:nvSpPr>
                <p:cNvPr id="275"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76"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46"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 name="Group 20"/>
              <p:cNvGrpSpPr>
                <a:grpSpLocks noChangeAspect="1"/>
              </p:cNvGrpSpPr>
              <p:nvPr/>
            </p:nvGrpSpPr>
            <p:grpSpPr bwMode="auto">
              <a:xfrm>
                <a:off x="3209" y="1305"/>
                <a:ext cx="275" cy="232"/>
                <a:chOff x="3853" y="576"/>
                <a:chExt cx="594" cy="480"/>
              </a:xfrm>
            </p:grpSpPr>
            <p:sp>
              <p:nvSpPr>
                <p:cNvPr id="273"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74"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249"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2" name="Group 26"/>
              <p:cNvGrpSpPr>
                <a:grpSpLocks noChangeAspect="1"/>
              </p:cNvGrpSpPr>
              <p:nvPr/>
            </p:nvGrpSpPr>
            <p:grpSpPr bwMode="auto">
              <a:xfrm>
                <a:off x="1962" y="1305"/>
                <a:ext cx="290" cy="232"/>
                <a:chOff x="1123" y="576"/>
                <a:chExt cx="626" cy="480"/>
              </a:xfrm>
            </p:grpSpPr>
            <p:sp>
              <p:nvSpPr>
                <p:cNvPr id="268"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72"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253" name="Group 29"/>
              <p:cNvGrpSpPr>
                <a:grpSpLocks/>
              </p:cNvGrpSpPr>
              <p:nvPr/>
            </p:nvGrpSpPr>
            <p:grpSpPr bwMode="auto">
              <a:xfrm>
                <a:off x="2288" y="1200"/>
                <a:ext cx="1297" cy="441"/>
                <a:chOff x="2112" y="528"/>
                <a:chExt cx="2088" cy="681"/>
              </a:xfrm>
            </p:grpSpPr>
            <p:sp>
              <p:nvSpPr>
                <p:cNvPr id="259"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4" name="Group 34"/>
              <p:cNvGrpSpPr>
                <a:grpSpLocks noChangeAspect="1"/>
              </p:cNvGrpSpPr>
              <p:nvPr/>
            </p:nvGrpSpPr>
            <p:grpSpPr bwMode="auto">
              <a:xfrm flipH="1">
                <a:off x="3649" y="1296"/>
                <a:ext cx="223" cy="233"/>
                <a:chOff x="1374" y="528"/>
                <a:chExt cx="480" cy="432"/>
              </a:xfrm>
            </p:grpSpPr>
            <p:grpSp>
              <p:nvGrpSpPr>
                <p:cNvPr id="255" name="Group 35"/>
                <p:cNvGrpSpPr>
                  <a:grpSpLocks noChangeAspect="1"/>
                </p:cNvGrpSpPr>
                <p:nvPr/>
              </p:nvGrpSpPr>
              <p:grpSpPr bwMode="auto">
                <a:xfrm>
                  <a:off x="1374" y="528"/>
                  <a:ext cx="480" cy="432"/>
                  <a:chOff x="1392" y="528"/>
                  <a:chExt cx="480" cy="432"/>
                </a:xfrm>
              </p:grpSpPr>
              <p:sp>
                <p:nvSpPr>
                  <p:cNvPr id="257"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56"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08" name="Group 39"/>
            <p:cNvGrpSpPr>
              <a:grpSpLocks/>
            </p:cNvGrpSpPr>
            <p:nvPr/>
          </p:nvGrpSpPr>
          <p:grpSpPr bwMode="auto">
            <a:xfrm>
              <a:off x="1632" y="2016"/>
              <a:ext cx="2444" cy="441"/>
              <a:chOff x="1962" y="1200"/>
              <a:chExt cx="1910" cy="441"/>
            </a:xfrm>
          </p:grpSpPr>
          <p:grpSp>
            <p:nvGrpSpPr>
              <p:cNvPr id="209" name="Group 40"/>
              <p:cNvGrpSpPr>
                <a:grpSpLocks noChangeAspect="1"/>
              </p:cNvGrpSpPr>
              <p:nvPr/>
            </p:nvGrpSpPr>
            <p:grpSpPr bwMode="auto">
              <a:xfrm>
                <a:off x="2429" y="1304"/>
                <a:ext cx="221" cy="233"/>
                <a:chOff x="1374" y="528"/>
                <a:chExt cx="480" cy="432"/>
              </a:xfrm>
            </p:grpSpPr>
            <p:grpSp>
              <p:nvGrpSpPr>
                <p:cNvPr id="238" name="Group 41"/>
                <p:cNvGrpSpPr>
                  <a:grpSpLocks noChangeAspect="1"/>
                </p:cNvGrpSpPr>
                <p:nvPr/>
              </p:nvGrpSpPr>
              <p:grpSpPr bwMode="auto">
                <a:xfrm>
                  <a:off x="1374" y="528"/>
                  <a:ext cx="480" cy="432"/>
                  <a:chOff x="1392" y="528"/>
                  <a:chExt cx="480" cy="432"/>
                </a:xfrm>
              </p:grpSpPr>
              <p:sp>
                <p:nvSpPr>
                  <p:cNvPr id="240"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39"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10"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2" name="Group 47"/>
              <p:cNvGrpSpPr>
                <a:grpSpLocks noChangeAspect="1"/>
              </p:cNvGrpSpPr>
              <p:nvPr/>
            </p:nvGrpSpPr>
            <p:grpSpPr bwMode="auto">
              <a:xfrm>
                <a:off x="2851" y="1235"/>
                <a:ext cx="199" cy="371"/>
                <a:chOff x="2991" y="411"/>
                <a:chExt cx="359" cy="768"/>
              </a:xfrm>
            </p:grpSpPr>
            <p:sp>
              <p:nvSpPr>
                <p:cNvPr id="234"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35"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13"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 name="Group 54"/>
              <p:cNvGrpSpPr>
                <a:grpSpLocks noChangeAspect="1"/>
              </p:cNvGrpSpPr>
              <p:nvPr/>
            </p:nvGrpSpPr>
            <p:grpSpPr bwMode="auto">
              <a:xfrm>
                <a:off x="3209" y="1305"/>
                <a:ext cx="275" cy="232"/>
                <a:chOff x="3853" y="576"/>
                <a:chExt cx="594" cy="480"/>
              </a:xfrm>
            </p:grpSpPr>
            <p:sp>
              <p:nvSpPr>
                <p:cNvPr id="232"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33"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216"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9" name="Group 60"/>
              <p:cNvGrpSpPr>
                <a:grpSpLocks noChangeAspect="1"/>
              </p:cNvGrpSpPr>
              <p:nvPr/>
            </p:nvGrpSpPr>
            <p:grpSpPr bwMode="auto">
              <a:xfrm>
                <a:off x="1962" y="1305"/>
                <a:ext cx="290" cy="232"/>
                <a:chOff x="1123" y="576"/>
                <a:chExt cx="626" cy="480"/>
              </a:xfrm>
            </p:grpSpPr>
            <p:sp>
              <p:nvSpPr>
                <p:cNvPr id="230"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31"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220" name="Group 63"/>
              <p:cNvGrpSpPr>
                <a:grpSpLocks/>
              </p:cNvGrpSpPr>
              <p:nvPr/>
            </p:nvGrpSpPr>
            <p:grpSpPr bwMode="auto">
              <a:xfrm>
                <a:off x="2288" y="1200"/>
                <a:ext cx="1297" cy="441"/>
                <a:chOff x="2112" y="528"/>
                <a:chExt cx="2088" cy="681"/>
              </a:xfrm>
            </p:grpSpPr>
            <p:sp>
              <p:nvSpPr>
                <p:cNvPr id="226"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1" name="Group 68"/>
              <p:cNvGrpSpPr>
                <a:grpSpLocks noChangeAspect="1"/>
              </p:cNvGrpSpPr>
              <p:nvPr/>
            </p:nvGrpSpPr>
            <p:grpSpPr bwMode="auto">
              <a:xfrm flipH="1">
                <a:off x="3649" y="1296"/>
                <a:ext cx="223" cy="233"/>
                <a:chOff x="1374" y="528"/>
                <a:chExt cx="480" cy="432"/>
              </a:xfrm>
            </p:grpSpPr>
            <p:grpSp>
              <p:nvGrpSpPr>
                <p:cNvPr id="222" name="Group 69"/>
                <p:cNvGrpSpPr>
                  <a:grpSpLocks noChangeAspect="1"/>
                </p:cNvGrpSpPr>
                <p:nvPr/>
              </p:nvGrpSpPr>
              <p:grpSpPr bwMode="auto">
                <a:xfrm>
                  <a:off x="1374" y="528"/>
                  <a:ext cx="480" cy="432"/>
                  <a:chOff x="1392" y="528"/>
                  <a:chExt cx="480" cy="432"/>
                </a:xfrm>
              </p:grpSpPr>
              <p:sp>
                <p:nvSpPr>
                  <p:cNvPr id="224"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23"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09" name="Group 73"/>
            <p:cNvGrpSpPr>
              <a:grpSpLocks/>
            </p:cNvGrpSpPr>
            <p:nvPr/>
          </p:nvGrpSpPr>
          <p:grpSpPr bwMode="auto">
            <a:xfrm>
              <a:off x="2160" y="2544"/>
              <a:ext cx="2444" cy="441"/>
              <a:chOff x="1962" y="1200"/>
              <a:chExt cx="1910" cy="441"/>
            </a:xfrm>
          </p:grpSpPr>
          <p:grpSp>
            <p:nvGrpSpPr>
              <p:cNvPr id="159" name="Group 158"/>
              <p:cNvGrpSpPr>
                <a:grpSpLocks noChangeAspect="1"/>
              </p:cNvGrpSpPr>
              <p:nvPr/>
            </p:nvGrpSpPr>
            <p:grpSpPr bwMode="auto">
              <a:xfrm>
                <a:off x="2429" y="1304"/>
                <a:ext cx="221" cy="233"/>
                <a:chOff x="1374" y="528"/>
                <a:chExt cx="480" cy="432"/>
              </a:xfrm>
            </p:grpSpPr>
            <p:grpSp>
              <p:nvGrpSpPr>
                <p:cNvPr id="205" name="Group 75"/>
                <p:cNvGrpSpPr>
                  <a:grpSpLocks noChangeAspect="1"/>
                </p:cNvGrpSpPr>
                <p:nvPr/>
              </p:nvGrpSpPr>
              <p:grpSpPr bwMode="auto">
                <a:xfrm>
                  <a:off x="1374" y="528"/>
                  <a:ext cx="480" cy="432"/>
                  <a:chOff x="1392" y="528"/>
                  <a:chExt cx="480" cy="432"/>
                </a:xfrm>
              </p:grpSpPr>
              <p:sp>
                <p:nvSpPr>
                  <p:cNvPr id="207"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06"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60"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 name="Group 81"/>
              <p:cNvGrpSpPr>
                <a:grpSpLocks noChangeAspect="1"/>
              </p:cNvGrpSpPr>
              <p:nvPr/>
            </p:nvGrpSpPr>
            <p:grpSpPr bwMode="auto">
              <a:xfrm>
                <a:off x="2851" y="1235"/>
                <a:ext cx="199" cy="371"/>
                <a:chOff x="2991" y="411"/>
                <a:chExt cx="359" cy="768"/>
              </a:xfrm>
            </p:grpSpPr>
            <p:sp>
              <p:nvSpPr>
                <p:cNvPr id="201"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02"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63"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5" name="Group 88"/>
              <p:cNvGrpSpPr>
                <a:grpSpLocks noChangeAspect="1"/>
              </p:cNvGrpSpPr>
              <p:nvPr/>
            </p:nvGrpSpPr>
            <p:grpSpPr bwMode="auto">
              <a:xfrm>
                <a:off x="3209" y="1305"/>
                <a:ext cx="275" cy="232"/>
                <a:chOff x="3853" y="576"/>
                <a:chExt cx="594" cy="480"/>
              </a:xfrm>
            </p:grpSpPr>
            <p:sp>
              <p:nvSpPr>
                <p:cNvPr id="199"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00"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66"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0" name="Group 94"/>
              <p:cNvGrpSpPr>
                <a:grpSpLocks noChangeAspect="1"/>
              </p:cNvGrpSpPr>
              <p:nvPr/>
            </p:nvGrpSpPr>
            <p:grpSpPr bwMode="auto">
              <a:xfrm>
                <a:off x="1962" y="1305"/>
                <a:ext cx="290" cy="232"/>
                <a:chOff x="1123" y="576"/>
                <a:chExt cx="626" cy="480"/>
              </a:xfrm>
            </p:grpSpPr>
            <p:sp>
              <p:nvSpPr>
                <p:cNvPr id="197" name="Rectangle 19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98"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71" name="Group 97"/>
              <p:cNvGrpSpPr>
                <a:grpSpLocks/>
              </p:cNvGrpSpPr>
              <p:nvPr/>
            </p:nvGrpSpPr>
            <p:grpSpPr bwMode="auto">
              <a:xfrm>
                <a:off x="2288" y="1200"/>
                <a:ext cx="1297" cy="441"/>
                <a:chOff x="2112" y="528"/>
                <a:chExt cx="2088" cy="681"/>
              </a:xfrm>
            </p:grpSpPr>
            <p:sp>
              <p:nvSpPr>
                <p:cNvPr id="178"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02"/>
              <p:cNvGrpSpPr>
                <a:grpSpLocks noChangeAspect="1"/>
              </p:cNvGrpSpPr>
              <p:nvPr/>
            </p:nvGrpSpPr>
            <p:grpSpPr bwMode="auto">
              <a:xfrm flipH="1">
                <a:off x="3649" y="1296"/>
                <a:ext cx="223" cy="233"/>
                <a:chOff x="1374" y="528"/>
                <a:chExt cx="480" cy="432"/>
              </a:xfrm>
            </p:grpSpPr>
            <p:grpSp>
              <p:nvGrpSpPr>
                <p:cNvPr id="173" name="Group 103"/>
                <p:cNvGrpSpPr>
                  <a:grpSpLocks noChangeAspect="1"/>
                </p:cNvGrpSpPr>
                <p:nvPr/>
              </p:nvGrpSpPr>
              <p:grpSpPr bwMode="auto">
                <a:xfrm>
                  <a:off x="1374" y="528"/>
                  <a:ext cx="480" cy="432"/>
                  <a:chOff x="1392" y="528"/>
                  <a:chExt cx="480" cy="432"/>
                </a:xfrm>
              </p:grpSpPr>
              <p:sp>
                <p:nvSpPr>
                  <p:cNvPr id="175"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4"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10" name="Group 107"/>
            <p:cNvGrpSpPr>
              <a:grpSpLocks/>
            </p:cNvGrpSpPr>
            <p:nvPr/>
          </p:nvGrpSpPr>
          <p:grpSpPr bwMode="auto">
            <a:xfrm>
              <a:off x="2688" y="3072"/>
              <a:ext cx="2444" cy="441"/>
              <a:chOff x="1962" y="1200"/>
              <a:chExt cx="1910" cy="441"/>
            </a:xfrm>
          </p:grpSpPr>
          <p:grpSp>
            <p:nvGrpSpPr>
              <p:cNvPr id="126" name="Group 108"/>
              <p:cNvGrpSpPr>
                <a:grpSpLocks noChangeAspect="1"/>
              </p:cNvGrpSpPr>
              <p:nvPr/>
            </p:nvGrpSpPr>
            <p:grpSpPr bwMode="auto">
              <a:xfrm>
                <a:off x="2429" y="1304"/>
                <a:ext cx="221" cy="233"/>
                <a:chOff x="1374" y="528"/>
                <a:chExt cx="480" cy="432"/>
              </a:xfrm>
            </p:grpSpPr>
            <p:grpSp>
              <p:nvGrpSpPr>
                <p:cNvPr id="155" name="Group 109"/>
                <p:cNvGrpSpPr>
                  <a:grpSpLocks noChangeAspect="1"/>
                </p:cNvGrpSpPr>
                <p:nvPr/>
              </p:nvGrpSpPr>
              <p:grpSpPr bwMode="auto">
                <a:xfrm>
                  <a:off x="1374" y="528"/>
                  <a:ext cx="480" cy="432"/>
                  <a:chOff x="1392" y="528"/>
                  <a:chExt cx="480" cy="432"/>
                </a:xfrm>
              </p:grpSpPr>
              <p:sp>
                <p:nvSpPr>
                  <p:cNvPr id="157"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6"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27"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 name="Group 115"/>
              <p:cNvGrpSpPr>
                <a:grpSpLocks noChangeAspect="1"/>
              </p:cNvGrpSpPr>
              <p:nvPr/>
            </p:nvGrpSpPr>
            <p:grpSpPr bwMode="auto">
              <a:xfrm>
                <a:off x="2851" y="1235"/>
                <a:ext cx="199" cy="371"/>
                <a:chOff x="2991" y="411"/>
                <a:chExt cx="359" cy="768"/>
              </a:xfrm>
            </p:grpSpPr>
            <p:sp>
              <p:nvSpPr>
                <p:cNvPr id="151"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2"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0"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2" name="Group 122"/>
              <p:cNvGrpSpPr>
                <a:grpSpLocks noChangeAspect="1"/>
              </p:cNvGrpSpPr>
              <p:nvPr/>
            </p:nvGrpSpPr>
            <p:grpSpPr bwMode="auto">
              <a:xfrm>
                <a:off x="3209" y="1305"/>
                <a:ext cx="275" cy="232"/>
                <a:chOff x="3853" y="576"/>
                <a:chExt cx="594" cy="480"/>
              </a:xfrm>
            </p:grpSpPr>
            <p:sp>
              <p:nvSpPr>
                <p:cNvPr id="149"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0"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3"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6" name="Group 128"/>
              <p:cNvGrpSpPr>
                <a:grpSpLocks noChangeAspect="1"/>
              </p:cNvGrpSpPr>
              <p:nvPr/>
            </p:nvGrpSpPr>
            <p:grpSpPr bwMode="auto">
              <a:xfrm>
                <a:off x="1962" y="1305"/>
                <a:ext cx="290" cy="232"/>
                <a:chOff x="1123" y="576"/>
                <a:chExt cx="626" cy="480"/>
              </a:xfrm>
            </p:grpSpPr>
            <p:sp>
              <p:nvSpPr>
                <p:cNvPr id="147"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48"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37" name="Group 131"/>
              <p:cNvGrpSpPr>
                <a:grpSpLocks/>
              </p:cNvGrpSpPr>
              <p:nvPr/>
            </p:nvGrpSpPr>
            <p:grpSpPr bwMode="auto">
              <a:xfrm>
                <a:off x="2288" y="1200"/>
                <a:ext cx="1297" cy="441"/>
                <a:chOff x="2112" y="528"/>
                <a:chExt cx="2088" cy="681"/>
              </a:xfrm>
            </p:grpSpPr>
            <p:sp>
              <p:nvSpPr>
                <p:cNvPr id="143"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6"/>
              <p:cNvGrpSpPr>
                <a:grpSpLocks noChangeAspect="1"/>
              </p:cNvGrpSpPr>
              <p:nvPr/>
            </p:nvGrpSpPr>
            <p:grpSpPr bwMode="auto">
              <a:xfrm flipH="1">
                <a:off x="3649" y="1296"/>
                <a:ext cx="223" cy="233"/>
                <a:chOff x="1374" y="528"/>
                <a:chExt cx="480" cy="432"/>
              </a:xfrm>
            </p:grpSpPr>
            <p:grpSp>
              <p:nvGrpSpPr>
                <p:cNvPr id="139" name="Group 137"/>
                <p:cNvGrpSpPr>
                  <a:grpSpLocks noChangeAspect="1"/>
                </p:cNvGrpSpPr>
                <p:nvPr/>
              </p:nvGrpSpPr>
              <p:grpSpPr bwMode="auto">
                <a:xfrm>
                  <a:off x="1374" y="528"/>
                  <a:ext cx="480" cy="432"/>
                  <a:chOff x="1392" y="528"/>
                  <a:chExt cx="480" cy="432"/>
                </a:xfrm>
              </p:grpSpPr>
              <p:sp>
                <p:nvSpPr>
                  <p:cNvPr id="141"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0"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11"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120"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121"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122"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123"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124"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125"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335" name="Rectangle 334"/>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336" name="Rectangle 335"/>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Tree>
    <p:extLst>
      <p:ext uri="{BB962C8B-B14F-4D97-AF65-F5344CB8AC3E}">
        <p14:creationId xmlns:p14="http://schemas.microsoft.com/office/powerpoint/2010/main" val="182059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5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p:bldP spid="3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19</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solidFill>
                  <a:schemeClr val="bg1">
                    <a:lumMod val="85000"/>
                  </a:schemeClr>
                </a:solidFill>
              </a:rPr>
              <a:t>Structural hazards: </a:t>
            </a:r>
          </a:p>
          <a:p>
            <a:pPr lvl="1">
              <a:buClr>
                <a:schemeClr val="tx1"/>
              </a:buClr>
            </a:pPr>
            <a:r>
              <a:rPr lang="en-US" altLang="en-US" sz="2000" dirty="0">
                <a:solidFill>
                  <a:schemeClr val="bg1">
                    <a:lumMod val="85000"/>
                  </a:schemeClr>
                </a:solidFill>
              </a:rPr>
              <a:t>T</a:t>
            </a:r>
            <a:r>
              <a:rPr lang="en-US" altLang="en-US" sz="2000" dirty="0" smtClean="0">
                <a:solidFill>
                  <a:schemeClr val="bg1">
                    <a:lumMod val="85000"/>
                  </a:schemeClr>
                </a:solidFill>
              </a:rPr>
              <a:t>wo </a:t>
            </a:r>
            <a:r>
              <a:rPr lang="en-US" altLang="en-US" sz="2000" dirty="0">
                <a:solidFill>
                  <a:schemeClr val="bg1">
                    <a:lumMod val="85000"/>
                  </a:schemeClr>
                </a:solidFill>
              </a:rPr>
              <a:t>different instructions use </a:t>
            </a:r>
            <a:r>
              <a:rPr lang="en-US" altLang="en-US" sz="2000" dirty="0" smtClean="0">
                <a:solidFill>
                  <a:schemeClr val="bg1">
                    <a:lumMod val="85000"/>
                  </a:schemeClr>
                </a:solidFill>
              </a:rPr>
              <a:t>same hardware </a:t>
            </a:r>
            <a:r>
              <a:rPr lang="en-US" altLang="en-US" sz="2000" dirty="0">
                <a:solidFill>
                  <a:schemeClr val="bg1">
                    <a:lumMod val="85000"/>
                  </a:schemeClr>
                </a:solidFill>
              </a:rPr>
              <a:t>in same cycle </a:t>
            </a:r>
            <a:endParaRPr lang="en-US" altLang="en-US" sz="2000" dirty="0" smtClean="0">
              <a:solidFill>
                <a:schemeClr val="bg1">
                  <a:lumMod val="85000"/>
                </a:schemeClr>
              </a:solidFill>
            </a:endParaRPr>
          </a:p>
          <a:p>
            <a:pPr marL="457200" lvl="1" indent="0">
              <a:buClr>
                <a:schemeClr val="tx1"/>
              </a:buClr>
              <a:buNone/>
            </a:pPr>
            <a:endParaRPr lang="en-US" altLang="en-US" dirty="0">
              <a:solidFill>
                <a:schemeClr val="bg1">
                  <a:lumMod val="85000"/>
                </a:schemeClr>
              </a:solidFill>
            </a:endParaRPr>
          </a:p>
          <a:p>
            <a:pPr marL="228600" lvl="1">
              <a:spcBef>
                <a:spcPts val="1000"/>
              </a:spcBef>
              <a:buClr>
                <a:schemeClr val="tx1"/>
              </a:buClr>
            </a:pPr>
            <a:r>
              <a:rPr lang="en-US" altLang="en-US" b="1" dirty="0">
                <a:solidFill>
                  <a:schemeClr val="bg1">
                    <a:lumMod val="85000"/>
                  </a:schemeClr>
                </a:solidFill>
              </a:rPr>
              <a:t>Data hazards: </a:t>
            </a:r>
          </a:p>
          <a:p>
            <a:pPr lvl="1">
              <a:buClr>
                <a:schemeClr val="tx1"/>
              </a:buClr>
            </a:pPr>
            <a:r>
              <a:rPr lang="en-US" altLang="en-US" sz="2000" dirty="0" smtClean="0">
                <a:solidFill>
                  <a:schemeClr val="bg1">
                    <a:lumMod val="85000"/>
                  </a:schemeClr>
                </a:solidFill>
              </a:rPr>
              <a:t>Instruction </a:t>
            </a:r>
            <a:r>
              <a:rPr lang="en-US" altLang="en-US" sz="2000" dirty="0">
                <a:solidFill>
                  <a:schemeClr val="bg1">
                    <a:lumMod val="85000"/>
                  </a:schemeClr>
                </a:solidFill>
              </a:rPr>
              <a:t>depends on result of prior instruction still in the </a:t>
            </a:r>
            <a:r>
              <a:rPr lang="en-US" altLang="en-US" sz="2000" dirty="0" smtClean="0">
                <a:solidFill>
                  <a:schemeClr val="bg1">
                    <a:lumMod val="85000"/>
                  </a:schemeClr>
                </a:solidFill>
              </a:rPr>
              <a:t>pipeline</a:t>
            </a:r>
          </a:p>
          <a:p>
            <a:pPr lvl="1">
              <a:buClr>
                <a:schemeClr val="tx1"/>
              </a:buClr>
            </a:pPr>
            <a:r>
              <a:rPr lang="en-US" altLang="en-US" sz="2000" u="sng" dirty="0">
                <a:solidFill>
                  <a:schemeClr val="bg1">
                    <a:lumMod val="85000"/>
                  </a:schemeClr>
                </a:solidFill>
              </a:rPr>
              <a:t>R</a:t>
            </a:r>
            <a:r>
              <a:rPr lang="en-US" altLang="en-US" sz="2000" u="sng" dirty="0">
                <a:solidFill>
                  <a:schemeClr val="bg1">
                    <a:lumMod val="85000"/>
                  </a:schemeClr>
                </a:solidFill>
              </a:rPr>
              <a:t>ead </a:t>
            </a:r>
            <a:r>
              <a:rPr lang="en-US" altLang="en-US" sz="2000" u="sng" dirty="0">
                <a:solidFill>
                  <a:schemeClr val="bg1">
                    <a:lumMod val="85000"/>
                  </a:schemeClr>
                </a:solidFill>
              </a:rPr>
              <a:t>after write (</a:t>
            </a:r>
            <a:r>
              <a:rPr lang="en-US" altLang="en-US" sz="2000" u="sng" dirty="0">
                <a:solidFill>
                  <a:schemeClr val="bg1">
                    <a:lumMod val="85000"/>
                  </a:schemeClr>
                </a:solidFill>
              </a:rPr>
              <a:t>RAW)</a:t>
            </a:r>
            <a:r>
              <a:rPr lang="en-US" altLang="en-US" sz="2000" dirty="0" smtClean="0">
                <a:solidFill>
                  <a:schemeClr val="bg1">
                    <a:lumMod val="85000"/>
                  </a:schemeClr>
                </a:solidFill>
              </a:rPr>
              <a:t>: a </a:t>
            </a:r>
            <a:r>
              <a:rPr lang="en-US" altLang="en-US" sz="2000" dirty="0">
                <a:solidFill>
                  <a:schemeClr val="bg1">
                    <a:lumMod val="85000"/>
                  </a:schemeClr>
                </a:solidFill>
              </a:rPr>
              <a:t>true dependency. </a:t>
            </a:r>
            <a:endParaRPr lang="en-US" altLang="en-US" sz="2000" dirty="0" smtClean="0">
              <a:solidFill>
                <a:schemeClr val="bg1">
                  <a:lumMod val="85000"/>
                </a:schemeClr>
              </a:solidFill>
            </a:endParaRPr>
          </a:p>
          <a:p>
            <a:pPr lvl="1">
              <a:buClr>
                <a:schemeClr val="tx1"/>
              </a:buClr>
            </a:pPr>
            <a:r>
              <a:rPr lang="en-US" altLang="en-US" sz="2000" u="sng" dirty="0">
                <a:solidFill>
                  <a:schemeClr val="bg1">
                    <a:lumMod val="85000"/>
                  </a:schemeClr>
                </a:solidFill>
              </a:rPr>
              <a:t>W</a:t>
            </a:r>
            <a:r>
              <a:rPr lang="en-US" altLang="en-US" sz="2000" u="sng" dirty="0">
                <a:solidFill>
                  <a:schemeClr val="bg1">
                    <a:lumMod val="85000"/>
                  </a:schemeClr>
                </a:solidFill>
              </a:rPr>
              <a:t>rite </a:t>
            </a:r>
            <a:r>
              <a:rPr lang="en-US" altLang="en-US" sz="2000" u="sng" dirty="0">
                <a:solidFill>
                  <a:schemeClr val="bg1">
                    <a:lumMod val="85000"/>
                  </a:schemeClr>
                </a:solidFill>
              </a:rPr>
              <a:t>after read (WAR</a:t>
            </a:r>
            <a:r>
              <a:rPr lang="en-US" altLang="en-US" sz="2000" u="sng" dirty="0">
                <a:solidFill>
                  <a:schemeClr val="bg1">
                    <a:lumMod val="85000"/>
                  </a:schemeClr>
                </a:solidFill>
              </a:rPr>
              <a:t>)</a:t>
            </a:r>
            <a:r>
              <a:rPr lang="en-US" altLang="en-US" sz="2000" dirty="0">
                <a:solidFill>
                  <a:schemeClr val="bg1">
                    <a:lumMod val="85000"/>
                  </a:schemeClr>
                </a:solidFill>
              </a:rPr>
              <a:t>: </a:t>
            </a:r>
            <a:r>
              <a:rPr lang="en-US" altLang="en-US" sz="2000" dirty="0">
                <a:solidFill>
                  <a:schemeClr val="bg1">
                    <a:lumMod val="85000"/>
                  </a:schemeClr>
                </a:solidFill>
              </a:rPr>
              <a:t>an </a:t>
            </a:r>
            <a:r>
              <a:rPr lang="en-US" altLang="en-US" sz="2000" dirty="0" smtClean="0">
                <a:solidFill>
                  <a:schemeClr val="bg1">
                    <a:lumMod val="85000"/>
                  </a:schemeClr>
                </a:solidFill>
              </a:rPr>
              <a:t>anti-dependency (no hazards). </a:t>
            </a:r>
          </a:p>
          <a:p>
            <a:pPr lvl="1">
              <a:buClr>
                <a:schemeClr val="tx1"/>
              </a:buClr>
            </a:pPr>
            <a:r>
              <a:rPr lang="en-US" altLang="en-US" sz="2000" u="sng" dirty="0">
                <a:solidFill>
                  <a:schemeClr val="bg1">
                    <a:lumMod val="85000"/>
                  </a:schemeClr>
                </a:solidFill>
              </a:rPr>
              <a:t>W</a:t>
            </a:r>
            <a:r>
              <a:rPr lang="en-US" altLang="en-US" sz="2000" u="sng" dirty="0">
                <a:solidFill>
                  <a:schemeClr val="bg1">
                    <a:lumMod val="85000"/>
                  </a:schemeClr>
                </a:solidFill>
              </a:rPr>
              <a:t>rite </a:t>
            </a:r>
            <a:r>
              <a:rPr lang="en-US" altLang="en-US" sz="2000" u="sng" dirty="0">
                <a:solidFill>
                  <a:schemeClr val="bg1">
                    <a:lumMod val="85000"/>
                  </a:schemeClr>
                </a:solidFill>
              </a:rPr>
              <a:t>after write (WAW</a:t>
            </a:r>
            <a:r>
              <a:rPr lang="en-US" altLang="en-US" sz="2000" u="sng" dirty="0">
                <a:solidFill>
                  <a:schemeClr val="bg1">
                    <a:lumMod val="85000"/>
                  </a:schemeClr>
                </a:solidFill>
              </a:rPr>
              <a:t>)</a:t>
            </a:r>
            <a:r>
              <a:rPr lang="en-US" altLang="en-US" sz="2000" dirty="0">
                <a:solidFill>
                  <a:schemeClr val="bg1">
                    <a:lumMod val="85000"/>
                  </a:schemeClr>
                </a:solidFill>
              </a:rPr>
              <a:t>: </a:t>
            </a:r>
            <a:r>
              <a:rPr lang="en-US" altLang="en-US" sz="2000" dirty="0">
                <a:solidFill>
                  <a:schemeClr val="bg1">
                    <a:lumMod val="85000"/>
                  </a:schemeClr>
                </a:solidFill>
              </a:rPr>
              <a:t>an output </a:t>
            </a:r>
            <a:r>
              <a:rPr lang="en-US" altLang="en-US" sz="2000" dirty="0" smtClean="0">
                <a:solidFill>
                  <a:schemeClr val="bg1">
                    <a:lumMod val="85000"/>
                  </a:schemeClr>
                </a:solidFill>
              </a:rPr>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PC</a:t>
            </a:r>
            <a:endParaRPr lang="en-US" altLang="en-US" sz="2400" dirty="0" smtClean="0"/>
          </a:p>
        </p:txBody>
      </p:sp>
    </p:spTree>
    <p:extLst>
      <p:ext uri="{BB962C8B-B14F-4D97-AF65-F5344CB8AC3E}">
        <p14:creationId xmlns:p14="http://schemas.microsoft.com/office/powerpoint/2010/main" val="158814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523220"/>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Instruction execution from C to assembly code</a:t>
            </a:r>
            <a:endParaRPr lang="en-US" altLang="zh-CN" sz="2400" b="1" dirty="0" smtClean="0">
              <a:solidFill>
                <a:srgbClr val="910C07"/>
              </a:solidFill>
              <a:ea typeface="Calibri" charset="0"/>
              <a:cs typeface="Gill Sans"/>
            </a:endParaRPr>
          </a:p>
        </p:txBody>
      </p:sp>
      <p:sp>
        <p:nvSpPr>
          <p:cNvPr id="5" name="Rectangle 4"/>
          <p:cNvSpPr/>
          <p:nvPr/>
        </p:nvSpPr>
        <p:spPr>
          <a:xfrm>
            <a:off x="-60960" y="2855037"/>
            <a:ext cx="5289333" cy="2000548"/>
          </a:xfrm>
          <a:prstGeom prst="rect">
            <a:avLst/>
          </a:prstGeom>
        </p:spPr>
        <p:txBody>
          <a:bodyPr wrap="none">
            <a:spAutoFit/>
          </a:bodyPr>
          <a:lstStyle/>
          <a:p>
            <a:pPr lvl="1"/>
            <a:r>
              <a:rPr lang="en-US" altLang="en-US" sz="2000" b="1" dirty="0" smtClean="0"/>
              <a:t>Machine code or ­­Assembly code for </a:t>
            </a:r>
            <a:r>
              <a:rPr lang="en-US" altLang="en-US" sz="2000" b="1" dirty="0"/>
              <a:t>a = </a:t>
            </a:r>
            <a:r>
              <a:rPr lang="en-US" altLang="en-US" sz="2000" b="1" dirty="0" err="1" smtClean="0"/>
              <a:t>b+c</a:t>
            </a:r>
            <a:r>
              <a:rPr lang="en-US" altLang="en-US" sz="2000" b="1" dirty="0" smtClean="0"/>
              <a:t>:</a:t>
            </a:r>
          </a:p>
          <a:p>
            <a:pPr lvl="1"/>
            <a:r>
              <a:rPr lang="en-US" altLang="en-US" sz="2000" i="1" dirty="0" err="1" smtClean="0"/>
              <a:t>lw</a:t>
            </a:r>
            <a:r>
              <a:rPr lang="en-US" altLang="en-US" sz="2000" i="1" dirty="0" smtClean="0"/>
              <a:t> </a:t>
            </a:r>
            <a:r>
              <a:rPr lang="en-US" altLang="en-US" sz="2000" i="1" dirty="0" err="1"/>
              <a:t>Rb</a:t>
            </a:r>
            <a:r>
              <a:rPr lang="en-US" altLang="en-US" sz="2000" i="1" dirty="0"/>
              <a:t>, </a:t>
            </a:r>
            <a:r>
              <a:rPr lang="en-US" altLang="en-US" sz="2000" i="1" dirty="0" smtClean="0"/>
              <a:t>b</a:t>
            </a:r>
            <a:endParaRPr lang="en-US" altLang="en-US" sz="2000" i="1" dirty="0"/>
          </a:p>
          <a:p>
            <a:pPr lvl="1"/>
            <a:r>
              <a:rPr lang="en-US" altLang="en-US" sz="2000" i="1" dirty="0" err="1"/>
              <a:t>lw</a:t>
            </a:r>
            <a:r>
              <a:rPr lang="en-US" altLang="en-US" sz="2000" i="1" dirty="0"/>
              <a:t> </a:t>
            </a:r>
            <a:r>
              <a:rPr lang="en-US" altLang="en-US" sz="2000" i="1" dirty="0" err="1"/>
              <a:t>Rc</a:t>
            </a:r>
            <a:r>
              <a:rPr lang="en-US" altLang="en-US" sz="2000" i="1" dirty="0"/>
              <a:t>, c </a:t>
            </a:r>
          </a:p>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a:p>
            <a:pPr lvl="1"/>
            <a:r>
              <a:rPr lang="en-US" altLang="en-US" sz="2000" i="1" dirty="0" err="1"/>
              <a:t>sw</a:t>
            </a:r>
            <a:r>
              <a:rPr lang="en-US" altLang="en-US" sz="2000" i="1" dirty="0"/>
              <a:t> Ra, a </a:t>
            </a:r>
          </a:p>
          <a:p>
            <a:pPr lvl="1"/>
            <a:endParaRPr lang="en-US" sz="2400" i="1" dirty="0"/>
          </a:p>
        </p:txBody>
      </p:sp>
      <p:cxnSp>
        <p:nvCxnSpPr>
          <p:cNvPr id="7" name="Straight Arrow Connector 6"/>
          <p:cNvCxnSpPr/>
          <p:nvPr/>
        </p:nvCxnSpPr>
        <p:spPr>
          <a:xfrm flipH="1">
            <a:off x="1531620" y="3369482"/>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01940" y="3192436"/>
            <a:ext cx="2125197"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Load b to register </a:t>
            </a:r>
            <a:r>
              <a:rPr lang="en-US" altLang="zh-CN" dirty="0" err="1" smtClean="0">
                <a:ea typeface="Calibri" charset="0"/>
                <a:cs typeface="Gill Sans"/>
              </a:rPr>
              <a:t>Rb</a:t>
            </a:r>
            <a:endParaRPr lang="en-US" altLang="zh-CN" b="1" dirty="0">
              <a:solidFill>
                <a:srgbClr val="910C07"/>
              </a:solidFill>
              <a:ea typeface="Calibri" charset="0"/>
              <a:cs typeface="Gill Sans"/>
            </a:endParaRPr>
          </a:p>
        </p:txBody>
      </p:sp>
      <p:sp>
        <p:nvSpPr>
          <p:cNvPr id="20" name="Rectangle 19"/>
          <p:cNvSpPr/>
          <p:nvPr/>
        </p:nvSpPr>
        <p:spPr>
          <a:xfrm>
            <a:off x="2001940" y="3448014"/>
            <a:ext cx="2077107"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Load c to register </a:t>
            </a:r>
            <a:r>
              <a:rPr lang="en-US" altLang="zh-CN" dirty="0" err="1" smtClean="0">
                <a:ea typeface="Calibri" charset="0"/>
                <a:cs typeface="Gill Sans"/>
              </a:rPr>
              <a:t>Rc</a:t>
            </a:r>
            <a:endParaRPr lang="en-US" altLang="zh-CN" b="1" dirty="0">
              <a:solidFill>
                <a:srgbClr val="910C07"/>
              </a:solidFill>
              <a:ea typeface="Calibri" charset="0"/>
              <a:cs typeface="Gill Sans"/>
            </a:endParaRPr>
          </a:p>
        </p:txBody>
      </p:sp>
      <p:cxnSp>
        <p:nvCxnSpPr>
          <p:cNvPr id="21" name="Straight Arrow Connector 20"/>
          <p:cNvCxnSpPr/>
          <p:nvPr/>
        </p:nvCxnSpPr>
        <p:spPr>
          <a:xfrm flipH="1">
            <a:off x="1531620" y="3640147"/>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68958" y="3792686"/>
            <a:ext cx="4795095"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Add the value in register </a:t>
            </a:r>
            <a:r>
              <a:rPr lang="en-US" altLang="zh-CN" dirty="0" err="1" smtClean="0">
                <a:ea typeface="Calibri" charset="0"/>
                <a:cs typeface="Gill Sans"/>
              </a:rPr>
              <a:t>Rb</a:t>
            </a:r>
            <a:r>
              <a:rPr lang="en-US" altLang="zh-CN" dirty="0" smtClean="0">
                <a:ea typeface="Calibri" charset="0"/>
                <a:cs typeface="Gill Sans"/>
              </a:rPr>
              <a:t> and </a:t>
            </a:r>
            <a:r>
              <a:rPr lang="en-US" altLang="zh-CN" dirty="0" err="1" smtClean="0">
                <a:ea typeface="Calibri" charset="0"/>
                <a:cs typeface="Gill Sans"/>
              </a:rPr>
              <a:t>Rc</a:t>
            </a:r>
            <a:r>
              <a:rPr lang="en-US" altLang="zh-CN" dirty="0" smtClean="0">
                <a:ea typeface="Calibri" charset="0"/>
                <a:cs typeface="Gill Sans"/>
              </a:rPr>
              <a:t> to register Ra</a:t>
            </a:r>
            <a:endParaRPr lang="en-US" altLang="zh-CN" b="1" dirty="0">
              <a:solidFill>
                <a:srgbClr val="910C07"/>
              </a:solidFill>
              <a:ea typeface="Calibri" charset="0"/>
              <a:cs typeface="Gill Sans"/>
            </a:endParaRPr>
          </a:p>
        </p:txBody>
      </p:sp>
      <p:cxnSp>
        <p:nvCxnSpPr>
          <p:cNvPr id="24" name="Straight Arrow Connector 23"/>
          <p:cNvCxnSpPr/>
          <p:nvPr/>
        </p:nvCxnSpPr>
        <p:spPr>
          <a:xfrm flipH="1">
            <a:off x="2098638" y="3984819"/>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1" y="1730626"/>
            <a:ext cx="2588786" cy="707886"/>
          </a:xfrm>
          <a:prstGeom prst="rect">
            <a:avLst/>
          </a:prstGeom>
        </p:spPr>
        <p:txBody>
          <a:bodyPr wrap="none">
            <a:spAutoFit/>
          </a:bodyPr>
          <a:lstStyle/>
          <a:p>
            <a:pPr lvl="1"/>
            <a:r>
              <a:rPr lang="en-US" altLang="en-US" sz="2000" b="1" dirty="0" smtClean="0"/>
              <a:t>C code for </a:t>
            </a:r>
            <a:r>
              <a:rPr lang="en-US" altLang="en-US" sz="2000" b="1" dirty="0"/>
              <a:t>a = </a:t>
            </a:r>
            <a:r>
              <a:rPr lang="en-US" altLang="en-US" sz="2000" b="1" dirty="0" err="1" smtClean="0"/>
              <a:t>b+c</a:t>
            </a:r>
            <a:r>
              <a:rPr lang="en-US" altLang="en-US" sz="2000" b="1" dirty="0" smtClean="0"/>
              <a:t>:</a:t>
            </a:r>
          </a:p>
          <a:p>
            <a:pPr lvl="1"/>
            <a:r>
              <a:rPr lang="en-US" sz="2000" i="1" dirty="0" err="1" smtClean="0"/>
              <a:t>int</a:t>
            </a:r>
            <a:r>
              <a:rPr lang="en-US" sz="2000" i="1" dirty="0" smtClean="0"/>
              <a:t> a = b + c;</a:t>
            </a:r>
            <a:endParaRPr lang="en-US" sz="2400" i="1" dirty="0"/>
          </a:p>
        </p:txBody>
      </p:sp>
      <p:sp>
        <p:nvSpPr>
          <p:cNvPr id="26" name="Rectangle 25"/>
          <p:cNvSpPr/>
          <p:nvPr/>
        </p:nvSpPr>
        <p:spPr>
          <a:xfrm>
            <a:off x="2034006" y="4082700"/>
            <a:ext cx="2983061"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write register Ra to memory a</a:t>
            </a:r>
            <a:endParaRPr lang="en-US" altLang="zh-CN" b="1" dirty="0">
              <a:solidFill>
                <a:srgbClr val="910C07"/>
              </a:solidFill>
              <a:ea typeface="Calibri" charset="0"/>
              <a:cs typeface="Gill Sans"/>
            </a:endParaRPr>
          </a:p>
        </p:txBody>
      </p:sp>
      <p:cxnSp>
        <p:nvCxnSpPr>
          <p:cNvPr id="27" name="Straight Arrow Connector 26"/>
          <p:cNvCxnSpPr/>
          <p:nvPr/>
        </p:nvCxnSpPr>
        <p:spPr>
          <a:xfrm flipH="1">
            <a:off x="1563686" y="4274833"/>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0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20" grpId="0"/>
      <p:bldP spid="23"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Control Hazards</a:t>
            </a:r>
            <a:r>
              <a:rPr lang="zh-CN" altLang="en-US" sz="2800" b="1" dirty="0" smtClean="0">
                <a:ea typeface="Calibri" charset="0"/>
                <a:cs typeface="Gill Sans"/>
              </a:rPr>
              <a:t>：</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20</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chemeClr val="tx1"/>
              </a:buClr>
            </a:pPr>
            <a:r>
              <a:rPr lang="en-US" altLang="en-US" sz="2000" dirty="0"/>
              <a:t>Pipelining of branches &amp; other instructions  that change the </a:t>
            </a:r>
            <a:r>
              <a:rPr lang="en-US" altLang="en-US" sz="2000" dirty="0" smtClean="0"/>
              <a:t>PC</a:t>
            </a:r>
            <a:endParaRPr lang="en-US" alt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314439" y="2996312"/>
            <a:ext cx="1962397" cy="400110"/>
          </a:xfrm>
          <a:prstGeom prst="rect">
            <a:avLst/>
          </a:prstGeom>
        </p:spPr>
        <p:txBody>
          <a:bodyPr wrap="none">
            <a:spAutoFit/>
          </a:bodyPr>
          <a:lstStyle/>
          <a:p>
            <a:r>
              <a:rPr lang="en-US" sz="2000" i="1" dirty="0" err="1"/>
              <a:t>beq</a:t>
            </a:r>
            <a:r>
              <a:rPr lang="en-US" sz="2000" i="1" dirty="0"/>
              <a:t> </a:t>
            </a:r>
            <a:r>
              <a:rPr lang="en-US" sz="2000" i="1" dirty="0" smtClean="0"/>
              <a:t>Ra, </a:t>
            </a:r>
            <a:r>
              <a:rPr lang="en-US" sz="2000" i="1" dirty="0" err="1" smtClean="0"/>
              <a:t>Rb</a:t>
            </a:r>
            <a:r>
              <a:rPr lang="en-US" sz="2000" i="1" dirty="0" smtClean="0"/>
              <a:t>, </a:t>
            </a:r>
            <a:r>
              <a:rPr lang="en-US" sz="2000" i="1" dirty="0"/>
              <a:t>there</a:t>
            </a:r>
          </a:p>
        </p:txBody>
      </p:sp>
      <p:sp>
        <p:nvSpPr>
          <p:cNvPr id="169" name="Rectangle 168"/>
          <p:cNvSpPr/>
          <p:nvPr/>
        </p:nvSpPr>
        <p:spPr>
          <a:xfrm>
            <a:off x="-57579" y="5659700"/>
            <a:ext cx="2359749" cy="400110"/>
          </a:xfrm>
          <a:prstGeom prst="rect">
            <a:avLst/>
          </a:prstGeom>
        </p:spPr>
        <p:txBody>
          <a:bodyPr wrap="none">
            <a:spAutoFit/>
          </a:bodyPr>
          <a:lstStyle/>
          <a:p>
            <a:r>
              <a:rPr lang="en-US" sz="2000" dirty="0" smtClean="0"/>
              <a:t>there: </a:t>
            </a:r>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a:p>
        </p:txBody>
      </p:sp>
      <p:sp>
        <p:nvSpPr>
          <p:cNvPr id="177" name="Text Box 1037"/>
          <p:cNvSpPr txBox="1">
            <a:spLocks noChangeArrowheads="1"/>
          </p:cNvSpPr>
          <p:nvPr/>
        </p:nvSpPr>
        <p:spPr bwMode="auto">
          <a:xfrm>
            <a:off x="255285" y="3939404"/>
            <a:ext cx="1905000" cy="7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Branch to flag “there” if Ra is equal to </a:t>
            </a:r>
            <a:r>
              <a:rPr lang="en-US" altLang="en-US" sz="1600" b="1" dirty="0" err="1" smtClean="0">
                <a:effectLst/>
                <a:latin typeface="Arial" panose="020B0604020202020204" pitchFamily="34" charset="0"/>
                <a:cs typeface="Arial" panose="020B0604020202020204" pitchFamily="34" charset="0"/>
              </a:rPr>
              <a:t>Rb</a:t>
            </a:r>
            <a:endParaRPr lang="en-US" altLang="en-US" sz="1600" b="1" dirty="0">
              <a:effectLst/>
              <a:latin typeface="Courier New" panose="02070309020205020404" pitchFamily="49" charset="0"/>
              <a:cs typeface="Courier New" panose="02070309020205020404" pitchFamily="49" charset="0"/>
            </a:endParaRPr>
          </a:p>
        </p:txBody>
      </p:sp>
      <p:sp>
        <p:nvSpPr>
          <p:cNvPr id="178" name="Freeform 177"/>
          <p:cNvSpPr/>
          <p:nvPr/>
        </p:nvSpPr>
        <p:spPr>
          <a:xfrm rot="4845325" flipH="1" flipV="1">
            <a:off x="2430105" y="3658552"/>
            <a:ext cx="2710066" cy="1852933"/>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5164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5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500"/>
                                        <p:tgtEl>
                                          <p:spTgt spid="1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8"/>
                                        </p:tgtEl>
                                        <p:attrNameLst>
                                          <p:attrName>style.visibility</p:attrName>
                                        </p:attrNameLst>
                                      </p:cBhvr>
                                      <p:to>
                                        <p:strVal val="visible"/>
                                      </p:to>
                                    </p:set>
                                    <p:animEffect transition="in" filter="fade">
                                      <p:cBhvr>
                                        <p:cTn id="20"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9" grpId="0"/>
      <p:bldP spid="177" grpId="0"/>
      <p:bldP spid="1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Control </a:t>
            </a:r>
            <a:r>
              <a:rPr lang="en-US" altLang="zh-CN" sz="2800" b="1" dirty="0" smtClean="0">
                <a:ea typeface="Calibri" charset="0"/>
                <a:cs typeface="Gill Sans"/>
              </a:rPr>
              <a:t>Hazard Solution</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Fetch and cancel When Taken</a:t>
            </a: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21</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314439" y="2996312"/>
            <a:ext cx="1962397" cy="400110"/>
          </a:xfrm>
          <a:prstGeom prst="rect">
            <a:avLst/>
          </a:prstGeom>
        </p:spPr>
        <p:txBody>
          <a:bodyPr wrap="none">
            <a:spAutoFit/>
          </a:bodyPr>
          <a:lstStyle/>
          <a:p>
            <a:r>
              <a:rPr lang="en-US" sz="2000" i="1" dirty="0" err="1"/>
              <a:t>beq</a:t>
            </a:r>
            <a:r>
              <a:rPr lang="en-US" sz="2000" i="1" dirty="0"/>
              <a:t> </a:t>
            </a:r>
            <a:r>
              <a:rPr lang="en-US" sz="2000" i="1" dirty="0" smtClean="0"/>
              <a:t>Ra, </a:t>
            </a:r>
            <a:r>
              <a:rPr lang="en-US" sz="2000" i="1" dirty="0" err="1" smtClean="0"/>
              <a:t>Rb</a:t>
            </a:r>
            <a:r>
              <a:rPr lang="en-US" sz="2000" i="1" dirty="0" smtClean="0"/>
              <a:t>, </a:t>
            </a:r>
            <a:r>
              <a:rPr lang="en-US" sz="2000" i="1" dirty="0"/>
              <a:t>there</a:t>
            </a:r>
          </a:p>
        </p:txBody>
      </p:sp>
      <p:sp>
        <p:nvSpPr>
          <p:cNvPr id="169" name="Rectangle 168"/>
          <p:cNvSpPr/>
          <p:nvPr/>
        </p:nvSpPr>
        <p:spPr>
          <a:xfrm>
            <a:off x="-57579" y="5659700"/>
            <a:ext cx="2359749" cy="400110"/>
          </a:xfrm>
          <a:prstGeom prst="rect">
            <a:avLst/>
          </a:prstGeom>
        </p:spPr>
        <p:txBody>
          <a:bodyPr wrap="none">
            <a:spAutoFit/>
          </a:bodyPr>
          <a:lstStyle/>
          <a:p>
            <a:r>
              <a:rPr lang="en-US" sz="2000" dirty="0" smtClean="0"/>
              <a:t>there: </a:t>
            </a:r>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a:p>
        </p:txBody>
      </p:sp>
      <p:sp>
        <p:nvSpPr>
          <p:cNvPr id="178" name="Freeform 177"/>
          <p:cNvSpPr/>
          <p:nvPr/>
        </p:nvSpPr>
        <p:spPr>
          <a:xfrm rot="4845325" flipH="1" flipV="1">
            <a:off x="2534918" y="3535299"/>
            <a:ext cx="770997" cy="416342"/>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reeform 164"/>
          <p:cNvSpPr/>
          <p:nvPr/>
        </p:nvSpPr>
        <p:spPr>
          <a:xfrm rot="5024260" flipH="1" flipV="1">
            <a:off x="3537652" y="4396950"/>
            <a:ext cx="2151659" cy="416342"/>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63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500"/>
                                        <p:tgtEl>
                                          <p:spTgt spid="1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fade">
                                      <p:cBhvr>
                                        <p:cTn id="1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9" grpId="0"/>
      <p:bldP spid="178" grpId="0" animBg="1"/>
      <p:bldP spid="1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Summary</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22</a:t>
            </a:fld>
            <a:endParaRPr lang="en-US" dirty="0"/>
          </a:p>
        </p:txBody>
      </p:sp>
      <p:pic>
        <p:nvPicPr>
          <p:cNvPr id="5" name="Picture 4"/>
          <p:cNvPicPr>
            <a:picLocks noChangeAspect="1"/>
          </p:cNvPicPr>
          <p:nvPr/>
        </p:nvPicPr>
        <p:blipFill>
          <a:blip r:embed="rId4"/>
          <a:stretch>
            <a:fillRect/>
          </a:stretch>
        </p:blipFill>
        <p:spPr>
          <a:xfrm>
            <a:off x="5167202" y="1187845"/>
            <a:ext cx="3925241" cy="2655105"/>
          </a:xfrm>
          <a:prstGeom prst="rect">
            <a:avLst/>
          </a:prstGeom>
        </p:spPr>
      </p:pic>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smtClean="0"/>
              <a:t>The good news</a:t>
            </a:r>
          </a:p>
          <a:p>
            <a:pPr lvl="1"/>
            <a:r>
              <a:rPr lang="en-US" altLang="en-US" sz="2000" dirty="0" smtClean="0"/>
              <a:t>Multiple instructions are being processed </a:t>
            </a:r>
          </a:p>
          <a:p>
            <a:pPr marL="457200" lvl="1" indent="0">
              <a:buNone/>
            </a:pPr>
            <a:r>
              <a:rPr lang="en-US" altLang="en-US" sz="2000" dirty="0" smtClean="0"/>
              <a:t>at same time</a:t>
            </a:r>
          </a:p>
          <a:p>
            <a:pPr lvl="1"/>
            <a:r>
              <a:rPr lang="en-US" altLang="en-US" sz="2000" dirty="0" smtClean="0"/>
              <a:t>Best </a:t>
            </a:r>
            <a:r>
              <a:rPr lang="en-US" altLang="en-US" sz="2000" dirty="0" smtClean="0"/>
              <a:t>case speedup of N (N is stage number</a:t>
            </a:r>
            <a:r>
              <a:rPr lang="en-US" altLang="en-US" sz="2000" dirty="0" smtClean="0"/>
              <a:t>.)</a:t>
            </a:r>
          </a:p>
          <a:p>
            <a:pPr marL="457200" lvl="1" indent="0">
              <a:buNone/>
            </a:pPr>
            <a:endParaRPr lang="en-US" altLang="en-US" sz="2000" dirty="0" smtClean="0"/>
          </a:p>
          <a:p>
            <a:r>
              <a:rPr lang="en-US" altLang="en-US" sz="2400" b="1" dirty="0" smtClean="0"/>
              <a:t>The bad news</a:t>
            </a:r>
          </a:p>
          <a:p>
            <a:pPr lvl="1"/>
            <a:r>
              <a:rPr lang="en-US" altLang="en-US" sz="2000" dirty="0" smtClean="0"/>
              <a:t>Instructions interfere with each other - </a:t>
            </a:r>
            <a:r>
              <a:rPr lang="en-US" altLang="en-US" sz="2000" u="sng" dirty="0" smtClean="0">
                <a:solidFill>
                  <a:srgbClr val="990000"/>
                </a:solidFill>
              </a:rPr>
              <a:t>hazards</a:t>
            </a:r>
            <a:endParaRPr lang="en-US" altLang="en-US" sz="2000" dirty="0" smtClean="0"/>
          </a:p>
          <a:p>
            <a:pPr lvl="2"/>
            <a:r>
              <a:rPr lang="en-US" altLang="en-US" sz="1800" dirty="0" smtClean="0"/>
              <a:t>Example: different instructions may need the same piece of hardware (e.g., memory) in same clock cycle</a:t>
            </a:r>
          </a:p>
          <a:p>
            <a:pPr lvl="2"/>
            <a:r>
              <a:rPr lang="en-US" altLang="en-US" sz="1800" dirty="0" smtClean="0"/>
              <a:t>Example: instruction may require a result produced by an earlier instruction that is not yet complete</a:t>
            </a:r>
          </a:p>
          <a:p>
            <a:pPr lvl="2"/>
            <a:r>
              <a:rPr lang="en-US" altLang="en-US" sz="1800" dirty="0" smtClean="0"/>
              <a:t>E</a:t>
            </a:r>
            <a:r>
              <a:rPr lang="en-US" altLang="zh-CN" sz="1800" dirty="0" smtClean="0"/>
              <a:t>xample: instructions are not in order because of branches</a:t>
            </a:r>
            <a:endParaRPr lang="en-US" altLang="en-US" sz="1800" dirty="0"/>
          </a:p>
        </p:txBody>
      </p:sp>
    </p:spTree>
    <p:extLst>
      <p:ext uri="{BB962C8B-B14F-4D97-AF65-F5344CB8AC3E}">
        <p14:creationId xmlns:p14="http://schemas.microsoft.com/office/powerpoint/2010/main" val="26417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
                                            <p:txEl>
                                              <p:pRg st="3" end="3"/>
                                            </p:txEl>
                                          </p:spTgt>
                                        </p:tgtEl>
                                        <p:attrNameLst>
                                          <p:attrName>style.visibility</p:attrName>
                                        </p:attrNameLst>
                                      </p:cBhvr>
                                      <p:to>
                                        <p:strVal val="visible"/>
                                      </p:to>
                                    </p:set>
                                    <p:animEffect transition="in" filter="fade">
                                      <p:cBhvr>
                                        <p:cTn id="16" dur="500"/>
                                        <p:tgtEl>
                                          <p:spTgt spid="1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
                                            <p:txEl>
                                              <p:pRg st="8" end="8"/>
                                            </p:txEl>
                                          </p:spTgt>
                                        </p:tgtEl>
                                        <p:attrNameLst>
                                          <p:attrName>style.visibility</p:attrName>
                                        </p:attrNameLst>
                                      </p:cBhvr>
                                      <p:to>
                                        <p:strVal val="visible"/>
                                      </p:to>
                                    </p:set>
                                    <p:animEffect transition="in" filter="fade">
                                      <p:cBhvr>
                                        <p:cTn id="29" dur="500"/>
                                        <p:tgtEl>
                                          <p:spTgt spid="17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4">
                                            <p:txEl>
                                              <p:pRg st="7" end="7"/>
                                            </p:txEl>
                                          </p:spTgt>
                                        </p:tgtEl>
                                        <p:attrNameLst>
                                          <p:attrName>style.visibility</p:attrName>
                                        </p:attrNameLst>
                                      </p:cBhvr>
                                      <p:to>
                                        <p:strVal val="visible"/>
                                      </p:to>
                                    </p:set>
                                    <p:animEffect transition="in" filter="fade">
                                      <p:cBhvr>
                                        <p:cTn id="32" dur="500"/>
                                        <p:tgtEl>
                                          <p:spTgt spid="17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9" end="9"/>
                                            </p:txEl>
                                          </p:spTgt>
                                        </p:tgtEl>
                                        <p:attrNameLst>
                                          <p:attrName>style.visibility</p:attrName>
                                        </p:attrNameLst>
                                      </p:cBhvr>
                                      <p:to>
                                        <p:strVal val="visible"/>
                                      </p:to>
                                    </p:set>
                                    <p:animEffect transition="in" filter="fade">
                                      <p:cBhvr>
                                        <p:cTn id="35" dur="500"/>
                                        <p:tgtEl>
                                          <p:spTgt spid="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Summary</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23</a:t>
            </a:fld>
            <a:endParaRPr lang="en-US" dirty="0"/>
          </a:p>
        </p:txBody>
      </p:sp>
      <p:sp>
        <p:nvSpPr>
          <p:cNvPr id="174" name="Rectangle 3"/>
          <p:cNvSpPr txBox="1">
            <a:spLocks noChangeArrowheads="1"/>
          </p:cNvSpPr>
          <p:nvPr/>
        </p:nvSpPr>
        <p:spPr>
          <a:xfrm>
            <a:off x="0" y="1833968"/>
            <a:ext cx="8750300" cy="48875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smtClean="0"/>
              <a:t>Two different instructions use same hardware in same cycle. </a:t>
            </a:r>
          </a:p>
          <a:p>
            <a:pPr lvl="1">
              <a:buClr>
                <a:schemeClr val="tx1"/>
              </a:buClr>
            </a:pPr>
            <a:r>
              <a:rPr lang="en-US" altLang="en-US" sz="2100" dirty="0" smtClean="0"/>
              <a:t>S: </a:t>
            </a:r>
            <a:r>
              <a:rPr lang="en-US" altLang="en-US" sz="2100" dirty="0"/>
              <a:t>Increase available resources, such as having multiple ports into main memory and multiple ALU (Arithmetic Logic Unit) </a:t>
            </a:r>
            <a:r>
              <a:rPr lang="en-US" altLang="en-US" sz="2100" dirty="0" smtClean="0"/>
              <a:t>units.</a:t>
            </a:r>
            <a:endParaRPr lang="en-US" altLang="en-US" sz="2100" dirty="0"/>
          </a:p>
          <a:p>
            <a:pPr marL="228600" lvl="1">
              <a:spcBef>
                <a:spcPts val="1000"/>
              </a:spcBef>
              <a:buClr>
                <a:schemeClr val="tx1"/>
              </a:buClr>
            </a:pPr>
            <a:r>
              <a:rPr lang="en-US" altLang="en-US" b="1" dirty="0" smtClean="0"/>
              <a:t>Data </a:t>
            </a:r>
            <a:r>
              <a:rPr lang="en-US" altLang="en-US" b="1" dirty="0"/>
              <a:t>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endParaRPr lang="en-US" altLang="en-US" sz="2000" dirty="0" smtClean="0"/>
          </a:p>
          <a:p>
            <a:pPr lvl="1">
              <a:buClr>
                <a:schemeClr val="tx1"/>
              </a:buClr>
            </a:pPr>
            <a:r>
              <a:rPr lang="en-US" altLang="en-US" sz="2000" u="sng" dirty="0">
                <a:solidFill>
                  <a:srgbClr val="990000"/>
                </a:solidFill>
              </a:rPr>
              <a:t>R</a:t>
            </a:r>
            <a:r>
              <a:rPr lang="en-US" altLang="en-US" sz="2000" u="sng" dirty="0">
                <a:solidFill>
                  <a:srgbClr val="990000"/>
                </a:solidFill>
              </a:rPr>
              <a:t>ead </a:t>
            </a:r>
            <a:r>
              <a:rPr lang="en-US" altLang="en-US" sz="2000" u="sng" dirty="0">
                <a:solidFill>
                  <a:srgbClr val="990000"/>
                </a:solidFill>
              </a:rPr>
              <a:t>after write (</a:t>
            </a:r>
            <a:r>
              <a:rPr lang="en-US" altLang="en-US" sz="2000" u="sng" dirty="0">
                <a:solidFill>
                  <a:srgbClr val="990000"/>
                </a:solidFill>
              </a:rPr>
              <a:t>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read (WAR</a:t>
            </a:r>
            <a:r>
              <a:rPr lang="en-US" altLang="en-US" sz="2000" u="sng" dirty="0">
                <a:solidFill>
                  <a:srgbClr val="990000"/>
                </a:solidFill>
              </a:rPr>
              <a:t>)</a:t>
            </a:r>
            <a:r>
              <a:rPr lang="en-US" altLang="en-US" sz="2000" dirty="0"/>
              <a:t>: </a:t>
            </a:r>
            <a:r>
              <a:rPr lang="en-US" altLang="en-US" sz="2000" dirty="0"/>
              <a:t>an </a:t>
            </a:r>
            <a:r>
              <a:rPr lang="en-US" altLang="en-US" sz="2000" dirty="0" smtClean="0"/>
              <a:t>anti-dependency (no hazards). </a:t>
            </a:r>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write (WAW</a:t>
            </a:r>
            <a:r>
              <a:rPr lang="en-US" altLang="en-US" sz="2000" u="sng" dirty="0">
                <a:solidFill>
                  <a:srgbClr val="990000"/>
                </a:solidFill>
              </a:rPr>
              <a:t>)</a:t>
            </a:r>
            <a:r>
              <a:rPr lang="en-US" altLang="en-US" sz="2000" dirty="0"/>
              <a:t>: </a:t>
            </a:r>
            <a:r>
              <a:rPr lang="en-US" altLang="en-US" sz="2000" dirty="0"/>
              <a:t>an output </a:t>
            </a:r>
            <a:r>
              <a:rPr lang="en-US" altLang="en-US" sz="2000" dirty="0" smtClean="0"/>
              <a:t>dependency (no problem in atom execution and problems in concurrency).</a:t>
            </a:r>
          </a:p>
          <a:p>
            <a:pPr lvl="1">
              <a:buClr>
                <a:schemeClr val="tx1"/>
              </a:buClr>
            </a:pPr>
            <a:r>
              <a:rPr lang="en-US" altLang="en-US" sz="2100" dirty="0" smtClean="0"/>
              <a:t>S: Insert </a:t>
            </a:r>
            <a:r>
              <a:rPr lang="en-US" altLang="en-US" sz="2100" dirty="0"/>
              <a:t>a pipeline bubble whenever a read after write (RAW) dependency is encountered; bypassing and so on.</a:t>
            </a:r>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a:t>
            </a:r>
            <a:r>
              <a:rPr lang="en-US" altLang="en-US" sz="2000" dirty="0" smtClean="0"/>
              <a:t>PC.</a:t>
            </a:r>
          </a:p>
          <a:p>
            <a:pPr lvl="1">
              <a:buClr>
                <a:schemeClr val="tx1"/>
              </a:buClr>
            </a:pPr>
            <a:r>
              <a:rPr lang="en-US" altLang="en-US" sz="2100" dirty="0"/>
              <a:t>Branch prediction: guess the outcome of a conditional operation and execute the most likely result.</a:t>
            </a:r>
            <a:endParaRPr lang="en-US" altLang="en-US" sz="2100" dirty="0"/>
          </a:p>
        </p:txBody>
      </p:sp>
    </p:spTree>
    <p:extLst>
      <p:ext uri="{BB962C8B-B14F-4D97-AF65-F5344CB8AC3E}">
        <p14:creationId xmlns:p14="http://schemas.microsoft.com/office/powerpoint/2010/main" val="38247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
                                            <p:txEl>
                                              <p:pRg st="3" end="3"/>
                                            </p:txEl>
                                          </p:spTgt>
                                        </p:tgtEl>
                                        <p:attrNameLst>
                                          <p:attrName>style.visibility</p:attrName>
                                        </p:attrNameLst>
                                      </p:cBhvr>
                                      <p:to>
                                        <p:strVal val="visible"/>
                                      </p:to>
                                    </p:set>
                                    <p:animEffect transition="in" filter="fade">
                                      <p:cBhvr>
                                        <p:cTn id="18" dur="500"/>
                                        <p:tgtEl>
                                          <p:spTgt spid="17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4" end="4"/>
                                            </p:txEl>
                                          </p:spTgt>
                                        </p:tgtEl>
                                        <p:attrNameLst>
                                          <p:attrName>style.visibility</p:attrName>
                                        </p:attrNameLst>
                                      </p:cBhvr>
                                      <p:to>
                                        <p:strVal val="visible"/>
                                      </p:to>
                                    </p:set>
                                    <p:animEffect transition="in" filter="fade">
                                      <p:cBhvr>
                                        <p:cTn id="21" dur="500"/>
                                        <p:tgtEl>
                                          <p:spTgt spid="1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5" end="5"/>
                                            </p:txEl>
                                          </p:spTgt>
                                        </p:tgtEl>
                                        <p:attrNameLst>
                                          <p:attrName>style.visibility</p:attrName>
                                        </p:attrNameLst>
                                      </p:cBhvr>
                                      <p:to>
                                        <p:strVal val="visible"/>
                                      </p:to>
                                    </p:set>
                                    <p:animEffect transition="in" filter="fade">
                                      <p:cBhvr>
                                        <p:cTn id="24" dur="500"/>
                                        <p:tgtEl>
                                          <p:spTgt spid="1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6" end="6"/>
                                            </p:txEl>
                                          </p:spTgt>
                                        </p:tgtEl>
                                        <p:attrNameLst>
                                          <p:attrName>style.visibility</p:attrName>
                                        </p:attrNameLst>
                                      </p:cBhvr>
                                      <p:to>
                                        <p:strVal val="visible"/>
                                      </p:to>
                                    </p:set>
                                    <p:animEffect transition="in" filter="fade">
                                      <p:cBhvr>
                                        <p:cTn id="27" dur="500"/>
                                        <p:tgtEl>
                                          <p:spTgt spid="1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4">
                                            <p:txEl>
                                              <p:pRg st="7" end="7"/>
                                            </p:txEl>
                                          </p:spTgt>
                                        </p:tgtEl>
                                        <p:attrNameLst>
                                          <p:attrName>style.visibility</p:attrName>
                                        </p:attrNameLst>
                                      </p:cBhvr>
                                      <p:to>
                                        <p:strVal val="visible"/>
                                      </p:to>
                                    </p:set>
                                    <p:animEffect transition="in" filter="fade">
                                      <p:cBhvr>
                                        <p:cTn id="30" dur="500"/>
                                        <p:tgtEl>
                                          <p:spTgt spid="1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4">
                                            <p:txEl>
                                              <p:pRg st="8" end="8"/>
                                            </p:txEl>
                                          </p:spTgt>
                                        </p:tgtEl>
                                        <p:attrNameLst>
                                          <p:attrName>style.visibility</p:attrName>
                                        </p:attrNameLst>
                                      </p:cBhvr>
                                      <p:to>
                                        <p:strVal val="visible"/>
                                      </p:to>
                                    </p:set>
                                    <p:animEffect transition="in" filter="fade">
                                      <p:cBhvr>
                                        <p:cTn id="33" dur="500"/>
                                        <p:tgtEl>
                                          <p:spTgt spid="17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4">
                                            <p:txEl>
                                              <p:pRg st="9" end="9"/>
                                            </p:txEl>
                                          </p:spTgt>
                                        </p:tgtEl>
                                        <p:attrNameLst>
                                          <p:attrName>style.visibility</p:attrName>
                                        </p:attrNameLst>
                                      </p:cBhvr>
                                      <p:to>
                                        <p:strVal val="visible"/>
                                      </p:to>
                                    </p:set>
                                    <p:animEffect transition="in" filter="fade">
                                      <p:cBhvr>
                                        <p:cTn id="38" dur="500"/>
                                        <p:tgtEl>
                                          <p:spTgt spid="17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74">
                                            <p:txEl>
                                              <p:pRg st="10" end="10"/>
                                            </p:txEl>
                                          </p:spTgt>
                                        </p:tgtEl>
                                        <p:attrNameLst>
                                          <p:attrName>style.visibility</p:attrName>
                                        </p:attrNameLst>
                                      </p:cBhvr>
                                      <p:to>
                                        <p:strVal val="visible"/>
                                      </p:to>
                                    </p:set>
                                    <p:animEffect transition="in" filter="fade">
                                      <p:cBhvr>
                                        <p:cTn id="41" dur="500"/>
                                        <p:tgtEl>
                                          <p:spTgt spid="17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74">
                                            <p:txEl>
                                              <p:pRg st="11" end="11"/>
                                            </p:txEl>
                                          </p:spTgt>
                                        </p:tgtEl>
                                        <p:attrNameLst>
                                          <p:attrName>style.visibility</p:attrName>
                                        </p:attrNameLst>
                                      </p:cBhvr>
                                      <p:to>
                                        <p:strVal val="visible"/>
                                      </p:to>
                                    </p:set>
                                    <p:animEffect transition="in" filter="fade">
                                      <p:cBhvr>
                                        <p:cTn id="44" dur="500"/>
                                        <p:tgtEl>
                                          <p:spTgt spid="1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Assembly execution on the digital circuit</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3</a:t>
            </a:fld>
            <a:endParaRPr lang="en-US"/>
          </a:p>
        </p:txBody>
      </p:sp>
      <p:pic>
        <p:nvPicPr>
          <p:cNvPr id="262" name="Picture 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34" y="2503434"/>
            <a:ext cx="7361438" cy="348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Text Box 1037"/>
          <p:cNvSpPr txBox="1">
            <a:spLocks noChangeArrowheads="1"/>
          </p:cNvSpPr>
          <p:nvPr/>
        </p:nvSpPr>
        <p:spPr bwMode="auto">
          <a:xfrm>
            <a:off x="711801"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Instruction fetch</a:t>
            </a:r>
            <a:endParaRPr lang="en-US" altLang="en-US" sz="1600" b="1" dirty="0">
              <a:effectLst/>
              <a:latin typeface="Courier New" panose="02070309020205020404" pitchFamily="49" charset="0"/>
              <a:cs typeface="Courier New" panose="02070309020205020404" pitchFamily="49" charset="0"/>
            </a:endParaRPr>
          </a:p>
        </p:txBody>
      </p:sp>
      <p:sp>
        <p:nvSpPr>
          <p:cNvPr id="264" name="Text Box 1038"/>
          <p:cNvSpPr txBox="1">
            <a:spLocks noChangeArrowheads="1"/>
          </p:cNvSpPr>
          <p:nvPr/>
        </p:nvSpPr>
        <p:spPr bwMode="auto">
          <a:xfrm>
            <a:off x="2500184" y="5932091"/>
            <a:ext cx="2286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Reg access / decode</a:t>
            </a:r>
            <a:endParaRPr lang="en-US" altLang="en-US" sz="1600" b="1">
              <a:effectLst/>
              <a:latin typeface="Courier New" panose="02070309020205020404" pitchFamily="49" charset="0"/>
              <a:cs typeface="Courier New" panose="02070309020205020404" pitchFamily="49" charset="0"/>
            </a:endParaRPr>
          </a:p>
        </p:txBody>
      </p:sp>
      <p:sp>
        <p:nvSpPr>
          <p:cNvPr id="265" name="Text Box 1039"/>
          <p:cNvSpPr txBox="1">
            <a:spLocks noChangeArrowheads="1"/>
          </p:cNvSpPr>
          <p:nvPr/>
        </p:nvSpPr>
        <p:spPr bwMode="auto">
          <a:xfrm>
            <a:off x="4786184"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ALU operation</a:t>
            </a:r>
            <a:endParaRPr lang="en-US" altLang="en-US" sz="1600" b="1" dirty="0">
              <a:effectLst/>
              <a:latin typeface="Courier New" panose="02070309020205020404" pitchFamily="49" charset="0"/>
              <a:cs typeface="Courier New" panose="02070309020205020404" pitchFamily="49" charset="0"/>
            </a:endParaRPr>
          </a:p>
        </p:txBody>
      </p:sp>
      <p:sp>
        <p:nvSpPr>
          <p:cNvPr id="266" name="Text Box 1040"/>
          <p:cNvSpPr txBox="1">
            <a:spLocks noChangeArrowheads="1"/>
          </p:cNvSpPr>
          <p:nvPr/>
        </p:nvSpPr>
        <p:spPr bwMode="auto">
          <a:xfrm>
            <a:off x="6601555" y="5944020"/>
            <a:ext cx="13716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Data access</a:t>
            </a:r>
            <a:endParaRPr lang="en-US" altLang="en-US" sz="1600" b="1">
              <a:effectLst/>
              <a:latin typeface="Courier New" panose="02070309020205020404" pitchFamily="49" charset="0"/>
              <a:cs typeface="Courier New" panose="02070309020205020404" pitchFamily="49" charset="0"/>
            </a:endParaRPr>
          </a:p>
        </p:txBody>
      </p:sp>
      <p:sp>
        <p:nvSpPr>
          <p:cNvPr id="267" name="Text Box 1041"/>
          <p:cNvSpPr txBox="1">
            <a:spLocks noChangeArrowheads="1"/>
          </p:cNvSpPr>
          <p:nvPr/>
        </p:nvSpPr>
        <p:spPr bwMode="auto">
          <a:xfrm>
            <a:off x="7612428" y="6160294"/>
            <a:ext cx="1862396"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 </a:t>
            </a:r>
            <a:r>
              <a:rPr lang="en-US" altLang="en-US" sz="1600" b="1" dirty="0" err="1">
                <a:effectLst/>
                <a:latin typeface="Arial" panose="020B0604020202020204" pitchFamily="34" charset="0"/>
                <a:cs typeface="Arial" panose="020B0604020202020204" pitchFamily="34" charset="0"/>
              </a:rPr>
              <a:t>Reg</a:t>
            </a:r>
            <a:endParaRPr lang="en-US" altLang="en-US" sz="1600" b="1" dirty="0">
              <a:effectLst/>
              <a:latin typeface="Arial" panose="020B0604020202020204" pitchFamily="34" charset="0"/>
              <a:cs typeface="Arial" panose="020B0604020202020204" pitchFamily="34" charset="0"/>
            </a:endParaRPr>
          </a:p>
          <a:p>
            <a:pPr eaLnBrk="1" hangingPunct="1">
              <a:lnSpc>
                <a:spcPct val="90000"/>
              </a:lnSpc>
            </a:pPr>
            <a:r>
              <a:rPr lang="en-US" altLang="en-US" sz="1600" b="1" dirty="0">
                <a:effectLst/>
                <a:latin typeface="Arial" panose="020B0604020202020204" pitchFamily="34" charset="0"/>
                <a:cs typeface="Arial" panose="020B0604020202020204" pitchFamily="34" charset="0"/>
              </a:rPr>
              <a:t> write-</a:t>
            </a:r>
          </a:p>
          <a:p>
            <a:pPr eaLnBrk="1" hangingPunct="1">
              <a:lnSpc>
                <a:spcPct val="90000"/>
              </a:lnSpc>
            </a:pPr>
            <a:r>
              <a:rPr lang="en-US" altLang="en-US" sz="1600" b="1" dirty="0">
                <a:effectLst/>
                <a:latin typeface="Arial" panose="020B0604020202020204" pitchFamily="34" charset="0"/>
                <a:cs typeface="Arial" panose="020B0604020202020204" pitchFamily="34" charset="0"/>
              </a:rPr>
              <a:t> back</a:t>
            </a:r>
            <a:endParaRPr lang="en-US" altLang="en-US" sz="1600" b="1" dirty="0">
              <a:effectLst/>
              <a:latin typeface="Courier New" panose="02070309020205020404" pitchFamily="49" charset="0"/>
              <a:cs typeface="Courier New" panose="02070309020205020404" pitchFamily="49" charset="0"/>
            </a:endParaRPr>
          </a:p>
        </p:txBody>
      </p:sp>
      <p:sp>
        <p:nvSpPr>
          <p:cNvPr id="269" name="Rectangle 268"/>
          <p:cNvSpPr/>
          <p:nvPr/>
        </p:nvSpPr>
        <p:spPr>
          <a:xfrm>
            <a:off x="-60960" y="1737404"/>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Tree>
    <p:extLst>
      <p:ext uri="{BB962C8B-B14F-4D97-AF65-F5344CB8AC3E}">
        <p14:creationId xmlns:p14="http://schemas.microsoft.com/office/powerpoint/2010/main" val="18636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3"/>
                                        </p:tgtEl>
                                        <p:attrNameLst>
                                          <p:attrName>style.visibility</p:attrName>
                                        </p:attrNameLst>
                                      </p:cBhvr>
                                      <p:to>
                                        <p:strVal val="visible"/>
                                      </p:to>
                                    </p:set>
                                    <p:animEffect transition="in" filter="fade">
                                      <p:cBhvr>
                                        <p:cTn id="16" dur="500"/>
                                        <p:tgtEl>
                                          <p:spTgt spid="2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4"/>
                                        </p:tgtEl>
                                        <p:attrNameLst>
                                          <p:attrName>style.visibility</p:attrName>
                                        </p:attrNameLst>
                                      </p:cBhvr>
                                      <p:to>
                                        <p:strVal val="visible"/>
                                      </p:to>
                                    </p:set>
                                    <p:animEffect transition="in" filter="fade">
                                      <p:cBhvr>
                                        <p:cTn id="21" dur="500"/>
                                        <p:tgtEl>
                                          <p:spTgt spid="2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5"/>
                                        </p:tgtEl>
                                        <p:attrNameLst>
                                          <p:attrName>style.visibility</p:attrName>
                                        </p:attrNameLst>
                                      </p:cBhvr>
                                      <p:to>
                                        <p:strVal val="visible"/>
                                      </p:to>
                                    </p:set>
                                    <p:animEffect transition="in" filter="fade">
                                      <p:cBhvr>
                                        <p:cTn id="26" dur="500"/>
                                        <p:tgtEl>
                                          <p:spTgt spid="2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7"/>
                                        </p:tgtEl>
                                        <p:attrNameLst>
                                          <p:attrName>style.visibility</p:attrName>
                                        </p:attrNameLst>
                                      </p:cBhvr>
                                      <p:to>
                                        <p:strVal val="visible"/>
                                      </p:to>
                                    </p:set>
                                    <p:animEffect transition="in" filter="fade">
                                      <p:cBhvr>
                                        <p:cTn id="36"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4" grpId="0"/>
      <p:bldP spid="265" grpId="0"/>
      <p:bldP spid="266" grpId="0"/>
      <p:bldP spid="267" grpId="0"/>
      <p:bldP spid="2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Problems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4</a:t>
            </a:fld>
            <a:endParaRPr lang="en-US"/>
          </a:p>
        </p:txBody>
      </p:sp>
      <p:pic>
        <p:nvPicPr>
          <p:cNvPr id="262" name="Picture 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34" y="2503434"/>
            <a:ext cx="7361438" cy="348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Text Box 1037"/>
          <p:cNvSpPr txBox="1">
            <a:spLocks noChangeArrowheads="1"/>
          </p:cNvSpPr>
          <p:nvPr/>
        </p:nvSpPr>
        <p:spPr bwMode="auto">
          <a:xfrm>
            <a:off x="711801"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Instruction fetch</a:t>
            </a:r>
            <a:endParaRPr lang="en-US" altLang="en-US" sz="1600" b="1" dirty="0">
              <a:effectLst/>
              <a:latin typeface="Courier New" panose="02070309020205020404" pitchFamily="49" charset="0"/>
              <a:cs typeface="Courier New" panose="02070309020205020404" pitchFamily="49" charset="0"/>
            </a:endParaRPr>
          </a:p>
        </p:txBody>
      </p:sp>
      <p:sp>
        <p:nvSpPr>
          <p:cNvPr id="264" name="Text Box 1038"/>
          <p:cNvSpPr txBox="1">
            <a:spLocks noChangeArrowheads="1"/>
          </p:cNvSpPr>
          <p:nvPr/>
        </p:nvSpPr>
        <p:spPr bwMode="auto">
          <a:xfrm>
            <a:off x="2500184" y="5932091"/>
            <a:ext cx="2286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Reg access / decode</a:t>
            </a:r>
            <a:endParaRPr lang="en-US" altLang="en-US" sz="1600" b="1">
              <a:effectLst/>
              <a:latin typeface="Courier New" panose="02070309020205020404" pitchFamily="49" charset="0"/>
              <a:cs typeface="Courier New" panose="02070309020205020404" pitchFamily="49" charset="0"/>
            </a:endParaRPr>
          </a:p>
        </p:txBody>
      </p:sp>
      <p:sp>
        <p:nvSpPr>
          <p:cNvPr id="265" name="Text Box 1039"/>
          <p:cNvSpPr txBox="1">
            <a:spLocks noChangeArrowheads="1"/>
          </p:cNvSpPr>
          <p:nvPr/>
        </p:nvSpPr>
        <p:spPr bwMode="auto">
          <a:xfrm>
            <a:off x="4786184"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ALU operation</a:t>
            </a:r>
            <a:endParaRPr lang="en-US" altLang="en-US" sz="1600" b="1">
              <a:effectLst/>
              <a:latin typeface="Courier New" panose="02070309020205020404" pitchFamily="49" charset="0"/>
              <a:cs typeface="Courier New" panose="02070309020205020404" pitchFamily="49" charset="0"/>
            </a:endParaRPr>
          </a:p>
        </p:txBody>
      </p:sp>
      <p:sp>
        <p:nvSpPr>
          <p:cNvPr id="266" name="Text Box 1040"/>
          <p:cNvSpPr txBox="1">
            <a:spLocks noChangeArrowheads="1"/>
          </p:cNvSpPr>
          <p:nvPr/>
        </p:nvSpPr>
        <p:spPr bwMode="auto">
          <a:xfrm>
            <a:off x="6601555" y="5944020"/>
            <a:ext cx="13716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Data access</a:t>
            </a:r>
            <a:endParaRPr lang="en-US" altLang="en-US" sz="1600" b="1">
              <a:effectLst/>
              <a:latin typeface="Courier New" panose="02070309020205020404" pitchFamily="49" charset="0"/>
              <a:cs typeface="Courier New" panose="02070309020205020404" pitchFamily="49" charset="0"/>
            </a:endParaRPr>
          </a:p>
        </p:txBody>
      </p:sp>
      <p:sp>
        <p:nvSpPr>
          <p:cNvPr id="267" name="Text Box 1041"/>
          <p:cNvSpPr txBox="1">
            <a:spLocks noChangeArrowheads="1"/>
          </p:cNvSpPr>
          <p:nvPr/>
        </p:nvSpPr>
        <p:spPr bwMode="auto">
          <a:xfrm>
            <a:off x="7612428" y="6160294"/>
            <a:ext cx="1862396"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 </a:t>
            </a:r>
            <a:r>
              <a:rPr lang="en-US" altLang="en-US" sz="1600" b="1" dirty="0" err="1">
                <a:effectLst/>
                <a:latin typeface="Arial" panose="020B0604020202020204" pitchFamily="34" charset="0"/>
                <a:cs typeface="Arial" panose="020B0604020202020204" pitchFamily="34" charset="0"/>
              </a:rPr>
              <a:t>Reg</a:t>
            </a:r>
            <a:endParaRPr lang="en-US" altLang="en-US" sz="1600" b="1" dirty="0">
              <a:effectLst/>
              <a:latin typeface="Arial" panose="020B0604020202020204" pitchFamily="34" charset="0"/>
              <a:cs typeface="Arial" panose="020B0604020202020204" pitchFamily="34" charset="0"/>
            </a:endParaRPr>
          </a:p>
          <a:p>
            <a:pPr eaLnBrk="1" hangingPunct="1">
              <a:lnSpc>
                <a:spcPct val="90000"/>
              </a:lnSpc>
            </a:pPr>
            <a:r>
              <a:rPr lang="en-US" altLang="en-US" sz="1600" b="1" dirty="0">
                <a:effectLst/>
                <a:latin typeface="Arial" panose="020B0604020202020204" pitchFamily="34" charset="0"/>
                <a:cs typeface="Arial" panose="020B0604020202020204" pitchFamily="34" charset="0"/>
              </a:rPr>
              <a:t> write-</a:t>
            </a:r>
          </a:p>
          <a:p>
            <a:pPr eaLnBrk="1" hangingPunct="1">
              <a:lnSpc>
                <a:spcPct val="90000"/>
              </a:lnSpc>
            </a:pPr>
            <a:r>
              <a:rPr lang="en-US" altLang="en-US" sz="1600" b="1" dirty="0">
                <a:effectLst/>
                <a:latin typeface="Arial" panose="020B0604020202020204" pitchFamily="34" charset="0"/>
                <a:cs typeface="Arial" panose="020B0604020202020204" pitchFamily="34" charset="0"/>
              </a:rPr>
              <a:t> back</a:t>
            </a:r>
            <a:endParaRPr lang="en-US" altLang="en-US" sz="1600" b="1" dirty="0">
              <a:effectLst/>
              <a:latin typeface="Courier New" panose="02070309020205020404" pitchFamily="49" charset="0"/>
              <a:cs typeface="Courier New" panose="02070309020205020404" pitchFamily="49" charset="0"/>
            </a:endParaRPr>
          </a:p>
        </p:txBody>
      </p:sp>
      <p:sp>
        <p:nvSpPr>
          <p:cNvPr id="269" name="Rectangle 268"/>
          <p:cNvSpPr/>
          <p:nvPr/>
        </p:nvSpPr>
        <p:spPr>
          <a:xfrm>
            <a:off x="-60960" y="1737404"/>
            <a:ext cx="6136616" cy="400110"/>
          </a:xfrm>
          <a:prstGeom prst="rect">
            <a:avLst/>
          </a:prstGeom>
        </p:spPr>
        <p:txBody>
          <a:bodyPr wrap="none">
            <a:spAutoFit/>
          </a:bodyPr>
          <a:lstStyle/>
          <a:p>
            <a:pPr lvl="1"/>
            <a:r>
              <a:rPr lang="en-US" altLang="en-US" sz="2000" i="1" dirty="0" smtClean="0"/>
              <a:t>Wasted resource and low instruction execution speed</a:t>
            </a:r>
          </a:p>
        </p:txBody>
      </p:sp>
      <p:sp>
        <p:nvSpPr>
          <p:cNvPr id="5" name="Rounded Rectangle 4"/>
          <p:cNvSpPr/>
          <p:nvPr/>
        </p:nvSpPr>
        <p:spPr>
          <a:xfrm>
            <a:off x="690177" y="2173724"/>
            <a:ext cx="1926624" cy="3723364"/>
          </a:xfrm>
          <a:prstGeom prst="roundRect">
            <a:avLst/>
          </a:prstGeom>
          <a:solidFill>
            <a:schemeClr val="bg1">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679872" y="2137514"/>
            <a:ext cx="1926624" cy="3723364"/>
          </a:xfrm>
          <a:prstGeom prst="roundRect">
            <a:avLst/>
          </a:prstGeom>
          <a:solidFill>
            <a:schemeClr val="bg1">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77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Multiple Instruction Execution Order</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5</a:t>
            </a:fld>
            <a:endParaRPr lang="en-US"/>
          </a:p>
        </p:txBody>
      </p:sp>
      <p:sp>
        <p:nvSpPr>
          <p:cNvPr id="22" name="Line 4"/>
          <p:cNvSpPr>
            <a:spLocks noChangeShapeType="1"/>
          </p:cNvSpPr>
          <p:nvPr/>
        </p:nvSpPr>
        <p:spPr bwMode="auto">
          <a:xfrm>
            <a:off x="1035050" y="1784351"/>
            <a:ext cx="7772850" cy="1753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5"/>
          <p:cNvGrpSpPr>
            <a:grpSpLocks/>
          </p:cNvGrpSpPr>
          <p:nvPr/>
        </p:nvGrpSpPr>
        <p:grpSpPr bwMode="auto">
          <a:xfrm>
            <a:off x="1476375" y="2393951"/>
            <a:ext cx="3879850" cy="700088"/>
            <a:chOff x="1962" y="1200"/>
            <a:chExt cx="1910" cy="441"/>
          </a:xfrm>
        </p:grpSpPr>
        <p:grpSp>
          <p:nvGrpSpPr>
            <p:cNvPr id="141" name="Group 6"/>
            <p:cNvGrpSpPr>
              <a:grpSpLocks noChangeAspect="1"/>
            </p:cNvGrpSpPr>
            <p:nvPr/>
          </p:nvGrpSpPr>
          <p:grpSpPr bwMode="auto">
            <a:xfrm>
              <a:off x="2429" y="1304"/>
              <a:ext cx="221" cy="233"/>
              <a:chOff x="1374" y="528"/>
              <a:chExt cx="480" cy="432"/>
            </a:xfrm>
          </p:grpSpPr>
          <p:grpSp>
            <p:nvGrpSpPr>
              <p:cNvPr id="170" name="Group 7"/>
              <p:cNvGrpSpPr>
                <a:grpSpLocks noChangeAspect="1"/>
              </p:cNvGrpSpPr>
              <p:nvPr/>
            </p:nvGrpSpPr>
            <p:grpSpPr bwMode="auto">
              <a:xfrm>
                <a:off x="1374" y="528"/>
                <a:ext cx="480" cy="432"/>
                <a:chOff x="1392" y="528"/>
                <a:chExt cx="480" cy="432"/>
              </a:xfrm>
            </p:grpSpPr>
            <p:sp>
              <p:nvSpPr>
                <p:cNvPr id="17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4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 name="Group 13"/>
            <p:cNvGrpSpPr>
              <a:grpSpLocks noChangeAspect="1"/>
            </p:cNvGrpSpPr>
            <p:nvPr/>
          </p:nvGrpSpPr>
          <p:grpSpPr bwMode="auto">
            <a:xfrm>
              <a:off x="2851" y="1235"/>
              <a:ext cx="199" cy="371"/>
              <a:chOff x="2991" y="411"/>
              <a:chExt cx="359" cy="768"/>
            </a:xfrm>
          </p:grpSpPr>
          <p:sp>
            <p:nvSpPr>
              <p:cNvPr id="16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6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4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20"/>
            <p:cNvGrpSpPr>
              <a:grpSpLocks noChangeAspect="1"/>
            </p:cNvGrpSpPr>
            <p:nvPr/>
          </p:nvGrpSpPr>
          <p:grpSpPr bwMode="auto">
            <a:xfrm>
              <a:off x="3209" y="1305"/>
              <a:ext cx="275" cy="232"/>
              <a:chOff x="3853" y="576"/>
              <a:chExt cx="594" cy="480"/>
            </a:xfrm>
          </p:grpSpPr>
          <p:sp>
            <p:nvSpPr>
              <p:cNvPr id="16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4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1" name="Group 26"/>
            <p:cNvGrpSpPr>
              <a:grpSpLocks noChangeAspect="1"/>
            </p:cNvGrpSpPr>
            <p:nvPr/>
          </p:nvGrpSpPr>
          <p:grpSpPr bwMode="auto">
            <a:xfrm>
              <a:off x="1962" y="1305"/>
              <a:ext cx="290" cy="232"/>
              <a:chOff x="1123" y="576"/>
              <a:chExt cx="626" cy="480"/>
            </a:xfrm>
          </p:grpSpPr>
          <p:sp>
            <p:nvSpPr>
              <p:cNvPr id="16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52" name="Group 29"/>
            <p:cNvGrpSpPr>
              <a:grpSpLocks/>
            </p:cNvGrpSpPr>
            <p:nvPr/>
          </p:nvGrpSpPr>
          <p:grpSpPr bwMode="auto">
            <a:xfrm>
              <a:off x="2288" y="1200"/>
              <a:ext cx="1297" cy="441"/>
              <a:chOff x="2112" y="528"/>
              <a:chExt cx="2088" cy="681"/>
            </a:xfrm>
          </p:grpSpPr>
          <p:sp>
            <p:nvSpPr>
              <p:cNvPr id="15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34"/>
            <p:cNvGrpSpPr>
              <a:grpSpLocks noChangeAspect="1"/>
            </p:cNvGrpSpPr>
            <p:nvPr/>
          </p:nvGrpSpPr>
          <p:grpSpPr bwMode="auto">
            <a:xfrm flipH="1">
              <a:off x="3649" y="1296"/>
              <a:ext cx="223" cy="233"/>
              <a:chOff x="1374" y="528"/>
              <a:chExt cx="480" cy="432"/>
            </a:xfrm>
          </p:grpSpPr>
          <p:grpSp>
            <p:nvGrpSpPr>
              <p:cNvPr id="154" name="Group 35"/>
              <p:cNvGrpSpPr>
                <a:grpSpLocks noChangeAspect="1"/>
              </p:cNvGrpSpPr>
              <p:nvPr/>
            </p:nvGrpSpPr>
            <p:grpSpPr bwMode="auto">
              <a:xfrm>
                <a:off x="1374" y="528"/>
                <a:ext cx="480" cy="432"/>
                <a:chOff x="1392" y="528"/>
                <a:chExt cx="480" cy="432"/>
              </a:xfrm>
            </p:grpSpPr>
            <p:sp>
              <p:nvSpPr>
                <p:cNvPr id="15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4" name="Group 39"/>
          <p:cNvGrpSpPr>
            <a:grpSpLocks/>
          </p:cNvGrpSpPr>
          <p:nvPr/>
        </p:nvGrpSpPr>
        <p:grpSpPr bwMode="auto">
          <a:xfrm>
            <a:off x="5716208" y="3308351"/>
            <a:ext cx="3879850" cy="700088"/>
            <a:chOff x="1962" y="1200"/>
            <a:chExt cx="1910" cy="441"/>
          </a:xfrm>
        </p:grpSpPr>
        <p:grpSp>
          <p:nvGrpSpPr>
            <p:cNvPr id="108" name="Group 40"/>
            <p:cNvGrpSpPr>
              <a:grpSpLocks noChangeAspect="1"/>
            </p:cNvGrpSpPr>
            <p:nvPr/>
          </p:nvGrpSpPr>
          <p:grpSpPr bwMode="auto">
            <a:xfrm>
              <a:off x="2429" y="1304"/>
              <a:ext cx="221" cy="233"/>
              <a:chOff x="1374" y="528"/>
              <a:chExt cx="480" cy="432"/>
            </a:xfrm>
          </p:grpSpPr>
          <p:grpSp>
            <p:nvGrpSpPr>
              <p:cNvPr id="137" name="Group 41"/>
              <p:cNvGrpSpPr>
                <a:grpSpLocks noChangeAspect="1"/>
              </p:cNvGrpSpPr>
              <p:nvPr/>
            </p:nvGrpSpPr>
            <p:grpSpPr bwMode="auto">
              <a:xfrm>
                <a:off x="1374" y="528"/>
                <a:ext cx="480" cy="432"/>
                <a:chOff x="1392" y="528"/>
                <a:chExt cx="480" cy="432"/>
              </a:xfrm>
            </p:grpSpPr>
            <p:sp>
              <p:nvSpPr>
                <p:cNvPr id="13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3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0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 name="Group 47"/>
            <p:cNvGrpSpPr>
              <a:grpSpLocks noChangeAspect="1"/>
            </p:cNvGrpSpPr>
            <p:nvPr/>
          </p:nvGrpSpPr>
          <p:grpSpPr bwMode="auto">
            <a:xfrm>
              <a:off x="2851" y="1235"/>
              <a:ext cx="199" cy="371"/>
              <a:chOff x="2991" y="411"/>
              <a:chExt cx="359" cy="768"/>
            </a:xfrm>
          </p:grpSpPr>
          <p:sp>
            <p:nvSpPr>
              <p:cNvPr id="13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3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1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54"/>
            <p:cNvGrpSpPr>
              <a:grpSpLocks noChangeAspect="1"/>
            </p:cNvGrpSpPr>
            <p:nvPr/>
          </p:nvGrpSpPr>
          <p:grpSpPr bwMode="auto">
            <a:xfrm>
              <a:off x="3209" y="1305"/>
              <a:ext cx="275" cy="232"/>
              <a:chOff x="3853" y="576"/>
              <a:chExt cx="594" cy="480"/>
            </a:xfrm>
          </p:grpSpPr>
          <p:sp>
            <p:nvSpPr>
              <p:cNvPr id="13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1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 name="Group 60"/>
            <p:cNvGrpSpPr>
              <a:grpSpLocks noChangeAspect="1"/>
            </p:cNvGrpSpPr>
            <p:nvPr/>
          </p:nvGrpSpPr>
          <p:grpSpPr bwMode="auto">
            <a:xfrm>
              <a:off x="1962" y="1305"/>
              <a:ext cx="290" cy="232"/>
              <a:chOff x="1123" y="576"/>
              <a:chExt cx="626" cy="480"/>
            </a:xfrm>
          </p:grpSpPr>
          <p:sp>
            <p:nvSpPr>
              <p:cNvPr id="12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19" name="Group 63"/>
            <p:cNvGrpSpPr>
              <a:grpSpLocks/>
            </p:cNvGrpSpPr>
            <p:nvPr/>
          </p:nvGrpSpPr>
          <p:grpSpPr bwMode="auto">
            <a:xfrm>
              <a:off x="2288" y="1200"/>
              <a:ext cx="1297" cy="441"/>
              <a:chOff x="2112" y="528"/>
              <a:chExt cx="2088" cy="681"/>
            </a:xfrm>
          </p:grpSpPr>
          <p:sp>
            <p:nvSpPr>
              <p:cNvPr id="12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68"/>
            <p:cNvGrpSpPr>
              <a:grpSpLocks noChangeAspect="1"/>
            </p:cNvGrpSpPr>
            <p:nvPr/>
          </p:nvGrpSpPr>
          <p:grpSpPr bwMode="auto">
            <a:xfrm flipH="1">
              <a:off x="3649" y="1296"/>
              <a:ext cx="223" cy="233"/>
              <a:chOff x="1374" y="528"/>
              <a:chExt cx="480" cy="432"/>
            </a:xfrm>
          </p:grpSpPr>
          <p:grpSp>
            <p:nvGrpSpPr>
              <p:cNvPr id="121" name="Group 69"/>
              <p:cNvGrpSpPr>
                <a:grpSpLocks noChangeAspect="1"/>
              </p:cNvGrpSpPr>
              <p:nvPr/>
            </p:nvGrpSpPr>
            <p:grpSpPr bwMode="auto">
              <a:xfrm>
                <a:off x="1374" y="528"/>
                <a:ext cx="480" cy="432"/>
                <a:chOff x="1392" y="528"/>
                <a:chExt cx="480" cy="432"/>
              </a:xfrm>
            </p:grpSpPr>
            <p:sp>
              <p:nvSpPr>
                <p:cNvPr id="12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27" name="Line 141"/>
          <p:cNvSpPr>
            <a:spLocks noChangeShapeType="1"/>
          </p:cNvSpPr>
          <p:nvPr/>
        </p:nvSpPr>
        <p:spPr bwMode="auto">
          <a:xfrm>
            <a:off x="2178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2"/>
          <p:cNvSpPr>
            <a:spLocks noChangeShapeType="1"/>
          </p:cNvSpPr>
          <p:nvPr/>
        </p:nvSpPr>
        <p:spPr bwMode="auto">
          <a:xfrm>
            <a:off x="3016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3"/>
          <p:cNvSpPr>
            <a:spLocks noChangeShapeType="1"/>
          </p:cNvSpPr>
          <p:nvPr/>
        </p:nvSpPr>
        <p:spPr bwMode="auto">
          <a:xfrm>
            <a:off x="3854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4"/>
          <p:cNvSpPr>
            <a:spLocks noChangeShapeType="1"/>
          </p:cNvSpPr>
          <p:nvPr/>
        </p:nvSpPr>
        <p:spPr bwMode="auto">
          <a:xfrm>
            <a:off x="5607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5"/>
          <p:cNvSpPr>
            <a:spLocks noChangeShapeType="1"/>
          </p:cNvSpPr>
          <p:nvPr/>
        </p:nvSpPr>
        <p:spPr bwMode="auto">
          <a:xfrm>
            <a:off x="46926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6"/>
          <p:cNvSpPr>
            <a:spLocks noChangeShapeType="1"/>
          </p:cNvSpPr>
          <p:nvPr/>
        </p:nvSpPr>
        <p:spPr bwMode="auto">
          <a:xfrm>
            <a:off x="6445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7"/>
          <p:cNvSpPr>
            <a:spLocks noChangeShapeType="1"/>
          </p:cNvSpPr>
          <p:nvPr/>
        </p:nvSpPr>
        <p:spPr bwMode="auto">
          <a:xfrm>
            <a:off x="7283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8"/>
          <p:cNvSpPr>
            <a:spLocks noChangeShapeType="1"/>
          </p:cNvSpPr>
          <p:nvPr/>
        </p:nvSpPr>
        <p:spPr bwMode="auto">
          <a:xfrm>
            <a:off x="13398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49"/>
          <p:cNvSpPr txBox="1">
            <a:spLocks noChangeArrowheads="1"/>
          </p:cNvSpPr>
          <p:nvPr/>
        </p:nvSpPr>
        <p:spPr bwMode="auto">
          <a:xfrm>
            <a:off x="1306513"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36" name="Text Box 150"/>
          <p:cNvSpPr txBox="1">
            <a:spLocks noChangeArrowheads="1"/>
          </p:cNvSpPr>
          <p:nvPr/>
        </p:nvSpPr>
        <p:spPr bwMode="auto">
          <a:xfrm>
            <a:off x="212248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37" name="Text Box 151"/>
          <p:cNvSpPr txBox="1">
            <a:spLocks noChangeArrowheads="1"/>
          </p:cNvSpPr>
          <p:nvPr/>
        </p:nvSpPr>
        <p:spPr bwMode="auto">
          <a:xfrm>
            <a:off x="2987675"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38" name="Text Box 152"/>
          <p:cNvSpPr txBox="1">
            <a:spLocks noChangeArrowheads="1"/>
          </p:cNvSpPr>
          <p:nvPr/>
        </p:nvSpPr>
        <p:spPr bwMode="auto">
          <a:xfrm>
            <a:off x="383698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39" name="Text Box 153"/>
          <p:cNvSpPr txBox="1">
            <a:spLocks noChangeArrowheads="1"/>
          </p:cNvSpPr>
          <p:nvPr/>
        </p:nvSpPr>
        <p:spPr bwMode="auto">
          <a:xfrm>
            <a:off x="55705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40" name="Text Box 154"/>
          <p:cNvSpPr txBox="1">
            <a:spLocks noChangeArrowheads="1"/>
          </p:cNvSpPr>
          <p:nvPr/>
        </p:nvSpPr>
        <p:spPr bwMode="auto">
          <a:xfrm>
            <a:off x="64087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41" name="Text Box 155"/>
          <p:cNvSpPr txBox="1">
            <a:spLocks noChangeArrowheads="1"/>
          </p:cNvSpPr>
          <p:nvPr/>
        </p:nvSpPr>
        <p:spPr bwMode="auto">
          <a:xfrm>
            <a:off x="46561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sp>
        <p:nvSpPr>
          <p:cNvPr id="6" name="Rectangle 5"/>
          <p:cNvSpPr/>
          <p:nvPr/>
        </p:nvSpPr>
        <p:spPr>
          <a:xfrm>
            <a:off x="-204911" y="2524548"/>
            <a:ext cx="1470274"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Rb</a:t>
            </a:r>
            <a:r>
              <a:rPr lang="en-US" altLang="en-US" sz="2000" i="1" dirty="0"/>
              <a:t>, b</a:t>
            </a:r>
          </a:p>
        </p:txBody>
      </p:sp>
      <p:sp>
        <p:nvSpPr>
          <p:cNvPr id="7" name="Rectangle 6"/>
          <p:cNvSpPr/>
          <p:nvPr/>
        </p:nvSpPr>
        <p:spPr>
          <a:xfrm>
            <a:off x="-160679" y="3341493"/>
            <a:ext cx="1479892"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Rc</a:t>
            </a:r>
            <a:r>
              <a:rPr lang="en-US" altLang="en-US" sz="2000" i="1" dirty="0"/>
              <a:t>, c </a:t>
            </a:r>
          </a:p>
        </p:txBody>
      </p:sp>
      <p:sp>
        <p:nvSpPr>
          <p:cNvPr id="174" name="Line 147"/>
          <p:cNvSpPr>
            <a:spLocks noChangeShapeType="1"/>
          </p:cNvSpPr>
          <p:nvPr/>
        </p:nvSpPr>
        <p:spPr bwMode="auto">
          <a:xfrm>
            <a:off x="8120063" y="1775513"/>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Text Box 154"/>
          <p:cNvSpPr txBox="1">
            <a:spLocks noChangeArrowheads="1"/>
          </p:cNvSpPr>
          <p:nvPr/>
        </p:nvSpPr>
        <p:spPr bwMode="auto">
          <a:xfrm>
            <a:off x="7245351" y="1952311"/>
            <a:ext cx="770339"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a:t>Cycle </a:t>
            </a:r>
            <a:r>
              <a:rPr lang="en-US" altLang="en-US" sz="1600" dirty="0" smtClean="0"/>
              <a:t>8</a:t>
            </a:r>
            <a:endParaRPr lang="en-US" altLang="en-US" sz="1600" b="0" dirty="0"/>
          </a:p>
        </p:txBody>
      </p:sp>
      <p:sp>
        <p:nvSpPr>
          <p:cNvPr id="176" name="Text Box 154"/>
          <p:cNvSpPr txBox="1">
            <a:spLocks noChangeArrowheads="1"/>
          </p:cNvSpPr>
          <p:nvPr/>
        </p:nvSpPr>
        <p:spPr bwMode="auto">
          <a:xfrm>
            <a:off x="8100084" y="1956142"/>
            <a:ext cx="770339"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a:t>Cycle </a:t>
            </a:r>
            <a:r>
              <a:rPr lang="en-US" altLang="en-US" sz="1600" dirty="0" smtClean="0"/>
              <a:t>9</a:t>
            </a:r>
            <a:endParaRPr lang="en-US" altLang="en-US" sz="1600" b="0" dirty="0"/>
          </a:p>
        </p:txBody>
      </p:sp>
    </p:spTree>
    <p:extLst>
      <p:ext uri="{BB962C8B-B14F-4D97-AF65-F5344CB8AC3E}">
        <p14:creationId xmlns:p14="http://schemas.microsoft.com/office/powerpoint/2010/main" val="17123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The idea </a:t>
            </a:r>
            <a:r>
              <a:rPr lang="en-US" altLang="zh-CN" sz="2800" b="1" dirty="0">
                <a:ea typeface="Calibri" charset="0"/>
                <a:cs typeface="Gill Sans"/>
              </a:rPr>
              <a:t>of pipelining </a:t>
            </a:r>
            <a:r>
              <a:rPr lang="en-US" altLang="zh-CN" sz="2800" b="1" dirty="0" smtClean="0">
                <a:ea typeface="Calibri" charset="0"/>
                <a:cs typeface="Gill Sans"/>
              </a:rPr>
              <a:t>(laundry example)</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6</a:t>
            </a:fld>
            <a:endParaRPr lang="en-US"/>
          </a:p>
        </p:txBody>
      </p:sp>
      <p:sp>
        <p:nvSpPr>
          <p:cNvPr id="97" name="Line 4"/>
          <p:cNvSpPr>
            <a:spLocks noChangeShapeType="1"/>
          </p:cNvSpPr>
          <p:nvPr/>
        </p:nvSpPr>
        <p:spPr bwMode="auto">
          <a:xfrm>
            <a:off x="1035050" y="1784351"/>
            <a:ext cx="7772850" cy="1753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Line 141"/>
          <p:cNvSpPr>
            <a:spLocks noChangeShapeType="1"/>
          </p:cNvSpPr>
          <p:nvPr/>
        </p:nvSpPr>
        <p:spPr bwMode="auto">
          <a:xfrm>
            <a:off x="2178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Line 142"/>
          <p:cNvSpPr>
            <a:spLocks noChangeShapeType="1"/>
          </p:cNvSpPr>
          <p:nvPr/>
        </p:nvSpPr>
        <p:spPr bwMode="auto">
          <a:xfrm>
            <a:off x="3016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Line 143"/>
          <p:cNvSpPr>
            <a:spLocks noChangeShapeType="1"/>
          </p:cNvSpPr>
          <p:nvPr/>
        </p:nvSpPr>
        <p:spPr bwMode="auto">
          <a:xfrm>
            <a:off x="3854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Line 144"/>
          <p:cNvSpPr>
            <a:spLocks noChangeShapeType="1"/>
          </p:cNvSpPr>
          <p:nvPr/>
        </p:nvSpPr>
        <p:spPr bwMode="auto">
          <a:xfrm>
            <a:off x="5607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Line 145"/>
          <p:cNvSpPr>
            <a:spLocks noChangeShapeType="1"/>
          </p:cNvSpPr>
          <p:nvPr/>
        </p:nvSpPr>
        <p:spPr bwMode="auto">
          <a:xfrm>
            <a:off x="46926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Line 146"/>
          <p:cNvSpPr>
            <a:spLocks noChangeShapeType="1"/>
          </p:cNvSpPr>
          <p:nvPr/>
        </p:nvSpPr>
        <p:spPr bwMode="auto">
          <a:xfrm>
            <a:off x="6445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147"/>
          <p:cNvSpPr>
            <a:spLocks noChangeShapeType="1"/>
          </p:cNvSpPr>
          <p:nvPr/>
        </p:nvSpPr>
        <p:spPr bwMode="auto">
          <a:xfrm>
            <a:off x="7283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Line 148"/>
          <p:cNvSpPr>
            <a:spLocks noChangeShapeType="1"/>
          </p:cNvSpPr>
          <p:nvPr/>
        </p:nvSpPr>
        <p:spPr bwMode="auto">
          <a:xfrm>
            <a:off x="13398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Text Box 149"/>
          <p:cNvSpPr txBox="1">
            <a:spLocks noChangeArrowheads="1"/>
          </p:cNvSpPr>
          <p:nvPr/>
        </p:nvSpPr>
        <p:spPr bwMode="auto">
          <a:xfrm>
            <a:off x="1306513"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1</a:t>
            </a:r>
            <a:endParaRPr lang="en-US" altLang="en-US" sz="1600" b="0" dirty="0"/>
          </a:p>
        </p:txBody>
      </p:sp>
      <p:sp>
        <p:nvSpPr>
          <p:cNvPr id="244" name="Text Box 150"/>
          <p:cNvSpPr txBox="1">
            <a:spLocks noChangeArrowheads="1"/>
          </p:cNvSpPr>
          <p:nvPr/>
        </p:nvSpPr>
        <p:spPr bwMode="auto">
          <a:xfrm>
            <a:off x="212248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2</a:t>
            </a:r>
            <a:endParaRPr lang="en-US" altLang="en-US" sz="1600" b="0" dirty="0"/>
          </a:p>
        </p:txBody>
      </p:sp>
      <p:sp>
        <p:nvSpPr>
          <p:cNvPr id="245" name="Text Box 151"/>
          <p:cNvSpPr txBox="1">
            <a:spLocks noChangeArrowheads="1"/>
          </p:cNvSpPr>
          <p:nvPr/>
        </p:nvSpPr>
        <p:spPr bwMode="auto">
          <a:xfrm>
            <a:off x="2987675"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3</a:t>
            </a:r>
            <a:endParaRPr lang="en-US" altLang="en-US" sz="1600" b="0" dirty="0"/>
          </a:p>
        </p:txBody>
      </p:sp>
      <p:sp>
        <p:nvSpPr>
          <p:cNvPr id="246" name="Text Box 152"/>
          <p:cNvSpPr txBox="1">
            <a:spLocks noChangeArrowheads="1"/>
          </p:cNvSpPr>
          <p:nvPr/>
        </p:nvSpPr>
        <p:spPr bwMode="auto">
          <a:xfrm>
            <a:off x="383698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4</a:t>
            </a:r>
            <a:endParaRPr lang="en-US" altLang="en-US" sz="1600" b="0" dirty="0"/>
          </a:p>
        </p:txBody>
      </p:sp>
      <p:sp>
        <p:nvSpPr>
          <p:cNvPr id="247" name="Text Box 153"/>
          <p:cNvSpPr txBox="1">
            <a:spLocks noChangeArrowheads="1"/>
          </p:cNvSpPr>
          <p:nvPr/>
        </p:nvSpPr>
        <p:spPr bwMode="auto">
          <a:xfrm>
            <a:off x="55705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6</a:t>
            </a:r>
            <a:endParaRPr lang="en-US" altLang="en-US" sz="1600" b="0" dirty="0"/>
          </a:p>
        </p:txBody>
      </p:sp>
      <p:sp>
        <p:nvSpPr>
          <p:cNvPr id="248" name="Text Box 154"/>
          <p:cNvSpPr txBox="1">
            <a:spLocks noChangeArrowheads="1"/>
          </p:cNvSpPr>
          <p:nvPr/>
        </p:nvSpPr>
        <p:spPr bwMode="auto">
          <a:xfrm>
            <a:off x="64087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7</a:t>
            </a:r>
            <a:endParaRPr lang="en-US" altLang="en-US" sz="1600" b="0" dirty="0"/>
          </a:p>
        </p:txBody>
      </p:sp>
      <p:sp>
        <p:nvSpPr>
          <p:cNvPr id="249" name="Text Box 155"/>
          <p:cNvSpPr txBox="1">
            <a:spLocks noChangeArrowheads="1"/>
          </p:cNvSpPr>
          <p:nvPr/>
        </p:nvSpPr>
        <p:spPr bwMode="auto">
          <a:xfrm>
            <a:off x="46561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5</a:t>
            </a:r>
            <a:endParaRPr lang="en-US" altLang="en-US" sz="1600" b="0" dirty="0"/>
          </a:p>
        </p:txBody>
      </p:sp>
      <p:sp>
        <p:nvSpPr>
          <p:cNvPr id="252" name="Line 147"/>
          <p:cNvSpPr>
            <a:spLocks noChangeShapeType="1"/>
          </p:cNvSpPr>
          <p:nvPr/>
        </p:nvSpPr>
        <p:spPr bwMode="auto">
          <a:xfrm>
            <a:off x="8120063" y="1775513"/>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Text Box 154"/>
          <p:cNvSpPr txBox="1">
            <a:spLocks noChangeArrowheads="1"/>
          </p:cNvSpPr>
          <p:nvPr/>
        </p:nvSpPr>
        <p:spPr bwMode="auto">
          <a:xfrm>
            <a:off x="7245351" y="1952311"/>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8</a:t>
            </a:r>
            <a:endParaRPr lang="en-US" altLang="en-US" sz="1600" b="0" dirty="0"/>
          </a:p>
        </p:txBody>
      </p:sp>
      <p:sp>
        <p:nvSpPr>
          <p:cNvPr id="254" name="Text Box 154"/>
          <p:cNvSpPr txBox="1">
            <a:spLocks noChangeArrowheads="1"/>
          </p:cNvSpPr>
          <p:nvPr/>
        </p:nvSpPr>
        <p:spPr bwMode="auto">
          <a:xfrm>
            <a:off x="8100084" y="1956142"/>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9</a:t>
            </a:r>
            <a:endParaRPr lang="en-US" altLang="en-US" sz="1600" b="0" dirty="0"/>
          </a:p>
        </p:txBody>
      </p:sp>
      <p:grpSp>
        <p:nvGrpSpPr>
          <p:cNvPr id="256" name="Group 97"/>
          <p:cNvGrpSpPr>
            <a:grpSpLocks/>
          </p:cNvGrpSpPr>
          <p:nvPr/>
        </p:nvGrpSpPr>
        <p:grpSpPr bwMode="auto">
          <a:xfrm>
            <a:off x="1481138" y="2373770"/>
            <a:ext cx="482600" cy="709612"/>
            <a:chOff x="1809" y="1929"/>
            <a:chExt cx="304" cy="447"/>
          </a:xfrm>
        </p:grpSpPr>
        <p:grpSp>
          <p:nvGrpSpPr>
            <p:cNvPr id="276" name="Group 98"/>
            <p:cNvGrpSpPr>
              <a:grpSpLocks/>
            </p:cNvGrpSpPr>
            <p:nvPr/>
          </p:nvGrpSpPr>
          <p:grpSpPr bwMode="auto">
            <a:xfrm>
              <a:off x="1809" y="1929"/>
              <a:ext cx="304" cy="447"/>
              <a:chOff x="1809" y="1929"/>
              <a:chExt cx="304" cy="447"/>
            </a:xfrm>
          </p:grpSpPr>
          <p:grpSp>
            <p:nvGrpSpPr>
              <p:cNvPr id="278" name="Group 99"/>
              <p:cNvGrpSpPr>
                <a:grpSpLocks/>
              </p:cNvGrpSpPr>
              <p:nvPr/>
            </p:nvGrpSpPr>
            <p:grpSpPr bwMode="auto">
              <a:xfrm>
                <a:off x="1809" y="2000"/>
                <a:ext cx="304" cy="376"/>
                <a:chOff x="1809" y="2000"/>
                <a:chExt cx="304" cy="376"/>
              </a:xfrm>
            </p:grpSpPr>
            <p:sp>
              <p:nvSpPr>
                <p:cNvPr id="283"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4"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5"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79" name="Group 103"/>
              <p:cNvGrpSpPr>
                <a:grpSpLocks/>
              </p:cNvGrpSpPr>
              <p:nvPr/>
            </p:nvGrpSpPr>
            <p:grpSpPr bwMode="auto">
              <a:xfrm>
                <a:off x="1879" y="1929"/>
                <a:ext cx="234" cy="77"/>
                <a:chOff x="1879" y="1929"/>
                <a:chExt cx="234" cy="77"/>
              </a:xfrm>
            </p:grpSpPr>
            <p:sp>
              <p:nvSpPr>
                <p:cNvPr id="280"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1"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2"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77"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 name="Group 108"/>
          <p:cNvGrpSpPr>
            <a:grpSpLocks/>
          </p:cNvGrpSpPr>
          <p:nvPr/>
        </p:nvGrpSpPr>
        <p:grpSpPr bwMode="auto">
          <a:xfrm>
            <a:off x="2267898" y="2373770"/>
            <a:ext cx="598488" cy="709612"/>
            <a:chOff x="2110" y="1929"/>
            <a:chExt cx="377" cy="447"/>
          </a:xfrm>
        </p:grpSpPr>
        <p:grpSp>
          <p:nvGrpSpPr>
            <p:cNvPr id="265" name="Group 109"/>
            <p:cNvGrpSpPr>
              <a:grpSpLocks/>
            </p:cNvGrpSpPr>
            <p:nvPr/>
          </p:nvGrpSpPr>
          <p:grpSpPr bwMode="auto">
            <a:xfrm>
              <a:off x="2110" y="1929"/>
              <a:ext cx="377" cy="447"/>
              <a:chOff x="2110" y="1929"/>
              <a:chExt cx="377" cy="447"/>
            </a:xfrm>
          </p:grpSpPr>
          <p:grpSp>
            <p:nvGrpSpPr>
              <p:cNvPr id="268" name="Group 110"/>
              <p:cNvGrpSpPr>
                <a:grpSpLocks/>
              </p:cNvGrpSpPr>
              <p:nvPr/>
            </p:nvGrpSpPr>
            <p:grpSpPr bwMode="auto">
              <a:xfrm>
                <a:off x="2110" y="2000"/>
                <a:ext cx="377" cy="376"/>
                <a:chOff x="2110" y="2000"/>
                <a:chExt cx="377" cy="376"/>
              </a:xfrm>
            </p:grpSpPr>
            <p:sp>
              <p:nvSpPr>
                <p:cNvPr id="273"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4"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5"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69" name="Group 114"/>
              <p:cNvGrpSpPr>
                <a:grpSpLocks/>
              </p:cNvGrpSpPr>
              <p:nvPr/>
            </p:nvGrpSpPr>
            <p:grpSpPr bwMode="auto">
              <a:xfrm>
                <a:off x="2196" y="1929"/>
                <a:ext cx="291" cy="77"/>
                <a:chOff x="2196" y="1929"/>
                <a:chExt cx="291" cy="77"/>
              </a:xfrm>
            </p:grpSpPr>
            <p:sp>
              <p:nvSpPr>
                <p:cNvPr id="270"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1"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2"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66"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7"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5" name="Group 4"/>
          <p:cNvGrpSpPr/>
          <p:nvPr/>
        </p:nvGrpSpPr>
        <p:grpSpPr>
          <a:xfrm>
            <a:off x="3257382" y="2464257"/>
            <a:ext cx="450850" cy="576262"/>
            <a:chOff x="3257382" y="2464257"/>
            <a:chExt cx="450850" cy="576262"/>
          </a:xfrm>
        </p:grpSpPr>
        <p:sp>
          <p:nvSpPr>
            <p:cNvPr id="258"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9"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0"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1"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62" name="Group 124"/>
            <p:cNvGrpSpPr>
              <a:grpSpLocks/>
            </p:cNvGrpSpPr>
            <p:nvPr/>
          </p:nvGrpSpPr>
          <p:grpSpPr bwMode="auto">
            <a:xfrm>
              <a:off x="3257382" y="2464257"/>
              <a:ext cx="306388" cy="576262"/>
              <a:chOff x="2492" y="1986"/>
              <a:chExt cx="193" cy="363"/>
            </a:xfrm>
          </p:grpSpPr>
          <p:sp>
            <p:nvSpPr>
              <p:cNvPr id="263"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4"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pic>
        <p:nvPicPr>
          <p:cNvPr id="34820"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56" y="2434910"/>
            <a:ext cx="926157" cy="655594"/>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80" y="3326004"/>
            <a:ext cx="926157" cy="655594"/>
          </a:xfrm>
          <a:prstGeom prst="rect">
            <a:avLst/>
          </a:prstGeom>
          <a:noFill/>
          <a:extLst>
            <a:ext uri="{909E8E84-426E-40DD-AFC4-6F175D3DCCD1}">
              <a14:hiddenFill xmlns:a14="http://schemas.microsoft.com/office/drawing/2010/main">
                <a:solidFill>
                  <a:srgbClr val="FFFFFF"/>
                </a:solidFill>
              </a14:hiddenFill>
            </a:ext>
          </a:extLst>
        </p:spPr>
      </p:pic>
      <p:grpSp>
        <p:nvGrpSpPr>
          <p:cNvPr id="287" name="Group 97"/>
          <p:cNvGrpSpPr>
            <a:grpSpLocks/>
          </p:cNvGrpSpPr>
          <p:nvPr/>
        </p:nvGrpSpPr>
        <p:grpSpPr bwMode="auto">
          <a:xfrm>
            <a:off x="4006854" y="3241845"/>
            <a:ext cx="482600" cy="709612"/>
            <a:chOff x="1809" y="1929"/>
            <a:chExt cx="304" cy="447"/>
          </a:xfrm>
        </p:grpSpPr>
        <p:grpSp>
          <p:nvGrpSpPr>
            <p:cNvPr id="288" name="Group 98"/>
            <p:cNvGrpSpPr>
              <a:grpSpLocks/>
            </p:cNvGrpSpPr>
            <p:nvPr/>
          </p:nvGrpSpPr>
          <p:grpSpPr bwMode="auto">
            <a:xfrm>
              <a:off x="1809" y="1929"/>
              <a:ext cx="304" cy="447"/>
              <a:chOff x="1809" y="1929"/>
              <a:chExt cx="304" cy="447"/>
            </a:xfrm>
          </p:grpSpPr>
          <p:grpSp>
            <p:nvGrpSpPr>
              <p:cNvPr id="290" name="Group 99"/>
              <p:cNvGrpSpPr>
                <a:grpSpLocks/>
              </p:cNvGrpSpPr>
              <p:nvPr/>
            </p:nvGrpSpPr>
            <p:grpSpPr bwMode="auto">
              <a:xfrm>
                <a:off x="1809" y="2000"/>
                <a:ext cx="304" cy="376"/>
                <a:chOff x="1809" y="2000"/>
                <a:chExt cx="304" cy="376"/>
              </a:xfrm>
            </p:grpSpPr>
            <p:sp>
              <p:nvSpPr>
                <p:cNvPr id="295"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6"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91" name="Group 103"/>
              <p:cNvGrpSpPr>
                <a:grpSpLocks/>
              </p:cNvGrpSpPr>
              <p:nvPr/>
            </p:nvGrpSpPr>
            <p:grpSpPr bwMode="auto">
              <a:xfrm>
                <a:off x="1879" y="1929"/>
                <a:ext cx="234" cy="77"/>
                <a:chOff x="1879" y="1929"/>
                <a:chExt cx="234" cy="77"/>
              </a:xfrm>
            </p:grpSpPr>
            <p:sp>
              <p:nvSpPr>
                <p:cNvPr id="292"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3"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4"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89"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98" name="Group 108"/>
          <p:cNvGrpSpPr>
            <a:grpSpLocks/>
          </p:cNvGrpSpPr>
          <p:nvPr/>
        </p:nvGrpSpPr>
        <p:grpSpPr bwMode="auto">
          <a:xfrm>
            <a:off x="4817853" y="3243433"/>
            <a:ext cx="598488" cy="709612"/>
            <a:chOff x="2110" y="1929"/>
            <a:chExt cx="377" cy="447"/>
          </a:xfrm>
        </p:grpSpPr>
        <p:grpSp>
          <p:nvGrpSpPr>
            <p:cNvPr id="299" name="Group 109"/>
            <p:cNvGrpSpPr>
              <a:grpSpLocks/>
            </p:cNvGrpSpPr>
            <p:nvPr/>
          </p:nvGrpSpPr>
          <p:grpSpPr bwMode="auto">
            <a:xfrm>
              <a:off x="2110" y="1929"/>
              <a:ext cx="377" cy="447"/>
              <a:chOff x="2110" y="1929"/>
              <a:chExt cx="377" cy="447"/>
            </a:xfrm>
          </p:grpSpPr>
          <p:grpSp>
            <p:nvGrpSpPr>
              <p:cNvPr id="302" name="Group 110"/>
              <p:cNvGrpSpPr>
                <a:grpSpLocks/>
              </p:cNvGrpSpPr>
              <p:nvPr/>
            </p:nvGrpSpPr>
            <p:grpSpPr bwMode="auto">
              <a:xfrm>
                <a:off x="2110" y="2000"/>
                <a:ext cx="377" cy="376"/>
                <a:chOff x="2110" y="2000"/>
                <a:chExt cx="377" cy="376"/>
              </a:xfrm>
            </p:grpSpPr>
            <p:sp>
              <p:nvSpPr>
                <p:cNvPr id="307"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8"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03" name="Group 114"/>
              <p:cNvGrpSpPr>
                <a:grpSpLocks/>
              </p:cNvGrpSpPr>
              <p:nvPr/>
            </p:nvGrpSpPr>
            <p:grpSpPr bwMode="auto">
              <a:xfrm>
                <a:off x="2196" y="1929"/>
                <a:ext cx="291" cy="77"/>
                <a:chOff x="2196" y="1929"/>
                <a:chExt cx="291" cy="77"/>
              </a:xfrm>
            </p:grpSpPr>
            <p:sp>
              <p:nvSpPr>
                <p:cNvPr id="304"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5"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6"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00"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1"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18" name="Group 317"/>
          <p:cNvGrpSpPr/>
          <p:nvPr/>
        </p:nvGrpSpPr>
        <p:grpSpPr>
          <a:xfrm>
            <a:off x="5733248" y="3308089"/>
            <a:ext cx="450850" cy="576262"/>
            <a:chOff x="3257382" y="2464257"/>
            <a:chExt cx="450850" cy="576262"/>
          </a:xfrm>
        </p:grpSpPr>
        <p:sp>
          <p:nvSpPr>
            <p:cNvPr id="319"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0"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1"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2"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23" name="Group 124"/>
            <p:cNvGrpSpPr>
              <a:grpSpLocks/>
            </p:cNvGrpSpPr>
            <p:nvPr/>
          </p:nvGrpSpPr>
          <p:grpSpPr bwMode="auto">
            <a:xfrm>
              <a:off x="3257382" y="2464257"/>
              <a:ext cx="306388" cy="576262"/>
              <a:chOff x="2492" y="1986"/>
              <a:chExt cx="193" cy="363"/>
            </a:xfrm>
          </p:grpSpPr>
          <p:sp>
            <p:nvSpPr>
              <p:cNvPr id="324"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5"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nvGrpSpPr>
          <p:cNvPr id="326" name="Group 97"/>
          <p:cNvGrpSpPr>
            <a:grpSpLocks/>
          </p:cNvGrpSpPr>
          <p:nvPr/>
        </p:nvGrpSpPr>
        <p:grpSpPr bwMode="auto">
          <a:xfrm>
            <a:off x="3158735" y="4135475"/>
            <a:ext cx="482600" cy="709612"/>
            <a:chOff x="1809" y="1929"/>
            <a:chExt cx="304" cy="447"/>
          </a:xfrm>
        </p:grpSpPr>
        <p:grpSp>
          <p:nvGrpSpPr>
            <p:cNvPr id="327" name="Group 98"/>
            <p:cNvGrpSpPr>
              <a:grpSpLocks/>
            </p:cNvGrpSpPr>
            <p:nvPr/>
          </p:nvGrpSpPr>
          <p:grpSpPr bwMode="auto">
            <a:xfrm>
              <a:off x="1809" y="1929"/>
              <a:ext cx="304" cy="447"/>
              <a:chOff x="1809" y="1929"/>
              <a:chExt cx="304" cy="447"/>
            </a:xfrm>
          </p:grpSpPr>
          <p:grpSp>
            <p:nvGrpSpPr>
              <p:cNvPr id="329" name="Group 99"/>
              <p:cNvGrpSpPr>
                <a:grpSpLocks/>
              </p:cNvGrpSpPr>
              <p:nvPr/>
            </p:nvGrpSpPr>
            <p:grpSpPr bwMode="auto">
              <a:xfrm>
                <a:off x="1809" y="2000"/>
                <a:ext cx="304" cy="376"/>
                <a:chOff x="1809" y="2000"/>
                <a:chExt cx="304" cy="376"/>
              </a:xfrm>
            </p:grpSpPr>
            <p:sp>
              <p:nvSpPr>
                <p:cNvPr id="334"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30" name="Group 103"/>
              <p:cNvGrpSpPr>
                <a:grpSpLocks/>
              </p:cNvGrpSpPr>
              <p:nvPr/>
            </p:nvGrpSpPr>
            <p:grpSpPr bwMode="auto">
              <a:xfrm>
                <a:off x="1879" y="1929"/>
                <a:ext cx="234" cy="77"/>
                <a:chOff x="1879" y="1929"/>
                <a:chExt cx="234" cy="77"/>
              </a:xfrm>
            </p:grpSpPr>
            <p:sp>
              <p:nvSpPr>
                <p:cNvPr id="331"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28"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37" name="Group 108"/>
          <p:cNvGrpSpPr>
            <a:grpSpLocks/>
          </p:cNvGrpSpPr>
          <p:nvPr/>
        </p:nvGrpSpPr>
        <p:grpSpPr bwMode="auto">
          <a:xfrm>
            <a:off x="3969734" y="4137063"/>
            <a:ext cx="598488" cy="709612"/>
            <a:chOff x="2110" y="1929"/>
            <a:chExt cx="377" cy="447"/>
          </a:xfrm>
        </p:grpSpPr>
        <p:grpSp>
          <p:nvGrpSpPr>
            <p:cNvPr id="338" name="Group 109"/>
            <p:cNvGrpSpPr>
              <a:grpSpLocks/>
            </p:cNvGrpSpPr>
            <p:nvPr/>
          </p:nvGrpSpPr>
          <p:grpSpPr bwMode="auto">
            <a:xfrm>
              <a:off x="2110" y="1929"/>
              <a:ext cx="377" cy="447"/>
              <a:chOff x="2110" y="1929"/>
              <a:chExt cx="377" cy="447"/>
            </a:xfrm>
          </p:grpSpPr>
          <p:grpSp>
            <p:nvGrpSpPr>
              <p:cNvPr id="341" name="Group 110"/>
              <p:cNvGrpSpPr>
                <a:grpSpLocks/>
              </p:cNvGrpSpPr>
              <p:nvPr/>
            </p:nvGrpSpPr>
            <p:grpSpPr bwMode="auto">
              <a:xfrm>
                <a:off x="2110" y="2000"/>
                <a:ext cx="377" cy="376"/>
                <a:chOff x="2110" y="2000"/>
                <a:chExt cx="377" cy="376"/>
              </a:xfrm>
            </p:grpSpPr>
            <p:sp>
              <p:nvSpPr>
                <p:cNvPr id="346"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7"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42" name="Group 114"/>
              <p:cNvGrpSpPr>
                <a:grpSpLocks/>
              </p:cNvGrpSpPr>
              <p:nvPr/>
            </p:nvGrpSpPr>
            <p:grpSpPr bwMode="auto">
              <a:xfrm>
                <a:off x="2196" y="1929"/>
                <a:ext cx="291" cy="77"/>
                <a:chOff x="2196" y="1929"/>
                <a:chExt cx="291" cy="77"/>
              </a:xfrm>
            </p:grpSpPr>
            <p:sp>
              <p:nvSpPr>
                <p:cNvPr id="343"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4"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5"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39"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0"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49" name="Group 348"/>
          <p:cNvGrpSpPr/>
          <p:nvPr/>
        </p:nvGrpSpPr>
        <p:grpSpPr>
          <a:xfrm>
            <a:off x="4885129" y="4201719"/>
            <a:ext cx="450850" cy="576262"/>
            <a:chOff x="3257382" y="2464257"/>
            <a:chExt cx="450850" cy="576262"/>
          </a:xfrm>
        </p:grpSpPr>
        <p:sp>
          <p:nvSpPr>
            <p:cNvPr id="350"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1"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2"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3"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54" name="Group 124"/>
            <p:cNvGrpSpPr>
              <a:grpSpLocks/>
            </p:cNvGrpSpPr>
            <p:nvPr/>
          </p:nvGrpSpPr>
          <p:grpSpPr bwMode="auto">
            <a:xfrm>
              <a:off x="3257382" y="2464257"/>
              <a:ext cx="306388" cy="576262"/>
              <a:chOff x="2492" y="1986"/>
              <a:chExt cx="193" cy="363"/>
            </a:xfrm>
          </p:grpSpPr>
          <p:sp>
            <p:nvSpPr>
              <p:cNvPr id="355"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6"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pic>
        <p:nvPicPr>
          <p:cNvPr id="357"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31" y="4221996"/>
            <a:ext cx="926157" cy="655594"/>
          </a:xfrm>
          <a:prstGeom prst="rect">
            <a:avLst/>
          </a:prstGeom>
          <a:noFill/>
          <a:extLst>
            <a:ext uri="{909E8E84-426E-40DD-AFC4-6F175D3DCCD1}">
              <a14:hiddenFill xmlns:a14="http://schemas.microsoft.com/office/drawing/2010/main">
                <a:solidFill>
                  <a:srgbClr val="FFFFFF"/>
                </a:solidFill>
              </a14:hiddenFill>
            </a:ext>
          </a:extLst>
        </p:spPr>
      </p:pic>
      <p:pic>
        <p:nvPicPr>
          <p:cNvPr id="358"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19" y="5113090"/>
            <a:ext cx="926157" cy="655594"/>
          </a:xfrm>
          <a:prstGeom prst="rect">
            <a:avLst/>
          </a:prstGeom>
          <a:noFill/>
          <a:extLst>
            <a:ext uri="{909E8E84-426E-40DD-AFC4-6F175D3DCCD1}">
              <a14:hiddenFill xmlns:a14="http://schemas.microsoft.com/office/drawing/2010/main">
                <a:solidFill>
                  <a:srgbClr val="FFFFFF"/>
                </a:solidFill>
              </a14:hiddenFill>
            </a:ext>
          </a:extLst>
        </p:spPr>
      </p:pic>
      <p:grpSp>
        <p:nvGrpSpPr>
          <p:cNvPr id="359" name="Group 97"/>
          <p:cNvGrpSpPr>
            <a:grpSpLocks/>
          </p:cNvGrpSpPr>
          <p:nvPr/>
        </p:nvGrpSpPr>
        <p:grpSpPr bwMode="auto">
          <a:xfrm>
            <a:off x="4060435" y="4967649"/>
            <a:ext cx="482600" cy="709612"/>
            <a:chOff x="1809" y="1929"/>
            <a:chExt cx="304" cy="447"/>
          </a:xfrm>
        </p:grpSpPr>
        <p:grpSp>
          <p:nvGrpSpPr>
            <p:cNvPr id="360" name="Group 98"/>
            <p:cNvGrpSpPr>
              <a:grpSpLocks/>
            </p:cNvGrpSpPr>
            <p:nvPr/>
          </p:nvGrpSpPr>
          <p:grpSpPr bwMode="auto">
            <a:xfrm>
              <a:off x="1809" y="1929"/>
              <a:ext cx="304" cy="447"/>
              <a:chOff x="1809" y="1929"/>
              <a:chExt cx="304" cy="447"/>
            </a:xfrm>
          </p:grpSpPr>
          <p:grpSp>
            <p:nvGrpSpPr>
              <p:cNvPr id="362" name="Group 99"/>
              <p:cNvGrpSpPr>
                <a:grpSpLocks/>
              </p:cNvGrpSpPr>
              <p:nvPr/>
            </p:nvGrpSpPr>
            <p:grpSpPr bwMode="auto">
              <a:xfrm>
                <a:off x="1809" y="2000"/>
                <a:ext cx="304" cy="376"/>
                <a:chOff x="1809" y="2000"/>
                <a:chExt cx="304" cy="376"/>
              </a:xfrm>
            </p:grpSpPr>
            <p:sp>
              <p:nvSpPr>
                <p:cNvPr id="367"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63" name="Group 103"/>
              <p:cNvGrpSpPr>
                <a:grpSpLocks/>
              </p:cNvGrpSpPr>
              <p:nvPr/>
            </p:nvGrpSpPr>
            <p:grpSpPr bwMode="auto">
              <a:xfrm>
                <a:off x="1879" y="1929"/>
                <a:ext cx="234" cy="77"/>
                <a:chOff x="1879" y="1929"/>
                <a:chExt cx="234" cy="77"/>
              </a:xfrm>
            </p:grpSpPr>
            <p:sp>
              <p:nvSpPr>
                <p:cNvPr id="364"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5"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6"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61"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0" name="Group 108"/>
          <p:cNvGrpSpPr>
            <a:grpSpLocks/>
          </p:cNvGrpSpPr>
          <p:nvPr/>
        </p:nvGrpSpPr>
        <p:grpSpPr bwMode="auto">
          <a:xfrm>
            <a:off x="4871434" y="4969237"/>
            <a:ext cx="598488" cy="709612"/>
            <a:chOff x="2110" y="1929"/>
            <a:chExt cx="377" cy="447"/>
          </a:xfrm>
        </p:grpSpPr>
        <p:grpSp>
          <p:nvGrpSpPr>
            <p:cNvPr id="371" name="Group 109"/>
            <p:cNvGrpSpPr>
              <a:grpSpLocks/>
            </p:cNvGrpSpPr>
            <p:nvPr/>
          </p:nvGrpSpPr>
          <p:grpSpPr bwMode="auto">
            <a:xfrm>
              <a:off x="2110" y="1929"/>
              <a:ext cx="377" cy="447"/>
              <a:chOff x="2110" y="1929"/>
              <a:chExt cx="377" cy="447"/>
            </a:xfrm>
          </p:grpSpPr>
          <p:grpSp>
            <p:nvGrpSpPr>
              <p:cNvPr id="374" name="Group 110"/>
              <p:cNvGrpSpPr>
                <a:grpSpLocks/>
              </p:cNvGrpSpPr>
              <p:nvPr/>
            </p:nvGrpSpPr>
            <p:grpSpPr bwMode="auto">
              <a:xfrm>
                <a:off x="2110" y="2000"/>
                <a:ext cx="377" cy="376"/>
                <a:chOff x="2110" y="2000"/>
                <a:chExt cx="377" cy="376"/>
              </a:xfrm>
            </p:grpSpPr>
            <p:sp>
              <p:nvSpPr>
                <p:cNvPr id="379"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0"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1"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5" name="Group 114"/>
              <p:cNvGrpSpPr>
                <a:grpSpLocks/>
              </p:cNvGrpSpPr>
              <p:nvPr/>
            </p:nvGrpSpPr>
            <p:grpSpPr bwMode="auto">
              <a:xfrm>
                <a:off x="2196" y="1929"/>
                <a:ext cx="291" cy="77"/>
                <a:chOff x="2196" y="1929"/>
                <a:chExt cx="291" cy="77"/>
              </a:xfrm>
            </p:grpSpPr>
            <p:sp>
              <p:nvSpPr>
                <p:cNvPr id="376"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7"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72"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2" name="Group 381"/>
          <p:cNvGrpSpPr/>
          <p:nvPr/>
        </p:nvGrpSpPr>
        <p:grpSpPr>
          <a:xfrm>
            <a:off x="5786829" y="5033893"/>
            <a:ext cx="450850" cy="576262"/>
            <a:chOff x="3257382" y="2464257"/>
            <a:chExt cx="450850" cy="576262"/>
          </a:xfrm>
        </p:grpSpPr>
        <p:sp>
          <p:nvSpPr>
            <p:cNvPr id="383"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4"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5"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6"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87" name="Group 124"/>
            <p:cNvGrpSpPr>
              <a:grpSpLocks/>
            </p:cNvGrpSpPr>
            <p:nvPr/>
          </p:nvGrpSpPr>
          <p:grpSpPr bwMode="auto">
            <a:xfrm>
              <a:off x="3257382" y="2464257"/>
              <a:ext cx="306388" cy="576262"/>
              <a:chOff x="2492" y="1986"/>
              <a:chExt cx="193" cy="363"/>
            </a:xfrm>
          </p:grpSpPr>
          <p:sp>
            <p:nvSpPr>
              <p:cNvPr id="388"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Tree>
    <p:extLst>
      <p:ext uri="{BB962C8B-B14F-4D97-AF65-F5344CB8AC3E}">
        <p14:creationId xmlns:p14="http://schemas.microsoft.com/office/powerpoint/2010/main" val="10482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fade">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500"/>
                                        <p:tgtEl>
                                          <p:spTgt spid="256"/>
                                        </p:tgtEl>
                                      </p:cBhvr>
                                    </p:animEffect>
                                  </p:childTnLst>
                                </p:cTn>
                              </p:par>
                              <p:par>
                                <p:cTn id="13" presetID="10" presetClass="entr" presetSubtype="0" fill="hold" nodeType="withEffect">
                                  <p:stCondLst>
                                    <p:cond delay="0"/>
                                  </p:stCondLst>
                                  <p:childTnLst>
                                    <p:set>
                                      <p:cBhvr>
                                        <p:cTn id="14" dur="1" fill="hold">
                                          <p:stCondLst>
                                            <p:cond delay="0"/>
                                          </p:stCondLst>
                                        </p:cTn>
                                        <p:tgtEl>
                                          <p:spTgt spid="257"/>
                                        </p:tgtEl>
                                        <p:attrNameLst>
                                          <p:attrName>style.visibility</p:attrName>
                                        </p:attrNameLst>
                                      </p:cBhvr>
                                      <p:to>
                                        <p:strVal val="visible"/>
                                      </p:to>
                                    </p:set>
                                    <p:animEffect transition="in" filter="fade">
                                      <p:cBhvr>
                                        <p:cTn id="15" dur="500"/>
                                        <p:tgtEl>
                                          <p:spTgt spid="25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6"/>
                                        </p:tgtEl>
                                        <p:attrNameLst>
                                          <p:attrName>style.visibility</p:attrName>
                                        </p:attrNameLst>
                                      </p:cBhvr>
                                      <p:to>
                                        <p:strVal val="visible"/>
                                      </p:to>
                                    </p:set>
                                    <p:animEffect transition="in" filter="fade">
                                      <p:cBhvr>
                                        <p:cTn id="23" dur="500"/>
                                        <p:tgtEl>
                                          <p:spTgt spid="2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8"/>
                                        </p:tgtEl>
                                        <p:attrNameLst>
                                          <p:attrName>style.visibility</p:attrName>
                                        </p:attrNameLst>
                                      </p:cBhvr>
                                      <p:to>
                                        <p:strVal val="visible"/>
                                      </p:to>
                                    </p:set>
                                    <p:animEffect transition="in" filter="fade">
                                      <p:cBhvr>
                                        <p:cTn id="28" dur="500"/>
                                        <p:tgtEl>
                                          <p:spTgt spid="318"/>
                                        </p:tgtEl>
                                      </p:cBhvr>
                                    </p:animEffect>
                                  </p:childTnLst>
                                </p:cTn>
                              </p:par>
                              <p:par>
                                <p:cTn id="29" presetID="10" presetClass="entr" presetSubtype="0" fill="hold" nodeType="withEffect">
                                  <p:stCondLst>
                                    <p:cond delay="0"/>
                                  </p:stCondLst>
                                  <p:childTnLst>
                                    <p:set>
                                      <p:cBhvr>
                                        <p:cTn id="30" dur="1" fill="hold">
                                          <p:stCondLst>
                                            <p:cond delay="0"/>
                                          </p:stCondLst>
                                        </p:cTn>
                                        <p:tgtEl>
                                          <p:spTgt spid="298"/>
                                        </p:tgtEl>
                                        <p:attrNameLst>
                                          <p:attrName>style.visibility</p:attrName>
                                        </p:attrNameLst>
                                      </p:cBhvr>
                                      <p:to>
                                        <p:strVal val="visible"/>
                                      </p:to>
                                    </p:set>
                                    <p:animEffect transition="in" filter="fade">
                                      <p:cBhvr>
                                        <p:cTn id="31" dur="500"/>
                                        <p:tgtEl>
                                          <p:spTgt spid="298"/>
                                        </p:tgtEl>
                                      </p:cBhvr>
                                    </p:animEffect>
                                  </p:childTnLst>
                                </p:cTn>
                              </p:par>
                              <p:par>
                                <p:cTn id="32" presetID="10" presetClass="entr" presetSubtype="0" fill="hold" nodeType="withEffect">
                                  <p:stCondLst>
                                    <p:cond delay="0"/>
                                  </p:stCondLst>
                                  <p:childTnLst>
                                    <p:set>
                                      <p:cBhvr>
                                        <p:cTn id="33" dur="1" fill="hold">
                                          <p:stCondLst>
                                            <p:cond delay="0"/>
                                          </p:stCondLst>
                                        </p:cTn>
                                        <p:tgtEl>
                                          <p:spTgt spid="287"/>
                                        </p:tgtEl>
                                        <p:attrNameLst>
                                          <p:attrName>style.visibility</p:attrName>
                                        </p:attrNameLst>
                                      </p:cBhvr>
                                      <p:to>
                                        <p:strVal val="visible"/>
                                      </p:to>
                                    </p:set>
                                    <p:animEffect transition="in" filter="fade">
                                      <p:cBhvr>
                                        <p:cTn id="34" dur="500"/>
                                        <p:tgtEl>
                                          <p:spTgt spid="28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5E-6 4.44444E-6 L -0.18697 3.7037E-7 " pathEditMode="relative" rAng="0" ptsTypes="AA">
                                      <p:cBhvr>
                                        <p:cTn id="38" dur="2000" fill="hold"/>
                                        <p:tgtEl>
                                          <p:spTgt spid="318"/>
                                        </p:tgtEl>
                                        <p:attrNameLst>
                                          <p:attrName>ppt_x</p:attrName>
                                          <p:attrName>ppt_y</p:attrName>
                                        </p:attrNameLst>
                                      </p:cBhvr>
                                      <p:rCtr x="-8993" y="-370"/>
                                    </p:animMotion>
                                  </p:childTnLst>
                                </p:cTn>
                              </p:par>
                              <p:par>
                                <p:cTn id="39" presetID="42" presetClass="path" presetSubtype="0" accel="50000" decel="50000" fill="hold" nodeType="withEffect">
                                  <p:stCondLst>
                                    <p:cond delay="0"/>
                                  </p:stCondLst>
                                  <p:childTnLst>
                                    <p:animMotion origin="layout" path="M 1.38889E-6 2.96296E-6 L -0.19011 0.00023 " pathEditMode="relative" rAng="0" ptsTypes="AA">
                                      <p:cBhvr>
                                        <p:cTn id="40" dur="2000" fill="hold"/>
                                        <p:tgtEl>
                                          <p:spTgt spid="298"/>
                                        </p:tgtEl>
                                        <p:attrNameLst>
                                          <p:attrName>ppt_x</p:attrName>
                                          <p:attrName>ppt_y</p:attrName>
                                        </p:attrNameLst>
                                      </p:cBhvr>
                                      <p:rCtr x="-9514" y="0"/>
                                    </p:animMotion>
                                  </p:childTnLst>
                                </p:cTn>
                              </p:par>
                              <p:par>
                                <p:cTn id="41" presetID="42" presetClass="path" presetSubtype="0" accel="50000" decel="50000" fill="hold" nodeType="withEffect">
                                  <p:stCondLst>
                                    <p:cond delay="0"/>
                                  </p:stCondLst>
                                  <p:childTnLst>
                                    <p:animMotion origin="layout" path="M -3.33333E-6 4.44444E-6 L -0.17812 0.00231 " pathEditMode="relative" rAng="0" ptsTypes="AA">
                                      <p:cBhvr>
                                        <p:cTn id="42" dur="2000" fill="hold"/>
                                        <p:tgtEl>
                                          <p:spTgt spid="287"/>
                                        </p:tgtEl>
                                        <p:attrNameLst>
                                          <p:attrName>ppt_x</p:attrName>
                                          <p:attrName>ppt_y</p:attrName>
                                        </p:attrNameLst>
                                      </p:cBhvr>
                                      <p:rCtr x="-8906" y="116"/>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9"/>
                                        </p:tgtEl>
                                        <p:attrNameLst>
                                          <p:attrName>style.visibility</p:attrName>
                                        </p:attrNameLst>
                                      </p:cBhvr>
                                      <p:to>
                                        <p:strVal val="visible"/>
                                      </p:to>
                                    </p:set>
                                    <p:animEffect transition="in" filter="fade">
                                      <p:cBhvr>
                                        <p:cTn id="57" dur="500"/>
                                        <p:tgtEl>
                                          <p:spTgt spid="359"/>
                                        </p:tgtEl>
                                      </p:cBhvr>
                                    </p:animEffect>
                                  </p:childTnLst>
                                </p:cTn>
                              </p:par>
                              <p:par>
                                <p:cTn id="58" presetID="10" presetClass="entr" presetSubtype="0" fill="hold" nodeType="withEffect">
                                  <p:stCondLst>
                                    <p:cond delay="0"/>
                                  </p:stCondLst>
                                  <p:childTnLst>
                                    <p:set>
                                      <p:cBhvr>
                                        <p:cTn id="59" dur="1" fill="hold">
                                          <p:stCondLst>
                                            <p:cond delay="0"/>
                                          </p:stCondLst>
                                        </p:cTn>
                                        <p:tgtEl>
                                          <p:spTgt spid="370"/>
                                        </p:tgtEl>
                                        <p:attrNameLst>
                                          <p:attrName>style.visibility</p:attrName>
                                        </p:attrNameLst>
                                      </p:cBhvr>
                                      <p:to>
                                        <p:strVal val="visible"/>
                                      </p:to>
                                    </p:set>
                                    <p:animEffect transition="in" filter="fade">
                                      <p:cBhvr>
                                        <p:cTn id="60" dur="500"/>
                                        <p:tgtEl>
                                          <p:spTgt spid="370"/>
                                        </p:tgtEl>
                                      </p:cBhvr>
                                    </p:animEffect>
                                  </p:childTnLst>
                                </p:cTn>
                              </p:par>
                              <p:par>
                                <p:cTn id="61" presetID="10" presetClass="entr" presetSubtype="0" fill="hold" nodeType="withEffect">
                                  <p:stCondLst>
                                    <p:cond delay="0"/>
                                  </p:stCondLst>
                                  <p:childTnLst>
                                    <p:set>
                                      <p:cBhvr>
                                        <p:cTn id="62" dur="1" fill="hold">
                                          <p:stCondLst>
                                            <p:cond delay="0"/>
                                          </p:stCondLst>
                                        </p:cTn>
                                        <p:tgtEl>
                                          <p:spTgt spid="382"/>
                                        </p:tgtEl>
                                        <p:attrNameLst>
                                          <p:attrName>style.visibility</p:attrName>
                                        </p:attrNameLst>
                                      </p:cBhvr>
                                      <p:to>
                                        <p:strVal val="visible"/>
                                      </p:to>
                                    </p:set>
                                    <p:animEffect transition="in" filter="fade">
                                      <p:cBhvr>
                                        <p:cTn id="63" dur="500"/>
                                        <p:tgtEl>
                                          <p:spTgt spid="382"/>
                                        </p:tgtEl>
                                      </p:cBhvr>
                                    </p:animEffect>
                                  </p:childTnLst>
                                </p:cTn>
                              </p:par>
                              <p:par>
                                <p:cTn id="64" presetID="10" presetClass="entr" presetSubtype="0" fill="hold" nodeType="withEffect">
                                  <p:stCondLst>
                                    <p:cond delay="0"/>
                                  </p:stCondLst>
                                  <p:childTnLst>
                                    <p:set>
                                      <p:cBhvr>
                                        <p:cTn id="65" dur="1" fill="hold">
                                          <p:stCondLst>
                                            <p:cond delay="0"/>
                                          </p:stCondLst>
                                        </p:cTn>
                                        <p:tgtEl>
                                          <p:spTgt spid="358"/>
                                        </p:tgtEl>
                                        <p:attrNameLst>
                                          <p:attrName>style.visibility</p:attrName>
                                        </p:attrNameLst>
                                      </p:cBhvr>
                                      <p:to>
                                        <p:strVal val="visible"/>
                                      </p:to>
                                    </p:set>
                                    <p:animEffect transition="in" filter="fade">
                                      <p:cBhvr>
                                        <p:cTn id="66"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7</a:t>
            </a:fld>
            <a:endParaRPr lang="en-US"/>
          </a:p>
        </p:txBody>
      </p:sp>
      <p:grpSp>
        <p:nvGrpSpPr>
          <p:cNvPr id="20" name="Group 3"/>
          <p:cNvGrpSpPr>
            <a:grpSpLocks/>
          </p:cNvGrpSpPr>
          <p:nvPr/>
        </p:nvGrpSpPr>
        <p:grpSpPr bwMode="auto">
          <a:xfrm>
            <a:off x="1335992" y="1784351"/>
            <a:ext cx="6851650" cy="4572000"/>
            <a:chOff x="816" y="1056"/>
            <a:chExt cx="4316" cy="2880"/>
          </a:xfrm>
        </p:grpSpPr>
        <p:sp>
          <p:nvSpPr>
            <p:cNvPr id="22"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5"/>
            <p:cNvGrpSpPr>
              <a:grpSpLocks/>
            </p:cNvGrpSpPr>
            <p:nvPr/>
          </p:nvGrpSpPr>
          <p:grpSpPr bwMode="auto">
            <a:xfrm>
              <a:off x="1094" y="1440"/>
              <a:ext cx="2444" cy="441"/>
              <a:chOff x="1962" y="1200"/>
              <a:chExt cx="1910" cy="441"/>
            </a:xfrm>
          </p:grpSpPr>
          <p:grpSp>
            <p:nvGrpSpPr>
              <p:cNvPr id="141" name="Group 6"/>
              <p:cNvGrpSpPr>
                <a:grpSpLocks noChangeAspect="1"/>
              </p:cNvGrpSpPr>
              <p:nvPr/>
            </p:nvGrpSpPr>
            <p:grpSpPr bwMode="auto">
              <a:xfrm>
                <a:off x="2429" y="1304"/>
                <a:ext cx="221" cy="233"/>
                <a:chOff x="1374" y="528"/>
                <a:chExt cx="480" cy="432"/>
              </a:xfrm>
            </p:grpSpPr>
            <p:grpSp>
              <p:nvGrpSpPr>
                <p:cNvPr id="170" name="Group 7"/>
                <p:cNvGrpSpPr>
                  <a:grpSpLocks noChangeAspect="1"/>
                </p:cNvGrpSpPr>
                <p:nvPr/>
              </p:nvGrpSpPr>
              <p:grpSpPr bwMode="auto">
                <a:xfrm>
                  <a:off x="1374" y="528"/>
                  <a:ext cx="480" cy="432"/>
                  <a:chOff x="1392" y="528"/>
                  <a:chExt cx="480" cy="432"/>
                </a:xfrm>
              </p:grpSpPr>
              <p:sp>
                <p:nvSpPr>
                  <p:cNvPr id="17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4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 name="Group 13"/>
              <p:cNvGrpSpPr>
                <a:grpSpLocks noChangeAspect="1"/>
              </p:cNvGrpSpPr>
              <p:nvPr/>
            </p:nvGrpSpPr>
            <p:grpSpPr bwMode="auto">
              <a:xfrm>
                <a:off x="2851" y="1235"/>
                <a:ext cx="199" cy="371"/>
                <a:chOff x="2991" y="411"/>
                <a:chExt cx="359" cy="768"/>
              </a:xfrm>
            </p:grpSpPr>
            <p:sp>
              <p:nvSpPr>
                <p:cNvPr id="16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6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4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20"/>
              <p:cNvGrpSpPr>
                <a:grpSpLocks noChangeAspect="1"/>
              </p:cNvGrpSpPr>
              <p:nvPr/>
            </p:nvGrpSpPr>
            <p:grpSpPr bwMode="auto">
              <a:xfrm>
                <a:off x="3209" y="1305"/>
                <a:ext cx="275" cy="232"/>
                <a:chOff x="3853" y="576"/>
                <a:chExt cx="594" cy="480"/>
              </a:xfrm>
            </p:grpSpPr>
            <p:sp>
              <p:nvSpPr>
                <p:cNvPr id="16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4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1" name="Group 26"/>
              <p:cNvGrpSpPr>
                <a:grpSpLocks noChangeAspect="1"/>
              </p:cNvGrpSpPr>
              <p:nvPr/>
            </p:nvGrpSpPr>
            <p:grpSpPr bwMode="auto">
              <a:xfrm>
                <a:off x="1962" y="1305"/>
                <a:ext cx="290" cy="232"/>
                <a:chOff x="1123" y="576"/>
                <a:chExt cx="626" cy="480"/>
              </a:xfrm>
            </p:grpSpPr>
            <p:sp>
              <p:nvSpPr>
                <p:cNvPr id="16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52" name="Group 29"/>
              <p:cNvGrpSpPr>
                <a:grpSpLocks/>
              </p:cNvGrpSpPr>
              <p:nvPr/>
            </p:nvGrpSpPr>
            <p:grpSpPr bwMode="auto">
              <a:xfrm>
                <a:off x="2288" y="1200"/>
                <a:ext cx="1297" cy="441"/>
                <a:chOff x="2112" y="528"/>
                <a:chExt cx="2088" cy="681"/>
              </a:xfrm>
            </p:grpSpPr>
            <p:sp>
              <p:nvSpPr>
                <p:cNvPr id="15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34"/>
              <p:cNvGrpSpPr>
                <a:grpSpLocks noChangeAspect="1"/>
              </p:cNvGrpSpPr>
              <p:nvPr/>
            </p:nvGrpSpPr>
            <p:grpSpPr bwMode="auto">
              <a:xfrm flipH="1">
                <a:off x="3649" y="1296"/>
                <a:ext cx="223" cy="233"/>
                <a:chOff x="1374" y="528"/>
                <a:chExt cx="480" cy="432"/>
              </a:xfrm>
            </p:grpSpPr>
            <p:grpSp>
              <p:nvGrpSpPr>
                <p:cNvPr id="154" name="Group 35"/>
                <p:cNvGrpSpPr>
                  <a:grpSpLocks noChangeAspect="1"/>
                </p:cNvGrpSpPr>
                <p:nvPr/>
              </p:nvGrpSpPr>
              <p:grpSpPr bwMode="auto">
                <a:xfrm>
                  <a:off x="1374" y="528"/>
                  <a:ext cx="480" cy="432"/>
                  <a:chOff x="1392" y="528"/>
                  <a:chExt cx="480" cy="432"/>
                </a:xfrm>
              </p:grpSpPr>
              <p:sp>
                <p:nvSpPr>
                  <p:cNvPr id="15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4" name="Group 39"/>
            <p:cNvGrpSpPr>
              <a:grpSpLocks/>
            </p:cNvGrpSpPr>
            <p:nvPr/>
          </p:nvGrpSpPr>
          <p:grpSpPr bwMode="auto">
            <a:xfrm>
              <a:off x="1632" y="2016"/>
              <a:ext cx="2444" cy="441"/>
              <a:chOff x="1962" y="1200"/>
              <a:chExt cx="1910" cy="441"/>
            </a:xfrm>
          </p:grpSpPr>
          <p:grpSp>
            <p:nvGrpSpPr>
              <p:cNvPr id="108" name="Group 40"/>
              <p:cNvGrpSpPr>
                <a:grpSpLocks noChangeAspect="1"/>
              </p:cNvGrpSpPr>
              <p:nvPr/>
            </p:nvGrpSpPr>
            <p:grpSpPr bwMode="auto">
              <a:xfrm>
                <a:off x="2429" y="1304"/>
                <a:ext cx="221" cy="233"/>
                <a:chOff x="1374" y="528"/>
                <a:chExt cx="480" cy="432"/>
              </a:xfrm>
            </p:grpSpPr>
            <p:grpSp>
              <p:nvGrpSpPr>
                <p:cNvPr id="137" name="Group 41"/>
                <p:cNvGrpSpPr>
                  <a:grpSpLocks noChangeAspect="1"/>
                </p:cNvGrpSpPr>
                <p:nvPr/>
              </p:nvGrpSpPr>
              <p:grpSpPr bwMode="auto">
                <a:xfrm>
                  <a:off x="1374" y="528"/>
                  <a:ext cx="480" cy="432"/>
                  <a:chOff x="1392" y="528"/>
                  <a:chExt cx="480" cy="432"/>
                </a:xfrm>
              </p:grpSpPr>
              <p:sp>
                <p:nvSpPr>
                  <p:cNvPr id="13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3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0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 name="Group 47"/>
              <p:cNvGrpSpPr>
                <a:grpSpLocks noChangeAspect="1"/>
              </p:cNvGrpSpPr>
              <p:nvPr/>
            </p:nvGrpSpPr>
            <p:grpSpPr bwMode="auto">
              <a:xfrm>
                <a:off x="2851" y="1235"/>
                <a:ext cx="199" cy="371"/>
                <a:chOff x="2991" y="411"/>
                <a:chExt cx="359" cy="768"/>
              </a:xfrm>
            </p:grpSpPr>
            <p:sp>
              <p:nvSpPr>
                <p:cNvPr id="13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3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1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54"/>
              <p:cNvGrpSpPr>
                <a:grpSpLocks noChangeAspect="1"/>
              </p:cNvGrpSpPr>
              <p:nvPr/>
            </p:nvGrpSpPr>
            <p:grpSpPr bwMode="auto">
              <a:xfrm>
                <a:off x="3209" y="1305"/>
                <a:ext cx="275" cy="232"/>
                <a:chOff x="3853" y="576"/>
                <a:chExt cx="594" cy="480"/>
              </a:xfrm>
            </p:grpSpPr>
            <p:sp>
              <p:nvSpPr>
                <p:cNvPr id="13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1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 name="Group 60"/>
              <p:cNvGrpSpPr>
                <a:grpSpLocks noChangeAspect="1"/>
              </p:cNvGrpSpPr>
              <p:nvPr/>
            </p:nvGrpSpPr>
            <p:grpSpPr bwMode="auto">
              <a:xfrm>
                <a:off x="1962" y="1305"/>
                <a:ext cx="290" cy="232"/>
                <a:chOff x="1123" y="576"/>
                <a:chExt cx="626" cy="480"/>
              </a:xfrm>
            </p:grpSpPr>
            <p:sp>
              <p:nvSpPr>
                <p:cNvPr id="12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19" name="Group 63"/>
              <p:cNvGrpSpPr>
                <a:grpSpLocks/>
              </p:cNvGrpSpPr>
              <p:nvPr/>
            </p:nvGrpSpPr>
            <p:grpSpPr bwMode="auto">
              <a:xfrm>
                <a:off x="2288" y="1200"/>
                <a:ext cx="1297" cy="441"/>
                <a:chOff x="2112" y="528"/>
                <a:chExt cx="2088" cy="681"/>
              </a:xfrm>
            </p:grpSpPr>
            <p:sp>
              <p:nvSpPr>
                <p:cNvPr id="12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68"/>
              <p:cNvGrpSpPr>
                <a:grpSpLocks noChangeAspect="1"/>
              </p:cNvGrpSpPr>
              <p:nvPr/>
            </p:nvGrpSpPr>
            <p:grpSpPr bwMode="auto">
              <a:xfrm flipH="1">
                <a:off x="3649" y="1296"/>
                <a:ext cx="223" cy="233"/>
                <a:chOff x="1374" y="528"/>
                <a:chExt cx="480" cy="432"/>
              </a:xfrm>
            </p:grpSpPr>
            <p:grpSp>
              <p:nvGrpSpPr>
                <p:cNvPr id="121" name="Group 69"/>
                <p:cNvGrpSpPr>
                  <a:grpSpLocks noChangeAspect="1"/>
                </p:cNvGrpSpPr>
                <p:nvPr/>
              </p:nvGrpSpPr>
              <p:grpSpPr bwMode="auto">
                <a:xfrm>
                  <a:off x="1374" y="528"/>
                  <a:ext cx="480" cy="432"/>
                  <a:chOff x="1392" y="528"/>
                  <a:chExt cx="480" cy="432"/>
                </a:xfrm>
              </p:grpSpPr>
              <p:sp>
                <p:nvSpPr>
                  <p:cNvPr id="12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5" name="Group 73"/>
            <p:cNvGrpSpPr>
              <a:grpSpLocks/>
            </p:cNvGrpSpPr>
            <p:nvPr/>
          </p:nvGrpSpPr>
          <p:grpSpPr bwMode="auto">
            <a:xfrm>
              <a:off x="2160" y="2544"/>
              <a:ext cx="2444" cy="441"/>
              <a:chOff x="1962" y="1200"/>
              <a:chExt cx="1910" cy="441"/>
            </a:xfrm>
          </p:grpSpPr>
          <p:grpSp>
            <p:nvGrpSpPr>
              <p:cNvPr id="75" name="Group 74"/>
              <p:cNvGrpSpPr>
                <a:grpSpLocks noChangeAspect="1"/>
              </p:cNvGrpSpPr>
              <p:nvPr/>
            </p:nvGrpSpPr>
            <p:grpSpPr bwMode="auto">
              <a:xfrm>
                <a:off x="2429" y="1304"/>
                <a:ext cx="221" cy="233"/>
                <a:chOff x="1374" y="528"/>
                <a:chExt cx="480" cy="432"/>
              </a:xfrm>
            </p:grpSpPr>
            <p:grpSp>
              <p:nvGrpSpPr>
                <p:cNvPr id="104" name="Group 75"/>
                <p:cNvGrpSpPr>
                  <a:grpSpLocks noChangeAspect="1"/>
                </p:cNvGrpSpPr>
                <p:nvPr/>
              </p:nvGrpSpPr>
              <p:grpSpPr bwMode="auto">
                <a:xfrm>
                  <a:off x="1374" y="528"/>
                  <a:ext cx="480" cy="432"/>
                  <a:chOff x="1392" y="528"/>
                  <a:chExt cx="480" cy="432"/>
                </a:xfrm>
              </p:grpSpPr>
              <p:sp>
                <p:nvSpPr>
                  <p:cNvPr id="10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0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7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81"/>
              <p:cNvGrpSpPr>
                <a:grpSpLocks noChangeAspect="1"/>
              </p:cNvGrpSpPr>
              <p:nvPr/>
            </p:nvGrpSpPr>
            <p:grpSpPr bwMode="auto">
              <a:xfrm>
                <a:off x="2851" y="1235"/>
                <a:ext cx="199" cy="371"/>
                <a:chOff x="2991" y="411"/>
                <a:chExt cx="359" cy="768"/>
              </a:xfrm>
            </p:grpSpPr>
            <p:sp>
              <p:nvSpPr>
                <p:cNvPr id="10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0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7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1" name="Group 88"/>
              <p:cNvGrpSpPr>
                <a:grpSpLocks noChangeAspect="1"/>
              </p:cNvGrpSpPr>
              <p:nvPr/>
            </p:nvGrpSpPr>
            <p:grpSpPr bwMode="auto">
              <a:xfrm>
                <a:off x="3209" y="1305"/>
                <a:ext cx="275" cy="232"/>
                <a:chOff x="3853" y="576"/>
                <a:chExt cx="594" cy="480"/>
              </a:xfrm>
            </p:grpSpPr>
            <p:sp>
              <p:nvSpPr>
                <p:cNvPr id="9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8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94"/>
              <p:cNvGrpSpPr>
                <a:grpSpLocks noChangeAspect="1"/>
              </p:cNvGrpSpPr>
              <p:nvPr/>
            </p:nvGrpSpPr>
            <p:grpSpPr bwMode="auto">
              <a:xfrm>
                <a:off x="1962" y="1305"/>
                <a:ext cx="290" cy="232"/>
                <a:chOff x="1123" y="576"/>
                <a:chExt cx="626" cy="480"/>
              </a:xfrm>
            </p:grpSpPr>
            <p:sp>
              <p:nvSpPr>
                <p:cNvPr id="96" name="Rectangle 9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86" name="Group 97"/>
              <p:cNvGrpSpPr>
                <a:grpSpLocks/>
              </p:cNvGrpSpPr>
              <p:nvPr/>
            </p:nvGrpSpPr>
            <p:grpSpPr bwMode="auto">
              <a:xfrm>
                <a:off x="2288" y="1200"/>
                <a:ext cx="1297" cy="441"/>
                <a:chOff x="2112" y="528"/>
                <a:chExt cx="2088" cy="681"/>
              </a:xfrm>
            </p:grpSpPr>
            <p:sp>
              <p:nvSpPr>
                <p:cNvPr id="9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102"/>
              <p:cNvGrpSpPr>
                <a:grpSpLocks noChangeAspect="1"/>
              </p:cNvGrpSpPr>
              <p:nvPr/>
            </p:nvGrpSpPr>
            <p:grpSpPr bwMode="auto">
              <a:xfrm flipH="1">
                <a:off x="3649" y="1296"/>
                <a:ext cx="223" cy="233"/>
                <a:chOff x="1374" y="528"/>
                <a:chExt cx="480" cy="432"/>
              </a:xfrm>
            </p:grpSpPr>
            <p:grpSp>
              <p:nvGrpSpPr>
                <p:cNvPr id="88" name="Group 103"/>
                <p:cNvGrpSpPr>
                  <a:grpSpLocks noChangeAspect="1"/>
                </p:cNvGrpSpPr>
                <p:nvPr/>
              </p:nvGrpSpPr>
              <p:grpSpPr bwMode="auto">
                <a:xfrm>
                  <a:off x="1374" y="528"/>
                  <a:ext cx="480" cy="432"/>
                  <a:chOff x="1392" y="528"/>
                  <a:chExt cx="480" cy="432"/>
                </a:xfrm>
              </p:grpSpPr>
              <p:sp>
                <p:nvSpPr>
                  <p:cNvPr id="9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8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6" name="Group 107"/>
            <p:cNvGrpSpPr>
              <a:grpSpLocks/>
            </p:cNvGrpSpPr>
            <p:nvPr/>
          </p:nvGrpSpPr>
          <p:grpSpPr bwMode="auto">
            <a:xfrm>
              <a:off x="2688" y="3072"/>
              <a:ext cx="2444" cy="441"/>
              <a:chOff x="1962" y="1200"/>
              <a:chExt cx="1910" cy="441"/>
            </a:xfrm>
          </p:grpSpPr>
          <p:grpSp>
            <p:nvGrpSpPr>
              <p:cNvPr id="42" name="Group 108"/>
              <p:cNvGrpSpPr>
                <a:grpSpLocks noChangeAspect="1"/>
              </p:cNvGrpSpPr>
              <p:nvPr/>
            </p:nvGrpSpPr>
            <p:grpSpPr bwMode="auto">
              <a:xfrm>
                <a:off x="2429" y="1304"/>
                <a:ext cx="221" cy="233"/>
                <a:chOff x="1374" y="528"/>
                <a:chExt cx="480" cy="432"/>
              </a:xfrm>
            </p:grpSpPr>
            <p:grpSp>
              <p:nvGrpSpPr>
                <p:cNvPr id="71" name="Group 109"/>
                <p:cNvGrpSpPr>
                  <a:grpSpLocks noChangeAspect="1"/>
                </p:cNvGrpSpPr>
                <p:nvPr/>
              </p:nvGrpSpPr>
              <p:grpSpPr bwMode="auto">
                <a:xfrm>
                  <a:off x="1374" y="528"/>
                  <a:ext cx="480" cy="432"/>
                  <a:chOff x="1392" y="528"/>
                  <a:chExt cx="480" cy="432"/>
                </a:xfrm>
              </p:grpSpPr>
              <p:sp>
                <p:nvSpPr>
                  <p:cNvPr id="7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4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 name="Group 115"/>
              <p:cNvGrpSpPr>
                <a:grpSpLocks noChangeAspect="1"/>
              </p:cNvGrpSpPr>
              <p:nvPr/>
            </p:nvGrpSpPr>
            <p:grpSpPr bwMode="auto">
              <a:xfrm>
                <a:off x="2851" y="1235"/>
                <a:ext cx="199" cy="371"/>
                <a:chOff x="2991" y="411"/>
                <a:chExt cx="359" cy="768"/>
              </a:xfrm>
            </p:grpSpPr>
            <p:sp>
              <p:nvSpPr>
                <p:cNvPr id="6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6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4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 name="Group 122"/>
              <p:cNvGrpSpPr>
                <a:grpSpLocks noChangeAspect="1"/>
              </p:cNvGrpSpPr>
              <p:nvPr/>
            </p:nvGrpSpPr>
            <p:grpSpPr bwMode="auto">
              <a:xfrm>
                <a:off x="3209" y="1305"/>
                <a:ext cx="275" cy="232"/>
                <a:chOff x="3853" y="576"/>
                <a:chExt cx="594" cy="480"/>
              </a:xfrm>
            </p:grpSpPr>
            <p:sp>
              <p:nvSpPr>
                <p:cNvPr id="6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4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 name="Group 128"/>
              <p:cNvGrpSpPr>
                <a:grpSpLocks noChangeAspect="1"/>
              </p:cNvGrpSpPr>
              <p:nvPr/>
            </p:nvGrpSpPr>
            <p:grpSpPr bwMode="auto">
              <a:xfrm>
                <a:off x="1962" y="1305"/>
                <a:ext cx="290" cy="232"/>
                <a:chOff x="1123" y="576"/>
                <a:chExt cx="626" cy="480"/>
              </a:xfrm>
            </p:grpSpPr>
            <p:sp>
              <p:nvSpPr>
                <p:cNvPr id="6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53" name="Group 131"/>
              <p:cNvGrpSpPr>
                <a:grpSpLocks/>
              </p:cNvGrpSpPr>
              <p:nvPr/>
            </p:nvGrpSpPr>
            <p:grpSpPr bwMode="auto">
              <a:xfrm>
                <a:off x="2288" y="1200"/>
                <a:ext cx="1297" cy="441"/>
                <a:chOff x="2112" y="528"/>
                <a:chExt cx="2088" cy="681"/>
              </a:xfrm>
            </p:grpSpPr>
            <p:sp>
              <p:nvSpPr>
                <p:cNvPr id="5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136"/>
              <p:cNvGrpSpPr>
                <a:grpSpLocks noChangeAspect="1"/>
              </p:cNvGrpSpPr>
              <p:nvPr/>
            </p:nvGrpSpPr>
            <p:grpSpPr bwMode="auto">
              <a:xfrm flipH="1">
                <a:off x="3649" y="1296"/>
                <a:ext cx="223" cy="233"/>
                <a:chOff x="1374" y="528"/>
                <a:chExt cx="480" cy="432"/>
              </a:xfrm>
            </p:grpSpPr>
            <p:grpSp>
              <p:nvGrpSpPr>
                <p:cNvPr id="55" name="Group 137"/>
                <p:cNvGrpSpPr>
                  <a:grpSpLocks noChangeAspect="1"/>
                </p:cNvGrpSpPr>
                <p:nvPr/>
              </p:nvGrpSpPr>
              <p:grpSpPr bwMode="auto">
                <a:xfrm>
                  <a:off x="1374" y="528"/>
                  <a:ext cx="480" cy="432"/>
                  <a:chOff x="1392" y="528"/>
                  <a:chExt cx="480" cy="432"/>
                </a:xfrm>
              </p:grpSpPr>
              <p:sp>
                <p:nvSpPr>
                  <p:cNvPr id="5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5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27"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3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3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3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3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4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4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146299" y="2558859"/>
            <a:ext cx="1470274"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Rb</a:t>
            </a:r>
            <a:r>
              <a:rPr lang="en-US" altLang="en-US" sz="2000" i="1" dirty="0"/>
              <a:t>, b</a:t>
            </a:r>
          </a:p>
        </p:txBody>
      </p:sp>
      <p:sp>
        <p:nvSpPr>
          <p:cNvPr id="6" name="Rectangle 5"/>
          <p:cNvSpPr/>
          <p:nvPr/>
        </p:nvSpPr>
        <p:spPr>
          <a:xfrm>
            <a:off x="-124391" y="3404175"/>
            <a:ext cx="1479892"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Rc</a:t>
            </a:r>
            <a:r>
              <a:rPr lang="en-US" altLang="en-US" sz="2000" i="1" dirty="0"/>
              <a:t>, c </a:t>
            </a:r>
          </a:p>
        </p:txBody>
      </p:sp>
      <p:sp>
        <p:nvSpPr>
          <p:cNvPr id="7" name="Rectangle 6"/>
          <p:cNvSpPr/>
          <p:nvPr/>
        </p:nvSpPr>
        <p:spPr>
          <a:xfrm>
            <a:off x="-484616" y="4320313"/>
            <a:ext cx="2130711" cy="400110"/>
          </a:xfrm>
          <a:prstGeom prst="rect">
            <a:avLst/>
          </a:prstGeom>
        </p:spPr>
        <p:txBody>
          <a:bodyPr wrap="none">
            <a:spAutoFit/>
          </a:bodyPr>
          <a:lstStyle/>
          <a:p>
            <a:pPr lvl="1"/>
            <a:r>
              <a:rPr lang="en-US" altLang="en-US" sz="2000" i="1" dirty="0"/>
              <a:t>add Ra, </a:t>
            </a:r>
            <a:r>
              <a:rPr lang="en-US" altLang="en-US" sz="2000" i="1" dirty="0" err="1"/>
              <a:t>Rb</a:t>
            </a:r>
            <a:r>
              <a:rPr lang="en-US" altLang="en-US" sz="2000" i="1" dirty="0"/>
              <a:t>, </a:t>
            </a:r>
            <a:r>
              <a:rPr lang="en-US" altLang="en-US" sz="2000" i="1" dirty="0" err="1"/>
              <a:t>Rc</a:t>
            </a:r>
            <a:endParaRPr lang="en-US" altLang="en-US" sz="2000" i="1" dirty="0"/>
          </a:p>
        </p:txBody>
      </p:sp>
      <p:sp>
        <p:nvSpPr>
          <p:cNvPr id="8" name="Rectangle 7"/>
          <p:cNvSpPr/>
          <p:nvPr/>
        </p:nvSpPr>
        <p:spPr>
          <a:xfrm>
            <a:off x="-89008" y="5165629"/>
            <a:ext cx="1566583" cy="400110"/>
          </a:xfrm>
          <a:prstGeom prst="rect">
            <a:avLst/>
          </a:prstGeom>
        </p:spPr>
        <p:txBody>
          <a:bodyPr wrap="none">
            <a:spAutoFit/>
          </a:bodyPr>
          <a:lstStyle/>
          <a:p>
            <a:pPr lvl="1"/>
            <a:r>
              <a:rPr lang="en-US" altLang="en-US" sz="2000" i="1" dirty="0" err="1"/>
              <a:t>sw</a:t>
            </a:r>
            <a:r>
              <a:rPr lang="en-US" altLang="en-US" sz="2000" i="1" dirty="0"/>
              <a:t> Ra, a </a:t>
            </a:r>
          </a:p>
        </p:txBody>
      </p:sp>
    </p:spTree>
    <p:extLst>
      <p:ext uri="{BB962C8B-B14F-4D97-AF65-F5344CB8AC3E}">
        <p14:creationId xmlns:p14="http://schemas.microsoft.com/office/powerpoint/2010/main" val="287079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8</a:t>
            </a:fld>
            <a:endParaRPr lang="en-US" dirty="0"/>
          </a:p>
        </p:txBody>
      </p:sp>
      <p:pic>
        <p:nvPicPr>
          <p:cNvPr id="5" name="Picture 4"/>
          <p:cNvPicPr>
            <a:picLocks noChangeAspect="1"/>
          </p:cNvPicPr>
          <p:nvPr/>
        </p:nvPicPr>
        <p:blipFill>
          <a:blip r:embed="rId4"/>
          <a:stretch>
            <a:fillRect/>
          </a:stretch>
        </p:blipFill>
        <p:spPr>
          <a:xfrm>
            <a:off x="5167202" y="1187845"/>
            <a:ext cx="3925241" cy="2655105"/>
          </a:xfrm>
          <a:prstGeom prst="rect">
            <a:avLst/>
          </a:prstGeom>
        </p:spPr>
      </p:pic>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smtClean="0"/>
              <a:t>The good news</a:t>
            </a:r>
          </a:p>
          <a:p>
            <a:pPr lvl="1"/>
            <a:r>
              <a:rPr lang="en-US" altLang="en-US" sz="2000" dirty="0" smtClean="0"/>
              <a:t>Multiple instructions are being processed </a:t>
            </a:r>
          </a:p>
          <a:p>
            <a:pPr marL="457200" lvl="1" indent="0">
              <a:buNone/>
            </a:pPr>
            <a:r>
              <a:rPr lang="en-US" altLang="en-US" sz="2000" dirty="0" smtClean="0"/>
              <a:t>at same time</a:t>
            </a:r>
          </a:p>
          <a:p>
            <a:pPr lvl="1"/>
            <a:r>
              <a:rPr lang="en-US" altLang="en-US" sz="2000" dirty="0" smtClean="0"/>
              <a:t>Best </a:t>
            </a:r>
            <a:r>
              <a:rPr lang="en-US" altLang="en-US" sz="2000" dirty="0" smtClean="0"/>
              <a:t>case speedup of N (N is stage number</a:t>
            </a:r>
            <a:r>
              <a:rPr lang="en-US" altLang="en-US" sz="2000" dirty="0" smtClean="0"/>
              <a:t>.)</a:t>
            </a:r>
          </a:p>
          <a:p>
            <a:pPr marL="457200" lvl="1" indent="0">
              <a:buNone/>
            </a:pPr>
            <a:endParaRPr lang="en-US" altLang="en-US" sz="2000" dirty="0" smtClean="0"/>
          </a:p>
          <a:p>
            <a:r>
              <a:rPr lang="en-US" altLang="en-US" sz="2400" b="1" dirty="0" smtClean="0"/>
              <a:t>The bad news</a:t>
            </a:r>
          </a:p>
          <a:p>
            <a:pPr lvl="1"/>
            <a:r>
              <a:rPr lang="en-US" altLang="en-US" sz="2000" dirty="0" smtClean="0"/>
              <a:t>Instructions interfere with each other - </a:t>
            </a:r>
            <a:r>
              <a:rPr lang="en-US" altLang="en-US" sz="2000" u="sng" dirty="0" smtClean="0">
                <a:solidFill>
                  <a:srgbClr val="990000"/>
                </a:solidFill>
              </a:rPr>
              <a:t>hazards</a:t>
            </a:r>
            <a:endParaRPr lang="en-US" altLang="en-US" sz="2000" dirty="0" smtClean="0"/>
          </a:p>
          <a:p>
            <a:pPr lvl="2"/>
            <a:r>
              <a:rPr lang="en-US" altLang="en-US" sz="1800" dirty="0" smtClean="0"/>
              <a:t>Example: different instructions may need the same piece of hardware (e.g., memory) in same clock cycle</a:t>
            </a:r>
          </a:p>
          <a:p>
            <a:pPr lvl="2"/>
            <a:r>
              <a:rPr lang="en-US" altLang="en-US" sz="1800" dirty="0" smtClean="0"/>
              <a:t>Example: instruction may require a result produced by an earlier instruction that is not yet complete</a:t>
            </a:r>
          </a:p>
          <a:p>
            <a:pPr lvl="2"/>
            <a:r>
              <a:rPr lang="en-US" altLang="en-US" sz="1800" dirty="0" smtClean="0"/>
              <a:t>E</a:t>
            </a:r>
            <a:r>
              <a:rPr lang="en-US" altLang="zh-CN" sz="1800" dirty="0" smtClean="0"/>
              <a:t>xample: instructions are not in order because of branches</a:t>
            </a:r>
            <a:endParaRPr lang="en-US" altLang="en-US" sz="1800" dirty="0"/>
          </a:p>
        </p:txBody>
      </p:sp>
    </p:spTree>
    <p:extLst>
      <p:ext uri="{BB962C8B-B14F-4D97-AF65-F5344CB8AC3E}">
        <p14:creationId xmlns:p14="http://schemas.microsoft.com/office/powerpoint/2010/main" val="40629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
                                            <p:txEl>
                                              <p:pRg st="3" end="3"/>
                                            </p:txEl>
                                          </p:spTgt>
                                        </p:tgtEl>
                                        <p:attrNameLst>
                                          <p:attrName>style.visibility</p:attrName>
                                        </p:attrNameLst>
                                      </p:cBhvr>
                                      <p:to>
                                        <p:strVal val="visible"/>
                                      </p:to>
                                    </p:set>
                                    <p:animEffect transition="in" filter="fade">
                                      <p:cBhvr>
                                        <p:cTn id="16" dur="500"/>
                                        <p:tgtEl>
                                          <p:spTgt spid="1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
                                            <p:txEl>
                                              <p:pRg st="8" end="8"/>
                                            </p:txEl>
                                          </p:spTgt>
                                        </p:tgtEl>
                                        <p:attrNameLst>
                                          <p:attrName>style.visibility</p:attrName>
                                        </p:attrNameLst>
                                      </p:cBhvr>
                                      <p:to>
                                        <p:strVal val="visible"/>
                                      </p:to>
                                    </p:set>
                                    <p:animEffect transition="in" filter="fade">
                                      <p:cBhvr>
                                        <p:cTn id="29" dur="500"/>
                                        <p:tgtEl>
                                          <p:spTgt spid="17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4">
                                            <p:txEl>
                                              <p:pRg st="7" end="7"/>
                                            </p:txEl>
                                          </p:spTgt>
                                        </p:tgtEl>
                                        <p:attrNameLst>
                                          <p:attrName>style.visibility</p:attrName>
                                        </p:attrNameLst>
                                      </p:cBhvr>
                                      <p:to>
                                        <p:strVal val="visible"/>
                                      </p:to>
                                    </p:set>
                                    <p:animEffect transition="in" filter="fade">
                                      <p:cBhvr>
                                        <p:cTn id="32" dur="500"/>
                                        <p:tgtEl>
                                          <p:spTgt spid="17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9" end="9"/>
                                            </p:txEl>
                                          </p:spTgt>
                                        </p:tgtEl>
                                        <p:attrNameLst>
                                          <p:attrName>style.visibility</p:attrName>
                                        </p:attrNameLst>
                                      </p:cBhvr>
                                      <p:to>
                                        <p:strVal val="visible"/>
                                      </p:to>
                                    </p:set>
                                    <p:animEffect transition="in" filter="fade">
                                      <p:cBhvr>
                                        <p:cTn id="35" dur="500"/>
                                        <p:tgtEl>
                                          <p:spTgt spid="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9</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a:t>T</a:t>
            </a:r>
            <a:r>
              <a:rPr lang="en-US" altLang="en-US" sz="2000" dirty="0" smtClean="0"/>
              <a:t>wo </a:t>
            </a:r>
            <a:r>
              <a:rPr lang="en-US" altLang="en-US" sz="2000" dirty="0"/>
              <a:t>different instructions use </a:t>
            </a:r>
            <a:r>
              <a:rPr lang="en-US" altLang="en-US" sz="2000" dirty="0" smtClean="0"/>
              <a:t>same hardware </a:t>
            </a:r>
            <a:r>
              <a:rPr lang="en-US" altLang="en-US" sz="2000" dirty="0"/>
              <a:t>in same cycle </a:t>
            </a:r>
            <a:endParaRPr lang="en-US" altLang="en-US" sz="2000" dirty="0" smtClean="0"/>
          </a:p>
          <a:p>
            <a:pPr marL="457200" lvl="1" indent="0">
              <a:buClr>
                <a:schemeClr val="tx1"/>
              </a:buClr>
              <a:buNone/>
            </a:pPr>
            <a:endParaRPr lang="en-US" altLang="en-US" dirty="0"/>
          </a:p>
          <a:p>
            <a:pPr marL="228600" lvl="1">
              <a:spcBef>
                <a:spcPts val="1000"/>
              </a:spcBef>
              <a:buClr>
                <a:schemeClr val="tx1"/>
              </a:buClr>
            </a:pPr>
            <a:r>
              <a:rPr lang="en-US" altLang="en-US" b="1" dirty="0"/>
              <a:t>Data 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p>
          <a:p>
            <a:pPr lvl="1">
              <a:buClr>
                <a:schemeClr val="tx1"/>
              </a:buClr>
            </a:pPr>
            <a:r>
              <a:rPr lang="en-US" altLang="en-US" sz="2000" u="sng" dirty="0">
                <a:solidFill>
                  <a:srgbClr val="990000"/>
                </a:solidFill>
              </a:rPr>
              <a:t>R</a:t>
            </a:r>
            <a:r>
              <a:rPr lang="en-US" altLang="en-US" sz="2000" u="sng" dirty="0">
                <a:solidFill>
                  <a:srgbClr val="990000"/>
                </a:solidFill>
              </a:rPr>
              <a:t>ead </a:t>
            </a:r>
            <a:r>
              <a:rPr lang="en-US" altLang="en-US" sz="2000" u="sng" dirty="0">
                <a:solidFill>
                  <a:srgbClr val="990000"/>
                </a:solidFill>
              </a:rPr>
              <a:t>after write (</a:t>
            </a:r>
            <a:r>
              <a:rPr lang="en-US" altLang="en-US" sz="2000" u="sng" dirty="0">
                <a:solidFill>
                  <a:srgbClr val="990000"/>
                </a:solidFill>
              </a:rPr>
              <a:t>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read (WAR</a:t>
            </a:r>
            <a:r>
              <a:rPr lang="en-US" altLang="en-US" sz="2000" u="sng" dirty="0">
                <a:solidFill>
                  <a:srgbClr val="990000"/>
                </a:solidFill>
              </a:rPr>
              <a:t>)</a:t>
            </a:r>
            <a:r>
              <a:rPr lang="en-US" altLang="en-US" sz="2000" dirty="0"/>
              <a:t>: </a:t>
            </a:r>
            <a:r>
              <a:rPr lang="en-US" altLang="en-US" sz="2000" dirty="0"/>
              <a:t>an </a:t>
            </a:r>
            <a:r>
              <a:rPr lang="en-US" altLang="en-US" sz="2000" dirty="0" smtClean="0"/>
              <a:t>anti-dependency (no hazards). </a:t>
            </a:r>
          </a:p>
          <a:p>
            <a:pPr lvl="1">
              <a:buClr>
                <a:schemeClr val="tx1"/>
              </a:buClr>
            </a:pPr>
            <a:r>
              <a:rPr lang="en-US" altLang="en-US" sz="2000" u="sng" dirty="0">
                <a:solidFill>
                  <a:srgbClr val="990000"/>
                </a:solidFill>
              </a:rPr>
              <a:t>W</a:t>
            </a:r>
            <a:r>
              <a:rPr lang="en-US" altLang="en-US" sz="2000" u="sng" dirty="0">
                <a:solidFill>
                  <a:srgbClr val="990000"/>
                </a:solidFill>
              </a:rPr>
              <a:t>rite </a:t>
            </a:r>
            <a:r>
              <a:rPr lang="en-US" altLang="en-US" sz="2000" u="sng" dirty="0">
                <a:solidFill>
                  <a:srgbClr val="990000"/>
                </a:solidFill>
              </a:rPr>
              <a:t>after write (WAW</a:t>
            </a:r>
            <a:r>
              <a:rPr lang="en-US" altLang="en-US" sz="2000" u="sng" dirty="0">
                <a:solidFill>
                  <a:srgbClr val="990000"/>
                </a:solidFill>
              </a:rPr>
              <a:t>)</a:t>
            </a:r>
            <a:r>
              <a:rPr lang="en-US" altLang="en-US" sz="2000" dirty="0"/>
              <a:t>: </a:t>
            </a:r>
            <a:r>
              <a:rPr lang="en-US" altLang="en-US" sz="2000" dirty="0"/>
              <a:t>an output </a:t>
            </a:r>
            <a:r>
              <a:rPr lang="en-US" altLang="en-US" sz="2000" dirty="0" smtClean="0"/>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PC</a:t>
            </a:r>
            <a:endParaRPr lang="en-US" altLang="en-US" sz="2400" dirty="0" smtClean="0"/>
          </a:p>
        </p:txBody>
      </p:sp>
    </p:spTree>
    <p:extLst>
      <p:ext uri="{BB962C8B-B14F-4D97-AF65-F5344CB8AC3E}">
        <p14:creationId xmlns:p14="http://schemas.microsoft.com/office/powerpoint/2010/main" val="20285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19539</TotalTime>
  <Words>3933</Words>
  <Application>Microsoft Office PowerPoint</Application>
  <PresentationFormat>On-screen Show (4:3)</PresentationFormat>
  <Paragraphs>586</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等线</vt:lpstr>
      <vt:lpstr>等线 Light</vt:lpstr>
      <vt:lpstr>Gill Sans</vt:lpstr>
      <vt:lpstr>Arial</vt:lpstr>
      <vt:lpstr>Calibri</vt:lpstr>
      <vt:lpstr>Calibri Light</vt:lpstr>
      <vt:lpstr>Courier New</vt:lpstr>
      <vt:lpstr>Wingdings</vt:lpstr>
      <vt:lpstr>Office Theme</vt:lpstr>
      <vt:lpstr>Instruction Pipelining and Hazards</vt:lpstr>
      <vt:lpstr>Single Instruction Execution</vt:lpstr>
      <vt:lpstr>Single Instruction Execution</vt:lpstr>
      <vt:lpstr>Single Instruction Execution</vt:lpstr>
      <vt:lpstr>Single Instruction Execution</vt:lpstr>
      <vt:lpstr>Pipelined Instruction Execution</vt:lpstr>
      <vt:lpstr>Pipelined Instruction Execution</vt:lpstr>
      <vt:lpstr>Pipelined Instruction Execution</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BRIFE SUMMARY OF  PT-SYMMETRY ELECTRONICS</dc:title>
  <dc:creator>Cao, Weidong</dc:creator>
  <cp:lastModifiedBy>an zou</cp:lastModifiedBy>
  <cp:revision>1661</cp:revision>
  <cp:lastPrinted>2020-02-29T21:58:18Z</cp:lastPrinted>
  <dcterms:created xsi:type="dcterms:W3CDTF">2016-10-01T23:58:15Z</dcterms:created>
  <dcterms:modified xsi:type="dcterms:W3CDTF">2021-03-01T07:00:41Z</dcterms:modified>
</cp:coreProperties>
</file>