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26"/>
  </p:notesMasterIdLst>
  <p:handoutMasterIdLst>
    <p:handoutMasterId r:id="rId27"/>
  </p:handoutMasterIdLst>
  <p:sldIdLst>
    <p:sldId id="388" r:id="rId2"/>
    <p:sldId id="389" r:id="rId3"/>
    <p:sldId id="324" r:id="rId4"/>
    <p:sldId id="390" r:id="rId5"/>
    <p:sldId id="391" r:id="rId6"/>
    <p:sldId id="393" r:id="rId7"/>
    <p:sldId id="392" r:id="rId8"/>
    <p:sldId id="412" r:id="rId9"/>
    <p:sldId id="394" r:id="rId10"/>
    <p:sldId id="395" r:id="rId11"/>
    <p:sldId id="404" r:id="rId12"/>
    <p:sldId id="396" r:id="rId13"/>
    <p:sldId id="405" r:id="rId14"/>
    <p:sldId id="397" r:id="rId15"/>
    <p:sldId id="401" r:id="rId16"/>
    <p:sldId id="402" r:id="rId17"/>
    <p:sldId id="408" r:id="rId18"/>
    <p:sldId id="398" r:id="rId19"/>
    <p:sldId id="411" r:id="rId20"/>
    <p:sldId id="413" r:id="rId21"/>
    <p:sldId id="414" r:id="rId22"/>
    <p:sldId id="415" r:id="rId23"/>
    <p:sldId id="409" r:id="rId24"/>
    <p:sldId id="410" r:id="rId25"/>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曹卫东" initials="曹卫东" lastIdx="1" clrIdx="0">
    <p:extLst/>
  </p:cmAuthor>
  <p:cmAuthor id="2" name="Xuan Zhang" initials="" lastIdx="1" clrIdx="1"/>
  <p:cmAuthor id="3" name="Xuan 'Silvia' Zhang" initials="X'Z" lastIdx="3"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0C07"/>
    <a:srgbClr val="C5997C"/>
    <a:srgbClr val="43708D"/>
    <a:srgbClr val="937D6F"/>
    <a:srgbClr val="635C56"/>
    <a:srgbClr val="8EAFCA"/>
    <a:srgbClr val="EDD3CF"/>
    <a:srgbClr val="F5D966"/>
    <a:srgbClr val="FFC000"/>
    <a:srgbClr val="ED66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77" autoAdjust="0"/>
    <p:restoredTop sz="77000" autoAdjust="0"/>
  </p:normalViewPr>
  <p:slideViewPr>
    <p:cSldViewPr snapToGrid="0">
      <p:cViewPr varScale="1">
        <p:scale>
          <a:sx n="51" d="100"/>
          <a:sy n="51" d="100"/>
        </p:scale>
        <p:origin x="1620" y="78"/>
      </p:cViewPr>
      <p:guideLst>
        <p:guide orient="horz" pos="2160"/>
        <p:guide pos="288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2946400" cy="498475"/>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49688" y="2"/>
            <a:ext cx="2946400" cy="498475"/>
          </a:xfrm>
          <a:prstGeom prst="rect">
            <a:avLst/>
          </a:prstGeom>
        </p:spPr>
        <p:txBody>
          <a:bodyPr vert="horz" lIns="91440" tIns="45720" rIns="91440" bIns="45720" rtlCol="0"/>
          <a:lstStyle>
            <a:lvl1pPr algn="r">
              <a:defRPr sz="1200"/>
            </a:lvl1pPr>
          </a:lstStyle>
          <a:p>
            <a:fld id="{A30CCE46-1597-4C69-BFF9-8DFB2A5B00C8}" type="datetimeFigureOut">
              <a:rPr lang="zh-CN" altLang="en-US" smtClean="0"/>
              <a:t>2021/3/1</a:t>
            </a:fld>
            <a:endParaRPr lang="zh-CN" altLang="en-US"/>
          </a:p>
        </p:txBody>
      </p:sp>
      <p:sp>
        <p:nvSpPr>
          <p:cNvPr id="4" name="Footer Placeholder 3"/>
          <p:cNvSpPr>
            <a:spLocks noGrp="1"/>
          </p:cNvSpPr>
          <p:nvPr>
            <p:ph type="ftr" sz="quarter" idx="2"/>
          </p:nvPr>
        </p:nvSpPr>
        <p:spPr>
          <a:xfrm>
            <a:off x="0" y="9429751"/>
            <a:ext cx="2946400" cy="498475"/>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3849688" y="9429751"/>
            <a:ext cx="2946400" cy="498475"/>
          </a:xfrm>
          <a:prstGeom prst="rect">
            <a:avLst/>
          </a:prstGeom>
        </p:spPr>
        <p:txBody>
          <a:bodyPr vert="horz" lIns="91440" tIns="45720" rIns="91440" bIns="45720" rtlCol="0" anchor="b"/>
          <a:lstStyle>
            <a:lvl1pPr algn="r">
              <a:defRPr sz="1200"/>
            </a:lvl1pPr>
          </a:lstStyle>
          <a:p>
            <a:fld id="{F5487E00-2EE5-46FF-9750-00272A5BD28E}" type="slidenum">
              <a:rPr lang="zh-CN" altLang="en-US" smtClean="0"/>
              <a:t>‹#›</a:t>
            </a:fld>
            <a:endParaRPr lang="zh-CN" altLang="en-US"/>
          </a:p>
        </p:txBody>
      </p:sp>
    </p:spTree>
    <p:extLst>
      <p:ext uri="{BB962C8B-B14F-4D97-AF65-F5344CB8AC3E}">
        <p14:creationId xmlns:p14="http://schemas.microsoft.com/office/powerpoint/2010/main" val="27995357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50444" y="0"/>
            <a:ext cx="2945659" cy="498135"/>
          </a:xfrm>
          <a:prstGeom prst="rect">
            <a:avLst/>
          </a:prstGeom>
        </p:spPr>
        <p:txBody>
          <a:bodyPr vert="horz" lIns="91440" tIns="45720" rIns="91440" bIns="45720" rtlCol="0"/>
          <a:lstStyle>
            <a:lvl1pPr algn="r">
              <a:defRPr sz="1200"/>
            </a:lvl1pPr>
          </a:lstStyle>
          <a:p>
            <a:fld id="{50EF6E81-A210-4B9B-B7C3-DDF5F0FC4A57}" type="datetimeFigureOut">
              <a:rPr lang="zh-CN" altLang="en-US" smtClean="0"/>
              <a:t>2021/3/1</a:t>
            </a:fld>
            <a:endParaRPr lang="zh-CN" altLang="en-US"/>
          </a:p>
        </p:txBody>
      </p:sp>
      <p:sp>
        <p:nvSpPr>
          <p:cNvPr id="4" name="Slide Image Placeholder 3"/>
          <p:cNvSpPr>
            <a:spLocks noGrp="1" noRot="1" noChangeAspect="1"/>
          </p:cNvSpPr>
          <p:nvPr>
            <p:ph type="sldImg" idx="2"/>
          </p:nvPr>
        </p:nvSpPr>
        <p:spPr>
          <a:xfrm>
            <a:off x="1165225" y="1239838"/>
            <a:ext cx="4467225" cy="3351212"/>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79768" y="4777960"/>
            <a:ext cx="5438140" cy="3909239"/>
          </a:xfrm>
          <a:prstGeom prst="rect">
            <a:avLst/>
          </a:prstGeom>
        </p:spPr>
        <p:txBody>
          <a:bodyPr vert="horz" lIns="91440" tIns="45720" rIns="91440" bIns="45720" rtlCol="0"/>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1" y="9430093"/>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50444" y="9430093"/>
            <a:ext cx="2945659" cy="498134"/>
          </a:xfrm>
          <a:prstGeom prst="rect">
            <a:avLst/>
          </a:prstGeom>
        </p:spPr>
        <p:txBody>
          <a:bodyPr vert="horz" lIns="91440" tIns="45720" rIns="91440" bIns="45720" rtlCol="0" anchor="b"/>
          <a:lstStyle>
            <a:lvl1pPr algn="r">
              <a:defRPr sz="1200"/>
            </a:lvl1pPr>
          </a:lstStyle>
          <a:p>
            <a:fld id="{812B9297-0495-460C-B823-578BDA786692}" type="slidenum">
              <a:rPr lang="zh-CN" altLang="en-US" smtClean="0"/>
              <a:t>‹#›</a:t>
            </a:fld>
            <a:endParaRPr lang="zh-CN" altLang="en-US"/>
          </a:p>
        </p:txBody>
      </p:sp>
    </p:spTree>
    <p:extLst>
      <p:ext uri="{BB962C8B-B14F-4D97-AF65-F5344CB8AC3E}">
        <p14:creationId xmlns:p14="http://schemas.microsoft.com/office/powerpoint/2010/main" val="2358053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en.wikipedia.org/wiki/Harvard_architecture"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en.wikipedia.org/wiki/Pipeline_stall"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smtClean="0"/>
          </a:p>
          <a:p>
            <a:r>
              <a:rPr lang="zh-CN" altLang="en-US" sz="1200" b="0" baseline="0" dirty="0" smtClean="0">
                <a:latin typeface="+mn-lt"/>
                <a:cs typeface="Arial" panose="020B0604020202020204" pitchFamily="34" charset="0"/>
              </a:rPr>
              <a:t>各位同学大家好，今天我将给大家讲解计算机体系结构中最重要的概念之一：指令流水线和指令流水线中的冒险</a:t>
            </a:r>
            <a:endParaRPr lang="en-US" altLang="zh-CN" sz="1200" b="0" baseline="0" dirty="0" smtClean="0">
              <a:latin typeface="+mn-lt"/>
              <a:cs typeface="Arial" panose="020B0604020202020204" pitchFamily="34" charset="0"/>
            </a:endParaRPr>
          </a:p>
          <a:p>
            <a:endParaRPr lang="en-US" altLang="zh-CN" sz="1200" b="0" baseline="0" dirty="0" smtClean="0">
              <a:latin typeface="+mn-lt"/>
              <a:cs typeface="Arial" panose="020B0604020202020204" pitchFamily="34" charset="0"/>
            </a:endParaRPr>
          </a:p>
          <a:p>
            <a:endParaRPr lang="en-US" altLang="zh-CN" sz="1200" b="0" baseline="0" dirty="0" smtClean="0">
              <a:latin typeface="+mn-lt"/>
              <a:cs typeface="Arial" panose="020B0604020202020204" pitchFamily="34" charset="0"/>
            </a:endParaRPr>
          </a:p>
          <a:p>
            <a:r>
              <a:rPr lang="zh-CN" altLang="en-US" b="0" dirty="0" smtClean="0"/>
              <a:t>在组合逻辑电路中，不同路径的输入信号变化传输到同一点门级电路时，在时间上有先有后，这种先后所形成的时间差称为竞争（</a:t>
            </a:r>
            <a:r>
              <a:rPr lang="en-US" altLang="zh-CN" b="0" dirty="0" smtClean="0"/>
              <a:t>Competition</a:t>
            </a:r>
            <a:r>
              <a:rPr lang="zh-CN" altLang="en-US" b="0" dirty="0" smtClean="0"/>
              <a:t>）</a:t>
            </a:r>
            <a:endParaRPr lang="en-US" altLang="zh-CN" b="0" dirty="0" smtClean="0"/>
          </a:p>
          <a:p>
            <a:endParaRPr lang="en-US" altLang="zh-CN" b="0" dirty="0" smtClean="0"/>
          </a:p>
          <a:p>
            <a:r>
              <a:rPr lang="zh-CN" altLang="en-US" sz="1200" b="0" i="0" kern="1200" dirty="0" smtClean="0">
                <a:solidFill>
                  <a:schemeClr val="tx1"/>
                </a:solidFill>
                <a:effectLst/>
                <a:latin typeface="+mn-lt"/>
                <a:ea typeface="+mn-ea"/>
                <a:cs typeface="+mn-cs"/>
              </a:rPr>
              <a:t>由于竞争的存在，输出信号需要经过一段时间才能达到期望状态，过渡时间内可能产生瞬间的错误输出，例如尖峰脉冲。这种现象被称为冒险（</a:t>
            </a:r>
            <a:r>
              <a:rPr lang="en-US" altLang="zh-CN" sz="1200" b="0" i="0" kern="1200" dirty="0" smtClean="0">
                <a:solidFill>
                  <a:schemeClr val="tx1"/>
                </a:solidFill>
                <a:effectLst/>
                <a:latin typeface="+mn-lt"/>
                <a:ea typeface="+mn-ea"/>
                <a:cs typeface="+mn-cs"/>
              </a:rPr>
              <a:t>Hazard</a:t>
            </a:r>
            <a:r>
              <a:rPr lang="zh-CN" altLang="en-US" sz="1200" b="0" i="0" kern="1200" dirty="0" smtClean="0">
                <a:solidFill>
                  <a:schemeClr val="tx1"/>
                </a:solidFill>
                <a:effectLst/>
                <a:latin typeface="+mn-lt"/>
                <a:ea typeface="+mn-ea"/>
                <a:cs typeface="+mn-cs"/>
              </a:rPr>
              <a:t>）</a:t>
            </a:r>
            <a:endParaRPr lang="en-US" altLang="zh-CN" b="0" dirty="0" smtClean="0"/>
          </a:p>
          <a:p>
            <a:endParaRPr lang="zh-CN" altLang="en-US" b="0" dirty="0"/>
          </a:p>
        </p:txBody>
      </p:sp>
      <p:sp>
        <p:nvSpPr>
          <p:cNvPr id="4" name="Slide Number Placeholder 3"/>
          <p:cNvSpPr>
            <a:spLocks noGrp="1"/>
          </p:cNvSpPr>
          <p:nvPr>
            <p:ph type="sldNum" sz="quarter" idx="10"/>
          </p:nvPr>
        </p:nvSpPr>
        <p:spPr/>
        <p:txBody>
          <a:bodyPr/>
          <a:lstStyle/>
          <a:p>
            <a:fld id="{812B9297-0495-460C-B823-578BDA786692}" type="slidenum">
              <a:rPr lang="zh-CN" altLang="en-US" smtClean="0"/>
              <a:t>1</a:t>
            </a:fld>
            <a:endParaRPr lang="zh-CN" altLang="en-US"/>
          </a:p>
        </p:txBody>
      </p:sp>
    </p:spTree>
    <p:extLst>
      <p:ext uri="{BB962C8B-B14F-4D97-AF65-F5344CB8AC3E}">
        <p14:creationId xmlns:p14="http://schemas.microsoft.com/office/powerpoint/2010/main" val="2070522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流水线中的冒险主要可以归结为</a:t>
            </a:r>
            <a:r>
              <a:rPr lang="en-US" altLang="zh-CN" dirty="0" smtClean="0"/>
              <a:t>3</a:t>
            </a:r>
            <a:r>
              <a:rPr lang="zh-CN" altLang="en-US" dirty="0" smtClean="0"/>
              <a:t>类</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结</a:t>
            </a:r>
            <a:r>
              <a:rPr lang="zh-CN" altLang="en-US" sz="1200" b="1" i="0" kern="1200" dirty="0" smtClean="0">
                <a:solidFill>
                  <a:schemeClr val="tx1"/>
                </a:solidFill>
                <a:effectLst/>
                <a:latin typeface="+mn-lt"/>
                <a:ea typeface="+mn-ea"/>
                <a:cs typeface="+mn-cs"/>
              </a:rPr>
              <a:t>构冒险</a:t>
            </a:r>
            <a:r>
              <a:rPr lang="zh-CN" altLang="en-US"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Structural Hazard）、</a:t>
            </a:r>
          </a:p>
          <a:p>
            <a:r>
              <a:rPr lang="zh-CN" altLang="en-US" sz="1200" b="1" i="0" kern="1200" dirty="0" smtClean="0">
                <a:solidFill>
                  <a:schemeClr val="tx1"/>
                </a:solidFill>
                <a:effectLst/>
                <a:latin typeface="+mn-lt"/>
                <a:ea typeface="+mn-ea"/>
                <a:cs typeface="+mn-cs"/>
              </a:rPr>
              <a:t>数据冒险</a:t>
            </a:r>
            <a:r>
              <a:rPr lang="zh-CN" altLang="en-US"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Data Hazard）</a:t>
            </a:r>
          </a:p>
          <a:p>
            <a:r>
              <a:rPr lang="zh-CN" altLang="en-US" sz="1200" b="0" i="0" kern="1200" dirty="0" smtClean="0">
                <a:solidFill>
                  <a:schemeClr val="tx1"/>
                </a:solidFill>
                <a:effectLst/>
                <a:latin typeface="+mn-lt"/>
                <a:ea typeface="+mn-ea"/>
                <a:cs typeface="+mn-cs"/>
              </a:rPr>
              <a:t>以及</a:t>
            </a:r>
            <a:r>
              <a:rPr lang="zh-CN" altLang="en-US" sz="1200" b="1" i="0" kern="1200" dirty="0" smtClean="0">
                <a:solidFill>
                  <a:schemeClr val="tx1"/>
                </a:solidFill>
                <a:effectLst/>
                <a:latin typeface="+mn-lt"/>
                <a:ea typeface="+mn-ea"/>
                <a:cs typeface="+mn-cs"/>
              </a:rPr>
              <a:t>控制冒险</a:t>
            </a:r>
            <a:r>
              <a:rPr lang="zh-CN" altLang="en-US"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Control Hazard</a:t>
            </a:r>
            <a:r>
              <a:rPr lang="en-US" sz="1200" b="0" i="0" kern="1200" dirty="0" smtClean="0">
                <a:solidFill>
                  <a:schemeClr val="tx1"/>
                </a:solidFill>
                <a:effectLst/>
                <a:latin typeface="+mn-lt"/>
                <a:ea typeface="+mn-ea"/>
                <a:cs typeface="+mn-cs"/>
              </a:rPr>
              <a:t>）</a:t>
            </a:r>
          </a:p>
          <a:p>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结构冒险</a:t>
            </a:r>
            <a:r>
              <a:rPr lang="zh-CN" altLang="en-US" dirty="0" smtClean="0"/>
              <a:t>同一时间利用或者访问同一块硬件资源</a:t>
            </a:r>
            <a:endParaRPr lang="en-US" altLang="zh-CN" dirty="0" smtClean="0"/>
          </a:p>
          <a:p>
            <a:endParaRPr lang="en-US" altLang="zh-CN" dirty="0" smtClean="0"/>
          </a:p>
          <a:p>
            <a:r>
              <a:rPr lang="zh-CN" altLang="en-US" sz="1200" b="1" i="0" kern="1200" dirty="0" smtClean="0">
                <a:solidFill>
                  <a:schemeClr val="tx1"/>
                </a:solidFill>
                <a:effectLst/>
                <a:latin typeface="+mn-lt"/>
                <a:ea typeface="+mn-ea"/>
                <a:cs typeface="+mn-cs"/>
              </a:rPr>
              <a:t>数据冒险指的是下一条指令需要上一条指令的计算结果</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dirty="0" smtClean="0"/>
              <a:t>控制冒险便是当出现了跳转指令时，流水线在不知道跳转的计算结果的时候，该执行哪一条语句的问题。</a:t>
            </a:r>
            <a:endParaRPr lang="en-US" altLang="zh-CN" dirty="0" smtClean="0"/>
          </a:p>
          <a:p>
            <a:endParaRPr lang="en-US" altLang="zh-CN" dirty="0" smtClean="0"/>
          </a:p>
          <a:p>
            <a:r>
              <a:rPr lang="zh-CN" altLang="en-US" dirty="0" smtClean="0"/>
              <a:t>下面我们将依次介绍这几种冒险，并给出他们对应的解决办法</a:t>
            </a:r>
            <a:endParaRPr lang="zh-CN" altLang="en-US" dirty="0"/>
          </a:p>
        </p:txBody>
      </p:sp>
      <p:sp>
        <p:nvSpPr>
          <p:cNvPr id="4" name="Slide Number Placeholder 3"/>
          <p:cNvSpPr>
            <a:spLocks noGrp="1"/>
          </p:cNvSpPr>
          <p:nvPr>
            <p:ph type="sldNum" sz="quarter" idx="10"/>
          </p:nvPr>
        </p:nvSpPr>
        <p:spPr/>
        <p:txBody>
          <a:bodyPr/>
          <a:lstStyle/>
          <a:p>
            <a:fld id="{812B9297-0495-460C-B823-578BDA786692}" type="slidenum">
              <a:rPr lang="zh-CN" altLang="en-US" smtClean="0"/>
              <a:t>10</a:t>
            </a:fld>
            <a:endParaRPr lang="zh-CN" altLang="en-US"/>
          </a:p>
        </p:txBody>
      </p:sp>
    </p:spTree>
    <p:extLst>
      <p:ext uri="{BB962C8B-B14F-4D97-AF65-F5344CB8AC3E}">
        <p14:creationId xmlns:p14="http://schemas.microsoft.com/office/powerpoint/2010/main" val="3807356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首先我们来看结</a:t>
            </a:r>
            <a:r>
              <a:rPr lang="zh-CN" altLang="en-US" sz="1200" b="1" i="0" kern="1200" dirty="0" smtClean="0">
                <a:solidFill>
                  <a:schemeClr val="tx1"/>
                </a:solidFill>
                <a:effectLst/>
                <a:latin typeface="+mn-lt"/>
                <a:ea typeface="+mn-ea"/>
                <a:cs typeface="+mn-cs"/>
              </a:rPr>
              <a:t>构冒险</a:t>
            </a:r>
            <a:r>
              <a:rPr lang="zh-CN" altLang="en-US"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Structural Hazard</a:t>
            </a:r>
            <a:r>
              <a:rPr lang="en-US"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12B9297-0495-460C-B823-578BDA786692}" type="slidenum">
              <a:rPr lang="zh-CN" altLang="en-US" smtClean="0"/>
              <a:t>11</a:t>
            </a:fld>
            <a:endParaRPr lang="zh-CN" altLang="en-US"/>
          </a:p>
        </p:txBody>
      </p:sp>
    </p:spTree>
    <p:extLst>
      <p:ext uri="{BB962C8B-B14F-4D97-AF65-F5344CB8AC3E}">
        <p14:creationId xmlns:p14="http://schemas.microsoft.com/office/powerpoint/2010/main" val="21917813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Clr>
                <a:schemeClr val="tx1"/>
              </a:buClr>
              <a:buNone/>
            </a:pPr>
            <a:r>
              <a:rPr lang="zh-CN" altLang="en-US" sz="1200" b="0" i="0" kern="1200" dirty="0" smtClean="0">
                <a:solidFill>
                  <a:schemeClr val="tx1"/>
                </a:solidFill>
                <a:effectLst/>
                <a:latin typeface="+mn-lt"/>
                <a:ea typeface="+mn-ea"/>
                <a:cs typeface="+mn-cs"/>
              </a:rPr>
              <a:t>在第 </a:t>
            </a:r>
            <a:r>
              <a:rPr lang="en-US" altLang="zh-CN" sz="1200" b="0" i="0" kern="1200" dirty="0" smtClean="0">
                <a:solidFill>
                  <a:schemeClr val="tx1"/>
                </a:solidFill>
                <a:effectLst/>
                <a:latin typeface="+mn-lt"/>
                <a:ea typeface="+mn-ea"/>
                <a:cs typeface="+mn-cs"/>
              </a:rPr>
              <a:t>1 </a:t>
            </a:r>
            <a:r>
              <a:rPr lang="zh-CN" altLang="en-US" sz="1200" b="0" i="0" kern="1200" dirty="0" smtClean="0">
                <a:solidFill>
                  <a:schemeClr val="tx1"/>
                </a:solidFill>
                <a:effectLst/>
                <a:latin typeface="+mn-lt"/>
                <a:ea typeface="+mn-ea"/>
                <a:cs typeface="+mn-cs"/>
              </a:rPr>
              <a:t>条指令执行到访存（</a:t>
            </a:r>
            <a:r>
              <a:rPr lang="en-US" altLang="zh-CN" sz="1200" b="0" i="0" kern="1200" dirty="0" smtClean="0">
                <a:solidFill>
                  <a:schemeClr val="tx1"/>
                </a:solidFill>
                <a:effectLst/>
                <a:latin typeface="+mn-lt"/>
                <a:ea typeface="+mn-ea"/>
                <a:cs typeface="+mn-cs"/>
              </a:rPr>
              <a:t>MEM</a:t>
            </a:r>
            <a:r>
              <a:rPr lang="zh-CN" altLang="en-US" sz="1200" b="0" i="0" kern="1200" dirty="0" smtClean="0">
                <a:solidFill>
                  <a:schemeClr val="tx1"/>
                </a:solidFill>
                <a:effectLst/>
                <a:latin typeface="+mn-lt"/>
                <a:ea typeface="+mn-ea"/>
                <a:cs typeface="+mn-cs"/>
              </a:rPr>
              <a:t>）阶段的时候，流水线里的第 </a:t>
            </a:r>
            <a:r>
              <a:rPr lang="en-US" altLang="zh-CN" sz="1200" b="0" i="0" kern="1200" dirty="0" smtClean="0">
                <a:solidFill>
                  <a:schemeClr val="tx1"/>
                </a:solidFill>
                <a:effectLst/>
                <a:latin typeface="+mn-lt"/>
                <a:ea typeface="+mn-ea"/>
                <a:cs typeface="+mn-cs"/>
              </a:rPr>
              <a:t>4 </a:t>
            </a:r>
            <a:r>
              <a:rPr lang="zh-CN" altLang="en-US" sz="1200" b="0" i="0" kern="1200" dirty="0" smtClean="0">
                <a:solidFill>
                  <a:schemeClr val="tx1"/>
                </a:solidFill>
                <a:effectLst/>
                <a:latin typeface="+mn-lt"/>
                <a:ea typeface="+mn-ea"/>
                <a:cs typeface="+mn-cs"/>
              </a:rPr>
              <a:t>条指令，在执行取指令（</a:t>
            </a:r>
            <a:r>
              <a:rPr lang="en-US" altLang="zh-CN" sz="1200" b="0" i="0" kern="1200" dirty="0" smtClean="0">
                <a:solidFill>
                  <a:schemeClr val="tx1"/>
                </a:solidFill>
                <a:effectLst/>
                <a:latin typeface="+mn-lt"/>
                <a:ea typeface="+mn-ea"/>
                <a:cs typeface="+mn-cs"/>
              </a:rPr>
              <a:t>Fetch</a:t>
            </a:r>
            <a:r>
              <a:rPr lang="zh-CN" altLang="en-US" sz="1200" b="0" i="0" kern="1200" dirty="0" smtClean="0">
                <a:solidFill>
                  <a:schemeClr val="tx1"/>
                </a:solidFill>
                <a:effectLst/>
                <a:latin typeface="+mn-lt"/>
                <a:ea typeface="+mn-ea"/>
                <a:cs typeface="+mn-cs"/>
              </a:rPr>
              <a:t>）的操作。访存和取指令，都要进行内存数据的读取。我们的内存，只有一个地址译码器的作为地址输入，那就只能在一个时钟周期里面读取一条数据，没办法同时执行第 </a:t>
            </a:r>
            <a:r>
              <a:rPr lang="en-US" altLang="zh-CN" sz="1200" b="0" i="0" kern="1200" dirty="0" smtClean="0">
                <a:solidFill>
                  <a:schemeClr val="tx1"/>
                </a:solidFill>
                <a:effectLst/>
                <a:latin typeface="+mn-lt"/>
                <a:ea typeface="+mn-ea"/>
                <a:cs typeface="+mn-cs"/>
              </a:rPr>
              <a:t>1 </a:t>
            </a:r>
            <a:r>
              <a:rPr lang="zh-CN" altLang="en-US" sz="1200" b="0" i="0" kern="1200" dirty="0" smtClean="0">
                <a:solidFill>
                  <a:schemeClr val="tx1"/>
                </a:solidFill>
                <a:effectLst/>
                <a:latin typeface="+mn-lt"/>
                <a:ea typeface="+mn-ea"/>
                <a:cs typeface="+mn-cs"/>
              </a:rPr>
              <a:t>条指令的读取内存数据和第 </a:t>
            </a:r>
            <a:r>
              <a:rPr lang="en-US" altLang="zh-CN" sz="1200" b="0" i="0" kern="1200" dirty="0" smtClean="0">
                <a:solidFill>
                  <a:schemeClr val="tx1"/>
                </a:solidFill>
                <a:effectLst/>
                <a:latin typeface="+mn-lt"/>
                <a:ea typeface="+mn-ea"/>
                <a:cs typeface="+mn-cs"/>
              </a:rPr>
              <a:t>4 </a:t>
            </a:r>
            <a:r>
              <a:rPr lang="zh-CN" altLang="en-US" sz="1200" b="0" i="0" kern="1200" dirty="0" smtClean="0">
                <a:solidFill>
                  <a:schemeClr val="tx1"/>
                </a:solidFill>
                <a:effectLst/>
                <a:latin typeface="+mn-lt"/>
                <a:ea typeface="+mn-ea"/>
                <a:cs typeface="+mn-cs"/>
              </a:rPr>
              <a:t>条指令的读取指令代码。</a:t>
            </a:r>
            <a:endParaRPr lang="en-US" altLang="zh-CN" sz="1200" b="0" i="0" kern="1200" dirty="0" smtClean="0">
              <a:solidFill>
                <a:schemeClr val="tx1"/>
              </a:solidFill>
              <a:effectLst/>
              <a:latin typeface="+mn-lt"/>
              <a:ea typeface="+mn-ea"/>
              <a:cs typeface="+mn-cs"/>
            </a:endParaRPr>
          </a:p>
          <a:p>
            <a:pPr marL="457200" lvl="1" indent="0">
              <a:buClr>
                <a:schemeClr val="tx1"/>
              </a:buClr>
              <a:buNone/>
            </a:pPr>
            <a:endParaRPr lang="en-US" altLang="zh-CN" sz="1200" b="0" i="0" kern="1200" dirty="0" smtClean="0">
              <a:solidFill>
                <a:schemeClr val="tx1"/>
              </a:solidFill>
              <a:effectLst/>
              <a:latin typeface="+mn-lt"/>
              <a:ea typeface="+mn-ea"/>
              <a:cs typeface="+mn-cs"/>
            </a:endParaRPr>
          </a:p>
          <a:p>
            <a:pPr marL="457200" lvl="1" indent="0">
              <a:buClr>
                <a:schemeClr val="tx1"/>
              </a:buClr>
              <a:buNone/>
            </a:pPr>
            <a:r>
              <a:rPr lang="zh-CN" altLang="en-US" dirty="0" smtClean="0"/>
              <a:t>类似的资源冲突，其实你在日常使用计算机的时候也会遇到。最常见的就是薄膜键盘的“锁键”问题。常用的最廉价的薄膜键盘，并不是每一个按键的背后都有一根独立的线路，而是多个键共用一个线路。如果我们在同一时间，按下两个共用一个线路的按键，这两个按键的信号就没办法都传输出去。</a:t>
            </a:r>
            <a:endParaRPr lang="en-US" altLang="zh-CN" dirty="0" smtClean="0"/>
          </a:p>
          <a:p>
            <a:pPr marL="457200" lvl="1" indent="0">
              <a:buClr>
                <a:schemeClr val="tx1"/>
              </a:buClr>
              <a:buNone/>
            </a:pPr>
            <a:endParaRPr lang="en-US" altLang="zh-CN" dirty="0" smtClean="0"/>
          </a:p>
          <a:p>
            <a:pPr marL="457200" lvl="1" indent="0">
              <a:buClr>
                <a:schemeClr val="tx1"/>
              </a:buClr>
              <a:buNone/>
            </a:pPr>
            <a:r>
              <a:rPr lang="zh-CN" altLang="en-US" dirty="0" smtClean="0"/>
              <a:t>这种情况便被称为</a:t>
            </a:r>
            <a:r>
              <a:rPr lang="zh-CN" altLang="en-US" sz="1200" b="1" i="0" kern="1200" dirty="0" smtClean="0">
                <a:solidFill>
                  <a:schemeClr val="tx1"/>
                </a:solidFill>
                <a:effectLst/>
                <a:latin typeface="+mn-lt"/>
                <a:ea typeface="+mn-ea"/>
                <a:cs typeface="+mn-cs"/>
              </a:rPr>
              <a:t>结构冒险</a:t>
            </a:r>
            <a:endParaRPr lang="zh-CN" altLang="en-US" dirty="0"/>
          </a:p>
        </p:txBody>
      </p:sp>
      <p:sp>
        <p:nvSpPr>
          <p:cNvPr id="4" name="Slide Number Placeholder 3"/>
          <p:cNvSpPr>
            <a:spLocks noGrp="1"/>
          </p:cNvSpPr>
          <p:nvPr>
            <p:ph type="sldNum" sz="quarter" idx="10"/>
          </p:nvPr>
        </p:nvSpPr>
        <p:spPr/>
        <p:txBody>
          <a:bodyPr/>
          <a:lstStyle/>
          <a:p>
            <a:fld id="{812B9297-0495-460C-B823-578BDA786692}" type="slidenum">
              <a:rPr lang="zh-CN" altLang="en-US" smtClean="0"/>
              <a:t>12</a:t>
            </a:fld>
            <a:endParaRPr lang="zh-CN" altLang="en-US"/>
          </a:p>
        </p:txBody>
      </p:sp>
    </p:spTree>
    <p:extLst>
      <p:ext uri="{BB962C8B-B14F-4D97-AF65-F5344CB8AC3E}">
        <p14:creationId xmlns:p14="http://schemas.microsoft.com/office/powerpoint/2010/main" val="2708981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第二种冒险是数据冒险</a:t>
            </a:r>
            <a:endParaRPr lang="en-US" altLang="zh-CN" dirty="0" smtClean="0"/>
          </a:p>
          <a:p>
            <a:endParaRPr lang="en-US" altLang="zh-CN" dirty="0" smtClean="0"/>
          </a:p>
          <a:p>
            <a:r>
              <a:rPr lang="zh-CN" altLang="en-US" dirty="0" smtClean="0"/>
              <a:t>数据冒险有三种</a:t>
            </a:r>
            <a:endParaRPr lang="en-US" altLang="zh-CN" dirty="0" smtClean="0"/>
          </a:p>
          <a:p>
            <a:r>
              <a:rPr lang="zh-CN" altLang="en-US" dirty="0" smtClean="0"/>
              <a:t>先写后读</a:t>
            </a:r>
            <a:endParaRPr lang="en-US" altLang="zh-CN" dirty="0" smtClean="0"/>
          </a:p>
          <a:p>
            <a:r>
              <a:rPr lang="zh-CN" altLang="en-US" dirty="0" smtClean="0"/>
              <a:t>先读后写</a:t>
            </a:r>
            <a:endParaRPr lang="en-US" altLang="zh-CN" dirty="0" smtClean="0"/>
          </a:p>
          <a:p>
            <a:r>
              <a:rPr lang="zh-CN" altLang="en-US" dirty="0" smtClean="0"/>
              <a:t>写后再写</a:t>
            </a:r>
            <a:endParaRPr lang="en-US" altLang="zh-CN" dirty="0" smtClean="0"/>
          </a:p>
          <a:p>
            <a:endParaRPr lang="zh-CN" altLang="en-US" dirty="0"/>
          </a:p>
        </p:txBody>
      </p:sp>
      <p:sp>
        <p:nvSpPr>
          <p:cNvPr id="4" name="Slide Number Placeholder 3"/>
          <p:cNvSpPr>
            <a:spLocks noGrp="1"/>
          </p:cNvSpPr>
          <p:nvPr>
            <p:ph type="sldNum" sz="quarter" idx="10"/>
          </p:nvPr>
        </p:nvSpPr>
        <p:spPr/>
        <p:txBody>
          <a:bodyPr/>
          <a:lstStyle/>
          <a:p>
            <a:fld id="{812B9297-0495-460C-B823-578BDA786692}" type="slidenum">
              <a:rPr lang="zh-CN" altLang="en-US" smtClean="0"/>
              <a:t>13</a:t>
            </a:fld>
            <a:endParaRPr lang="zh-CN" altLang="en-US"/>
          </a:p>
        </p:txBody>
      </p:sp>
    </p:spTree>
    <p:extLst>
      <p:ext uri="{BB962C8B-B14F-4D97-AF65-F5344CB8AC3E}">
        <p14:creationId xmlns:p14="http://schemas.microsoft.com/office/powerpoint/2010/main" val="3761367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先写后读，顾名思义</a:t>
            </a:r>
            <a:endParaRPr lang="en-US" altLang="zh-CN" dirty="0" smtClean="0"/>
          </a:p>
          <a:p>
            <a:endParaRPr lang="en-US" altLang="zh-CN" dirty="0" smtClean="0"/>
          </a:p>
          <a:p>
            <a:r>
              <a:rPr lang="zh-CN" altLang="en-US" dirty="0" smtClean="0"/>
              <a:t>上一条指令写入了寄存器，下一条指令从寄存中读入</a:t>
            </a:r>
            <a:endParaRPr lang="en-US" altLang="zh-CN" dirty="0" smtClean="0"/>
          </a:p>
          <a:p>
            <a:endParaRPr lang="en-US" altLang="zh-CN" dirty="0" smtClean="0"/>
          </a:p>
          <a:p>
            <a:r>
              <a:rPr lang="zh-CN" altLang="en-US" dirty="0" smtClean="0"/>
              <a:t>比如说</a:t>
            </a:r>
            <a:endParaRPr lang="en-US" altLang="zh-CN" dirty="0" smtClean="0"/>
          </a:p>
          <a:p>
            <a:endParaRPr lang="en-US" altLang="zh-CN" dirty="0" smtClean="0"/>
          </a:p>
          <a:p>
            <a:r>
              <a:rPr lang="zh-CN" altLang="en-US" dirty="0" smtClean="0"/>
              <a:t>第一条指令把寄存器</a:t>
            </a:r>
            <a:r>
              <a:rPr lang="en-US" altLang="zh-CN" dirty="0" err="1" smtClean="0"/>
              <a:t>Rb</a:t>
            </a:r>
            <a:r>
              <a:rPr lang="zh-CN" altLang="en-US" dirty="0" smtClean="0"/>
              <a:t>和</a:t>
            </a:r>
            <a:r>
              <a:rPr lang="en-US" altLang="zh-CN" dirty="0" err="1" smtClean="0"/>
              <a:t>Rc</a:t>
            </a:r>
            <a:r>
              <a:rPr lang="zh-CN" altLang="en-US" dirty="0" smtClean="0"/>
              <a:t>中的数据相加，写入到寄存器</a:t>
            </a:r>
            <a:r>
              <a:rPr lang="en-US" altLang="zh-CN" dirty="0" smtClean="0"/>
              <a:t>Ra</a:t>
            </a:r>
            <a:r>
              <a:rPr lang="zh-CN" altLang="en-US" dirty="0" smtClean="0"/>
              <a:t>中</a:t>
            </a:r>
            <a:endParaRPr lang="en-US" altLang="zh-CN" dirty="0" smtClean="0"/>
          </a:p>
          <a:p>
            <a:r>
              <a:rPr lang="zh-CN" altLang="en-US" dirty="0" smtClean="0"/>
              <a:t>第二条指令把寄存器</a:t>
            </a:r>
            <a:r>
              <a:rPr lang="en-US" altLang="zh-CN" dirty="0" smtClean="0"/>
              <a:t>Ra</a:t>
            </a:r>
            <a:r>
              <a:rPr lang="zh-CN" altLang="en-US" dirty="0" smtClean="0"/>
              <a:t>和</a:t>
            </a:r>
            <a:r>
              <a:rPr lang="en-US" altLang="zh-CN" dirty="0" smtClean="0"/>
              <a:t>Rd</a:t>
            </a:r>
            <a:r>
              <a:rPr lang="zh-CN" altLang="en-US" dirty="0" smtClean="0"/>
              <a:t>中的数据相加，写入到寄存器</a:t>
            </a:r>
            <a:r>
              <a:rPr lang="en-US" altLang="zh-CN" dirty="0" smtClean="0"/>
              <a:t>Re</a:t>
            </a:r>
            <a:r>
              <a:rPr lang="zh-CN" altLang="en-US" dirty="0" smtClean="0"/>
              <a:t>中</a:t>
            </a:r>
            <a:endParaRPr lang="en-US" altLang="zh-CN" dirty="0" smtClean="0"/>
          </a:p>
          <a:p>
            <a:endParaRPr lang="en-US" altLang="zh-CN" dirty="0" smtClean="0"/>
          </a:p>
          <a:p>
            <a:r>
              <a:rPr lang="zh-CN" altLang="en-US" dirty="0" smtClean="0"/>
              <a:t>乍一看，没有问题，第一套指令先写入到寄存器</a:t>
            </a:r>
            <a:r>
              <a:rPr lang="en-US" altLang="zh-CN" dirty="0" smtClean="0"/>
              <a:t>Ra</a:t>
            </a:r>
            <a:r>
              <a:rPr lang="zh-CN" altLang="en-US" dirty="0" smtClean="0"/>
              <a:t>中，第二条指令再从</a:t>
            </a:r>
            <a:r>
              <a:rPr lang="en-US" altLang="zh-CN" dirty="0" smtClean="0"/>
              <a:t>Ra</a:t>
            </a:r>
            <a:r>
              <a:rPr lang="zh-CN" altLang="en-US" dirty="0" smtClean="0"/>
              <a:t>中读取。没有问题，是正确的数据。但是如果仔细看流水线的执行过程，我们就会发现，真正把</a:t>
            </a:r>
            <a:r>
              <a:rPr lang="en-US" altLang="zh-CN" dirty="0" smtClean="0"/>
              <a:t>Ra</a:t>
            </a:r>
            <a:r>
              <a:rPr lang="zh-CN" altLang="en-US" dirty="0" smtClean="0"/>
              <a:t>中的数据进行更新的是第五个周期。</a:t>
            </a:r>
            <a:endParaRPr lang="en-US" altLang="zh-CN" dirty="0" smtClean="0"/>
          </a:p>
          <a:p>
            <a:endParaRPr lang="en-US" altLang="zh-CN" dirty="0" smtClean="0"/>
          </a:p>
          <a:p>
            <a:r>
              <a:rPr lang="zh-CN" altLang="en-US" dirty="0" smtClean="0"/>
              <a:t>但是第二条指令读取这个寄存器却发生在了第二个周期。</a:t>
            </a:r>
            <a:endParaRPr lang="en-US" altLang="zh-CN" dirty="0" smtClean="0"/>
          </a:p>
          <a:p>
            <a:endParaRPr lang="en-US" altLang="zh-CN" dirty="0" smtClean="0"/>
          </a:p>
          <a:p>
            <a:r>
              <a:rPr lang="zh-CN" altLang="en-US" dirty="0" smtClean="0"/>
              <a:t>实际上读取的结果是错误的。</a:t>
            </a:r>
            <a:endParaRPr lang="en-US" alt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这个先写后读的依赖关系，我们一般被称之为</a:t>
            </a:r>
            <a:r>
              <a:rPr lang="zh-CN" altLang="en-US" sz="1200" b="1" i="0" kern="1200" dirty="0" smtClean="0">
                <a:solidFill>
                  <a:schemeClr val="tx1"/>
                </a:solidFill>
                <a:effectLst/>
                <a:latin typeface="+mn-lt"/>
                <a:ea typeface="+mn-ea"/>
                <a:cs typeface="+mn-cs"/>
              </a:rPr>
              <a:t>数据依赖</a:t>
            </a:r>
            <a:r>
              <a:rPr lang="zh-CN" altLang="en-US" sz="1200" b="0" i="0" kern="1200" dirty="0" smtClean="0">
                <a:solidFill>
                  <a:schemeClr val="tx1"/>
                </a:solidFill>
                <a:effectLst/>
                <a:latin typeface="+mn-lt"/>
                <a:ea typeface="+mn-ea"/>
                <a:cs typeface="+mn-cs"/>
              </a:rPr>
              <a:t>，也就是 </a:t>
            </a:r>
            <a:r>
              <a:rPr lang="en-US" altLang="zh-CN" sz="1200" b="0" i="0" kern="1200" dirty="0" smtClean="0">
                <a:solidFill>
                  <a:schemeClr val="tx1"/>
                </a:solidFill>
                <a:effectLst/>
                <a:latin typeface="+mn-lt"/>
                <a:ea typeface="+mn-ea"/>
                <a:cs typeface="+mn-cs"/>
              </a:rPr>
              <a:t>Data </a:t>
            </a:r>
            <a:r>
              <a:rPr lang="en-US" altLang="zh-CN" sz="1200" b="0" i="0" kern="1200" dirty="0" smtClean="0">
                <a:solidFill>
                  <a:schemeClr val="tx1"/>
                </a:solidFill>
                <a:effectLst/>
                <a:latin typeface="+mn-lt"/>
                <a:ea typeface="+mn-ea"/>
                <a:cs typeface="+mn-cs"/>
              </a:rPr>
              <a:t>Dependency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为此，这个先写后读的数据依赖存在冒险。</a:t>
            </a:r>
            <a:endParaRPr lang="en-US" alt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dirty="0" smtClean="0"/>
          </a:p>
          <a:p>
            <a:endParaRPr lang="zh-CN" altLang="en-US" dirty="0"/>
          </a:p>
        </p:txBody>
      </p:sp>
      <p:sp>
        <p:nvSpPr>
          <p:cNvPr id="4" name="Slide Number Placeholder 3"/>
          <p:cNvSpPr>
            <a:spLocks noGrp="1"/>
          </p:cNvSpPr>
          <p:nvPr>
            <p:ph type="sldNum" sz="quarter" idx="10"/>
          </p:nvPr>
        </p:nvSpPr>
        <p:spPr/>
        <p:txBody>
          <a:bodyPr/>
          <a:lstStyle/>
          <a:p>
            <a:fld id="{812B9297-0495-460C-B823-578BDA786692}" type="slidenum">
              <a:rPr lang="zh-CN" altLang="en-US" smtClean="0"/>
              <a:t>14</a:t>
            </a:fld>
            <a:endParaRPr lang="zh-CN" altLang="en-US"/>
          </a:p>
        </p:txBody>
      </p:sp>
    </p:spTree>
    <p:extLst>
      <p:ext uri="{BB962C8B-B14F-4D97-AF65-F5344CB8AC3E}">
        <p14:creationId xmlns:p14="http://schemas.microsoft.com/office/powerpoint/2010/main" val="2204937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第二种情况是先读后写</a:t>
            </a:r>
            <a:endParaRPr lang="en-US" altLang="zh-CN" dirty="0" smtClean="0"/>
          </a:p>
          <a:p>
            <a:endParaRPr lang="en-US" altLang="zh-CN" dirty="0" smtClean="0"/>
          </a:p>
          <a:p>
            <a:endParaRPr lang="en-US" altLang="zh-CN" dirty="0" smtClean="0"/>
          </a:p>
          <a:p>
            <a:r>
              <a:rPr lang="zh-CN" altLang="en-US" dirty="0" smtClean="0"/>
              <a:t>第一条指令在第二个周期便从寄存器</a:t>
            </a:r>
            <a:r>
              <a:rPr lang="en-US" altLang="zh-CN" dirty="0" smtClean="0"/>
              <a:t>Ra</a:t>
            </a:r>
            <a:r>
              <a:rPr lang="zh-CN" altLang="en-US" dirty="0" smtClean="0"/>
              <a:t>中读取了数据，</a:t>
            </a:r>
            <a:endParaRPr lang="en-US" altLang="zh-CN" dirty="0" smtClean="0"/>
          </a:p>
          <a:p>
            <a:endParaRPr lang="en-US" altLang="zh-CN" dirty="0" smtClean="0"/>
          </a:p>
          <a:p>
            <a:r>
              <a:rPr lang="zh-CN" altLang="en-US" dirty="0" smtClean="0"/>
              <a:t>第二条指令在第六个周期才更新寄存器</a:t>
            </a:r>
            <a:r>
              <a:rPr lang="en-US" altLang="zh-CN" dirty="0" smtClean="0"/>
              <a:t>Ra</a:t>
            </a:r>
            <a:r>
              <a:rPr lang="zh-CN" altLang="en-US" dirty="0" smtClean="0"/>
              <a:t>中的数据。</a:t>
            </a:r>
            <a:endParaRPr lang="en-US" altLang="zh-CN" dirty="0" smtClean="0"/>
          </a:p>
          <a:p>
            <a:endParaRPr lang="en-US" altLang="zh-CN" dirty="0" smtClean="0"/>
          </a:p>
          <a:p>
            <a:r>
              <a:rPr lang="zh-CN" altLang="en-US" dirty="0" smtClean="0"/>
              <a:t>没问题，读取的是正确的，没有被更新的数据。</a:t>
            </a:r>
            <a:endParaRPr lang="zh-CN" altLang="en-US" dirty="0"/>
          </a:p>
        </p:txBody>
      </p:sp>
      <p:sp>
        <p:nvSpPr>
          <p:cNvPr id="4" name="Slide Number Placeholder 3"/>
          <p:cNvSpPr>
            <a:spLocks noGrp="1"/>
          </p:cNvSpPr>
          <p:nvPr>
            <p:ph type="sldNum" sz="quarter" idx="10"/>
          </p:nvPr>
        </p:nvSpPr>
        <p:spPr/>
        <p:txBody>
          <a:bodyPr/>
          <a:lstStyle/>
          <a:p>
            <a:fld id="{812B9297-0495-460C-B823-578BDA786692}" type="slidenum">
              <a:rPr lang="zh-CN" altLang="en-US" smtClean="0"/>
              <a:t>15</a:t>
            </a:fld>
            <a:endParaRPr lang="zh-CN" altLang="en-US"/>
          </a:p>
        </p:txBody>
      </p:sp>
    </p:spTree>
    <p:extLst>
      <p:ext uri="{BB962C8B-B14F-4D97-AF65-F5344CB8AC3E}">
        <p14:creationId xmlns:p14="http://schemas.microsoft.com/office/powerpoint/2010/main" val="1521013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third data hazard</a:t>
            </a:r>
            <a:r>
              <a:rPr lang="en-US" altLang="zh-CN" baseline="0" dirty="0" smtClean="0"/>
              <a:t> is called write after write. The first instruction writes register Ra at cycle 5 and the second instruction write the result to the same register Ra at cycle 6. The second writing will overwrite the first writing. This is totally correct. </a:t>
            </a:r>
            <a:r>
              <a:rPr lang="en-US" altLang="en-US" sz="1200" b="1" dirty="0" smtClean="0">
                <a:effectLst/>
                <a:latin typeface="Arial" panose="020B0604020202020204" pitchFamily="34" charset="0"/>
                <a:cs typeface="Arial" panose="020B0604020202020204" pitchFamily="34" charset="0"/>
              </a:rPr>
              <a:t>No problem for atom execution and will cause problem in </a:t>
            </a:r>
            <a:r>
              <a:rPr lang="en-US" altLang="en-US" sz="1200" b="1" dirty="0" smtClean="0">
                <a:effectLst/>
                <a:latin typeface="Arial" panose="020B0604020202020204" pitchFamily="34" charset="0"/>
                <a:cs typeface="Arial" panose="020B0604020202020204" pitchFamily="34" charset="0"/>
              </a:rPr>
              <a:t>concurrency</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effectLst/>
                <a:latin typeface="Arial" panose="020B0604020202020204" pitchFamily="34" charset="0"/>
                <a:cs typeface="Arial" panose="020B0604020202020204" pitchFamily="34" charset="0"/>
              </a:rPr>
              <a:t>第三种便是先写再写。</a:t>
            </a:r>
            <a:endParaRPr lang="en-US" altLang="zh-CN" sz="1200" b="1" dirty="0" smtClean="0">
              <a:effectLst/>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b="1" dirty="0" smtClean="0">
              <a:effectLst/>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effectLst/>
                <a:latin typeface="Arial" panose="020B0604020202020204" pitchFamily="34" charset="0"/>
                <a:cs typeface="Arial" panose="020B0604020202020204" pitchFamily="34" charset="0"/>
              </a:rPr>
              <a:t>第一条指令和第二条指令都需要像</a:t>
            </a:r>
            <a:r>
              <a:rPr lang="en-US" altLang="zh-CN" sz="1200" b="1" dirty="0" smtClean="0">
                <a:effectLst/>
                <a:latin typeface="Arial" panose="020B0604020202020204" pitchFamily="34" charset="0"/>
                <a:cs typeface="Arial" panose="020B0604020202020204" pitchFamily="34" charset="0"/>
              </a:rPr>
              <a:t>Ra</a:t>
            </a:r>
            <a:r>
              <a:rPr lang="zh-CN" altLang="en-US" sz="1200" b="1" dirty="0" smtClean="0">
                <a:effectLst/>
                <a:latin typeface="Arial" panose="020B0604020202020204" pitchFamily="34" charset="0"/>
                <a:cs typeface="Arial" panose="020B0604020202020204" pitchFamily="34" charset="0"/>
              </a:rPr>
              <a:t>中写入数据，第一条指令在第五个周期写入，第二条指令在第六个周期写入。目前来说是对的，因为第二条指令写入的数据对第一条进行了更新。</a:t>
            </a:r>
            <a:endParaRPr lang="en-US" altLang="zh-CN" sz="1200" b="1" dirty="0" smtClean="0">
              <a:effectLst/>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b="1" dirty="0" smtClean="0">
              <a:effectLst/>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b="1" dirty="0" smtClean="0">
              <a:effectLst/>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effectLst/>
                <a:latin typeface="Arial" panose="020B0604020202020204" pitchFamily="34" charset="0"/>
                <a:cs typeface="Arial" panose="020B0604020202020204" pitchFamily="34" charset="0"/>
              </a:rPr>
              <a:t>但是如果</a:t>
            </a:r>
            <a:r>
              <a:rPr lang="en-US" altLang="en-US" sz="1200" b="1" dirty="0" smtClean="0">
                <a:effectLst/>
                <a:latin typeface="Arial" panose="020B0604020202020204" pitchFamily="34" charset="0"/>
                <a:cs typeface="Arial" panose="020B0604020202020204" pitchFamily="34" charset="0"/>
              </a:rPr>
              <a:t>(for example, two types of multiple instruction are executed by two sets of hardware simultaneously)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b="1" dirty="0" smtClean="0">
              <a:effectLst/>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b="1" dirty="0" smtClean="0">
              <a:effectLst/>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这个写后再写的依赖，一般被叫作</a:t>
            </a:r>
            <a:r>
              <a:rPr lang="zh-CN" altLang="en-US" sz="1200" b="1" i="0" kern="1200" dirty="0" smtClean="0">
                <a:solidFill>
                  <a:schemeClr val="tx1"/>
                </a:solidFill>
                <a:effectLst/>
                <a:latin typeface="+mn-lt"/>
                <a:ea typeface="+mn-ea"/>
                <a:cs typeface="+mn-cs"/>
              </a:rPr>
              <a:t>输出依赖</a:t>
            </a:r>
            <a:r>
              <a:rPr lang="zh-CN" altLang="en-US" sz="1200" b="0" i="0" kern="1200" dirty="0" smtClean="0">
                <a:solidFill>
                  <a:schemeClr val="tx1"/>
                </a:solidFill>
                <a:effectLst/>
                <a:latin typeface="+mn-lt"/>
                <a:ea typeface="+mn-ea"/>
                <a:cs typeface="+mn-cs"/>
              </a:rPr>
              <a:t>，也就是 </a:t>
            </a:r>
            <a:r>
              <a:rPr lang="en-US" sz="1200" b="0" i="0" kern="1200" dirty="0" smtClean="0">
                <a:solidFill>
                  <a:schemeClr val="tx1"/>
                </a:solidFill>
                <a:effectLst/>
                <a:latin typeface="+mn-lt"/>
                <a:ea typeface="+mn-ea"/>
                <a:cs typeface="+mn-cs"/>
              </a:rPr>
              <a:t>Output Dependency。</a:t>
            </a:r>
            <a:endParaRPr lang="en-US" altLang="en-US" sz="1200" b="1" dirty="0" smtClean="0">
              <a:effectLst/>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endParaRPr lang="zh-CN" altLang="en-US" dirty="0"/>
          </a:p>
        </p:txBody>
      </p:sp>
      <p:sp>
        <p:nvSpPr>
          <p:cNvPr id="4" name="Slide Number Placeholder 3"/>
          <p:cNvSpPr>
            <a:spLocks noGrp="1"/>
          </p:cNvSpPr>
          <p:nvPr>
            <p:ph type="sldNum" sz="quarter" idx="10"/>
          </p:nvPr>
        </p:nvSpPr>
        <p:spPr/>
        <p:txBody>
          <a:bodyPr/>
          <a:lstStyle/>
          <a:p>
            <a:fld id="{812B9297-0495-460C-B823-578BDA786692}" type="slidenum">
              <a:rPr lang="zh-CN" altLang="en-US" smtClean="0"/>
              <a:t>16</a:t>
            </a:fld>
            <a:endParaRPr lang="zh-CN" altLang="en-US"/>
          </a:p>
        </p:txBody>
      </p:sp>
    </p:spTree>
    <p:extLst>
      <p:ext uri="{BB962C8B-B14F-4D97-AF65-F5344CB8AC3E}">
        <p14:creationId xmlns:p14="http://schemas.microsoft.com/office/powerpoint/2010/main" val="299342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结构冒险</a:t>
            </a:r>
            <a:r>
              <a:rPr lang="zh-CN" altLang="en-US"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Structural Hazard）、</a:t>
            </a:r>
          </a:p>
          <a:p>
            <a:r>
              <a:rPr lang="zh-CN" altLang="en-US" sz="1200" b="1" i="0" kern="1200" dirty="0" smtClean="0">
                <a:solidFill>
                  <a:schemeClr val="tx1"/>
                </a:solidFill>
                <a:effectLst/>
                <a:latin typeface="+mn-lt"/>
                <a:ea typeface="+mn-ea"/>
                <a:cs typeface="+mn-cs"/>
              </a:rPr>
              <a:t>数据冒险</a:t>
            </a:r>
            <a:r>
              <a:rPr lang="zh-CN" altLang="en-US"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Data Hazard）</a:t>
            </a:r>
          </a:p>
          <a:p>
            <a:r>
              <a:rPr lang="zh-CN" altLang="en-US" sz="1200" b="0" i="0" kern="1200" dirty="0" smtClean="0">
                <a:solidFill>
                  <a:schemeClr val="tx1"/>
                </a:solidFill>
                <a:effectLst/>
                <a:latin typeface="+mn-lt"/>
                <a:ea typeface="+mn-ea"/>
                <a:cs typeface="+mn-cs"/>
              </a:rPr>
              <a:t>以及</a:t>
            </a:r>
            <a:r>
              <a:rPr lang="zh-CN" altLang="en-US" sz="1200" b="1" i="0" kern="1200" dirty="0" smtClean="0">
                <a:solidFill>
                  <a:schemeClr val="tx1"/>
                </a:solidFill>
                <a:effectLst/>
                <a:latin typeface="+mn-lt"/>
                <a:ea typeface="+mn-ea"/>
                <a:cs typeface="+mn-cs"/>
              </a:rPr>
              <a:t>控制冒险</a:t>
            </a:r>
            <a:r>
              <a:rPr lang="zh-CN" altLang="en-US"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Control Hazard）</a:t>
            </a:r>
            <a:endParaRPr lang="zh-CN" altLang="en-US" dirty="0"/>
          </a:p>
        </p:txBody>
      </p:sp>
      <p:sp>
        <p:nvSpPr>
          <p:cNvPr id="4" name="Slide Number Placeholder 3"/>
          <p:cNvSpPr>
            <a:spLocks noGrp="1"/>
          </p:cNvSpPr>
          <p:nvPr>
            <p:ph type="sldNum" sz="quarter" idx="10"/>
          </p:nvPr>
        </p:nvSpPr>
        <p:spPr/>
        <p:txBody>
          <a:bodyPr/>
          <a:lstStyle/>
          <a:p>
            <a:fld id="{812B9297-0495-460C-B823-578BDA786692}" type="slidenum">
              <a:rPr lang="zh-CN" altLang="en-US" smtClean="0"/>
              <a:t>17</a:t>
            </a:fld>
            <a:endParaRPr lang="zh-CN" altLang="en-US"/>
          </a:p>
        </p:txBody>
      </p:sp>
    </p:spTree>
    <p:extLst>
      <p:ext uri="{BB962C8B-B14F-4D97-AF65-F5344CB8AC3E}">
        <p14:creationId xmlns:p14="http://schemas.microsoft.com/office/powerpoint/2010/main" val="15387487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third</a:t>
            </a:r>
            <a:r>
              <a:rPr lang="en-US" altLang="zh-CN" baseline="0" dirty="0" smtClean="0"/>
              <a:t> type of hazard is control hazard. For example, let us take a look at a branch instruction. This instruction means </a:t>
            </a:r>
            <a:r>
              <a:rPr lang="en-US" altLang="en-US" sz="1200" b="1" dirty="0" smtClean="0">
                <a:effectLst/>
                <a:latin typeface="Arial" panose="020B0604020202020204" pitchFamily="34" charset="0"/>
                <a:cs typeface="Arial" panose="020B0604020202020204" pitchFamily="34" charset="0"/>
              </a:rPr>
              <a:t>Branch to flag “there” if Ra is equal to </a:t>
            </a:r>
            <a:r>
              <a:rPr lang="en-US" altLang="en-US" sz="1200" b="1" dirty="0" err="1" smtClean="0">
                <a:effectLst/>
                <a:latin typeface="Arial" panose="020B0604020202020204" pitchFamily="34" charset="0"/>
                <a:cs typeface="Arial" panose="020B0604020202020204" pitchFamily="34" charset="0"/>
              </a:rPr>
              <a:t>Rb</a:t>
            </a:r>
            <a:r>
              <a:rPr lang="en-US" altLang="en-US" sz="1200" b="1" dirty="0" smtClean="0">
                <a:effectLst/>
                <a:latin typeface="Arial" panose="020B0604020202020204" pitchFamily="34" charset="0"/>
                <a:cs typeface="Arial" panose="020B0604020202020204" pitchFamily="34" charset="0"/>
              </a:rPr>
              <a:t>. In this case, next instruction will be the fourth instruction. So</a:t>
            </a:r>
            <a:r>
              <a:rPr lang="en-US" altLang="en-US" sz="1200" b="1" baseline="0" dirty="0" smtClean="0">
                <a:effectLst/>
                <a:latin typeface="Arial" panose="020B0604020202020204" pitchFamily="34" charset="0"/>
                <a:cs typeface="Arial" panose="020B0604020202020204" pitchFamily="34" charset="0"/>
              </a:rPr>
              <a:t> that previously executed instructions are wrong. The system has to recover and start the fourth instruction. </a:t>
            </a:r>
            <a:endParaRPr lang="en-US" altLang="en-US" sz="1200" b="1" dirty="0" smtClean="0">
              <a:effectLst/>
              <a:latin typeface="Courier New" panose="02070309020205020404" pitchFamily="49" charset="0"/>
              <a:cs typeface="Courier New" panose="02070309020205020404" pitchFamily="49" charset="0"/>
            </a:endParaRPr>
          </a:p>
          <a:p>
            <a:endParaRPr lang="zh-CN" altLang="en-US" dirty="0"/>
          </a:p>
        </p:txBody>
      </p:sp>
      <p:sp>
        <p:nvSpPr>
          <p:cNvPr id="4" name="Slide Number Placeholder 3"/>
          <p:cNvSpPr>
            <a:spLocks noGrp="1"/>
          </p:cNvSpPr>
          <p:nvPr>
            <p:ph type="sldNum" sz="quarter" idx="10"/>
          </p:nvPr>
        </p:nvSpPr>
        <p:spPr/>
        <p:txBody>
          <a:bodyPr/>
          <a:lstStyle/>
          <a:p>
            <a:fld id="{812B9297-0495-460C-B823-578BDA786692}" type="slidenum">
              <a:rPr lang="zh-CN" altLang="en-US" smtClean="0"/>
              <a:t>18</a:t>
            </a:fld>
            <a:endParaRPr lang="zh-CN" altLang="en-US"/>
          </a:p>
        </p:txBody>
      </p:sp>
    </p:spTree>
    <p:extLst>
      <p:ext uri="{BB962C8B-B14F-4D97-AF65-F5344CB8AC3E}">
        <p14:creationId xmlns:p14="http://schemas.microsoft.com/office/powerpoint/2010/main" val="33794832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Now, let us have</a:t>
            </a:r>
            <a:r>
              <a:rPr lang="en-US" altLang="zh-CN" baseline="0" dirty="0" smtClean="0"/>
              <a:t> a brief summary of the pipeline instruction execution. For the advantages of pipelined execution, multiple instructions are being processed at same time. The pipeline can work because the stages are isolated by registers. The most significant one is the that it can speedup the instruction execution speed by N times. N is the number of stages. Every coin has two sides. Pipeline also brings extra problems. The instructions can interfere with each other which is call hazards. For example, XXX.</a:t>
            </a:r>
            <a:endParaRPr lang="zh-CN" altLang="en-US" dirty="0"/>
          </a:p>
        </p:txBody>
      </p:sp>
      <p:sp>
        <p:nvSpPr>
          <p:cNvPr id="4" name="Slide Number Placeholder 3"/>
          <p:cNvSpPr>
            <a:spLocks noGrp="1"/>
          </p:cNvSpPr>
          <p:nvPr>
            <p:ph type="sldNum" sz="quarter" idx="10"/>
          </p:nvPr>
        </p:nvSpPr>
        <p:spPr/>
        <p:txBody>
          <a:bodyPr/>
          <a:lstStyle/>
          <a:p>
            <a:fld id="{812B9297-0495-460C-B823-578BDA786692}" type="slidenum">
              <a:rPr lang="zh-CN" altLang="en-US" smtClean="0"/>
              <a:t>19</a:t>
            </a:fld>
            <a:endParaRPr lang="zh-CN" altLang="en-US"/>
          </a:p>
        </p:txBody>
      </p:sp>
    </p:spTree>
    <p:extLst>
      <p:ext uri="{BB962C8B-B14F-4D97-AF65-F5344CB8AC3E}">
        <p14:creationId xmlns:p14="http://schemas.microsoft.com/office/powerpoint/2010/main" val="1499381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我们先从一个简单的例子开始</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我们可以简单的写一句</a:t>
            </a:r>
            <a:r>
              <a:rPr lang="en-US" altLang="zh-CN" dirty="0" smtClean="0"/>
              <a:t>C</a:t>
            </a:r>
            <a:r>
              <a:rPr lang="zh-CN" altLang="en-US" dirty="0" smtClean="0"/>
              <a:t>语言的指令来实现整型数的加法运算。例如整型数</a:t>
            </a:r>
            <a:r>
              <a:rPr lang="en-US" altLang="zh-CN" dirty="0" smtClean="0"/>
              <a:t>b</a:t>
            </a:r>
            <a:r>
              <a:rPr lang="zh-CN" altLang="en-US" dirty="0" smtClean="0"/>
              <a:t>和</a:t>
            </a:r>
            <a:r>
              <a:rPr lang="en-US" altLang="zh-CN" dirty="0" smtClean="0"/>
              <a:t>c</a:t>
            </a:r>
            <a:r>
              <a:rPr lang="zh-CN" altLang="en-US" dirty="0" smtClean="0"/>
              <a:t>相加，结果给</a:t>
            </a:r>
            <a:r>
              <a:rPr lang="en-US" altLang="zh-CN" dirty="0" smtClean="0"/>
              <a:t>a</a:t>
            </a:r>
            <a:r>
              <a:rPr lang="zh-CN" altLang="en-US" dirty="0" smtClean="0"/>
              <a: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为了执行这个语句，编译器首先这个语句编译成汇编代码，之后再翻译成机器码在处理器上执行。</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在此我们可以简单的理解为机器码是汇编码的翻译。汇编代码就是实际在处理器上执行的语句。</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为了执行上面这句</a:t>
            </a:r>
            <a:r>
              <a:rPr lang="en-US" altLang="zh-CN" dirty="0" err="1" smtClean="0"/>
              <a:t>b+c</a:t>
            </a:r>
            <a:r>
              <a:rPr lang="zh-CN" altLang="en-US" dirty="0" smtClean="0"/>
              <a:t>赋值给</a:t>
            </a:r>
            <a:r>
              <a:rPr lang="en-US" altLang="zh-CN" dirty="0" smtClean="0"/>
              <a:t>a</a:t>
            </a:r>
            <a:r>
              <a:rPr lang="zh-CN" altLang="en-US" dirty="0" smtClean="0"/>
              <a:t>的语句，一共需要</a:t>
            </a:r>
            <a:r>
              <a:rPr lang="en-US" altLang="zh-CN" dirty="0" smtClean="0"/>
              <a:t>4</a:t>
            </a:r>
            <a:r>
              <a:rPr lang="zh-CN" altLang="en-US" dirty="0" smtClean="0"/>
              <a:t>条汇编指令，</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即将</a:t>
            </a:r>
            <a:r>
              <a:rPr lang="en-US" altLang="zh-CN" dirty="0" smtClean="0"/>
              <a:t>b</a:t>
            </a:r>
            <a:r>
              <a:rPr lang="zh-CN" altLang="en-US" dirty="0" smtClean="0"/>
              <a:t>的值从内存中拷贝到处理器的寄存器</a:t>
            </a:r>
            <a:r>
              <a:rPr lang="en-US" altLang="zh-CN" dirty="0" err="1" smtClean="0"/>
              <a:t>Rb</a:t>
            </a:r>
            <a:r>
              <a:rPr lang="zh-CN" altLang="en-US" dirty="0" smtClean="0"/>
              <a:t>中</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将</a:t>
            </a:r>
            <a:r>
              <a:rPr lang="en-US" altLang="zh-CN" dirty="0" smtClean="0"/>
              <a:t>c</a:t>
            </a:r>
            <a:r>
              <a:rPr lang="zh-CN" altLang="en-US" dirty="0" smtClean="0"/>
              <a:t>的值从内存中拷贝到处理器的寄存器</a:t>
            </a:r>
            <a:r>
              <a:rPr lang="en-US" altLang="zh-CN" dirty="0" err="1" smtClean="0"/>
              <a:t>Rc</a:t>
            </a:r>
            <a:r>
              <a:rPr lang="zh-CN" altLang="en-US" dirty="0" smtClean="0"/>
              <a:t>中</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将处理器</a:t>
            </a:r>
            <a:r>
              <a:rPr lang="en-US" altLang="zh-CN" dirty="0" err="1" smtClean="0"/>
              <a:t>Rb</a:t>
            </a:r>
            <a:r>
              <a:rPr lang="zh-CN" altLang="en-US" dirty="0" smtClean="0"/>
              <a:t>和</a:t>
            </a:r>
            <a:r>
              <a:rPr lang="en-US" altLang="zh-CN" dirty="0" err="1" smtClean="0"/>
              <a:t>Rc</a:t>
            </a:r>
            <a:r>
              <a:rPr lang="zh-CN" altLang="en-US" dirty="0" smtClean="0"/>
              <a:t>的值相加，并将结果放在寄存器</a:t>
            </a:r>
            <a:r>
              <a:rPr lang="en-US" altLang="zh-CN" dirty="0" smtClean="0"/>
              <a:t>Ra</a:t>
            </a:r>
            <a:r>
              <a:rPr lang="zh-CN" altLang="en-US" dirty="0" smtClean="0"/>
              <a:t>中的值写回到内存中</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最后将寄存器</a:t>
            </a:r>
            <a:r>
              <a:rPr lang="en-US" altLang="zh-CN" dirty="0" smtClean="0"/>
              <a:t>Ra</a:t>
            </a:r>
            <a:r>
              <a:rPr lang="zh-CN" altLang="en-US" dirty="0" smtClean="0"/>
              <a:t>中的值写回到内存中</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smtClean="0">
              <a:solidFill>
                <a:srgbClr val="910C07"/>
              </a:solidFill>
              <a:ea typeface="Calibri" charset="0"/>
              <a:cs typeface="Gill San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smtClean="0">
              <a:solidFill>
                <a:srgbClr val="910C07"/>
              </a:solidFill>
              <a:ea typeface="Calibri" charset="0"/>
              <a:cs typeface="Gill San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smtClean="0">
              <a:solidFill>
                <a:srgbClr val="910C07"/>
              </a:solidFill>
              <a:ea typeface="Calibri" charset="0"/>
              <a:cs typeface="Gill Sans"/>
            </a:endParaRPr>
          </a:p>
          <a:p>
            <a:endParaRPr lang="zh-CN" altLang="en-US" dirty="0"/>
          </a:p>
        </p:txBody>
      </p:sp>
      <p:sp>
        <p:nvSpPr>
          <p:cNvPr id="4" name="Slide Number Placeholder 3"/>
          <p:cNvSpPr>
            <a:spLocks noGrp="1"/>
          </p:cNvSpPr>
          <p:nvPr>
            <p:ph type="sldNum" sz="quarter" idx="10"/>
          </p:nvPr>
        </p:nvSpPr>
        <p:spPr/>
        <p:txBody>
          <a:bodyPr/>
          <a:lstStyle/>
          <a:p>
            <a:fld id="{812B9297-0495-460C-B823-578BDA786692}" type="slidenum">
              <a:rPr lang="zh-CN" altLang="en-US" smtClean="0"/>
              <a:t>2</a:t>
            </a:fld>
            <a:endParaRPr lang="zh-CN" altLang="en-US"/>
          </a:p>
        </p:txBody>
      </p:sp>
    </p:spTree>
    <p:extLst>
      <p:ext uri="{BB962C8B-B14F-4D97-AF65-F5344CB8AC3E}">
        <p14:creationId xmlns:p14="http://schemas.microsoft.com/office/powerpoint/2010/main" val="41421115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Clr>
                <a:schemeClr val="tx1"/>
              </a:buClr>
              <a:buNone/>
            </a:pPr>
            <a:r>
              <a:rPr lang="zh-CN" altLang="en-US" sz="1200" b="0" i="0" kern="1200" dirty="0" smtClean="0">
                <a:solidFill>
                  <a:schemeClr val="tx1"/>
                </a:solidFill>
                <a:effectLst/>
                <a:latin typeface="+mn-lt"/>
                <a:ea typeface="+mn-ea"/>
                <a:cs typeface="+mn-cs"/>
              </a:rPr>
              <a:t>解决这种问题的本质方法就是</a:t>
            </a:r>
            <a:r>
              <a:rPr lang="zh-CN" altLang="en-US" sz="1200" b="1" i="0" kern="1200" dirty="0" smtClean="0">
                <a:solidFill>
                  <a:schemeClr val="tx1"/>
                </a:solidFill>
                <a:effectLst/>
                <a:latin typeface="+mn-lt"/>
                <a:ea typeface="+mn-ea"/>
                <a:cs typeface="+mn-cs"/>
              </a:rPr>
              <a:t>增加资源</a:t>
            </a:r>
            <a:r>
              <a:rPr lang="zh-CN" altLang="en-US" sz="1200" b="0" i="0" kern="1200" dirty="0" smtClean="0">
                <a:solidFill>
                  <a:schemeClr val="tx1"/>
                </a:solidFill>
                <a:effectLst/>
                <a:latin typeface="+mn-lt"/>
                <a:ea typeface="+mn-ea"/>
                <a:cs typeface="+mn-cs"/>
              </a:rPr>
              <a:t>。例如，对于访问内存数据和取指令的冲突，一个直观的解决方案就是把我们的内存分成两部分，让它们各有各的地址译码器。这两部分分别是</a:t>
            </a:r>
            <a:r>
              <a:rPr lang="zh-CN" altLang="en-US" sz="1200" b="1" i="0" kern="1200" dirty="0" smtClean="0">
                <a:solidFill>
                  <a:schemeClr val="tx1"/>
                </a:solidFill>
                <a:effectLst/>
                <a:latin typeface="+mn-lt"/>
                <a:ea typeface="+mn-ea"/>
                <a:cs typeface="+mn-cs"/>
              </a:rPr>
              <a:t>存放指令的程序内存</a:t>
            </a:r>
            <a:r>
              <a:rPr lang="zh-CN" altLang="en-US" sz="1200" b="0" i="0" kern="1200" dirty="0" smtClean="0">
                <a:solidFill>
                  <a:schemeClr val="tx1"/>
                </a:solidFill>
                <a:effectLst/>
                <a:latin typeface="+mn-lt"/>
                <a:ea typeface="+mn-ea"/>
                <a:cs typeface="+mn-cs"/>
              </a:rPr>
              <a:t>和</a:t>
            </a:r>
            <a:r>
              <a:rPr lang="zh-CN" altLang="en-US" sz="1200" b="1" i="0" kern="1200" dirty="0" smtClean="0">
                <a:solidFill>
                  <a:schemeClr val="tx1"/>
                </a:solidFill>
                <a:effectLst/>
                <a:latin typeface="+mn-lt"/>
                <a:ea typeface="+mn-ea"/>
                <a:cs typeface="+mn-cs"/>
              </a:rPr>
              <a:t>存放数据的数据内存</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pPr marL="457200" lvl="1" indent="0">
              <a:buClr>
                <a:schemeClr val="tx1"/>
              </a:buClr>
              <a:buNone/>
            </a:pPr>
            <a:endParaRPr lang="en-US" altLang="zh-CN" sz="1200" b="0" i="0" kern="1200" dirty="0" smtClean="0">
              <a:solidFill>
                <a:schemeClr val="tx1"/>
              </a:solidFill>
              <a:effectLst/>
              <a:latin typeface="+mn-lt"/>
              <a:ea typeface="+mn-ea"/>
              <a:cs typeface="+mn-cs"/>
            </a:endParaRPr>
          </a:p>
          <a:p>
            <a:pPr marL="457200" lvl="1" indent="0">
              <a:buClr>
                <a:schemeClr val="tx1"/>
              </a:buClr>
              <a:buNone/>
            </a:pPr>
            <a:r>
              <a:rPr lang="zh-CN" altLang="en-US" sz="1200" b="0" i="0" kern="1200" dirty="0" smtClean="0">
                <a:solidFill>
                  <a:schemeClr val="tx1"/>
                </a:solidFill>
                <a:effectLst/>
                <a:latin typeface="+mn-lt"/>
                <a:ea typeface="+mn-ea"/>
                <a:cs typeface="+mn-cs"/>
              </a:rPr>
              <a:t>样把内存拆成两部分的解决方案，在计算机体系结构里叫作</a:t>
            </a:r>
            <a:r>
              <a:rPr lang="zh-CN" altLang="en-US" sz="1200" b="0" i="0" u="none" strike="noStrike" kern="1200" dirty="0" smtClean="0">
                <a:solidFill>
                  <a:schemeClr val="tx1"/>
                </a:solidFill>
                <a:effectLst/>
                <a:latin typeface="+mn-lt"/>
                <a:ea typeface="+mn-ea"/>
                <a:cs typeface="+mn-cs"/>
                <a:hlinkClick r:id="rId3"/>
              </a:rPr>
              <a:t>哈佛架构</a:t>
            </a:r>
            <a:r>
              <a:rPr lang="zh-CN" altLang="en-US"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Harvard Architecture）</a:t>
            </a:r>
            <a:r>
              <a:rPr lang="zh-CN" altLang="en-US" sz="1200" b="0" i="0" kern="1200" dirty="0" smtClean="0">
                <a:solidFill>
                  <a:schemeClr val="tx1"/>
                </a:solidFill>
                <a:effectLst/>
                <a:latin typeface="+mn-lt"/>
                <a:ea typeface="+mn-ea"/>
                <a:cs typeface="+mn-cs"/>
              </a:rPr>
              <a:t>。对应的，我们之前说数据和指令都存在同一块内存中结构就是冯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诺依曼体系结构，又叫作普林斯顿架构（</a:t>
            </a:r>
            <a:r>
              <a:rPr lang="en-US" sz="1200" b="0" i="0" kern="1200" dirty="0" smtClean="0">
                <a:solidFill>
                  <a:schemeClr val="tx1"/>
                </a:solidFill>
                <a:effectLst/>
                <a:latin typeface="+mn-lt"/>
                <a:ea typeface="+mn-ea"/>
                <a:cs typeface="+mn-cs"/>
              </a:rPr>
              <a:t>Princeton Architecture）。</a:t>
            </a:r>
          </a:p>
          <a:p>
            <a:pPr marL="457200" lvl="1" indent="0">
              <a:buClr>
                <a:schemeClr val="tx1"/>
              </a:buClr>
              <a:buNone/>
            </a:pPr>
            <a:endParaRPr lang="en-US" altLang="zh-CN" sz="1200" b="0" i="0" kern="1200" dirty="0" smtClean="0">
              <a:solidFill>
                <a:schemeClr val="tx1"/>
              </a:solidFill>
              <a:effectLst/>
              <a:latin typeface="+mn-lt"/>
              <a:ea typeface="+mn-ea"/>
              <a:cs typeface="+mn-cs"/>
            </a:endParaRPr>
          </a:p>
          <a:p>
            <a:pPr marL="457200" lvl="1" indent="0">
              <a:buClr>
                <a:schemeClr val="tx1"/>
              </a:buClr>
              <a:buNone/>
            </a:pPr>
            <a:r>
              <a:rPr lang="zh-CN" altLang="en-US" dirty="0" smtClean="0"/>
              <a:t>我们今天使用的 </a:t>
            </a:r>
            <a:r>
              <a:rPr lang="en-US" altLang="zh-CN" dirty="0" smtClean="0"/>
              <a:t>CPU</a:t>
            </a:r>
            <a:r>
              <a:rPr lang="zh-CN" altLang="en-US" dirty="0" smtClean="0"/>
              <a:t>，仍然是冯</a:t>
            </a:r>
            <a:r>
              <a:rPr lang="en-US" altLang="zh-CN" dirty="0" smtClean="0"/>
              <a:t>·</a:t>
            </a:r>
            <a:r>
              <a:rPr lang="zh-CN" altLang="en-US" dirty="0" smtClean="0"/>
              <a:t>诺依曼体系结构的，并没有把内存拆成程序内存和数据内存这两部分。因为如果那样拆的话，对程序指令和数据需要的内存空间，我们就没有办法根据实际的应用去动态分配了。虽然解决了资源冲突的问题，但是也失去了灵活性。</a:t>
            </a:r>
            <a:endParaRPr lang="en-US" altLang="zh-CN" dirty="0" smtClean="0"/>
          </a:p>
          <a:p>
            <a:pPr marL="457200" lvl="1" indent="0">
              <a:buClr>
                <a:schemeClr val="tx1"/>
              </a:buClr>
              <a:buNone/>
            </a:pPr>
            <a:endParaRPr lang="en-US" altLang="zh-CN" dirty="0" smtClean="0"/>
          </a:p>
          <a:p>
            <a:pPr marL="457200" lvl="1" indent="0">
              <a:buClr>
                <a:schemeClr val="tx1"/>
              </a:buClr>
              <a:buNone/>
            </a:pPr>
            <a:r>
              <a:rPr lang="zh-CN" altLang="en-US" sz="1200" b="0" i="0" kern="1200" dirty="0" smtClean="0">
                <a:solidFill>
                  <a:schemeClr val="tx1"/>
                </a:solidFill>
                <a:effectLst/>
                <a:latin typeface="+mn-lt"/>
                <a:ea typeface="+mn-ea"/>
                <a:cs typeface="+mn-cs"/>
              </a:rPr>
              <a:t>现代的 </a:t>
            </a:r>
            <a:r>
              <a:rPr lang="en-US" altLang="zh-CN" sz="1200" b="0" i="0" kern="1200" dirty="0" smtClean="0">
                <a:solidFill>
                  <a:schemeClr val="tx1"/>
                </a:solidFill>
                <a:effectLst/>
                <a:latin typeface="+mn-lt"/>
                <a:ea typeface="+mn-ea"/>
                <a:cs typeface="+mn-cs"/>
              </a:rPr>
              <a:t>CPU </a:t>
            </a:r>
            <a:r>
              <a:rPr lang="zh-CN" altLang="en-US" sz="1200" b="0" i="0" kern="1200" dirty="0" smtClean="0">
                <a:solidFill>
                  <a:schemeClr val="tx1"/>
                </a:solidFill>
                <a:effectLst/>
                <a:latin typeface="+mn-lt"/>
                <a:ea typeface="+mn-ea"/>
                <a:cs typeface="+mn-cs"/>
              </a:rPr>
              <a:t>虽然没有在内存层面进行对应的拆分，却在 </a:t>
            </a:r>
            <a:r>
              <a:rPr lang="en-US" altLang="zh-CN" sz="1200" b="0" i="0" kern="1200" dirty="0" smtClean="0">
                <a:solidFill>
                  <a:schemeClr val="tx1"/>
                </a:solidFill>
                <a:effectLst/>
                <a:latin typeface="+mn-lt"/>
                <a:ea typeface="+mn-ea"/>
                <a:cs typeface="+mn-cs"/>
              </a:rPr>
              <a:t>CPU </a:t>
            </a:r>
            <a:r>
              <a:rPr lang="zh-CN" altLang="en-US" sz="1200" b="0" i="0" kern="1200" dirty="0" smtClean="0">
                <a:solidFill>
                  <a:schemeClr val="tx1"/>
                </a:solidFill>
                <a:effectLst/>
                <a:latin typeface="+mn-lt"/>
                <a:ea typeface="+mn-ea"/>
                <a:cs typeface="+mn-cs"/>
              </a:rPr>
              <a:t>内部的高速缓存部分进行了区分，把高速缓存分成了</a:t>
            </a:r>
            <a:r>
              <a:rPr lang="zh-CN" altLang="en-US" sz="1200" b="1" i="0" kern="1200" dirty="0" smtClean="0">
                <a:solidFill>
                  <a:schemeClr val="tx1"/>
                </a:solidFill>
                <a:effectLst/>
                <a:latin typeface="+mn-lt"/>
                <a:ea typeface="+mn-ea"/>
                <a:cs typeface="+mn-cs"/>
              </a:rPr>
              <a:t>指令缓存</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Instruction Cache</a:t>
            </a:r>
            <a:r>
              <a:rPr lang="zh-CN" altLang="en-US" sz="1200" b="0" i="0" kern="1200" dirty="0" smtClean="0">
                <a:solidFill>
                  <a:schemeClr val="tx1"/>
                </a:solidFill>
                <a:effectLst/>
                <a:latin typeface="+mn-lt"/>
                <a:ea typeface="+mn-ea"/>
                <a:cs typeface="+mn-cs"/>
              </a:rPr>
              <a:t>）和</a:t>
            </a:r>
            <a:r>
              <a:rPr lang="zh-CN" altLang="en-US" sz="1200" b="1" i="0" kern="1200" dirty="0" smtClean="0">
                <a:solidFill>
                  <a:schemeClr val="tx1"/>
                </a:solidFill>
                <a:effectLst/>
                <a:latin typeface="+mn-lt"/>
                <a:ea typeface="+mn-ea"/>
                <a:cs typeface="+mn-cs"/>
              </a:rPr>
              <a:t>数据缓存</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Data Cache</a:t>
            </a:r>
            <a:r>
              <a:rPr lang="zh-CN" altLang="en-US" sz="1200" b="0" i="0" kern="1200" dirty="0" smtClean="0">
                <a:solidFill>
                  <a:schemeClr val="tx1"/>
                </a:solidFill>
                <a:effectLst/>
                <a:latin typeface="+mn-lt"/>
                <a:ea typeface="+mn-ea"/>
                <a:cs typeface="+mn-cs"/>
              </a:rPr>
              <a:t>）两部分。</a:t>
            </a:r>
            <a:endParaRPr lang="zh-CN" altLang="en-US" dirty="0"/>
          </a:p>
        </p:txBody>
      </p:sp>
      <p:sp>
        <p:nvSpPr>
          <p:cNvPr id="4" name="Slide Number Placeholder 3"/>
          <p:cNvSpPr>
            <a:spLocks noGrp="1"/>
          </p:cNvSpPr>
          <p:nvPr>
            <p:ph type="sldNum" sz="quarter" idx="10"/>
          </p:nvPr>
        </p:nvSpPr>
        <p:spPr/>
        <p:txBody>
          <a:bodyPr/>
          <a:lstStyle/>
          <a:p>
            <a:fld id="{812B9297-0495-460C-B823-578BDA786692}" type="slidenum">
              <a:rPr lang="zh-CN" altLang="en-US" smtClean="0"/>
              <a:t>20</a:t>
            </a:fld>
            <a:endParaRPr lang="zh-CN" altLang="en-US"/>
          </a:p>
        </p:txBody>
      </p:sp>
    </p:spTree>
    <p:extLst>
      <p:ext uri="{BB962C8B-B14F-4D97-AF65-F5344CB8AC3E}">
        <p14:creationId xmlns:p14="http://schemas.microsoft.com/office/powerpoint/2010/main" val="7021145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r>
              <a:rPr lang="zh-CN" altLang="en-US" sz="1200" b="0" i="0" kern="1200" dirty="0" smtClean="0">
                <a:solidFill>
                  <a:schemeClr val="tx1"/>
                </a:solidFill>
                <a:effectLst/>
                <a:latin typeface="+mn-lt"/>
                <a:ea typeface="+mn-ea"/>
                <a:cs typeface="+mn-cs"/>
              </a:rPr>
              <a:t>所以，我们需要有解决这些数据冒险的办法。其中最简单的一个办法，不过也是最笨的一个办法，就是</a:t>
            </a:r>
            <a:r>
              <a:rPr lang="zh-CN" altLang="en-US" sz="1200" b="0" i="0" u="none" strike="noStrike" kern="1200" dirty="0" smtClean="0">
                <a:solidFill>
                  <a:schemeClr val="tx1"/>
                </a:solidFill>
                <a:effectLst/>
                <a:latin typeface="+mn-lt"/>
                <a:ea typeface="+mn-ea"/>
                <a:cs typeface="+mn-cs"/>
                <a:hlinkClick r:id="rId3"/>
              </a:rPr>
              <a:t>流水线停顿</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Pipeline Stall</a:t>
            </a:r>
            <a:r>
              <a:rPr lang="zh-CN" altLang="en-US" sz="1200" b="0" i="0" kern="1200" dirty="0" smtClean="0">
                <a:solidFill>
                  <a:schemeClr val="tx1"/>
                </a:solidFill>
                <a:effectLst/>
                <a:latin typeface="+mn-lt"/>
                <a:ea typeface="+mn-ea"/>
                <a:cs typeface="+mn-cs"/>
              </a:rPr>
              <a:t>），或者叫流水线冒泡（</a:t>
            </a:r>
            <a:r>
              <a:rPr lang="en-US" altLang="zh-CN" sz="1200" b="0" i="0" kern="1200" dirty="0" smtClean="0">
                <a:solidFill>
                  <a:schemeClr val="tx1"/>
                </a:solidFill>
                <a:effectLst/>
                <a:latin typeface="+mn-lt"/>
                <a:ea typeface="+mn-ea"/>
                <a:cs typeface="+mn-cs"/>
              </a:rPr>
              <a:t>Pipeline Bubbling</a:t>
            </a:r>
            <a:r>
              <a:rPr lang="zh-CN" altLang="en-US" sz="1200" b="0" i="0" kern="1200" dirty="0" smtClean="0">
                <a:solidFill>
                  <a:schemeClr val="tx1"/>
                </a:solidFill>
                <a:effectLst/>
                <a:latin typeface="+mn-lt"/>
                <a:ea typeface="+mn-ea"/>
                <a:cs typeface="+mn-cs"/>
              </a:rPr>
              <a:t>）。流水线停顿的办法很容易理解。如果我们发现了后面执行的指令，会对前面执行的指令有数据层面的依赖关系，那最简单的办法就是“</a:t>
            </a:r>
            <a:r>
              <a:rPr lang="zh-CN" altLang="en-US" sz="1200" b="1" i="0" kern="1200" dirty="0" smtClean="0">
                <a:solidFill>
                  <a:schemeClr val="tx1"/>
                </a:solidFill>
                <a:effectLst/>
                <a:latin typeface="+mn-lt"/>
                <a:ea typeface="+mn-ea"/>
                <a:cs typeface="+mn-cs"/>
              </a:rPr>
              <a:t>再等等</a:t>
            </a:r>
            <a:r>
              <a:rPr lang="zh-CN" altLang="en-US" sz="1200" b="0" i="0" kern="1200" dirty="0" smtClean="0">
                <a:solidFill>
                  <a:schemeClr val="tx1"/>
                </a:solidFill>
                <a:effectLst/>
                <a:latin typeface="+mn-lt"/>
                <a:ea typeface="+mn-ea"/>
                <a:cs typeface="+mn-cs"/>
              </a:rPr>
              <a:t>”。我们在进行指令译码的时候，会拿到对应指令所需要访问的寄存器和内存地址。所以，在这个时候，我们能够判断出来，这个指令是否会触发数据冒险。如果会触发数据冒险，我们就可以决定，让整个流水线停顿一个或者多个周期。</a:t>
            </a:r>
          </a:p>
          <a:p>
            <a:endParaRPr lang="zh-CN" altLang="en-US" dirty="0"/>
          </a:p>
        </p:txBody>
      </p:sp>
      <p:sp>
        <p:nvSpPr>
          <p:cNvPr id="4" name="Slide Number Placeholder 3"/>
          <p:cNvSpPr>
            <a:spLocks noGrp="1"/>
          </p:cNvSpPr>
          <p:nvPr>
            <p:ph type="sldNum" sz="quarter" idx="10"/>
          </p:nvPr>
        </p:nvSpPr>
        <p:spPr/>
        <p:txBody>
          <a:bodyPr/>
          <a:lstStyle/>
          <a:p>
            <a:fld id="{812B9297-0495-460C-B823-578BDA786692}" type="slidenum">
              <a:rPr lang="zh-CN" altLang="en-US" smtClean="0"/>
              <a:t>21</a:t>
            </a:fld>
            <a:endParaRPr lang="zh-CN" altLang="en-US"/>
          </a:p>
        </p:txBody>
      </p:sp>
    </p:spTree>
    <p:extLst>
      <p:ext uri="{BB962C8B-B14F-4D97-AF65-F5344CB8AC3E}">
        <p14:creationId xmlns:p14="http://schemas.microsoft.com/office/powerpoint/2010/main" val="23099456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在解决数据冒险问题之前不需要等待指令的执行结束。对于上述的代码序列， </a:t>
            </a:r>
            <a:r>
              <a:rPr lang="zh-CN" altLang="en-US" sz="1200" b="1" i="0" kern="1200" dirty="0" smtClean="0">
                <a:solidFill>
                  <a:schemeClr val="tx1"/>
                </a:solidFill>
                <a:effectLst/>
                <a:latin typeface="+mn-lt"/>
                <a:ea typeface="+mn-ea"/>
                <a:cs typeface="+mn-cs"/>
              </a:rPr>
              <a:t>一旦</a:t>
            </a:r>
            <a:r>
              <a:rPr lang="en-US" sz="1200" b="1" i="0" kern="1200" dirty="0" smtClean="0">
                <a:solidFill>
                  <a:schemeClr val="tx1"/>
                </a:solidFill>
                <a:effectLst/>
                <a:latin typeface="+mn-lt"/>
                <a:ea typeface="+mn-ea"/>
                <a:cs typeface="+mn-cs"/>
              </a:rPr>
              <a:t>ALU</a:t>
            </a:r>
            <a:r>
              <a:rPr lang="zh-CN" altLang="en-US" sz="1200" b="1" i="0" kern="1200" dirty="0" smtClean="0">
                <a:solidFill>
                  <a:schemeClr val="tx1"/>
                </a:solidFill>
                <a:effectLst/>
                <a:latin typeface="+mn-lt"/>
                <a:ea typeface="+mn-ea"/>
                <a:cs typeface="+mn-cs"/>
              </a:rPr>
              <a:t>生成了加法运算的结果，就可以将它用作减法运算的一个输入项。从内部资源中直接提前得到缺少的运算项</a:t>
            </a:r>
            <a:r>
              <a:rPr lang="zh-CN" altLang="en-US" sz="1200" b="0" i="0" kern="1200" dirty="0" smtClean="0">
                <a:solidFill>
                  <a:schemeClr val="tx1"/>
                </a:solidFill>
                <a:effectLst/>
                <a:latin typeface="+mn-lt"/>
                <a:ea typeface="+mn-ea"/>
                <a:cs typeface="+mn-cs"/>
              </a:rPr>
              <a:t>。例如在这个问题中，</a:t>
            </a:r>
            <a:r>
              <a:rPr lang="en-US" sz="1200" b="0" i="0" kern="1200" dirty="0" smtClean="0">
                <a:solidFill>
                  <a:schemeClr val="tx1"/>
                </a:solidFill>
                <a:effectLst/>
                <a:latin typeface="+mn-lt"/>
                <a:ea typeface="+mn-ea"/>
                <a:cs typeface="+mn-cs"/>
              </a:rPr>
              <a:t>ALU data generated at end of EX; consumed at beginning of EX。</a:t>
            </a:r>
            <a:r>
              <a:rPr lang="zh-CN" altLang="en-US" sz="1200" b="0" i="0" kern="1200" dirty="0" smtClean="0">
                <a:solidFill>
                  <a:schemeClr val="tx1"/>
                </a:solidFill>
                <a:effectLst/>
                <a:latin typeface="+mn-lt"/>
                <a:ea typeface="+mn-ea"/>
                <a:cs typeface="+mn-cs"/>
              </a:rPr>
              <a:t>那么就可以在两个指令的</a:t>
            </a:r>
            <a:r>
              <a:rPr lang="en-US" sz="1200" b="0" i="0" kern="1200" dirty="0" smtClean="0">
                <a:solidFill>
                  <a:schemeClr val="tx1"/>
                </a:solidFill>
                <a:effectLst/>
                <a:latin typeface="+mn-lt"/>
                <a:ea typeface="+mn-ea"/>
                <a:cs typeface="+mn-cs"/>
              </a:rPr>
              <a:t>EX</a:t>
            </a:r>
            <a:r>
              <a:rPr lang="zh-CN" altLang="en-US" sz="1200" b="0" i="0" kern="1200" dirty="0" smtClean="0">
                <a:solidFill>
                  <a:schemeClr val="tx1"/>
                </a:solidFill>
                <a:effectLst/>
                <a:latin typeface="+mn-lt"/>
                <a:ea typeface="+mn-ea"/>
                <a:cs typeface="+mn-cs"/>
              </a:rPr>
              <a:t>阶段之间加个旁路：</a:t>
            </a:r>
            <a:endParaRPr lang="zh-CN" altLang="en-US" dirty="0"/>
          </a:p>
        </p:txBody>
      </p:sp>
      <p:sp>
        <p:nvSpPr>
          <p:cNvPr id="4" name="Slide Number Placeholder 3"/>
          <p:cNvSpPr>
            <a:spLocks noGrp="1"/>
          </p:cNvSpPr>
          <p:nvPr>
            <p:ph type="sldNum" sz="quarter" idx="10"/>
          </p:nvPr>
        </p:nvSpPr>
        <p:spPr/>
        <p:txBody>
          <a:bodyPr/>
          <a:lstStyle/>
          <a:p>
            <a:fld id="{812B9297-0495-460C-B823-578BDA786692}" type="slidenum">
              <a:rPr lang="zh-CN" altLang="en-US" smtClean="0"/>
              <a:t>22</a:t>
            </a:fld>
            <a:endParaRPr lang="zh-CN" altLang="en-US"/>
          </a:p>
        </p:txBody>
      </p:sp>
    </p:spTree>
    <p:extLst>
      <p:ext uri="{BB962C8B-B14F-4D97-AF65-F5344CB8AC3E}">
        <p14:creationId xmlns:p14="http://schemas.microsoft.com/office/powerpoint/2010/main" val="7038029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意思就是假设分支不发生，让流水线按顺序往下</a:t>
            </a:r>
            <a:r>
              <a:rPr lang="en-US" altLang="zh-CN" sz="1200" b="0" i="0" kern="1200" dirty="0" smtClean="0">
                <a:solidFill>
                  <a:schemeClr val="tx1"/>
                </a:solidFill>
                <a:effectLst/>
                <a:latin typeface="+mn-lt"/>
                <a:ea typeface="+mn-ea"/>
                <a:cs typeface="+mn-cs"/>
              </a:rPr>
              <a:t>fetch</a:t>
            </a:r>
            <a:r>
              <a:rPr lang="zh-CN" altLang="en-US" sz="1200" b="0" i="0" kern="1200" dirty="0" smtClean="0">
                <a:solidFill>
                  <a:schemeClr val="tx1"/>
                </a:solidFill>
                <a:effectLst/>
                <a:latin typeface="+mn-lt"/>
                <a:ea typeface="+mn-ea"/>
                <a:cs typeface="+mn-cs"/>
              </a:rPr>
              <a:t>。如果后来发现真的要</a:t>
            </a:r>
            <a:r>
              <a:rPr lang="en-US" altLang="zh-CN" sz="1200" b="0" i="0" kern="1200" dirty="0" smtClean="0">
                <a:solidFill>
                  <a:schemeClr val="tx1"/>
                </a:solidFill>
                <a:effectLst/>
                <a:latin typeface="+mn-lt"/>
                <a:ea typeface="+mn-ea"/>
                <a:cs typeface="+mn-cs"/>
              </a:rPr>
              <a:t>branch</a:t>
            </a:r>
            <a:r>
              <a:rPr lang="zh-CN" altLang="en-US" sz="1200" b="0" i="0" kern="1200" dirty="0" smtClean="0">
                <a:solidFill>
                  <a:schemeClr val="tx1"/>
                </a:solidFill>
                <a:effectLst/>
                <a:latin typeface="+mn-lt"/>
                <a:ea typeface="+mn-ea"/>
                <a:cs typeface="+mn-cs"/>
              </a:rPr>
              <a:t>了，就清空流水线（</a:t>
            </a:r>
            <a:r>
              <a:rPr lang="en-US" altLang="zh-CN" sz="1200" b="0" i="0" kern="1200" dirty="0" smtClean="0">
                <a:solidFill>
                  <a:schemeClr val="tx1"/>
                </a:solidFill>
                <a:effectLst/>
                <a:latin typeface="+mn-lt"/>
                <a:ea typeface="+mn-ea"/>
                <a:cs typeface="+mn-cs"/>
              </a:rPr>
              <a:t>cancel instructions</a:t>
            </a:r>
            <a:r>
              <a:rPr lang="zh-CN" altLang="en-US" sz="1200" b="0" i="0" kern="1200" dirty="0" smtClean="0">
                <a:solidFill>
                  <a:schemeClr val="tx1"/>
                </a:solidFill>
                <a:effectLst/>
                <a:latin typeface="+mn-lt"/>
                <a:ea typeface="+mn-ea"/>
                <a:cs typeface="+mn-cs"/>
              </a:rPr>
              <a:t>），相当于插入了</a:t>
            </a:r>
            <a:r>
              <a:rPr lang="en-US" altLang="zh-CN" sz="1200" b="0" i="0" kern="1200" dirty="0" smtClean="0">
                <a:solidFill>
                  <a:schemeClr val="tx1"/>
                </a:solidFill>
                <a:effectLst/>
                <a:latin typeface="+mn-lt"/>
                <a:ea typeface="+mn-ea"/>
                <a:cs typeface="+mn-cs"/>
              </a:rPr>
              <a:t>bubble</a:t>
            </a:r>
            <a:r>
              <a:rPr lang="zh-CN" altLang="en-US" sz="1200" b="0" i="0" kern="1200" dirty="0" smtClean="0">
                <a:solidFill>
                  <a:schemeClr val="tx1"/>
                </a:solidFill>
                <a:effectLst/>
                <a:latin typeface="+mn-lt"/>
                <a:ea typeface="+mn-ea"/>
                <a:cs typeface="+mn-cs"/>
              </a:rPr>
              <a:t>。如果没</a:t>
            </a:r>
            <a:r>
              <a:rPr lang="en-US" altLang="zh-CN" sz="1200" b="0" i="0" kern="1200" dirty="0" smtClean="0">
                <a:solidFill>
                  <a:schemeClr val="tx1"/>
                </a:solidFill>
                <a:effectLst/>
                <a:latin typeface="+mn-lt"/>
                <a:ea typeface="+mn-ea"/>
                <a:cs typeface="+mn-cs"/>
              </a:rPr>
              <a:t>branch</a:t>
            </a:r>
            <a:r>
              <a:rPr lang="zh-CN" altLang="en-US" sz="1200" b="0" i="0" kern="1200" dirty="0" smtClean="0">
                <a:solidFill>
                  <a:schemeClr val="tx1"/>
                </a:solidFill>
                <a:effectLst/>
                <a:latin typeface="+mn-lt"/>
                <a:ea typeface="+mn-ea"/>
                <a:cs typeface="+mn-cs"/>
              </a:rPr>
              <a:t>就按原计划执行，无</a:t>
            </a:r>
            <a:r>
              <a:rPr lang="en-US" altLang="zh-CN" sz="1200" b="0" i="0" kern="1200" dirty="0" smtClean="0">
                <a:solidFill>
                  <a:schemeClr val="tx1"/>
                </a:solidFill>
                <a:effectLst/>
                <a:latin typeface="+mn-lt"/>
                <a:ea typeface="+mn-ea"/>
                <a:cs typeface="+mn-cs"/>
              </a:rPr>
              <a:t>bubble</a:t>
            </a:r>
          </a:p>
        </p:txBody>
      </p:sp>
      <p:sp>
        <p:nvSpPr>
          <p:cNvPr id="4" name="Slide Number Placeholder 3"/>
          <p:cNvSpPr>
            <a:spLocks noGrp="1"/>
          </p:cNvSpPr>
          <p:nvPr>
            <p:ph type="sldNum" sz="quarter" idx="10"/>
          </p:nvPr>
        </p:nvSpPr>
        <p:spPr/>
        <p:txBody>
          <a:bodyPr/>
          <a:lstStyle/>
          <a:p>
            <a:fld id="{812B9297-0495-460C-B823-578BDA786692}" type="slidenum">
              <a:rPr lang="zh-CN" altLang="en-US" smtClean="0"/>
              <a:t>23</a:t>
            </a:fld>
            <a:endParaRPr lang="zh-CN" altLang="en-US"/>
          </a:p>
        </p:txBody>
      </p:sp>
    </p:spTree>
    <p:extLst>
      <p:ext uri="{BB962C8B-B14F-4D97-AF65-F5344CB8AC3E}">
        <p14:creationId xmlns:p14="http://schemas.microsoft.com/office/powerpoint/2010/main" val="1866661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结构冒险</a:t>
            </a:r>
            <a:r>
              <a:rPr lang="zh-CN" altLang="en-US"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Structural Hazard）、</a:t>
            </a:r>
          </a:p>
          <a:p>
            <a:r>
              <a:rPr lang="zh-CN" altLang="en-US" sz="1200" b="1" i="0" kern="1200" dirty="0" smtClean="0">
                <a:solidFill>
                  <a:schemeClr val="tx1"/>
                </a:solidFill>
                <a:effectLst/>
                <a:latin typeface="+mn-lt"/>
                <a:ea typeface="+mn-ea"/>
                <a:cs typeface="+mn-cs"/>
              </a:rPr>
              <a:t>数据冒险</a:t>
            </a:r>
            <a:r>
              <a:rPr lang="zh-CN" altLang="en-US"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Data Hazard）</a:t>
            </a:r>
          </a:p>
          <a:p>
            <a:r>
              <a:rPr lang="zh-CN" altLang="en-US" sz="1200" b="0" i="0" kern="1200" dirty="0" smtClean="0">
                <a:solidFill>
                  <a:schemeClr val="tx1"/>
                </a:solidFill>
                <a:effectLst/>
                <a:latin typeface="+mn-lt"/>
                <a:ea typeface="+mn-ea"/>
                <a:cs typeface="+mn-cs"/>
              </a:rPr>
              <a:t>以及</a:t>
            </a:r>
            <a:r>
              <a:rPr lang="zh-CN" altLang="en-US" sz="1200" b="1" i="0" kern="1200" dirty="0" smtClean="0">
                <a:solidFill>
                  <a:schemeClr val="tx1"/>
                </a:solidFill>
                <a:effectLst/>
                <a:latin typeface="+mn-lt"/>
                <a:ea typeface="+mn-ea"/>
                <a:cs typeface="+mn-cs"/>
              </a:rPr>
              <a:t>控制冒险</a:t>
            </a:r>
            <a:r>
              <a:rPr lang="zh-CN" altLang="en-US"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Control Hazard）</a:t>
            </a:r>
            <a:endParaRPr lang="zh-CN" altLang="en-US" dirty="0"/>
          </a:p>
        </p:txBody>
      </p:sp>
      <p:sp>
        <p:nvSpPr>
          <p:cNvPr id="4" name="Slide Number Placeholder 3"/>
          <p:cNvSpPr>
            <a:spLocks noGrp="1"/>
          </p:cNvSpPr>
          <p:nvPr>
            <p:ph type="sldNum" sz="quarter" idx="10"/>
          </p:nvPr>
        </p:nvSpPr>
        <p:spPr/>
        <p:txBody>
          <a:bodyPr/>
          <a:lstStyle/>
          <a:p>
            <a:fld id="{812B9297-0495-460C-B823-578BDA786692}" type="slidenum">
              <a:rPr lang="zh-CN" altLang="en-US" smtClean="0"/>
              <a:t>24</a:t>
            </a:fld>
            <a:endParaRPr lang="zh-CN" altLang="en-US"/>
          </a:p>
        </p:txBody>
      </p:sp>
    </p:spTree>
    <p:extLst>
      <p:ext uri="{BB962C8B-B14F-4D97-AF65-F5344CB8AC3E}">
        <p14:creationId xmlns:p14="http://schemas.microsoft.com/office/powerpoint/2010/main" val="2513854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之后，处理器通常需要五个步骤和硬件电路去执行上面的每一条指令。</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我们以</a:t>
            </a:r>
            <a:r>
              <a:rPr lang="en-US" altLang="zh-CN" dirty="0" smtClean="0"/>
              <a:t>”</a:t>
            </a:r>
            <a:r>
              <a:rPr lang="zh-CN" altLang="en-US" dirty="0" smtClean="0"/>
              <a:t>将</a:t>
            </a:r>
            <a:r>
              <a:rPr lang="en-US" altLang="zh-CN" dirty="0" err="1" smtClean="0"/>
              <a:t>Rb</a:t>
            </a:r>
            <a:r>
              <a:rPr lang="zh-CN" altLang="en-US" dirty="0" smtClean="0"/>
              <a:t>和</a:t>
            </a:r>
            <a:r>
              <a:rPr lang="en-US" altLang="zh-CN" dirty="0" err="1" smtClean="0"/>
              <a:t>Rc</a:t>
            </a:r>
            <a:r>
              <a:rPr lang="zh-CN" altLang="en-US" dirty="0" smtClean="0"/>
              <a:t>的值相加，并将结果放在寄存器</a:t>
            </a:r>
            <a:r>
              <a:rPr lang="en-US" altLang="zh-CN" dirty="0" smtClean="0"/>
              <a:t>Ra</a:t>
            </a:r>
            <a:r>
              <a:rPr lang="zh-CN" altLang="en-US" dirty="0" smtClean="0"/>
              <a:t>中</a:t>
            </a:r>
            <a:r>
              <a:rPr lang="en-US" altLang="zh-CN" dirty="0" smtClean="0"/>
              <a:t>”</a:t>
            </a:r>
            <a:r>
              <a:rPr lang="zh-CN" altLang="en-US" baseline="0" dirty="0" smtClean="0"/>
              <a:t> 这条指令为例</a:t>
            </a:r>
            <a:endParaRPr lang="en-US" altLang="zh-CN" dirty="0" smtClean="0"/>
          </a:p>
          <a:p>
            <a:r>
              <a:rPr lang="zh-CN" altLang="en-US" dirty="0" smtClean="0"/>
              <a:t>首先是取指令，即将上面这条指令从内存中读入到处理器中</a:t>
            </a:r>
            <a:endParaRPr lang="en-US" altLang="zh-CN" dirty="0" smtClean="0"/>
          </a:p>
          <a:p>
            <a:r>
              <a:rPr lang="zh-CN" altLang="en-US" dirty="0" smtClean="0"/>
              <a:t>第二步是读取处理器中的值，并对指令进行译码，例如在上面这个指令中就是对指令进行译码，知道是进行加法运算，同时去寄存器</a:t>
            </a:r>
            <a:r>
              <a:rPr lang="en-US" altLang="zh-CN" dirty="0" err="1" smtClean="0"/>
              <a:t>Rb</a:t>
            </a:r>
            <a:r>
              <a:rPr lang="zh-CN" altLang="en-US" dirty="0" smtClean="0"/>
              <a:t>和</a:t>
            </a:r>
            <a:r>
              <a:rPr lang="en-US" altLang="zh-CN" dirty="0" err="1" smtClean="0"/>
              <a:t>Rc</a:t>
            </a:r>
            <a:r>
              <a:rPr lang="zh-CN" altLang="en-US" dirty="0" smtClean="0"/>
              <a:t>中将数据取出来</a:t>
            </a:r>
            <a:endParaRPr lang="en-US" altLang="zh-CN" dirty="0" smtClean="0"/>
          </a:p>
          <a:p>
            <a:r>
              <a:rPr lang="zh-CN" altLang="en-US" dirty="0" smtClean="0"/>
              <a:t>第三步是进行数值运算即计算</a:t>
            </a:r>
            <a:r>
              <a:rPr lang="en-US" altLang="zh-CN" dirty="0" smtClean="0"/>
              <a:t>Ra</a:t>
            </a:r>
            <a:r>
              <a:rPr lang="zh-CN" altLang="en-US" dirty="0" smtClean="0"/>
              <a:t>和</a:t>
            </a:r>
            <a:r>
              <a:rPr lang="en-US" altLang="zh-CN" dirty="0" err="1" smtClean="0"/>
              <a:t>Rb</a:t>
            </a:r>
            <a:r>
              <a:rPr lang="zh-CN" altLang="en-US" dirty="0" smtClean="0"/>
              <a:t>相加的结果</a:t>
            </a:r>
            <a:endParaRPr lang="en-US" altLang="zh-CN" dirty="0" smtClean="0"/>
          </a:p>
          <a:p>
            <a:r>
              <a:rPr lang="zh-CN" altLang="en-US" dirty="0" smtClean="0"/>
              <a:t>第四步是内存访问，这条指令不需要进行内存访问。这条指令不需要内存访问。向其他的一些指令，如之前的去内存中读取数值或者向内存中写入数值，都需要执行这一步。</a:t>
            </a:r>
            <a:endParaRPr lang="en-US" altLang="zh-CN" dirty="0" smtClean="0"/>
          </a:p>
          <a:p>
            <a:r>
              <a:rPr lang="zh-CN" altLang="en-US" dirty="0" smtClean="0"/>
              <a:t>第五步就是将计算结果写入到寄存器中，在这条指令里面就是写入到寄存器</a:t>
            </a:r>
            <a:r>
              <a:rPr lang="en-US" altLang="zh-CN" dirty="0" smtClean="0"/>
              <a:t>Ra</a:t>
            </a:r>
            <a:r>
              <a:rPr lang="zh-CN" altLang="en-US" dirty="0" smtClean="0"/>
              <a:t>中</a:t>
            </a:r>
            <a:endParaRPr lang="en-US" altLang="zh-CN" dirty="0" smtClean="0"/>
          </a:p>
          <a:p>
            <a:endParaRPr lang="en-US" altLang="zh-CN" dirty="0" smtClean="0"/>
          </a:p>
          <a:p>
            <a:endParaRPr lang="en-US" altLang="zh-CN" dirty="0" smtClean="0"/>
          </a:p>
          <a:p>
            <a:r>
              <a:rPr lang="en-US" altLang="zh-CN" dirty="0" smtClean="0"/>
              <a:t>Then</a:t>
            </a:r>
            <a:r>
              <a:rPr lang="en-US" altLang="zh-CN" dirty="0" smtClean="0"/>
              <a:t>, the machine code needs</a:t>
            </a:r>
            <a:r>
              <a:rPr lang="en-US" altLang="zh-CN" baseline="0" dirty="0" smtClean="0"/>
              <a:t> these steps to execute on hardware digital circuit. Let us the machine code add </a:t>
            </a:r>
            <a:r>
              <a:rPr lang="en-US" altLang="zh-CN" dirty="0" smtClean="0">
                <a:ea typeface="Calibri" charset="0"/>
                <a:cs typeface="Gill Sans"/>
              </a:rPr>
              <a:t>he value in register </a:t>
            </a:r>
            <a:r>
              <a:rPr lang="en-US" altLang="zh-CN" dirty="0" err="1" smtClean="0">
                <a:ea typeface="Calibri" charset="0"/>
                <a:cs typeface="Gill Sans"/>
              </a:rPr>
              <a:t>Rb</a:t>
            </a:r>
            <a:r>
              <a:rPr lang="en-US" altLang="zh-CN" dirty="0" smtClean="0">
                <a:ea typeface="Calibri" charset="0"/>
                <a:cs typeface="Gill Sans"/>
              </a:rPr>
              <a:t> and </a:t>
            </a:r>
            <a:r>
              <a:rPr lang="en-US" altLang="zh-CN" dirty="0" err="1" smtClean="0">
                <a:ea typeface="Calibri" charset="0"/>
                <a:cs typeface="Gill Sans"/>
              </a:rPr>
              <a:t>Rc</a:t>
            </a:r>
            <a:r>
              <a:rPr lang="en-US" altLang="zh-CN" dirty="0" smtClean="0">
                <a:ea typeface="Calibri" charset="0"/>
                <a:cs typeface="Gill Sans"/>
              </a:rPr>
              <a:t> to register Ra as example. First, the digital circuit need to fetch</a:t>
            </a:r>
            <a:r>
              <a:rPr lang="en-US" altLang="zh-CN" baseline="0" dirty="0" smtClean="0">
                <a:ea typeface="Calibri" charset="0"/>
                <a:cs typeface="Gill Sans"/>
              </a:rPr>
              <a:t> this instruction for cache or memory. Then the digital circuit needs to decode the instruction to know what operation it is and also access the registers used in this instruction. Next, it needs to do the calculation operation here it is addition. In other instructions such as memory read and write, the calculation operation calculate the target address. After this, it will access cache or memory if needed. Final, the value is written to the target register. In this example, it is register Ra. </a:t>
            </a:r>
            <a:endParaRPr lang="zh-CN" altLang="en-US" dirty="0"/>
          </a:p>
        </p:txBody>
      </p:sp>
      <p:sp>
        <p:nvSpPr>
          <p:cNvPr id="4" name="Slide Number Placeholder 3"/>
          <p:cNvSpPr>
            <a:spLocks noGrp="1"/>
          </p:cNvSpPr>
          <p:nvPr>
            <p:ph type="sldNum" sz="quarter" idx="10"/>
          </p:nvPr>
        </p:nvSpPr>
        <p:spPr/>
        <p:txBody>
          <a:bodyPr/>
          <a:lstStyle/>
          <a:p>
            <a:fld id="{812B9297-0495-460C-B823-578BDA786692}" type="slidenum">
              <a:rPr lang="zh-CN" altLang="en-US" smtClean="0"/>
              <a:t>3</a:t>
            </a:fld>
            <a:endParaRPr lang="zh-CN" altLang="en-US"/>
          </a:p>
        </p:txBody>
      </p:sp>
    </p:spTree>
    <p:extLst>
      <p:ext uri="{BB962C8B-B14F-4D97-AF65-F5344CB8AC3E}">
        <p14:creationId xmlns:p14="http://schemas.microsoft.com/office/powerpoint/2010/main" val="420156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通过这个例子，我们可以发现，上面介绍的执行方法好像效率有点低。比如说当指令在译码阶段，只有这部分硬件电路在工作，其他的硬件电路都处在闲置状态。同样，当这条指令读取处理器中的值，并对指令进行译码时，其他的硬件电路也处在闲置状态。不难发现，这种执行方法对硬件资源的利用率很低，同时当硬件电路都处在闲置状态也会有相应的能耗。</a:t>
            </a:r>
            <a:endParaRPr lang="en-US" altLang="zh-CN" dirty="0" smtClean="0"/>
          </a:p>
          <a:p>
            <a:endParaRPr lang="en-US" altLang="zh-CN" dirty="0" smtClean="0"/>
          </a:p>
          <a:p>
            <a:r>
              <a:rPr lang="en-US" altLang="zh-CN" dirty="0" smtClean="0"/>
              <a:t>With </a:t>
            </a:r>
            <a:r>
              <a:rPr lang="en-US" altLang="zh-CN" dirty="0" smtClean="0"/>
              <a:t>this example, we can notice the inefficiency in this instruction execution. Whe</a:t>
            </a:r>
            <a:r>
              <a:rPr lang="en-US" altLang="zh-CN" baseline="0" dirty="0" smtClean="0"/>
              <a:t>n the instruction are in the instruction fetch status, only this part of digital circuits are used. Similarly, when the instruction comes to the decode and register access stage, other digital circuits are in idle. This execution manner has a low resource utilization rate. Meanwhile, when the digital circuits are in idle, they are still consuming power.</a:t>
            </a:r>
            <a:endParaRPr lang="zh-CN" altLang="en-US" dirty="0"/>
          </a:p>
        </p:txBody>
      </p:sp>
      <p:sp>
        <p:nvSpPr>
          <p:cNvPr id="4" name="Slide Number Placeholder 3"/>
          <p:cNvSpPr>
            <a:spLocks noGrp="1"/>
          </p:cNvSpPr>
          <p:nvPr>
            <p:ph type="sldNum" sz="quarter" idx="10"/>
          </p:nvPr>
        </p:nvSpPr>
        <p:spPr/>
        <p:txBody>
          <a:bodyPr/>
          <a:lstStyle/>
          <a:p>
            <a:fld id="{812B9297-0495-460C-B823-578BDA786692}" type="slidenum">
              <a:rPr lang="zh-CN" altLang="en-US" smtClean="0"/>
              <a:t>4</a:t>
            </a:fld>
            <a:endParaRPr lang="zh-CN" altLang="en-US"/>
          </a:p>
        </p:txBody>
      </p:sp>
    </p:spTree>
    <p:extLst>
      <p:ext uri="{BB962C8B-B14F-4D97-AF65-F5344CB8AC3E}">
        <p14:creationId xmlns:p14="http://schemas.microsoft.com/office/powerpoint/2010/main" val="1666396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同时，如果有多个指令依次执行，我们用这些符号来代表上面每一个执行步骤</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比如说我们之前介绍的指令</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先将</a:t>
            </a:r>
            <a:r>
              <a:rPr lang="en-US" altLang="zh-CN" dirty="0" smtClean="0"/>
              <a:t>b</a:t>
            </a:r>
            <a:r>
              <a:rPr lang="zh-CN" altLang="en-US" dirty="0" smtClean="0"/>
              <a:t>的值从内存中拷贝到处理器的寄存器</a:t>
            </a:r>
            <a:r>
              <a:rPr lang="en-US" altLang="zh-CN" dirty="0" err="1" smtClean="0"/>
              <a:t>Rb</a:t>
            </a:r>
            <a:r>
              <a:rPr lang="zh-CN" altLang="en-US" dirty="0" smtClean="0"/>
              <a:t>中</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再将</a:t>
            </a:r>
            <a:r>
              <a:rPr lang="en-US" altLang="zh-CN" dirty="0" smtClean="0"/>
              <a:t>c</a:t>
            </a:r>
            <a:r>
              <a:rPr lang="zh-CN" altLang="en-US" dirty="0" smtClean="0"/>
              <a:t>的值从内存中拷贝到处理器的寄存器</a:t>
            </a:r>
            <a:r>
              <a:rPr lang="en-US" altLang="zh-CN" dirty="0" err="1" smtClean="0"/>
              <a:t>Rc</a:t>
            </a:r>
            <a:r>
              <a:rPr lang="zh-CN" altLang="en-US" dirty="0" smtClean="0"/>
              <a:t>中</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第二个语句只有当第一个语句执行完之后才能执行</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这意味着每个指令的延迟很长，并且这个处理器的语句执行速率很慢，性能很低</a:t>
            </a:r>
            <a:endParaRPr lang="en-US" altLang="zh-CN" dirty="0" smtClean="0"/>
          </a:p>
          <a:p>
            <a:endParaRPr lang="en-US" altLang="zh-CN" dirty="0" smtClean="0"/>
          </a:p>
          <a:p>
            <a:endParaRPr lang="en-US" altLang="zh-CN" dirty="0" smtClean="0"/>
          </a:p>
          <a:p>
            <a:r>
              <a:rPr lang="en-US" altLang="zh-CN" dirty="0" smtClean="0"/>
              <a:t>When </a:t>
            </a:r>
            <a:r>
              <a:rPr lang="en-US" altLang="zh-CN" dirty="0" smtClean="0"/>
              <a:t>multiple instructions</a:t>
            </a:r>
            <a:r>
              <a:rPr lang="en-US" altLang="zh-CN" baseline="0" dirty="0" smtClean="0"/>
              <a:t> are execution in this manner, the next instruction can start only after the previous instruction finish. Therefore, each instruction has a long latency and the system has a slow instruction execution speed, which means a low performance.</a:t>
            </a:r>
            <a:endParaRPr lang="zh-CN" altLang="en-US" dirty="0"/>
          </a:p>
        </p:txBody>
      </p:sp>
      <p:sp>
        <p:nvSpPr>
          <p:cNvPr id="4" name="Slide Number Placeholder 3"/>
          <p:cNvSpPr>
            <a:spLocks noGrp="1"/>
          </p:cNvSpPr>
          <p:nvPr>
            <p:ph type="sldNum" sz="quarter" idx="10"/>
          </p:nvPr>
        </p:nvSpPr>
        <p:spPr/>
        <p:txBody>
          <a:bodyPr/>
          <a:lstStyle/>
          <a:p>
            <a:fld id="{812B9297-0495-460C-B823-578BDA786692}" type="slidenum">
              <a:rPr lang="zh-CN" altLang="en-US" smtClean="0"/>
              <a:t>5</a:t>
            </a:fld>
            <a:endParaRPr lang="zh-CN" altLang="en-US"/>
          </a:p>
        </p:txBody>
      </p:sp>
    </p:spTree>
    <p:extLst>
      <p:ext uri="{BB962C8B-B14F-4D97-AF65-F5344CB8AC3E}">
        <p14:creationId xmlns:p14="http://schemas.microsoft.com/office/powerpoint/2010/main" val="156008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为了提高指令的执行效率，流水线的思想被引入进来。让我用个简单的例子来介绍流水线。我们假设我们在家里洗衣服，有好多筐衣服要洗。洗衣服有</a:t>
            </a:r>
            <a:r>
              <a:rPr lang="en-US" altLang="zh-CN" dirty="0" smtClean="0"/>
              <a:t>3</a:t>
            </a:r>
            <a:r>
              <a:rPr lang="zh-CN" altLang="en-US" dirty="0" smtClean="0"/>
              <a:t>个步骤，第一步是是洗衣机洗衣服，第二步是烘干机对洗好的衣服进行烘干，第三步是把衣服叠好收起来。</a:t>
            </a:r>
            <a:endParaRPr lang="en-US" altLang="zh-CN" dirty="0" smtClean="0"/>
          </a:p>
          <a:p>
            <a:endParaRPr lang="en-US" altLang="zh-CN" dirty="0" smtClean="0"/>
          </a:p>
          <a:p>
            <a:r>
              <a:rPr lang="zh-CN" altLang="en-US" dirty="0" smtClean="0"/>
              <a:t>实际上，当我们开始洗第一筐衣服的时候，我们并不需要等上面三步都完成再去洗第二筐。我们可以在第一筐衣服在洗衣机里洗完去烘干的时候，开始洗第二筐衣服。同样，在第二筐衣服在洗衣机里洗完去烘干的时候，开始洗第三筐衣服。这样可以大大提升我们洗衣服的效率。</a:t>
            </a:r>
            <a:endParaRPr lang="en-US" altLang="zh-CN" dirty="0" smtClean="0"/>
          </a:p>
          <a:p>
            <a:endParaRPr lang="en-US" altLang="zh-CN" dirty="0" smtClean="0"/>
          </a:p>
          <a:p>
            <a:endParaRPr lang="en-US" altLang="zh-CN" dirty="0" smtClean="0"/>
          </a:p>
          <a:p>
            <a:endParaRPr lang="en-US" altLang="zh-CN" dirty="0" smtClean="0"/>
          </a:p>
          <a:p>
            <a:r>
              <a:rPr lang="en-US" altLang="zh-CN" dirty="0" smtClean="0"/>
              <a:t>To </a:t>
            </a:r>
            <a:r>
              <a:rPr lang="en-US" altLang="zh-CN" dirty="0" smtClean="0"/>
              <a:t>increase the instruction</a:t>
            </a:r>
            <a:r>
              <a:rPr lang="en-US" altLang="zh-CN" baseline="0" dirty="0" smtClean="0"/>
              <a:t> execution speed</a:t>
            </a:r>
            <a:r>
              <a:rPr lang="en-US" altLang="zh-CN" dirty="0" smtClean="0"/>
              <a:t>, pipelined</a:t>
            </a:r>
            <a:r>
              <a:rPr lang="en-US" altLang="zh-CN" baseline="0" dirty="0" smtClean="0"/>
              <a:t> execution are introduced. Let us use a simple example to show how the pipeline works.</a:t>
            </a:r>
            <a:r>
              <a:rPr lang="en-US" altLang="zh-CN" dirty="0" smtClean="0"/>
              <a:t>  We assume</a:t>
            </a:r>
            <a:r>
              <a:rPr lang="en-US" altLang="zh-CN" baseline="0" dirty="0" smtClean="0"/>
              <a:t> that we are doing laundry at home. It has three steps. First washing with wash machine. Second is drying with dryer. The third step is folding the clothes. After we wash the first basket of clothes, we do not need to wait all these three steps to finish and then start the second basket. We can start the second basket when the washer is free and comes to the dryer. Similarly, the second basket can start when the second basket finish the first step. So on and So forth.</a:t>
            </a:r>
            <a:endParaRPr lang="zh-CN" altLang="en-US" dirty="0"/>
          </a:p>
        </p:txBody>
      </p:sp>
      <p:sp>
        <p:nvSpPr>
          <p:cNvPr id="4" name="Slide Number Placeholder 3"/>
          <p:cNvSpPr>
            <a:spLocks noGrp="1"/>
          </p:cNvSpPr>
          <p:nvPr>
            <p:ph type="sldNum" sz="quarter" idx="10"/>
          </p:nvPr>
        </p:nvSpPr>
        <p:spPr/>
        <p:txBody>
          <a:bodyPr/>
          <a:lstStyle/>
          <a:p>
            <a:fld id="{812B9297-0495-460C-B823-578BDA786692}" type="slidenum">
              <a:rPr lang="zh-CN" altLang="en-US" smtClean="0"/>
              <a:t>6</a:t>
            </a:fld>
            <a:endParaRPr lang="zh-CN" altLang="en-US"/>
          </a:p>
        </p:txBody>
      </p:sp>
    </p:spTree>
    <p:extLst>
      <p:ext uri="{BB962C8B-B14F-4D97-AF65-F5344CB8AC3E}">
        <p14:creationId xmlns:p14="http://schemas.microsoft.com/office/powerpoint/2010/main" val="4191625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回到之前的指令执行的问题，如果我们可以把同样的流水线的方法方法用在指令执行的过程中，也可以大大提高指令执行的效率。第二条指令可以在第一条指令完成第一步的时候就开始执行。同样，第三条指令可以在第二条指令完成第一步的时候就开始执行。</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Then we</a:t>
            </a:r>
            <a:r>
              <a:rPr lang="en-US" altLang="zh-CN" baseline="0" dirty="0" smtClean="0"/>
              <a:t> come back to our instruction execution problem. The second instruction can execute when the first instruction finishes its first stage which is instruction fetch. The third instruction can execute when the second instruction finishes its first stage which is instruction fetch. So on and so forth. When there are N instructions, it will take N+4 cycles to finish all the instructions. When the number of instruction is large enough, the average instruction execution rate is 1 instruction per cycle.</a:t>
            </a:r>
            <a:endParaRPr lang="zh-CN" altLang="en-US" dirty="0" smtClean="0"/>
          </a:p>
        </p:txBody>
      </p:sp>
      <p:sp>
        <p:nvSpPr>
          <p:cNvPr id="4" name="Slide Number Placeholder 3"/>
          <p:cNvSpPr>
            <a:spLocks noGrp="1"/>
          </p:cNvSpPr>
          <p:nvPr>
            <p:ph type="sldNum" sz="quarter" idx="10"/>
          </p:nvPr>
        </p:nvSpPr>
        <p:spPr/>
        <p:txBody>
          <a:bodyPr/>
          <a:lstStyle/>
          <a:p>
            <a:fld id="{812B9297-0495-460C-B823-578BDA786692}" type="slidenum">
              <a:rPr lang="zh-CN" altLang="en-US" smtClean="0"/>
              <a:t>7</a:t>
            </a:fld>
            <a:endParaRPr lang="zh-CN" altLang="en-US"/>
          </a:p>
        </p:txBody>
      </p:sp>
    </p:spTree>
    <p:extLst>
      <p:ext uri="{BB962C8B-B14F-4D97-AF65-F5344CB8AC3E}">
        <p14:creationId xmlns:p14="http://schemas.microsoft.com/office/powerpoint/2010/main" val="3792223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假设一共有</a:t>
            </a:r>
            <a:r>
              <a:rPr lang="en-US" altLang="zh-CN" dirty="0" smtClean="0"/>
              <a:t>N</a:t>
            </a:r>
            <a:r>
              <a:rPr lang="zh-CN" altLang="en-US" dirty="0" smtClean="0"/>
              <a:t>条指令，每个指令需要</a:t>
            </a:r>
            <a:r>
              <a:rPr lang="en-US" altLang="zh-CN" dirty="0" smtClean="0"/>
              <a:t>5</a:t>
            </a:r>
            <a:r>
              <a:rPr lang="zh-CN" altLang="en-US" dirty="0" smtClean="0"/>
              <a:t>个周期</a:t>
            </a:r>
            <a:r>
              <a:rPr lang="en-US" altLang="zh-CN" dirty="0" smtClean="0"/>
              <a:t>T</a:t>
            </a:r>
            <a:r>
              <a:rPr lang="zh-CN" altLang="en-US" dirty="0" smtClean="0"/>
              <a:t>的完成</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那么之前的方法需要</a:t>
            </a:r>
            <a:r>
              <a:rPr lang="en-US" altLang="zh-CN" dirty="0" smtClean="0"/>
              <a:t>5NT</a:t>
            </a:r>
            <a:r>
              <a:rPr lang="zh-CN" altLang="en-US" dirty="0" smtClean="0"/>
              <a:t>个周期来完成</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如果当指令的数量足够多，我们可以发现，执行这些指令的时间缩短了</a:t>
            </a:r>
            <a:r>
              <a:rPr lang="en-US" altLang="zh-CN" dirty="0" smtClean="0"/>
              <a:t>5</a:t>
            </a:r>
            <a:r>
              <a:rPr lang="zh-CN" altLang="en-US" dirty="0" smtClean="0"/>
              <a:t>倍，执行效率提高了</a:t>
            </a:r>
            <a:r>
              <a:rPr lang="en-US" altLang="zh-CN" dirty="0" smtClean="0"/>
              <a:t>5</a:t>
            </a:r>
            <a:r>
              <a:rPr lang="zh-CN" altLang="en-US" dirty="0" smtClean="0"/>
              <a:t>倍</a:t>
            </a:r>
            <a:endParaRPr lang="zh-CN" altLang="en-US" dirty="0"/>
          </a:p>
        </p:txBody>
      </p:sp>
      <p:sp>
        <p:nvSpPr>
          <p:cNvPr id="4" name="Slide Number Placeholder 3"/>
          <p:cNvSpPr>
            <a:spLocks noGrp="1"/>
          </p:cNvSpPr>
          <p:nvPr>
            <p:ph type="sldNum" sz="quarter" idx="10"/>
          </p:nvPr>
        </p:nvSpPr>
        <p:spPr/>
        <p:txBody>
          <a:bodyPr/>
          <a:lstStyle/>
          <a:p>
            <a:fld id="{812B9297-0495-460C-B823-578BDA786692}" type="slidenum">
              <a:rPr lang="zh-CN" altLang="en-US" smtClean="0"/>
              <a:t>8</a:t>
            </a:fld>
            <a:endParaRPr lang="zh-CN" altLang="en-US"/>
          </a:p>
        </p:txBody>
      </p:sp>
    </p:spTree>
    <p:extLst>
      <p:ext uri="{BB962C8B-B14F-4D97-AF65-F5344CB8AC3E}">
        <p14:creationId xmlns:p14="http://schemas.microsoft.com/office/powerpoint/2010/main" val="3111426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目前我们介绍了指令流水线的基本思想和概念。指令流水线的核心思想便是利用不同资源的指令同时执行，这样可以提高指令执行效率。当指令的数量足够多，最好的情况下可以提升流水线级数倍的效率。</a:t>
            </a:r>
            <a:endParaRPr lang="en-US" altLang="zh-CN" dirty="0" smtClean="0"/>
          </a:p>
          <a:p>
            <a:endParaRPr lang="en-US" altLang="zh-CN" dirty="0" smtClean="0"/>
          </a:p>
          <a:p>
            <a:endParaRPr lang="en-US" altLang="zh-CN" dirty="0" smtClean="0"/>
          </a:p>
          <a:p>
            <a:r>
              <a:rPr lang="zh-CN" altLang="en-US" dirty="0" smtClean="0"/>
              <a:t>然后，简单的流水线也引入了一些问题，例如指令之间的相互影响。</a:t>
            </a:r>
            <a:endParaRPr lang="en-US" altLang="zh-CN" dirty="0" smtClean="0"/>
          </a:p>
          <a:p>
            <a:r>
              <a:rPr lang="zh-CN" altLang="en-US" dirty="0" smtClean="0"/>
              <a:t>例如如果多个指令需要在同一时间利用或者访问同一块硬件资源怎么办</a:t>
            </a:r>
            <a:endParaRPr lang="en-US" altLang="zh-CN" dirty="0" smtClean="0"/>
          </a:p>
          <a:p>
            <a:r>
              <a:rPr lang="zh-CN" altLang="en-US" dirty="0" smtClean="0"/>
              <a:t>例如下一条指令需要的结果上一条指令还没有来得及放到对应的寄存器中</a:t>
            </a:r>
            <a:endParaRPr lang="en-US" altLang="zh-CN" dirty="0" smtClean="0"/>
          </a:p>
          <a:p>
            <a:r>
              <a:rPr lang="zh-CN" altLang="en-US" dirty="0" smtClean="0"/>
              <a:t>又或者是出现了</a:t>
            </a:r>
            <a:r>
              <a:rPr lang="en-US" altLang="zh-CN" dirty="0" smtClean="0"/>
              <a:t>if</a:t>
            </a:r>
            <a:r>
              <a:rPr lang="zh-CN" altLang="en-US" dirty="0" smtClean="0"/>
              <a:t>这种判断跳转指令怎么办？</a:t>
            </a:r>
            <a:endParaRPr lang="en-US" altLang="zh-CN" dirty="0" smtClean="0"/>
          </a:p>
          <a:p>
            <a:endParaRPr lang="en-US" altLang="zh-CN" dirty="0" smtClean="0"/>
          </a:p>
          <a:p>
            <a:r>
              <a:rPr lang="zh-CN" altLang="en-US" dirty="0" smtClean="0"/>
              <a:t>上面这些问题都可以归结为流水线中的冒险问题。</a:t>
            </a:r>
            <a:endParaRPr lang="en-US" altLang="zh-CN" dirty="0" smtClean="0"/>
          </a:p>
          <a:p>
            <a:endParaRPr lang="en-US" altLang="zh-CN" dirty="0" smtClean="0"/>
          </a:p>
          <a:p>
            <a:endParaRPr lang="en-US" altLang="zh-CN" dirty="0" smtClean="0"/>
          </a:p>
          <a:p>
            <a:endParaRPr lang="zh-CN" altLang="en-US" dirty="0"/>
          </a:p>
        </p:txBody>
      </p:sp>
      <p:sp>
        <p:nvSpPr>
          <p:cNvPr id="4" name="Slide Number Placeholder 3"/>
          <p:cNvSpPr>
            <a:spLocks noGrp="1"/>
          </p:cNvSpPr>
          <p:nvPr>
            <p:ph type="sldNum" sz="quarter" idx="10"/>
          </p:nvPr>
        </p:nvSpPr>
        <p:spPr/>
        <p:txBody>
          <a:bodyPr/>
          <a:lstStyle/>
          <a:p>
            <a:fld id="{812B9297-0495-460C-B823-578BDA786692}" type="slidenum">
              <a:rPr lang="zh-CN" altLang="en-US" smtClean="0"/>
              <a:t>9</a:t>
            </a:fld>
            <a:endParaRPr lang="zh-CN" altLang="en-US"/>
          </a:p>
        </p:txBody>
      </p:sp>
    </p:spTree>
    <p:extLst>
      <p:ext uri="{BB962C8B-B14F-4D97-AF65-F5344CB8AC3E}">
        <p14:creationId xmlns:p14="http://schemas.microsoft.com/office/powerpoint/2010/main" val="2152769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zh-CN"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
        <p:nvSpPr>
          <p:cNvPr id="4" name="Date Placeholder 3"/>
          <p:cNvSpPr>
            <a:spLocks noGrp="1"/>
          </p:cNvSpPr>
          <p:nvPr>
            <p:ph type="dt" sz="half" idx="10"/>
          </p:nvPr>
        </p:nvSpPr>
        <p:spPr/>
        <p:txBody>
          <a:bodyPr/>
          <a:lstStyle/>
          <a:p>
            <a:fld id="{761F2587-E619-4C93-89B8-98DEEE935010}" type="datetime1">
              <a:rPr lang="en-US" altLang="zh-CN"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75D0F-26FA-4B8D-AE34-0EE4D3F34880}" type="slidenum">
              <a:rPr lang="en-US" smtClean="0"/>
              <a:pPr/>
              <a:t>‹#›</a:t>
            </a:fld>
            <a:endParaRPr lang="en-US"/>
          </a:p>
        </p:txBody>
      </p:sp>
    </p:spTree>
    <p:extLst>
      <p:ext uri="{BB962C8B-B14F-4D97-AF65-F5344CB8AC3E}">
        <p14:creationId xmlns:p14="http://schemas.microsoft.com/office/powerpoint/2010/main" val="3975779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685FD76E-FE16-4F3C-874E-2F6C8CB02199}" type="datetime1">
              <a:rPr lang="en-US" altLang="zh-CN"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75D0F-26FA-4B8D-AE34-0EE4D3F34880}" type="slidenum">
              <a:rPr lang="en-US" smtClean="0"/>
              <a:pPr/>
              <a:t>‹#›</a:t>
            </a:fld>
            <a:endParaRPr lang="en-US"/>
          </a:p>
        </p:txBody>
      </p:sp>
    </p:spTree>
    <p:extLst>
      <p:ext uri="{BB962C8B-B14F-4D97-AF65-F5344CB8AC3E}">
        <p14:creationId xmlns:p14="http://schemas.microsoft.com/office/powerpoint/2010/main" val="1730332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DBC4E030-57E2-4742-A0B3-918D0BFC7847}" type="datetime1">
              <a:rPr lang="en-US" altLang="zh-CN"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75D0F-26FA-4B8D-AE34-0EE4D3F34880}" type="slidenum">
              <a:rPr lang="en-US" smtClean="0"/>
              <a:pPr/>
              <a:t>‹#›</a:t>
            </a:fld>
            <a:endParaRPr lang="en-US"/>
          </a:p>
        </p:txBody>
      </p:sp>
    </p:spTree>
    <p:extLst>
      <p:ext uri="{BB962C8B-B14F-4D97-AF65-F5344CB8AC3E}">
        <p14:creationId xmlns:p14="http://schemas.microsoft.com/office/powerpoint/2010/main" val="1232805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B3CF598D-1C56-4456-A8CF-DA1E250F87F1}" type="datetime1">
              <a:rPr lang="en-US" altLang="zh-CN"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75D0F-26FA-4B8D-AE34-0EE4D3F34880}" type="slidenum">
              <a:rPr lang="en-US" smtClean="0"/>
              <a:pPr/>
              <a:t>‹#›</a:t>
            </a:fld>
            <a:endParaRPr lang="en-US"/>
          </a:p>
        </p:txBody>
      </p:sp>
    </p:spTree>
    <p:extLst>
      <p:ext uri="{BB962C8B-B14F-4D97-AF65-F5344CB8AC3E}">
        <p14:creationId xmlns:p14="http://schemas.microsoft.com/office/powerpoint/2010/main" val="2959326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Edit Master text styles</a:t>
            </a:r>
          </a:p>
        </p:txBody>
      </p:sp>
      <p:sp>
        <p:nvSpPr>
          <p:cNvPr id="4" name="Date Placeholder 3"/>
          <p:cNvSpPr>
            <a:spLocks noGrp="1"/>
          </p:cNvSpPr>
          <p:nvPr>
            <p:ph type="dt" sz="half" idx="10"/>
          </p:nvPr>
        </p:nvSpPr>
        <p:spPr/>
        <p:txBody>
          <a:bodyPr/>
          <a:lstStyle/>
          <a:p>
            <a:fld id="{37FEF6E3-16DC-48CE-8E2F-1BA2172127AF}" type="datetime1">
              <a:rPr lang="en-US" altLang="zh-CN"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75D0F-26FA-4B8D-AE34-0EE4D3F34880}" type="slidenum">
              <a:rPr lang="en-US" smtClean="0"/>
              <a:pPr/>
              <a:t>‹#›</a:t>
            </a:fld>
            <a:endParaRPr lang="en-US"/>
          </a:p>
        </p:txBody>
      </p:sp>
    </p:spTree>
    <p:extLst>
      <p:ext uri="{BB962C8B-B14F-4D97-AF65-F5344CB8AC3E}">
        <p14:creationId xmlns:p14="http://schemas.microsoft.com/office/powerpoint/2010/main" val="1733026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A7CBBFC6-9876-441E-B129-0B099A94433C}" type="datetime1">
              <a:rPr lang="en-US" altLang="zh-CN" smtClean="0"/>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E75D0F-26FA-4B8D-AE34-0EE4D3F34880}" type="slidenum">
              <a:rPr lang="en-US" smtClean="0"/>
              <a:pPr/>
              <a:t>‹#›</a:t>
            </a:fld>
            <a:endParaRPr lang="en-US"/>
          </a:p>
        </p:txBody>
      </p:sp>
    </p:spTree>
    <p:extLst>
      <p:ext uri="{BB962C8B-B14F-4D97-AF65-F5344CB8AC3E}">
        <p14:creationId xmlns:p14="http://schemas.microsoft.com/office/powerpoint/2010/main" val="578623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BB2E0F58-3C31-42F8-A966-BB409EB73905}" type="datetime1">
              <a:rPr lang="en-US" altLang="zh-CN" smtClean="0"/>
              <a:t>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E75D0F-26FA-4B8D-AE34-0EE4D3F34880}" type="slidenum">
              <a:rPr lang="en-US" smtClean="0"/>
              <a:pPr/>
              <a:t>‹#›</a:t>
            </a:fld>
            <a:endParaRPr lang="en-US"/>
          </a:p>
        </p:txBody>
      </p:sp>
    </p:spTree>
    <p:extLst>
      <p:ext uri="{BB962C8B-B14F-4D97-AF65-F5344CB8AC3E}">
        <p14:creationId xmlns:p14="http://schemas.microsoft.com/office/powerpoint/2010/main" val="1567712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3111F960-FDD6-4F0F-8C43-B7F6C5460C46}" type="datetime1">
              <a:rPr lang="en-US" altLang="zh-CN" smtClean="0"/>
              <a:t>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E75D0F-26FA-4B8D-AE34-0EE4D3F34880}" type="slidenum">
              <a:rPr lang="en-US" smtClean="0"/>
              <a:pPr/>
              <a:t>‹#›</a:t>
            </a:fld>
            <a:endParaRPr lang="en-US"/>
          </a:p>
        </p:txBody>
      </p:sp>
    </p:spTree>
    <p:extLst>
      <p:ext uri="{BB962C8B-B14F-4D97-AF65-F5344CB8AC3E}">
        <p14:creationId xmlns:p14="http://schemas.microsoft.com/office/powerpoint/2010/main" val="1613521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9D251-D4E4-4B56-9062-70BEF4FF4BFC}" type="datetime1">
              <a:rPr lang="en-US" altLang="zh-CN" smtClean="0"/>
              <a:t>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E75D0F-26FA-4B8D-AE34-0EE4D3F34880}" type="slidenum">
              <a:rPr lang="en-US" smtClean="0"/>
              <a:pPr/>
              <a:t>‹#›</a:t>
            </a:fld>
            <a:endParaRPr lang="en-US"/>
          </a:p>
        </p:txBody>
      </p:sp>
    </p:spTree>
    <p:extLst>
      <p:ext uri="{BB962C8B-B14F-4D97-AF65-F5344CB8AC3E}">
        <p14:creationId xmlns:p14="http://schemas.microsoft.com/office/powerpoint/2010/main" val="2192123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Date Placeholder 4"/>
          <p:cNvSpPr>
            <a:spLocks noGrp="1"/>
          </p:cNvSpPr>
          <p:nvPr>
            <p:ph type="dt" sz="half" idx="10"/>
          </p:nvPr>
        </p:nvSpPr>
        <p:spPr/>
        <p:txBody>
          <a:bodyPr/>
          <a:lstStyle/>
          <a:p>
            <a:fld id="{82FCB253-A5B1-44C7-8793-AA05696055B3}" type="datetime1">
              <a:rPr lang="en-US" altLang="zh-CN" smtClean="0"/>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E75D0F-26FA-4B8D-AE34-0EE4D3F34880}" type="slidenum">
              <a:rPr lang="en-US" smtClean="0"/>
              <a:pPr/>
              <a:t>‹#›</a:t>
            </a:fld>
            <a:endParaRPr lang="en-US"/>
          </a:p>
        </p:txBody>
      </p:sp>
    </p:spTree>
    <p:extLst>
      <p:ext uri="{BB962C8B-B14F-4D97-AF65-F5344CB8AC3E}">
        <p14:creationId xmlns:p14="http://schemas.microsoft.com/office/powerpoint/2010/main" val="267332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Date Placeholder 4"/>
          <p:cNvSpPr>
            <a:spLocks noGrp="1"/>
          </p:cNvSpPr>
          <p:nvPr>
            <p:ph type="dt" sz="half" idx="10"/>
          </p:nvPr>
        </p:nvSpPr>
        <p:spPr/>
        <p:txBody>
          <a:bodyPr/>
          <a:lstStyle/>
          <a:p>
            <a:fld id="{3216ECC2-C388-4BBD-8F7F-14B22C525A4D}" type="datetime1">
              <a:rPr lang="en-US" altLang="zh-CN" smtClean="0"/>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E75D0F-26FA-4B8D-AE34-0EE4D3F34880}" type="slidenum">
              <a:rPr lang="en-US" smtClean="0"/>
              <a:pPr/>
              <a:t>‹#›</a:t>
            </a:fld>
            <a:endParaRPr lang="en-US"/>
          </a:p>
        </p:txBody>
      </p:sp>
    </p:spTree>
    <p:extLst>
      <p:ext uri="{BB962C8B-B14F-4D97-AF65-F5344CB8AC3E}">
        <p14:creationId xmlns:p14="http://schemas.microsoft.com/office/powerpoint/2010/main" val="3108210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3CBD6D-2824-400E-91E4-3B9E8BA16AF8}" type="datetime1">
              <a:rPr lang="en-US" altLang="zh-CN" smtClean="0"/>
              <a:t>3/1/2021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E75D0F-26FA-4B8D-AE34-0EE4D3F34880}" type="slidenum">
              <a:rPr lang="en-US" smtClean="0"/>
              <a:pPr/>
              <a:t>‹#›</a:t>
            </a:fld>
            <a:endParaRPr lang="en-US"/>
          </a:p>
        </p:txBody>
      </p:sp>
    </p:spTree>
    <p:extLst>
      <p:ext uri="{BB962C8B-B14F-4D97-AF65-F5344CB8AC3E}">
        <p14:creationId xmlns:p14="http://schemas.microsoft.com/office/powerpoint/2010/main" val="36979606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nzou@wustl.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7688" y="972109"/>
            <a:ext cx="7984840" cy="1282023"/>
          </a:xfrm>
        </p:spPr>
        <p:txBody>
          <a:bodyPr anchor="t">
            <a:noAutofit/>
          </a:bodyPr>
          <a:lstStyle/>
          <a:p>
            <a:pPr>
              <a:lnSpc>
                <a:spcPct val="100000"/>
              </a:lnSpc>
            </a:pPr>
            <a:r>
              <a:rPr lang="en-US" altLang="zh-CN" sz="4000" b="1" dirty="0" smtClean="0">
                <a:latin typeface="+mn-lt"/>
                <a:cs typeface="Arial" panose="020B0604020202020204" pitchFamily="34" charset="0"/>
              </a:rPr>
              <a:t>Instruction Pipelining and Hazards</a:t>
            </a:r>
            <a:endParaRPr lang="en-US" sz="4000" b="1" dirty="0">
              <a:latin typeface="+mn-lt"/>
              <a:cs typeface="Arial" panose="020B0604020202020204" pitchFamily="34" charset="0"/>
            </a:endParaRPr>
          </a:p>
        </p:txBody>
      </p:sp>
      <p:sp>
        <p:nvSpPr>
          <p:cNvPr id="9" name="Rectangle 8"/>
          <p:cNvSpPr/>
          <p:nvPr/>
        </p:nvSpPr>
        <p:spPr>
          <a:xfrm>
            <a:off x="1537903" y="4902925"/>
            <a:ext cx="6244410" cy="1877437"/>
          </a:xfrm>
          <a:prstGeom prst="rect">
            <a:avLst/>
          </a:prstGeom>
        </p:spPr>
        <p:txBody>
          <a:bodyPr wrap="square">
            <a:spAutoFit/>
          </a:bodyPr>
          <a:lstStyle/>
          <a:p>
            <a:pPr algn="ctr"/>
            <a:r>
              <a:rPr lang="en-US" sz="2800" dirty="0">
                <a:cs typeface="Arial" panose="020B0604020202020204" pitchFamily="34" charset="0"/>
              </a:rPr>
              <a:t>The Preston M. Green Department of Electrical and Systems Engineering</a:t>
            </a:r>
          </a:p>
          <a:p>
            <a:endParaRPr lang="en-US" sz="2000" b="1" i="1" dirty="0">
              <a:latin typeface="Arial" panose="020B0604020202020204" pitchFamily="34" charset="0"/>
              <a:cs typeface="Arial" panose="020B0604020202020204" pitchFamily="34" charset="0"/>
            </a:endParaRPr>
          </a:p>
          <a:p>
            <a:r>
              <a:rPr lang="en-US" sz="2000" b="1" i="1" dirty="0">
                <a:latin typeface="Arial" panose="020B0604020202020204" pitchFamily="34" charset="0"/>
                <a:cs typeface="Arial" panose="020B0604020202020204" pitchFamily="34" charset="0"/>
              </a:rPr>
              <a:t/>
            </a:r>
            <a:br>
              <a:rPr lang="en-US" sz="2000" b="1" i="1" dirty="0">
                <a:latin typeface="Arial" panose="020B0604020202020204" pitchFamily="34" charset="0"/>
                <a:cs typeface="Arial" panose="020B0604020202020204" pitchFamily="34" charset="0"/>
              </a:rPr>
            </a:br>
            <a:endParaRPr lang="en-US" sz="2000" b="1" i="1" dirty="0">
              <a:latin typeface="Arial" panose="020B0604020202020204" pitchFamily="34" charset="0"/>
              <a:cs typeface="Arial" panose="020B0604020202020204" pitchFamily="34" charset="0"/>
            </a:endParaRPr>
          </a:p>
        </p:txBody>
      </p:sp>
      <p:sp>
        <p:nvSpPr>
          <p:cNvPr id="10" name="TextBox 9"/>
          <p:cNvSpPr txBox="1"/>
          <p:nvPr/>
        </p:nvSpPr>
        <p:spPr>
          <a:xfrm>
            <a:off x="2647406" y="3055773"/>
            <a:ext cx="3875314" cy="1354217"/>
          </a:xfrm>
          <a:prstGeom prst="rect">
            <a:avLst/>
          </a:prstGeom>
          <a:noFill/>
        </p:spPr>
        <p:txBody>
          <a:bodyPr wrap="square" rtlCol="0">
            <a:spAutoFit/>
          </a:bodyPr>
          <a:lstStyle/>
          <a:p>
            <a:pPr algn="ctr"/>
            <a:r>
              <a:rPr lang="en-US" sz="3200" b="1" dirty="0" smtClean="0">
                <a:cs typeface="Arial" panose="020B0604020202020204" pitchFamily="34" charset="0"/>
              </a:rPr>
              <a:t>An Zou</a:t>
            </a:r>
          </a:p>
          <a:p>
            <a:pPr algn="ctr"/>
            <a:r>
              <a:rPr lang="en-US" altLang="zh-CN" b="1" dirty="0" smtClean="0">
                <a:cs typeface="Arial" panose="020B0604020202020204" pitchFamily="34" charset="0"/>
                <a:hlinkClick r:id="rId3"/>
              </a:rPr>
              <a:t>anzou@wustl.edu</a:t>
            </a:r>
            <a:endParaRPr lang="en-US" altLang="zh-CN" b="1" dirty="0" smtClean="0">
              <a:cs typeface="Arial" panose="020B0604020202020204" pitchFamily="34" charset="0"/>
            </a:endParaRPr>
          </a:p>
          <a:p>
            <a:pPr algn="ctr"/>
            <a:endParaRPr lang="en-US" sz="3200" b="1" dirty="0" smtClean="0">
              <a:cs typeface="Arial" panose="020B0604020202020204" pitchFamily="34" charset="0"/>
            </a:endParaRPr>
          </a:p>
        </p:txBody>
      </p:sp>
      <p:pic>
        <p:nvPicPr>
          <p:cNvPr id="1026" name="Picture 2" descr="1linepos(RGB)1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7903" y="5682801"/>
            <a:ext cx="6068193" cy="95349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2EE75D0F-26FA-4B8D-AE34-0EE4D3F34880}" type="slidenum">
              <a:rPr lang="en-US" smtClean="0"/>
              <a:pPr/>
              <a:t>1</a:t>
            </a:fld>
            <a:endParaRPr lang="en-US"/>
          </a:p>
        </p:txBody>
      </p:sp>
    </p:spTree>
    <p:extLst>
      <p:ext uri="{BB962C8B-B14F-4D97-AF65-F5344CB8AC3E}">
        <p14:creationId xmlns:p14="http://schemas.microsoft.com/office/powerpoint/2010/main" val="38761158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76"/>
            <a:ext cx="7886700" cy="884082"/>
          </a:xfrm>
        </p:spPr>
        <p:txBody>
          <a:bodyPr>
            <a:normAutofit/>
          </a:bodyPr>
          <a:lstStyle/>
          <a:p>
            <a:r>
              <a:rPr lang="en-US" altLang="zh-CN" sz="3200" b="1" dirty="0" smtClean="0">
                <a:latin typeface="+mn-lt"/>
                <a:cs typeface="Arial" panose="020B0604020202020204" pitchFamily="34" charset="0"/>
              </a:rPr>
              <a:t>Pipeline </a:t>
            </a:r>
            <a:r>
              <a:rPr lang="en-US" altLang="zh-CN" sz="3200" b="1" dirty="0">
                <a:latin typeface="+mn-lt"/>
                <a:cs typeface="Arial" panose="020B0604020202020204" pitchFamily="34" charset="0"/>
              </a:rPr>
              <a:t>Hazards</a:t>
            </a:r>
          </a:p>
        </p:txBody>
      </p:sp>
      <p:cxnSp>
        <p:nvCxnSpPr>
          <p:cNvPr id="4" name="Straight Connector 3"/>
          <p:cNvCxnSpPr/>
          <p:nvPr/>
        </p:nvCxnSpPr>
        <p:spPr>
          <a:xfrm>
            <a:off x="0" y="895517"/>
            <a:ext cx="9144000" cy="3048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14359" y="-43394"/>
            <a:ext cx="973455" cy="973455"/>
          </a:xfrm>
          <a:prstGeom prst="rect">
            <a:avLst/>
          </a:prstGeom>
        </p:spPr>
      </p:pic>
      <p:sp>
        <p:nvSpPr>
          <p:cNvPr id="3" name="Rectangle 2"/>
          <p:cNvSpPr/>
          <p:nvPr/>
        </p:nvSpPr>
        <p:spPr>
          <a:xfrm>
            <a:off x="-60960" y="1124083"/>
            <a:ext cx="9204960" cy="855619"/>
          </a:xfrm>
          <a:prstGeom prst="rect">
            <a:avLst/>
          </a:prstGeom>
        </p:spPr>
        <p:txBody>
          <a:bodyPr wrap="square">
            <a:spAutoFit/>
          </a:bodyPr>
          <a:lstStyle/>
          <a:p>
            <a:pPr marL="342900" indent="-342900">
              <a:spcBef>
                <a:spcPct val="20000"/>
              </a:spcBef>
              <a:buSzPct val="100000"/>
              <a:buFont typeface="Wingdings" charset="2"/>
              <a:buChar char="Ø"/>
            </a:pPr>
            <a:r>
              <a:rPr lang="en-US" altLang="zh-CN" sz="2800" b="1" dirty="0" smtClean="0">
                <a:ea typeface="Calibri" charset="0"/>
                <a:cs typeface="Gill Sans"/>
              </a:rPr>
              <a:t>Hazards</a:t>
            </a:r>
            <a:endParaRPr lang="en-US" altLang="zh-CN" sz="2800" b="1" dirty="0" smtClean="0">
              <a:cs typeface="Gill Sans"/>
            </a:endParaRPr>
          </a:p>
          <a:p>
            <a:pPr lvl="1">
              <a:spcBef>
                <a:spcPct val="20000"/>
              </a:spcBef>
              <a:buClr>
                <a:schemeClr val="accent3">
                  <a:lumMod val="50000"/>
                </a:schemeClr>
              </a:buClr>
              <a:buSzPct val="80000"/>
            </a:pPr>
            <a:endParaRPr lang="en-US" altLang="zh-CN" b="1" dirty="0" smtClean="0">
              <a:solidFill>
                <a:srgbClr val="910C07"/>
              </a:solidFill>
              <a:ea typeface="Calibri" charset="0"/>
              <a:cs typeface="Gill Sans"/>
            </a:endParaRPr>
          </a:p>
        </p:txBody>
      </p:sp>
      <p:sp>
        <p:nvSpPr>
          <p:cNvPr id="18" name="Slide Number Placeholder 17"/>
          <p:cNvSpPr>
            <a:spLocks noGrp="1"/>
          </p:cNvSpPr>
          <p:nvPr>
            <p:ph type="sldNum" sz="quarter" idx="12"/>
          </p:nvPr>
        </p:nvSpPr>
        <p:spPr/>
        <p:txBody>
          <a:bodyPr/>
          <a:lstStyle/>
          <a:p>
            <a:fld id="{2EE75D0F-26FA-4B8D-AE34-0EE4D3F34880}" type="slidenum">
              <a:rPr lang="en-US" smtClean="0"/>
              <a:pPr/>
              <a:t>10</a:t>
            </a:fld>
            <a:endParaRPr lang="en-US" dirty="0"/>
          </a:p>
        </p:txBody>
      </p:sp>
      <p:sp>
        <p:nvSpPr>
          <p:cNvPr id="174" name="Rectangle 3"/>
          <p:cNvSpPr txBox="1">
            <a:spLocks noChangeArrowheads="1"/>
          </p:cNvSpPr>
          <p:nvPr/>
        </p:nvSpPr>
        <p:spPr>
          <a:xfrm>
            <a:off x="0" y="1833968"/>
            <a:ext cx="7886700" cy="45223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spcBef>
                <a:spcPts val="1000"/>
              </a:spcBef>
              <a:buClr>
                <a:schemeClr val="tx1"/>
              </a:buClr>
            </a:pPr>
            <a:r>
              <a:rPr lang="en-US" altLang="en-US" b="1" dirty="0"/>
              <a:t>Structural hazards: </a:t>
            </a:r>
          </a:p>
          <a:p>
            <a:pPr lvl="1">
              <a:buClr>
                <a:schemeClr val="tx1"/>
              </a:buClr>
            </a:pPr>
            <a:r>
              <a:rPr lang="en-US" altLang="en-US" sz="2000" dirty="0"/>
              <a:t>T</a:t>
            </a:r>
            <a:r>
              <a:rPr lang="en-US" altLang="en-US" sz="2000" dirty="0" smtClean="0"/>
              <a:t>wo </a:t>
            </a:r>
            <a:r>
              <a:rPr lang="en-US" altLang="en-US" sz="2000" dirty="0"/>
              <a:t>different instructions use </a:t>
            </a:r>
            <a:r>
              <a:rPr lang="en-US" altLang="en-US" sz="2000" dirty="0" smtClean="0"/>
              <a:t>same hardware </a:t>
            </a:r>
            <a:r>
              <a:rPr lang="en-US" altLang="en-US" sz="2000" dirty="0"/>
              <a:t>in same cycle </a:t>
            </a:r>
            <a:endParaRPr lang="en-US" altLang="en-US" sz="2000" dirty="0" smtClean="0"/>
          </a:p>
          <a:p>
            <a:pPr marL="457200" lvl="1" indent="0">
              <a:buClr>
                <a:schemeClr val="tx1"/>
              </a:buClr>
              <a:buNone/>
            </a:pPr>
            <a:endParaRPr lang="en-US" altLang="en-US" dirty="0"/>
          </a:p>
          <a:p>
            <a:pPr marL="228600" lvl="1">
              <a:spcBef>
                <a:spcPts val="1000"/>
              </a:spcBef>
              <a:buClr>
                <a:schemeClr val="tx1"/>
              </a:buClr>
            </a:pPr>
            <a:r>
              <a:rPr lang="en-US" altLang="en-US" b="1" dirty="0"/>
              <a:t>Data hazards: </a:t>
            </a:r>
          </a:p>
          <a:p>
            <a:pPr lvl="1">
              <a:buClr>
                <a:schemeClr val="tx1"/>
              </a:buClr>
            </a:pPr>
            <a:r>
              <a:rPr lang="en-US" altLang="en-US" sz="2000" dirty="0" smtClean="0"/>
              <a:t>Instruction </a:t>
            </a:r>
            <a:r>
              <a:rPr lang="en-US" altLang="en-US" sz="2000" dirty="0"/>
              <a:t>depends on result of prior instruction still in the </a:t>
            </a:r>
            <a:r>
              <a:rPr lang="en-US" altLang="en-US" sz="2000" dirty="0" smtClean="0"/>
              <a:t>pipeline</a:t>
            </a:r>
          </a:p>
          <a:p>
            <a:pPr lvl="1">
              <a:buClr>
                <a:schemeClr val="tx1"/>
              </a:buClr>
            </a:pPr>
            <a:r>
              <a:rPr lang="en-US" altLang="en-US" sz="2000" u="sng" dirty="0">
                <a:solidFill>
                  <a:srgbClr val="990000"/>
                </a:solidFill>
              </a:rPr>
              <a:t>Read after write (RAW)</a:t>
            </a:r>
            <a:r>
              <a:rPr lang="en-US" altLang="en-US" sz="2000" dirty="0" smtClean="0"/>
              <a:t>: a </a:t>
            </a:r>
            <a:r>
              <a:rPr lang="en-US" altLang="en-US" sz="2000" dirty="0"/>
              <a:t>true dependency. </a:t>
            </a:r>
            <a:endParaRPr lang="en-US" altLang="en-US" sz="2000" dirty="0" smtClean="0"/>
          </a:p>
          <a:p>
            <a:pPr lvl="1">
              <a:buClr>
                <a:schemeClr val="tx1"/>
              </a:buClr>
            </a:pPr>
            <a:r>
              <a:rPr lang="en-US" altLang="en-US" sz="2000" u="sng" dirty="0">
                <a:solidFill>
                  <a:srgbClr val="990000"/>
                </a:solidFill>
              </a:rPr>
              <a:t>Write after read (WAR)</a:t>
            </a:r>
            <a:r>
              <a:rPr lang="en-US" altLang="en-US" sz="2000" dirty="0"/>
              <a:t>: an </a:t>
            </a:r>
            <a:r>
              <a:rPr lang="en-US" altLang="en-US" sz="2000" dirty="0" smtClean="0"/>
              <a:t>anti-dependency (no hazards). </a:t>
            </a:r>
          </a:p>
          <a:p>
            <a:pPr lvl="1">
              <a:buClr>
                <a:schemeClr val="tx1"/>
              </a:buClr>
            </a:pPr>
            <a:r>
              <a:rPr lang="en-US" altLang="en-US" sz="2000" u="sng" dirty="0">
                <a:solidFill>
                  <a:srgbClr val="990000"/>
                </a:solidFill>
              </a:rPr>
              <a:t>Write after write (WAW)</a:t>
            </a:r>
            <a:r>
              <a:rPr lang="en-US" altLang="en-US" sz="2000" dirty="0"/>
              <a:t>: an output </a:t>
            </a:r>
            <a:r>
              <a:rPr lang="en-US" altLang="en-US" sz="2000" dirty="0" smtClean="0"/>
              <a:t>dependency (no problem in atom execution and problems in concurrency).</a:t>
            </a:r>
          </a:p>
          <a:p>
            <a:pPr marL="457200" lvl="1" indent="0">
              <a:buClr>
                <a:schemeClr val="tx1"/>
              </a:buClr>
              <a:buNone/>
            </a:pPr>
            <a:endParaRPr lang="en-US" altLang="en-US" sz="2000" dirty="0"/>
          </a:p>
          <a:p>
            <a:pPr marL="228600" lvl="1">
              <a:spcBef>
                <a:spcPts val="1000"/>
              </a:spcBef>
              <a:buClr>
                <a:schemeClr val="tx1"/>
              </a:buClr>
            </a:pPr>
            <a:r>
              <a:rPr lang="en-US" altLang="en-US" b="1" dirty="0"/>
              <a:t>Control hazards: </a:t>
            </a:r>
          </a:p>
          <a:p>
            <a:pPr lvl="1">
              <a:buClr>
                <a:schemeClr val="tx1"/>
              </a:buClr>
            </a:pPr>
            <a:r>
              <a:rPr lang="en-US" altLang="en-US" sz="2000" dirty="0" smtClean="0"/>
              <a:t>Pipelining </a:t>
            </a:r>
            <a:r>
              <a:rPr lang="en-US" altLang="en-US" sz="2000" dirty="0"/>
              <a:t>of branches &amp; other </a:t>
            </a:r>
            <a:r>
              <a:rPr lang="en-US" altLang="en-US" sz="2000" dirty="0" smtClean="0"/>
              <a:t>instructions </a:t>
            </a:r>
            <a:r>
              <a:rPr lang="en-US" altLang="en-US" sz="2000" dirty="0"/>
              <a:t>that change the PC</a:t>
            </a:r>
            <a:endParaRPr lang="en-US" altLang="en-US" sz="2400" dirty="0" smtClean="0"/>
          </a:p>
        </p:txBody>
      </p:sp>
    </p:spTree>
    <p:extLst>
      <p:ext uri="{BB962C8B-B14F-4D97-AF65-F5344CB8AC3E}">
        <p14:creationId xmlns:p14="http://schemas.microsoft.com/office/powerpoint/2010/main" val="202850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
                                            <p:txEl>
                                              <p:pRg st="0" end="0"/>
                                            </p:txEl>
                                          </p:spTgt>
                                        </p:tgtEl>
                                        <p:attrNameLst>
                                          <p:attrName>style.visibility</p:attrName>
                                        </p:attrNameLst>
                                      </p:cBhvr>
                                      <p:to>
                                        <p:strVal val="visible"/>
                                      </p:to>
                                    </p:set>
                                    <p:animEffect transition="in" filter="fade">
                                      <p:cBhvr>
                                        <p:cTn id="7" dur="500"/>
                                        <p:tgtEl>
                                          <p:spTgt spid="17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4">
                                            <p:txEl>
                                              <p:pRg st="1" end="1"/>
                                            </p:txEl>
                                          </p:spTgt>
                                        </p:tgtEl>
                                        <p:attrNameLst>
                                          <p:attrName>style.visibility</p:attrName>
                                        </p:attrNameLst>
                                      </p:cBhvr>
                                      <p:to>
                                        <p:strVal val="visible"/>
                                      </p:to>
                                    </p:set>
                                    <p:animEffect transition="in" filter="fade">
                                      <p:cBhvr>
                                        <p:cTn id="10" dur="500"/>
                                        <p:tgtEl>
                                          <p:spTgt spid="17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4">
                                            <p:txEl>
                                              <p:pRg st="3" end="3"/>
                                            </p:txEl>
                                          </p:spTgt>
                                        </p:tgtEl>
                                        <p:attrNameLst>
                                          <p:attrName>style.visibility</p:attrName>
                                        </p:attrNameLst>
                                      </p:cBhvr>
                                      <p:to>
                                        <p:strVal val="visible"/>
                                      </p:to>
                                    </p:set>
                                    <p:animEffect transition="in" filter="fade">
                                      <p:cBhvr>
                                        <p:cTn id="15" dur="500"/>
                                        <p:tgtEl>
                                          <p:spTgt spid="174">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74">
                                            <p:txEl>
                                              <p:pRg st="4" end="4"/>
                                            </p:txEl>
                                          </p:spTgt>
                                        </p:tgtEl>
                                        <p:attrNameLst>
                                          <p:attrName>style.visibility</p:attrName>
                                        </p:attrNameLst>
                                      </p:cBhvr>
                                      <p:to>
                                        <p:strVal val="visible"/>
                                      </p:to>
                                    </p:set>
                                    <p:animEffect transition="in" filter="fade">
                                      <p:cBhvr>
                                        <p:cTn id="18" dur="500"/>
                                        <p:tgtEl>
                                          <p:spTgt spid="17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74">
                                            <p:txEl>
                                              <p:pRg st="5" end="5"/>
                                            </p:txEl>
                                          </p:spTgt>
                                        </p:tgtEl>
                                        <p:attrNameLst>
                                          <p:attrName>style.visibility</p:attrName>
                                        </p:attrNameLst>
                                      </p:cBhvr>
                                      <p:to>
                                        <p:strVal val="visible"/>
                                      </p:to>
                                    </p:set>
                                    <p:animEffect transition="in" filter="fade">
                                      <p:cBhvr>
                                        <p:cTn id="21" dur="500"/>
                                        <p:tgtEl>
                                          <p:spTgt spid="17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74">
                                            <p:txEl>
                                              <p:pRg st="6" end="6"/>
                                            </p:txEl>
                                          </p:spTgt>
                                        </p:tgtEl>
                                        <p:attrNameLst>
                                          <p:attrName>style.visibility</p:attrName>
                                        </p:attrNameLst>
                                      </p:cBhvr>
                                      <p:to>
                                        <p:strVal val="visible"/>
                                      </p:to>
                                    </p:set>
                                    <p:animEffect transition="in" filter="fade">
                                      <p:cBhvr>
                                        <p:cTn id="24" dur="500"/>
                                        <p:tgtEl>
                                          <p:spTgt spid="17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74">
                                            <p:txEl>
                                              <p:pRg st="7" end="7"/>
                                            </p:txEl>
                                          </p:spTgt>
                                        </p:tgtEl>
                                        <p:attrNameLst>
                                          <p:attrName>style.visibility</p:attrName>
                                        </p:attrNameLst>
                                      </p:cBhvr>
                                      <p:to>
                                        <p:strVal val="visible"/>
                                      </p:to>
                                    </p:set>
                                    <p:animEffect transition="in" filter="fade">
                                      <p:cBhvr>
                                        <p:cTn id="27" dur="500"/>
                                        <p:tgtEl>
                                          <p:spTgt spid="17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4">
                                            <p:txEl>
                                              <p:pRg st="9" end="9"/>
                                            </p:txEl>
                                          </p:spTgt>
                                        </p:tgtEl>
                                        <p:attrNameLst>
                                          <p:attrName>style.visibility</p:attrName>
                                        </p:attrNameLst>
                                      </p:cBhvr>
                                      <p:to>
                                        <p:strVal val="visible"/>
                                      </p:to>
                                    </p:set>
                                    <p:animEffect transition="in" filter="fade">
                                      <p:cBhvr>
                                        <p:cTn id="32" dur="500"/>
                                        <p:tgtEl>
                                          <p:spTgt spid="174">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74">
                                            <p:txEl>
                                              <p:pRg st="10" end="10"/>
                                            </p:txEl>
                                          </p:spTgt>
                                        </p:tgtEl>
                                        <p:attrNameLst>
                                          <p:attrName>style.visibility</p:attrName>
                                        </p:attrNameLst>
                                      </p:cBhvr>
                                      <p:to>
                                        <p:strVal val="visible"/>
                                      </p:to>
                                    </p:set>
                                    <p:animEffect transition="in" filter="fade">
                                      <p:cBhvr>
                                        <p:cTn id="35" dur="500"/>
                                        <p:tgtEl>
                                          <p:spTgt spid="17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76"/>
            <a:ext cx="7886700" cy="884082"/>
          </a:xfrm>
        </p:spPr>
        <p:txBody>
          <a:bodyPr>
            <a:normAutofit/>
          </a:bodyPr>
          <a:lstStyle/>
          <a:p>
            <a:r>
              <a:rPr lang="en-US" altLang="zh-CN" sz="3200" b="1" dirty="0" smtClean="0">
                <a:latin typeface="+mn-lt"/>
                <a:cs typeface="Arial" panose="020B0604020202020204" pitchFamily="34" charset="0"/>
              </a:rPr>
              <a:t>Pipeline </a:t>
            </a:r>
            <a:r>
              <a:rPr lang="en-US" altLang="zh-CN" sz="3200" b="1" dirty="0">
                <a:latin typeface="+mn-lt"/>
                <a:cs typeface="Arial" panose="020B0604020202020204" pitchFamily="34" charset="0"/>
              </a:rPr>
              <a:t>Hazards</a:t>
            </a:r>
          </a:p>
        </p:txBody>
      </p:sp>
      <p:cxnSp>
        <p:nvCxnSpPr>
          <p:cNvPr id="4" name="Straight Connector 3"/>
          <p:cNvCxnSpPr/>
          <p:nvPr/>
        </p:nvCxnSpPr>
        <p:spPr>
          <a:xfrm>
            <a:off x="0" y="895517"/>
            <a:ext cx="9144000" cy="3048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14359" y="-43394"/>
            <a:ext cx="973455" cy="973455"/>
          </a:xfrm>
          <a:prstGeom prst="rect">
            <a:avLst/>
          </a:prstGeom>
        </p:spPr>
      </p:pic>
      <p:sp>
        <p:nvSpPr>
          <p:cNvPr id="3" name="Rectangle 2"/>
          <p:cNvSpPr/>
          <p:nvPr/>
        </p:nvSpPr>
        <p:spPr>
          <a:xfrm>
            <a:off x="-60960" y="1124083"/>
            <a:ext cx="9204960" cy="855619"/>
          </a:xfrm>
          <a:prstGeom prst="rect">
            <a:avLst/>
          </a:prstGeom>
        </p:spPr>
        <p:txBody>
          <a:bodyPr wrap="square">
            <a:spAutoFit/>
          </a:bodyPr>
          <a:lstStyle/>
          <a:p>
            <a:pPr marL="342900" indent="-342900">
              <a:spcBef>
                <a:spcPct val="20000"/>
              </a:spcBef>
              <a:buSzPct val="100000"/>
              <a:buFont typeface="Wingdings" charset="2"/>
              <a:buChar char="Ø"/>
            </a:pPr>
            <a:r>
              <a:rPr lang="en-US" altLang="zh-CN" sz="2800" b="1" dirty="0" smtClean="0">
                <a:ea typeface="Calibri" charset="0"/>
                <a:cs typeface="Gill Sans"/>
              </a:rPr>
              <a:t>Hazards</a:t>
            </a:r>
            <a:endParaRPr lang="en-US" altLang="zh-CN" sz="2800" b="1" dirty="0" smtClean="0">
              <a:cs typeface="Gill Sans"/>
            </a:endParaRPr>
          </a:p>
          <a:p>
            <a:pPr lvl="1">
              <a:spcBef>
                <a:spcPct val="20000"/>
              </a:spcBef>
              <a:buClr>
                <a:schemeClr val="accent3">
                  <a:lumMod val="50000"/>
                </a:schemeClr>
              </a:buClr>
              <a:buSzPct val="80000"/>
            </a:pPr>
            <a:endParaRPr lang="en-US" altLang="zh-CN" b="1" dirty="0" smtClean="0">
              <a:solidFill>
                <a:srgbClr val="910C07"/>
              </a:solidFill>
              <a:ea typeface="Calibri" charset="0"/>
              <a:cs typeface="Gill Sans"/>
            </a:endParaRPr>
          </a:p>
        </p:txBody>
      </p:sp>
      <p:sp>
        <p:nvSpPr>
          <p:cNvPr id="18" name="Slide Number Placeholder 17"/>
          <p:cNvSpPr>
            <a:spLocks noGrp="1"/>
          </p:cNvSpPr>
          <p:nvPr>
            <p:ph type="sldNum" sz="quarter" idx="12"/>
          </p:nvPr>
        </p:nvSpPr>
        <p:spPr/>
        <p:txBody>
          <a:bodyPr/>
          <a:lstStyle/>
          <a:p>
            <a:fld id="{2EE75D0F-26FA-4B8D-AE34-0EE4D3F34880}" type="slidenum">
              <a:rPr lang="en-US" smtClean="0"/>
              <a:pPr/>
              <a:t>11</a:t>
            </a:fld>
            <a:endParaRPr lang="en-US" dirty="0"/>
          </a:p>
        </p:txBody>
      </p:sp>
      <p:sp>
        <p:nvSpPr>
          <p:cNvPr id="174" name="Rectangle 3"/>
          <p:cNvSpPr txBox="1">
            <a:spLocks noChangeArrowheads="1"/>
          </p:cNvSpPr>
          <p:nvPr/>
        </p:nvSpPr>
        <p:spPr>
          <a:xfrm>
            <a:off x="0" y="1833968"/>
            <a:ext cx="7886700" cy="45223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spcBef>
                <a:spcPts val="1000"/>
              </a:spcBef>
              <a:buClr>
                <a:schemeClr val="tx1"/>
              </a:buClr>
            </a:pPr>
            <a:r>
              <a:rPr lang="en-US" altLang="en-US" b="1" dirty="0"/>
              <a:t>Structural hazards: </a:t>
            </a:r>
          </a:p>
          <a:p>
            <a:pPr lvl="1">
              <a:buClr>
                <a:schemeClr val="tx1"/>
              </a:buClr>
            </a:pPr>
            <a:r>
              <a:rPr lang="en-US" altLang="en-US" sz="2000" dirty="0"/>
              <a:t>T</a:t>
            </a:r>
            <a:r>
              <a:rPr lang="en-US" altLang="en-US" sz="2000" dirty="0" smtClean="0"/>
              <a:t>wo </a:t>
            </a:r>
            <a:r>
              <a:rPr lang="en-US" altLang="en-US" sz="2000" dirty="0"/>
              <a:t>different instructions use </a:t>
            </a:r>
            <a:r>
              <a:rPr lang="en-US" altLang="en-US" sz="2000" dirty="0" smtClean="0"/>
              <a:t>same hardware </a:t>
            </a:r>
            <a:r>
              <a:rPr lang="en-US" altLang="en-US" sz="2000" dirty="0"/>
              <a:t>in same cycle </a:t>
            </a:r>
            <a:endParaRPr lang="en-US" altLang="en-US" sz="2000" dirty="0" smtClean="0"/>
          </a:p>
          <a:p>
            <a:pPr marL="457200" lvl="1" indent="0">
              <a:buClr>
                <a:schemeClr val="tx1"/>
              </a:buClr>
              <a:buNone/>
            </a:pPr>
            <a:endParaRPr lang="en-US" altLang="en-US" dirty="0"/>
          </a:p>
          <a:p>
            <a:pPr marL="228600" lvl="1">
              <a:spcBef>
                <a:spcPts val="1000"/>
              </a:spcBef>
              <a:buClr>
                <a:schemeClr val="tx1"/>
              </a:buClr>
            </a:pPr>
            <a:r>
              <a:rPr lang="en-US" altLang="en-US" b="1" dirty="0">
                <a:solidFill>
                  <a:schemeClr val="bg1">
                    <a:lumMod val="85000"/>
                  </a:schemeClr>
                </a:solidFill>
              </a:rPr>
              <a:t>Data hazards: </a:t>
            </a:r>
          </a:p>
          <a:p>
            <a:pPr lvl="1">
              <a:buClr>
                <a:schemeClr val="tx1"/>
              </a:buClr>
            </a:pPr>
            <a:r>
              <a:rPr lang="en-US" altLang="en-US" sz="2000" dirty="0" smtClean="0">
                <a:solidFill>
                  <a:schemeClr val="bg1">
                    <a:lumMod val="85000"/>
                  </a:schemeClr>
                </a:solidFill>
              </a:rPr>
              <a:t>Instruction </a:t>
            </a:r>
            <a:r>
              <a:rPr lang="en-US" altLang="en-US" sz="2000" dirty="0">
                <a:solidFill>
                  <a:schemeClr val="bg1">
                    <a:lumMod val="85000"/>
                  </a:schemeClr>
                </a:solidFill>
              </a:rPr>
              <a:t>depends on result of prior instruction still in the </a:t>
            </a:r>
            <a:r>
              <a:rPr lang="en-US" altLang="en-US" sz="2000" dirty="0" smtClean="0">
                <a:solidFill>
                  <a:schemeClr val="bg1">
                    <a:lumMod val="85000"/>
                  </a:schemeClr>
                </a:solidFill>
              </a:rPr>
              <a:t>pipeline</a:t>
            </a:r>
          </a:p>
          <a:p>
            <a:pPr lvl="1">
              <a:buClr>
                <a:schemeClr val="tx1"/>
              </a:buClr>
            </a:pPr>
            <a:r>
              <a:rPr lang="en-US" altLang="en-US" sz="2000" u="sng" dirty="0">
                <a:solidFill>
                  <a:schemeClr val="bg1">
                    <a:lumMod val="85000"/>
                  </a:schemeClr>
                </a:solidFill>
              </a:rPr>
              <a:t>Read after write (RAW)</a:t>
            </a:r>
            <a:r>
              <a:rPr lang="en-US" altLang="en-US" sz="2000" dirty="0" smtClean="0">
                <a:solidFill>
                  <a:schemeClr val="bg1">
                    <a:lumMod val="85000"/>
                  </a:schemeClr>
                </a:solidFill>
              </a:rPr>
              <a:t>: a </a:t>
            </a:r>
            <a:r>
              <a:rPr lang="en-US" altLang="en-US" sz="2000" dirty="0">
                <a:solidFill>
                  <a:schemeClr val="bg1">
                    <a:lumMod val="85000"/>
                  </a:schemeClr>
                </a:solidFill>
              </a:rPr>
              <a:t>true dependency. </a:t>
            </a:r>
            <a:endParaRPr lang="en-US" altLang="en-US" sz="2000" dirty="0" smtClean="0">
              <a:solidFill>
                <a:schemeClr val="bg1">
                  <a:lumMod val="85000"/>
                </a:schemeClr>
              </a:solidFill>
            </a:endParaRPr>
          </a:p>
          <a:p>
            <a:pPr lvl="1">
              <a:buClr>
                <a:schemeClr val="tx1"/>
              </a:buClr>
            </a:pPr>
            <a:r>
              <a:rPr lang="en-US" altLang="en-US" sz="2000" u="sng" dirty="0">
                <a:solidFill>
                  <a:schemeClr val="bg1">
                    <a:lumMod val="85000"/>
                  </a:schemeClr>
                </a:solidFill>
              </a:rPr>
              <a:t>Write after read (WAR)</a:t>
            </a:r>
            <a:r>
              <a:rPr lang="en-US" altLang="en-US" sz="2000" dirty="0">
                <a:solidFill>
                  <a:schemeClr val="bg1">
                    <a:lumMod val="85000"/>
                  </a:schemeClr>
                </a:solidFill>
              </a:rPr>
              <a:t>: an </a:t>
            </a:r>
            <a:r>
              <a:rPr lang="en-US" altLang="en-US" sz="2000" dirty="0" smtClean="0">
                <a:solidFill>
                  <a:schemeClr val="bg1">
                    <a:lumMod val="85000"/>
                  </a:schemeClr>
                </a:solidFill>
              </a:rPr>
              <a:t>anti-dependency (no hazards). </a:t>
            </a:r>
          </a:p>
          <a:p>
            <a:pPr lvl="1">
              <a:buClr>
                <a:schemeClr val="tx1"/>
              </a:buClr>
            </a:pPr>
            <a:r>
              <a:rPr lang="en-US" altLang="en-US" sz="2000" u="sng" dirty="0">
                <a:solidFill>
                  <a:schemeClr val="bg1">
                    <a:lumMod val="85000"/>
                  </a:schemeClr>
                </a:solidFill>
              </a:rPr>
              <a:t>Write after write (WAW)</a:t>
            </a:r>
            <a:r>
              <a:rPr lang="en-US" altLang="en-US" sz="2000" dirty="0">
                <a:solidFill>
                  <a:schemeClr val="bg1">
                    <a:lumMod val="85000"/>
                  </a:schemeClr>
                </a:solidFill>
              </a:rPr>
              <a:t>: an output </a:t>
            </a:r>
            <a:r>
              <a:rPr lang="en-US" altLang="en-US" sz="2000" dirty="0" smtClean="0">
                <a:solidFill>
                  <a:schemeClr val="bg1">
                    <a:lumMod val="85000"/>
                  </a:schemeClr>
                </a:solidFill>
              </a:rPr>
              <a:t>dependency (no problem in atom execution and problems in concurrency).</a:t>
            </a:r>
          </a:p>
          <a:p>
            <a:pPr marL="457200" lvl="1" indent="0">
              <a:buClr>
                <a:schemeClr val="tx1"/>
              </a:buClr>
              <a:buNone/>
            </a:pPr>
            <a:endParaRPr lang="en-US" altLang="en-US" sz="2000" dirty="0">
              <a:solidFill>
                <a:schemeClr val="bg1">
                  <a:lumMod val="85000"/>
                </a:schemeClr>
              </a:solidFill>
            </a:endParaRPr>
          </a:p>
          <a:p>
            <a:pPr marL="228600" lvl="1">
              <a:spcBef>
                <a:spcPts val="1000"/>
              </a:spcBef>
              <a:buClr>
                <a:schemeClr val="tx1"/>
              </a:buClr>
            </a:pPr>
            <a:r>
              <a:rPr lang="en-US" altLang="en-US" b="1" dirty="0">
                <a:solidFill>
                  <a:schemeClr val="bg1">
                    <a:lumMod val="85000"/>
                  </a:schemeClr>
                </a:solidFill>
              </a:rPr>
              <a:t>Control hazards: </a:t>
            </a:r>
          </a:p>
          <a:p>
            <a:pPr lvl="1">
              <a:buClr>
                <a:schemeClr val="tx1"/>
              </a:buClr>
            </a:pPr>
            <a:r>
              <a:rPr lang="en-US" altLang="en-US" sz="2000" dirty="0" smtClean="0">
                <a:solidFill>
                  <a:schemeClr val="bg1">
                    <a:lumMod val="85000"/>
                  </a:schemeClr>
                </a:solidFill>
              </a:rPr>
              <a:t>Pipelining </a:t>
            </a:r>
            <a:r>
              <a:rPr lang="en-US" altLang="en-US" sz="2000" dirty="0">
                <a:solidFill>
                  <a:schemeClr val="bg1">
                    <a:lumMod val="85000"/>
                  </a:schemeClr>
                </a:solidFill>
              </a:rPr>
              <a:t>of branches &amp; other </a:t>
            </a:r>
            <a:r>
              <a:rPr lang="en-US" altLang="en-US" sz="2000" dirty="0" smtClean="0">
                <a:solidFill>
                  <a:schemeClr val="bg1">
                    <a:lumMod val="85000"/>
                  </a:schemeClr>
                </a:solidFill>
              </a:rPr>
              <a:t>instructions </a:t>
            </a:r>
            <a:r>
              <a:rPr lang="en-US" altLang="en-US" sz="2000" dirty="0">
                <a:solidFill>
                  <a:schemeClr val="bg1">
                    <a:lumMod val="85000"/>
                  </a:schemeClr>
                </a:solidFill>
              </a:rPr>
              <a:t>that change the PC</a:t>
            </a:r>
            <a:endParaRPr lang="en-US" altLang="en-US" sz="2400" dirty="0" smtClean="0">
              <a:solidFill>
                <a:schemeClr val="bg1">
                  <a:lumMod val="85000"/>
                </a:schemeClr>
              </a:solidFill>
            </a:endParaRPr>
          </a:p>
        </p:txBody>
      </p:sp>
    </p:spTree>
    <p:extLst>
      <p:ext uri="{BB962C8B-B14F-4D97-AF65-F5344CB8AC3E}">
        <p14:creationId xmlns:p14="http://schemas.microsoft.com/office/powerpoint/2010/main" val="335616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
                                            <p:txEl>
                                              <p:pRg st="0" end="0"/>
                                            </p:txEl>
                                          </p:spTgt>
                                        </p:tgtEl>
                                        <p:attrNameLst>
                                          <p:attrName>style.visibility</p:attrName>
                                        </p:attrNameLst>
                                      </p:cBhvr>
                                      <p:to>
                                        <p:strVal val="visible"/>
                                      </p:to>
                                    </p:set>
                                    <p:animEffect transition="in" filter="fade">
                                      <p:cBhvr>
                                        <p:cTn id="7" dur="500"/>
                                        <p:tgtEl>
                                          <p:spTgt spid="17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4">
                                            <p:txEl>
                                              <p:pRg st="1" end="1"/>
                                            </p:txEl>
                                          </p:spTgt>
                                        </p:tgtEl>
                                        <p:attrNameLst>
                                          <p:attrName>style.visibility</p:attrName>
                                        </p:attrNameLst>
                                      </p:cBhvr>
                                      <p:to>
                                        <p:strVal val="visible"/>
                                      </p:to>
                                    </p:set>
                                    <p:animEffect transition="in" filter="fade">
                                      <p:cBhvr>
                                        <p:cTn id="10" dur="500"/>
                                        <p:tgtEl>
                                          <p:spTgt spid="17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4">
                                            <p:txEl>
                                              <p:pRg st="3" end="3"/>
                                            </p:txEl>
                                          </p:spTgt>
                                        </p:tgtEl>
                                        <p:attrNameLst>
                                          <p:attrName>style.visibility</p:attrName>
                                        </p:attrNameLst>
                                      </p:cBhvr>
                                      <p:to>
                                        <p:strVal val="visible"/>
                                      </p:to>
                                    </p:set>
                                    <p:animEffect transition="in" filter="fade">
                                      <p:cBhvr>
                                        <p:cTn id="15" dur="500"/>
                                        <p:tgtEl>
                                          <p:spTgt spid="174">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74">
                                            <p:txEl>
                                              <p:pRg st="4" end="4"/>
                                            </p:txEl>
                                          </p:spTgt>
                                        </p:tgtEl>
                                        <p:attrNameLst>
                                          <p:attrName>style.visibility</p:attrName>
                                        </p:attrNameLst>
                                      </p:cBhvr>
                                      <p:to>
                                        <p:strVal val="visible"/>
                                      </p:to>
                                    </p:set>
                                    <p:animEffect transition="in" filter="fade">
                                      <p:cBhvr>
                                        <p:cTn id="18" dur="500"/>
                                        <p:tgtEl>
                                          <p:spTgt spid="17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74">
                                            <p:txEl>
                                              <p:pRg st="5" end="5"/>
                                            </p:txEl>
                                          </p:spTgt>
                                        </p:tgtEl>
                                        <p:attrNameLst>
                                          <p:attrName>style.visibility</p:attrName>
                                        </p:attrNameLst>
                                      </p:cBhvr>
                                      <p:to>
                                        <p:strVal val="visible"/>
                                      </p:to>
                                    </p:set>
                                    <p:animEffect transition="in" filter="fade">
                                      <p:cBhvr>
                                        <p:cTn id="21" dur="500"/>
                                        <p:tgtEl>
                                          <p:spTgt spid="17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74">
                                            <p:txEl>
                                              <p:pRg st="6" end="6"/>
                                            </p:txEl>
                                          </p:spTgt>
                                        </p:tgtEl>
                                        <p:attrNameLst>
                                          <p:attrName>style.visibility</p:attrName>
                                        </p:attrNameLst>
                                      </p:cBhvr>
                                      <p:to>
                                        <p:strVal val="visible"/>
                                      </p:to>
                                    </p:set>
                                    <p:animEffect transition="in" filter="fade">
                                      <p:cBhvr>
                                        <p:cTn id="24" dur="500"/>
                                        <p:tgtEl>
                                          <p:spTgt spid="17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74">
                                            <p:txEl>
                                              <p:pRg st="7" end="7"/>
                                            </p:txEl>
                                          </p:spTgt>
                                        </p:tgtEl>
                                        <p:attrNameLst>
                                          <p:attrName>style.visibility</p:attrName>
                                        </p:attrNameLst>
                                      </p:cBhvr>
                                      <p:to>
                                        <p:strVal val="visible"/>
                                      </p:to>
                                    </p:set>
                                    <p:animEffect transition="in" filter="fade">
                                      <p:cBhvr>
                                        <p:cTn id="27" dur="500"/>
                                        <p:tgtEl>
                                          <p:spTgt spid="17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4">
                                            <p:txEl>
                                              <p:pRg st="9" end="9"/>
                                            </p:txEl>
                                          </p:spTgt>
                                        </p:tgtEl>
                                        <p:attrNameLst>
                                          <p:attrName>style.visibility</p:attrName>
                                        </p:attrNameLst>
                                      </p:cBhvr>
                                      <p:to>
                                        <p:strVal val="visible"/>
                                      </p:to>
                                    </p:set>
                                    <p:animEffect transition="in" filter="fade">
                                      <p:cBhvr>
                                        <p:cTn id="32" dur="500"/>
                                        <p:tgtEl>
                                          <p:spTgt spid="174">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74">
                                            <p:txEl>
                                              <p:pRg st="10" end="10"/>
                                            </p:txEl>
                                          </p:spTgt>
                                        </p:tgtEl>
                                        <p:attrNameLst>
                                          <p:attrName>style.visibility</p:attrName>
                                        </p:attrNameLst>
                                      </p:cBhvr>
                                      <p:to>
                                        <p:strVal val="visible"/>
                                      </p:to>
                                    </p:set>
                                    <p:animEffect transition="in" filter="fade">
                                      <p:cBhvr>
                                        <p:cTn id="35" dur="500"/>
                                        <p:tgtEl>
                                          <p:spTgt spid="17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76"/>
            <a:ext cx="7886700" cy="884082"/>
          </a:xfrm>
        </p:spPr>
        <p:txBody>
          <a:bodyPr>
            <a:normAutofit/>
          </a:bodyPr>
          <a:lstStyle/>
          <a:p>
            <a:r>
              <a:rPr lang="en-US" altLang="zh-CN" sz="3200" b="1" dirty="0" smtClean="0">
                <a:latin typeface="+mn-lt"/>
                <a:cs typeface="Arial" panose="020B0604020202020204" pitchFamily="34" charset="0"/>
              </a:rPr>
              <a:t>Pipeline </a:t>
            </a:r>
            <a:r>
              <a:rPr lang="en-US" altLang="zh-CN" sz="3200" b="1" dirty="0">
                <a:latin typeface="+mn-lt"/>
                <a:cs typeface="Arial" panose="020B0604020202020204" pitchFamily="34" charset="0"/>
              </a:rPr>
              <a:t>Hazards</a:t>
            </a:r>
          </a:p>
        </p:txBody>
      </p:sp>
      <p:cxnSp>
        <p:nvCxnSpPr>
          <p:cNvPr id="4" name="Straight Connector 3"/>
          <p:cNvCxnSpPr/>
          <p:nvPr/>
        </p:nvCxnSpPr>
        <p:spPr>
          <a:xfrm>
            <a:off x="0" y="895517"/>
            <a:ext cx="9144000" cy="3048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14359" y="-43394"/>
            <a:ext cx="973455" cy="973455"/>
          </a:xfrm>
          <a:prstGeom prst="rect">
            <a:avLst/>
          </a:prstGeom>
        </p:spPr>
      </p:pic>
      <p:sp>
        <p:nvSpPr>
          <p:cNvPr id="3" name="Rectangle 2"/>
          <p:cNvSpPr/>
          <p:nvPr/>
        </p:nvSpPr>
        <p:spPr>
          <a:xfrm>
            <a:off x="-60960" y="1124083"/>
            <a:ext cx="9204960" cy="1196738"/>
          </a:xfrm>
          <a:prstGeom prst="rect">
            <a:avLst/>
          </a:prstGeom>
        </p:spPr>
        <p:txBody>
          <a:bodyPr wrap="square">
            <a:spAutoFit/>
          </a:bodyPr>
          <a:lstStyle/>
          <a:p>
            <a:pPr marL="342900" indent="-342900">
              <a:spcBef>
                <a:spcPct val="20000"/>
              </a:spcBef>
              <a:buSzPct val="100000"/>
              <a:buFont typeface="Wingdings" charset="2"/>
              <a:buChar char="Ø"/>
            </a:pPr>
            <a:r>
              <a:rPr lang="en-US" altLang="zh-CN" sz="2800" b="1" dirty="0" smtClean="0">
                <a:ea typeface="Calibri" charset="0"/>
                <a:cs typeface="Gill Sans"/>
              </a:rPr>
              <a:t>Structural Hazards</a:t>
            </a:r>
            <a:r>
              <a:rPr lang="zh-CN" altLang="en-US" sz="2800" b="1" dirty="0" smtClean="0">
                <a:ea typeface="Calibri" charset="0"/>
                <a:cs typeface="Gill Sans"/>
              </a:rPr>
              <a:t>：</a:t>
            </a:r>
            <a:endParaRPr lang="en-US" altLang="zh-CN" sz="2800" b="1" dirty="0" smtClean="0">
              <a:cs typeface="Gill Sans"/>
            </a:endParaRPr>
          </a:p>
          <a:p>
            <a:pPr marL="685800" lvl="1" indent="-228600">
              <a:lnSpc>
                <a:spcPct val="90000"/>
              </a:lnSpc>
              <a:spcBef>
                <a:spcPts val="500"/>
              </a:spcBef>
              <a:buClr>
                <a:schemeClr val="tx1"/>
              </a:buClr>
              <a:buSzPct val="80000"/>
              <a:buFont typeface="Arial" panose="020B0604020202020204" pitchFamily="34" charset="0"/>
              <a:buChar char="•"/>
            </a:pPr>
            <a:r>
              <a:rPr lang="en-US" altLang="en-US" sz="2000" dirty="0"/>
              <a:t>Two different instructions use same hardware in same cycle </a:t>
            </a:r>
          </a:p>
          <a:p>
            <a:pPr lvl="1">
              <a:spcBef>
                <a:spcPct val="20000"/>
              </a:spcBef>
              <a:buClr>
                <a:schemeClr val="accent3">
                  <a:lumMod val="50000"/>
                </a:schemeClr>
              </a:buClr>
              <a:buSzPct val="80000"/>
            </a:pPr>
            <a:endParaRPr lang="en-US" altLang="zh-CN" b="1" dirty="0" smtClean="0">
              <a:solidFill>
                <a:srgbClr val="910C07"/>
              </a:solidFill>
              <a:ea typeface="Calibri" charset="0"/>
              <a:cs typeface="Gill Sans"/>
            </a:endParaRPr>
          </a:p>
        </p:txBody>
      </p:sp>
      <p:sp>
        <p:nvSpPr>
          <p:cNvPr id="18" name="Slide Number Placeholder 17"/>
          <p:cNvSpPr>
            <a:spLocks noGrp="1"/>
          </p:cNvSpPr>
          <p:nvPr>
            <p:ph type="sldNum" sz="quarter" idx="12"/>
          </p:nvPr>
        </p:nvSpPr>
        <p:spPr/>
        <p:txBody>
          <a:bodyPr/>
          <a:lstStyle/>
          <a:p>
            <a:fld id="{2EE75D0F-26FA-4B8D-AE34-0EE4D3F34880}" type="slidenum">
              <a:rPr lang="en-US" smtClean="0"/>
              <a:pPr/>
              <a:t>12</a:t>
            </a:fld>
            <a:endParaRPr lang="en-US" dirty="0"/>
          </a:p>
        </p:txBody>
      </p:sp>
      <p:grpSp>
        <p:nvGrpSpPr>
          <p:cNvPr id="9" name="Group 3"/>
          <p:cNvGrpSpPr>
            <a:grpSpLocks/>
          </p:cNvGrpSpPr>
          <p:nvPr/>
        </p:nvGrpSpPr>
        <p:grpSpPr bwMode="auto">
          <a:xfrm>
            <a:off x="1937093" y="2223618"/>
            <a:ext cx="6851650" cy="4572000"/>
            <a:chOff x="816" y="1056"/>
            <a:chExt cx="4316" cy="2880"/>
          </a:xfrm>
        </p:grpSpPr>
        <p:sp>
          <p:nvSpPr>
            <p:cNvPr id="10" name="Line 4"/>
            <p:cNvSpPr>
              <a:spLocks noChangeShapeType="1"/>
            </p:cNvSpPr>
            <p:nvPr/>
          </p:nvSpPr>
          <p:spPr bwMode="auto">
            <a:xfrm>
              <a:off x="816" y="1056"/>
              <a:ext cx="4144" cy="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 name="Group 5"/>
            <p:cNvGrpSpPr>
              <a:grpSpLocks/>
            </p:cNvGrpSpPr>
            <p:nvPr/>
          </p:nvGrpSpPr>
          <p:grpSpPr bwMode="auto">
            <a:xfrm>
              <a:off x="1094" y="1440"/>
              <a:ext cx="2444" cy="441"/>
              <a:chOff x="1962" y="1200"/>
              <a:chExt cx="1910" cy="441"/>
            </a:xfrm>
          </p:grpSpPr>
          <p:grpSp>
            <p:nvGrpSpPr>
              <p:cNvPr id="131" name="Group 6"/>
              <p:cNvGrpSpPr>
                <a:grpSpLocks noChangeAspect="1"/>
              </p:cNvGrpSpPr>
              <p:nvPr/>
            </p:nvGrpSpPr>
            <p:grpSpPr bwMode="auto">
              <a:xfrm>
                <a:off x="2429" y="1304"/>
                <a:ext cx="221" cy="233"/>
                <a:chOff x="1374" y="528"/>
                <a:chExt cx="480" cy="432"/>
              </a:xfrm>
            </p:grpSpPr>
            <p:grpSp>
              <p:nvGrpSpPr>
                <p:cNvPr id="160" name="Group 7"/>
                <p:cNvGrpSpPr>
                  <a:grpSpLocks noChangeAspect="1"/>
                </p:cNvGrpSpPr>
                <p:nvPr/>
              </p:nvGrpSpPr>
              <p:grpSpPr bwMode="auto">
                <a:xfrm>
                  <a:off x="1374" y="528"/>
                  <a:ext cx="480" cy="432"/>
                  <a:chOff x="1392" y="528"/>
                  <a:chExt cx="480" cy="432"/>
                </a:xfrm>
              </p:grpSpPr>
              <p:sp>
                <p:nvSpPr>
                  <p:cNvPr id="162" name="Rectangle 8"/>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 name="Rectangle 9"/>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61" name="Text Box 10"/>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132" name="Line 11"/>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 name="Line 12"/>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4" name="Group 13"/>
              <p:cNvGrpSpPr>
                <a:grpSpLocks noChangeAspect="1"/>
              </p:cNvGrpSpPr>
              <p:nvPr/>
            </p:nvGrpSpPr>
            <p:grpSpPr bwMode="auto">
              <a:xfrm>
                <a:off x="2851" y="1235"/>
                <a:ext cx="199" cy="371"/>
                <a:chOff x="2991" y="411"/>
                <a:chExt cx="359" cy="768"/>
              </a:xfrm>
            </p:grpSpPr>
            <p:sp>
              <p:nvSpPr>
                <p:cNvPr id="156" name="AutoShape 14"/>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157" name="AutoShape 15"/>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 name="Freeform 16"/>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 name="Text Box 17"/>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135" name="Line 18"/>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 name="Line 19"/>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7" name="Group 20"/>
              <p:cNvGrpSpPr>
                <a:grpSpLocks noChangeAspect="1"/>
              </p:cNvGrpSpPr>
              <p:nvPr/>
            </p:nvGrpSpPr>
            <p:grpSpPr bwMode="auto">
              <a:xfrm>
                <a:off x="3209" y="1305"/>
                <a:ext cx="275" cy="232"/>
                <a:chOff x="3853" y="576"/>
                <a:chExt cx="594" cy="480"/>
              </a:xfrm>
            </p:grpSpPr>
            <p:sp>
              <p:nvSpPr>
                <p:cNvPr id="154" name="Rectangle 21"/>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55" name="Text Box 22"/>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138" name="Freeform 23"/>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 name="Line 24"/>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 name="Line 25"/>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1" name="Group 26"/>
              <p:cNvGrpSpPr>
                <a:grpSpLocks noChangeAspect="1"/>
              </p:cNvGrpSpPr>
              <p:nvPr/>
            </p:nvGrpSpPr>
            <p:grpSpPr bwMode="auto">
              <a:xfrm>
                <a:off x="1962" y="1305"/>
                <a:ext cx="290" cy="232"/>
                <a:chOff x="1123" y="576"/>
                <a:chExt cx="626" cy="480"/>
              </a:xfrm>
            </p:grpSpPr>
            <p:sp>
              <p:nvSpPr>
                <p:cNvPr id="152" name="Rectangle 27"/>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53" name="Text Box 28"/>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142" name="Group 29"/>
              <p:cNvGrpSpPr>
                <a:grpSpLocks/>
              </p:cNvGrpSpPr>
              <p:nvPr/>
            </p:nvGrpSpPr>
            <p:grpSpPr bwMode="auto">
              <a:xfrm>
                <a:off x="2288" y="1200"/>
                <a:ext cx="1297" cy="441"/>
                <a:chOff x="2112" y="528"/>
                <a:chExt cx="2088" cy="681"/>
              </a:xfrm>
            </p:grpSpPr>
            <p:sp>
              <p:nvSpPr>
                <p:cNvPr id="148" name="Rectangle 30"/>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 name="Rectangle 31"/>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 name="Rectangle 32"/>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 name="Rectangle 33"/>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3" name="Group 34"/>
              <p:cNvGrpSpPr>
                <a:grpSpLocks noChangeAspect="1"/>
              </p:cNvGrpSpPr>
              <p:nvPr/>
            </p:nvGrpSpPr>
            <p:grpSpPr bwMode="auto">
              <a:xfrm flipH="1">
                <a:off x="3649" y="1296"/>
                <a:ext cx="223" cy="233"/>
                <a:chOff x="1374" y="528"/>
                <a:chExt cx="480" cy="432"/>
              </a:xfrm>
            </p:grpSpPr>
            <p:grpSp>
              <p:nvGrpSpPr>
                <p:cNvPr id="144" name="Group 35"/>
                <p:cNvGrpSpPr>
                  <a:grpSpLocks noChangeAspect="1"/>
                </p:cNvGrpSpPr>
                <p:nvPr/>
              </p:nvGrpSpPr>
              <p:grpSpPr bwMode="auto">
                <a:xfrm>
                  <a:off x="1374" y="528"/>
                  <a:ext cx="480" cy="432"/>
                  <a:chOff x="1392" y="528"/>
                  <a:chExt cx="480" cy="432"/>
                </a:xfrm>
              </p:grpSpPr>
              <p:sp>
                <p:nvSpPr>
                  <p:cNvPr id="146" name="Rectangle 36"/>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 name="Rectangle 37"/>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45" name="Text Box 38"/>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12" name="Group 39"/>
            <p:cNvGrpSpPr>
              <a:grpSpLocks/>
            </p:cNvGrpSpPr>
            <p:nvPr/>
          </p:nvGrpSpPr>
          <p:grpSpPr bwMode="auto">
            <a:xfrm>
              <a:off x="1632" y="2016"/>
              <a:ext cx="2444" cy="441"/>
              <a:chOff x="1962" y="1200"/>
              <a:chExt cx="1910" cy="441"/>
            </a:xfrm>
          </p:grpSpPr>
          <p:grpSp>
            <p:nvGrpSpPr>
              <p:cNvPr id="98" name="Group 40"/>
              <p:cNvGrpSpPr>
                <a:grpSpLocks noChangeAspect="1"/>
              </p:cNvGrpSpPr>
              <p:nvPr/>
            </p:nvGrpSpPr>
            <p:grpSpPr bwMode="auto">
              <a:xfrm>
                <a:off x="2429" y="1304"/>
                <a:ext cx="221" cy="233"/>
                <a:chOff x="1374" y="528"/>
                <a:chExt cx="480" cy="432"/>
              </a:xfrm>
            </p:grpSpPr>
            <p:grpSp>
              <p:nvGrpSpPr>
                <p:cNvPr id="127" name="Group 41"/>
                <p:cNvGrpSpPr>
                  <a:grpSpLocks noChangeAspect="1"/>
                </p:cNvGrpSpPr>
                <p:nvPr/>
              </p:nvGrpSpPr>
              <p:grpSpPr bwMode="auto">
                <a:xfrm>
                  <a:off x="1374" y="528"/>
                  <a:ext cx="480" cy="432"/>
                  <a:chOff x="1392" y="528"/>
                  <a:chExt cx="480" cy="432"/>
                </a:xfrm>
              </p:grpSpPr>
              <p:sp>
                <p:nvSpPr>
                  <p:cNvPr id="129" name="Rectangle 42"/>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 name="Rectangle 43"/>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28" name="Text Box 44"/>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99" name="Line 45"/>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 name="Line 46"/>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1" name="Group 47"/>
              <p:cNvGrpSpPr>
                <a:grpSpLocks noChangeAspect="1"/>
              </p:cNvGrpSpPr>
              <p:nvPr/>
            </p:nvGrpSpPr>
            <p:grpSpPr bwMode="auto">
              <a:xfrm>
                <a:off x="2851" y="1235"/>
                <a:ext cx="199" cy="371"/>
                <a:chOff x="2991" y="411"/>
                <a:chExt cx="359" cy="768"/>
              </a:xfrm>
            </p:grpSpPr>
            <p:sp>
              <p:nvSpPr>
                <p:cNvPr id="123" name="AutoShape 48"/>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124" name="AutoShape 49"/>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 name="Freeform 50"/>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Text Box 51"/>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102" name="Line 52"/>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 name="Line 53"/>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4" name="Group 54"/>
              <p:cNvGrpSpPr>
                <a:grpSpLocks noChangeAspect="1"/>
              </p:cNvGrpSpPr>
              <p:nvPr/>
            </p:nvGrpSpPr>
            <p:grpSpPr bwMode="auto">
              <a:xfrm>
                <a:off x="3209" y="1305"/>
                <a:ext cx="275" cy="232"/>
                <a:chOff x="3853" y="576"/>
                <a:chExt cx="594" cy="480"/>
              </a:xfrm>
            </p:grpSpPr>
            <p:sp>
              <p:nvSpPr>
                <p:cNvPr id="121" name="Rectangle 55"/>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22" name="Text Box 56"/>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105" name="Freeform 57"/>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Line 58"/>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 name="Line 59"/>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8" name="Group 60"/>
              <p:cNvGrpSpPr>
                <a:grpSpLocks noChangeAspect="1"/>
              </p:cNvGrpSpPr>
              <p:nvPr/>
            </p:nvGrpSpPr>
            <p:grpSpPr bwMode="auto">
              <a:xfrm>
                <a:off x="1962" y="1305"/>
                <a:ext cx="290" cy="232"/>
                <a:chOff x="1123" y="576"/>
                <a:chExt cx="626" cy="480"/>
              </a:xfrm>
            </p:grpSpPr>
            <p:sp>
              <p:nvSpPr>
                <p:cNvPr id="119" name="Rectangle 61"/>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20" name="Text Box 62"/>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109" name="Group 63"/>
              <p:cNvGrpSpPr>
                <a:grpSpLocks/>
              </p:cNvGrpSpPr>
              <p:nvPr/>
            </p:nvGrpSpPr>
            <p:grpSpPr bwMode="auto">
              <a:xfrm>
                <a:off x="2288" y="1200"/>
                <a:ext cx="1297" cy="441"/>
                <a:chOff x="2112" y="528"/>
                <a:chExt cx="2088" cy="681"/>
              </a:xfrm>
            </p:grpSpPr>
            <p:sp>
              <p:nvSpPr>
                <p:cNvPr id="115" name="Rectangle 64"/>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Rectangle 65"/>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 name="Rectangle 66"/>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Rectangle 67"/>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0" name="Group 68"/>
              <p:cNvGrpSpPr>
                <a:grpSpLocks noChangeAspect="1"/>
              </p:cNvGrpSpPr>
              <p:nvPr/>
            </p:nvGrpSpPr>
            <p:grpSpPr bwMode="auto">
              <a:xfrm flipH="1">
                <a:off x="3649" y="1296"/>
                <a:ext cx="223" cy="233"/>
                <a:chOff x="1374" y="528"/>
                <a:chExt cx="480" cy="432"/>
              </a:xfrm>
            </p:grpSpPr>
            <p:grpSp>
              <p:nvGrpSpPr>
                <p:cNvPr id="111" name="Group 69"/>
                <p:cNvGrpSpPr>
                  <a:grpSpLocks noChangeAspect="1"/>
                </p:cNvGrpSpPr>
                <p:nvPr/>
              </p:nvGrpSpPr>
              <p:grpSpPr bwMode="auto">
                <a:xfrm>
                  <a:off x="1374" y="528"/>
                  <a:ext cx="480" cy="432"/>
                  <a:chOff x="1392" y="528"/>
                  <a:chExt cx="480" cy="432"/>
                </a:xfrm>
              </p:grpSpPr>
              <p:sp>
                <p:nvSpPr>
                  <p:cNvPr id="113" name="Rectangle 70"/>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 name="Rectangle 71"/>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12" name="Text Box 72"/>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13" name="Group 73"/>
            <p:cNvGrpSpPr>
              <a:grpSpLocks/>
            </p:cNvGrpSpPr>
            <p:nvPr/>
          </p:nvGrpSpPr>
          <p:grpSpPr bwMode="auto">
            <a:xfrm>
              <a:off x="2160" y="2544"/>
              <a:ext cx="2444" cy="441"/>
              <a:chOff x="1962" y="1200"/>
              <a:chExt cx="1910" cy="441"/>
            </a:xfrm>
          </p:grpSpPr>
          <p:grpSp>
            <p:nvGrpSpPr>
              <p:cNvPr id="65" name="Group 64"/>
              <p:cNvGrpSpPr>
                <a:grpSpLocks noChangeAspect="1"/>
              </p:cNvGrpSpPr>
              <p:nvPr/>
            </p:nvGrpSpPr>
            <p:grpSpPr bwMode="auto">
              <a:xfrm>
                <a:off x="2429" y="1304"/>
                <a:ext cx="221" cy="233"/>
                <a:chOff x="1374" y="528"/>
                <a:chExt cx="480" cy="432"/>
              </a:xfrm>
            </p:grpSpPr>
            <p:grpSp>
              <p:nvGrpSpPr>
                <p:cNvPr id="94" name="Group 75"/>
                <p:cNvGrpSpPr>
                  <a:grpSpLocks noChangeAspect="1"/>
                </p:cNvGrpSpPr>
                <p:nvPr/>
              </p:nvGrpSpPr>
              <p:grpSpPr bwMode="auto">
                <a:xfrm>
                  <a:off x="1374" y="528"/>
                  <a:ext cx="480" cy="432"/>
                  <a:chOff x="1392" y="528"/>
                  <a:chExt cx="480" cy="432"/>
                </a:xfrm>
              </p:grpSpPr>
              <p:sp>
                <p:nvSpPr>
                  <p:cNvPr id="96" name="Rectangle 76"/>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Rectangle 77"/>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95" name="Text Box 78"/>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66" name="Line 79"/>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80"/>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8" name="Group 81"/>
              <p:cNvGrpSpPr>
                <a:grpSpLocks noChangeAspect="1"/>
              </p:cNvGrpSpPr>
              <p:nvPr/>
            </p:nvGrpSpPr>
            <p:grpSpPr bwMode="auto">
              <a:xfrm>
                <a:off x="2851" y="1235"/>
                <a:ext cx="199" cy="371"/>
                <a:chOff x="2991" y="411"/>
                <a:chExt cx="359" cy="768"/>
              </a:xfrm>
            </p:grpSpPr>
            <p:sp>
              <p:nvSpPr>
                <p:cNvPr id="90" name="AutoShape 82"/>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91" name="AutoShape 83"/>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Freeform 84"/>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Text Box 85"/>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69" name="Line 86"/>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Line 87"/>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1" name="Group 88"/>
              <p:cNvGrpSpPr>
                <a:grpSpLocks noChangeAspect="1"/>
              </p:cNvGrpSpPr>
              <p:nvPr/>
            </p:nvGrpSpPr>
            <p:grpSpPr bwMode="auto">
              <a:xfrm>
                <a:off x="3209" y="1305"/>
                <a:ext cx="275" cy="232"/>
                <a:chOff x="3853" y="576"/>
                <a:chExt cx="594" cy="480"/>
              </a:xfrm>
            </p:grpSpPr>
            <p:sp>
              <p:nvSpPr>
                <p:cNvPr id="88" name="Rectangle 89"/>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89" name="Text Box 90"/>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72" name="Freeform 91"/>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Line 92"/>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Line 93"/>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5" name="Group 94"/>
              <p:cNvGrpSpPr>
                <a:grpSpLocks noChangeAspect="1"/>
              </p:cNvGrpSpPr>
              <p:nvPr/>
            </p:nvGrpSpPr>
            <p:grpSpPr bwMode="auto">
              <a:xfrm>
                <a:off x="1962" y="1305"/>
                <a:ext cx="290" cy="232"/>
                <a:chOff x="1123" y="576"/>
                <a:chExt cx="626" cy="480"/>
              </a:xfrm>
            </p:grpSpPr>
            <p:sp>
              <p:nvSpPr>
                <p:cNvPr id="86" name="Rectangle 85"/>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87" name="Text Box 96"/>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76" name="Group 97"/>
              <p:cNvGrpSpPr>
                <a:grpSpLocks/>
              </p:cNvGrpSpPr>
              <p:nvPr/>
            </p:nvGrpSpPr>
            <p:grpSpPr bwMode="auto">
              <a:xfrm>
                <a:off x="2288" y="1200"/>
                <a:ext cx="1297" cy="441"/>
                <a:chOff x="2112" y="528"/>
                <a:chExt cx="2088" cy="681"/>
              </a:xfrm>
            </p:grpSpPr>
            <p:sp>
              <p:nvSpPr>
                <p:cNvPr id="82" name="Rectangle 98"/>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Rectangle 99"/>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Rectangle 100"/>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 name="Rectangle 101"/>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7" name="Group 102"/>
              <p:cNvGrpSpPr>
                <a:grpSpLocks noChangeAspect="1"/>
              </p:cNvGrpSpPr>
              <p:nvPr/>
            </p:nvGrpSpPr>
            <p:grpSpPr bwMode="auto">
              <a:xfrm flipH="1">
                <a:off x="3649" y="1296"/>
                <a:ext cx="223" cy="233"/>
                <a:chOff x="1374" y="528"/>
                <a:chExt cx="480" cy="432"/>
              </a:xfrm>
            </p:grpSpPr>
            <p:grpSp>
              <p:nvGrpSpPr>
                <p:cNvPr id="78" name="Group 103"/>
                <p:cNvGrpSpPr>
                  <a:grpSpLocks noChangeAspect="1"/>
                </p:cNvGrpSpPr>
                <p:nvPr/>
              </p:nvGrpSpPr>
              <p:grpSpPr bwMode="auto">
                <a:xfrm>
                  <a:off x="1374" y="528"/>
                  <a:ext cx="480" cy="432"/>
                  <a:chOff x="1392" y="528"/>
                  <a:chExt cx="480" cy="432"/>
                </a:xfrm>
              </p:grpSpPr>
              <p:sp>
                <p:nvSpPr>
                  <p:cNvPr id="80" name="Rectangle 104"/>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Rectangle 105"/>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79" name="Text Box 106"/>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14" name="Group 107"/>
            <p:cNvGrpSpPr>
              <a:grpSpLocks/>
            </p:cNvGrpSpPr>
            <p:nvPr/>
          </p:nvGrpSpPr>
          <p:grpSpPr bwMode="auto">
            <a:xfrm>
              <a:off x="2688" y="3072"/>
              <a:ext cx="2444" cy="441"/>
              <a:chOff x="1962" y="1200"/>
              <a:chExt cx="1910" cy="441"/>
            </a:xfrm>
          </p:grpSpPr>
          <p:grpSp>
            <p:nvGrpSpPr>
              <p:cNvPr id="32" name="Group 108"/>
              <p:cNvGrpSpPr>
                <a:grpSpLocks noChangeAspect="1"/>
              </p:cNvGrpSpPr>
              <p:nvPr/>
            </p:nvGrpSpPr>
            <p:grpSpPr bwMode="auto">
              <a:xfrm>
                <a:off x="2429" y="1304"/>
                <a:ext cx="221" cy="233"/>
                <a:chOff x="1374" y="528"/>
                <a:chExt cx="480" cy="432"/>
              </a:xfrm>
            </p:grpSpPr>
            <p:grpSp>
              <p:nvGrpSpPr>
                <p:cNvPr id="61" name="Group 109"/>
                <p:cNvGrpSpPr>
                  <a:grpSpLocks noChangeAspect="1"/>
                </p:cNvGrpSpPr>
                <p:nvPr/>
              </p:nvGrpSpPr>
              <p:grpSpPr bwMode="auto">
                <a:xfrm>
                  <a:off x="1374" y="528"/>
                  <a:ext cx="480" cy="432"/>
                  <a:chOff x="1392" y="528"/>
                  <a:chExt cx="480" cy="432"/>
                </a:xfrm>
              </p:grpSpPr>
              <p:sp>
                <p:nvSpPr>
                  <p:cNvPr id="63" name="Rectangle 110"/>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Rectangle 111"/>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62" name="Text Box 112"/>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33" name="Line 113"/>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114"/>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5" name="Group 115"/>
              <p:cNvGrpSpPr>
                <a:grpSpLocks noChangeAspect="1"/>
              </p:cNvGrpSpPr>
              <p:nvPr/>
            </p:nvGrpSpPr>
            <p:grpSpPr bwMode="auto">
              <a:xfrm>
                <a:off x="2851" y="1235"/>
                <a:ext cx="199" cy="371"/>
                <a:chOff x="2991" y="411"/>
                <a:chExt cx="359" cy="768"/>
              </a:xfrm>
            </p:grpSpPr>
            <p:sp>
              <p:nvSpPr>
                <p:cNvPr id="57" name="AutoShape 116"/>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58" name="AutoShape 117"/>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Freeform 118"/>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Text Box 119"/>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36" name="Line 120"/>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121"/>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8" name="Group 122"/>
              <p:cNvGrpSpPr>
                <a:grpSpLocks noChangeAspect="1"/>
              </p:cNvGrpSpPr>
              <p:nvPr/>
            </p:nvGrpSpPr>
            <p:grpSpPr bwMode="auto">
              <a:xfrm>
                <a:off x="3209" y="1305"/>
                <a:ext cx="275" cy="232"/>
                <a:chOff x="3853" y="576"/>
                <a:chExt cx="594" cy="480"/>
              </a:xfrm>
            </p:grpSpPr>
            <p:sp>
              <p:nvSpPr>
                <p:cNvPr id="55" name="Rectangle 123"/>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56" name="Text Box 124"/>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39" name="Freeform 125"/>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126"/>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127"/>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2" name="Group 128"/>
              <p:cNvGrpSpPr>
                <a:grpSpLocks noChangeAspect="1"/>
              </p:cNvGrpSpPr>
              <p:nvPr/>
            </p:nvGrpSpPr>
            <p:grpSpPr bwMode="auto">
              <a:xfrm>
                <a:off x="1962" y="1305"/>
                <a:ext cx="290" cy="232"/>
                <a:chOff x="1123" y="576"/>
                <a:chExt cx="626" cy="480"/>
              </a:xfrm>
            </p:grpSpPr>
            <p:sp>
              <p:nvSpPr>
                <p:cNvPr id="53" name="Rectangle 129"/>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54" name="Text Box 130"/>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43" name="Group 131"/>
              <p:cNvGrpSpPr>
                <a:grpSpLocks/>
              </p:cNvGrpSpPr>
              <p:nvPr/>
            </p:nvGrpSpPr>
            <p:grpSpPr bwMode="auto">
              <a:xfrm>
                <a:off x="2288" y="1200"/>
                <a:ext cx="1297" cy="441"/>
                <a:chOff x="2112" y="528"/>
                <a:chExt cx="2088" cy="681"/>
              </a:xfrm>
            </p:grpSpPr>
            <p:sp>
              <p:nvSpPr>
                <p:cNvPr id="49" name="Rectangle 132"/>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Rectangle 133"/>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Rectangle 134"/>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Rectangle 135"/>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4" name="Group 136"/>
              <p:cNvGrpSpPr>
                <a:grpSpLocks noChangeAspect="1"/>
              </p:cNvGrpSpPr>
              <p:nvPr/>
            </p:nvGrpSpPr>
            <p:grpSpPr bwMode="auto">
              <a:xfrm flipH="1">
                <a:off x="3649" y="1296"/>
                <a:ext cx="223" cy="233"/>
                <a:chOff x="1374" y="528"/>
                <a:chExt cx="480" cy="432"/>
              </a:xfrm>
            </p:grpSpPr>
            <p:grpSp>
              <p:nvGrpSpPr>
                <p:cNvPr id="45" name="Group 137"/>
                <p:cNvGrpSpPr>
                  <a:grpSpLocks noChangeAspect="1"/>
                </p:cNvGrpSpPr>
                <p:nvPr/>
              </p:nvGrpSpPr>
              <p:grpSpPr bwMode="auto">
                <a:xfrm>
                  <a:off x="1374" y="528"/>
                  <a:ext cx="480" cy="432"/>
                  <a:chOff x="1392" y="528"/>
                  <a:chExt cx="480" cy="432"/>
                </a:xfrm>
              </p:grpSpPr>
              <p:sp>
                <p:nvSpPr>
                  <p:cNvPr id="47" name="Rectangle 138"/>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Rectangle 139"/>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46" name="Text Box 140"/>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sp>
          <p:nvSpPr>
            <p:cNvPr id="15" name="Line 141"/>
            <p:cNvSpPr>
              <a:spLocks noChangeShapeType="1"/>
            </p:cNvSpPr>
            <p:nvPr/>
          </p:nvSpPr>
          <p:spPr bwMode="auto">
            <a:xfrm>
              <a:off x="1536"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42"/>
            <p:cNvSpPr>
              <a:spLocks noChangeShapeType="1"/>
            </p:cNvSpPr>
            <p:nvPr/>
          </p:nvSpPr>
          <p:spPr bwMode="auto">
            <a:xfrm>
              <a:off x="2064"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43"/>
            <p:cNvSpPr>
              <a:spLocks noChangeShapeType="1"/>
            </p:cNvSpPr>
            <p:nvPr/>
          </p:nvSpPr>
          <p:spPr bwMode="auto">
            <a:xfrm>
              <a:off x="2592"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44"/>
            <p:cNvSpPr>
              <a:spLocks noChangeShapeType="1"/>
            </p:cNvSpPr>
            <p:nvPr/>
          </p:nvSpPr>
          <p:spPr bwMode="auto">
            <a:xfrm>
              <a:off x="3696"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45"/>
            <p:cNvSpPr>
              <a:spLocks noChangeShapeType="1"/>
            </p:cNvSpPr>
            <p:nvPr/>
          </p:nvSpPr>
          <p:spPr bwMode="auto">
            <a:xfrm>
              <a:off x="3120"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46"/>
            <p:cNvSpPr>
              <a:spLocks noChangeShapeType="1"/>
            </p:cNvSpPr>
            <p:nvPr/>
          </p:nvSpPr>
          <p:spPr bwMode="auto">
            <a:xfrm>
              <a:off x="4224"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47"/>
            <p:cNvSpPr>
              <a:spLocks noChangeShapeType="1"/>
            </p:cNvSpPr>
            <p:nvPr/>
          </p:nvSpPr>
          <p:spPr bwMode="auto">
            <a:xfrm>
              <a:off x="4752"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48"/>
            <p:cNvSpPr>
              <a:spLocks noChangeShapeType="1"/>
            </p:cNvSpPr>
            <p:nvPr/>
          </p:nvSpPr>
          <p:spPr bwMode="auto">
            <a:xfrm>
              <a:off x="1008"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Text Box 149"/>
            <p:cNvSpPr txBox="1">
              <a:spLocks noChangeArrowheads="1"/>
            </p:cNvSpPr>
            <p:nvPr/>
          </p:nvSpPr>
          <p:spPr bwMode="auto">
            <a:xfrm>
              <a:off x="987"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1</a:t>
              </a:r>
              <a:endParaRPr lang="en-US" altLang="en-US" sz="1600" b="0"/>
            </a:p>
          </p:txBody>
        </p:sp>
        <p:sp>
          <p:nvSpPr>
            <p:cNvPr id="26" name="Text Box 150"/>
            <p:cNvSpPr txBox="1">
              <a:spLocks noChangeArrowheads="1"/>
            </p:cNvSpPr>
            <p:nvPr/>
          </p:nvSpPr>
          <p:spPr bwMode="auto">
            <a:xfrm>
              <a:off x="150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2</a:t>
              </a:r>
              <a:endParaRPr lang="en-US" altLang="en-US" sz="1600" b="0"/>
            </a:p>
          </p:txBody>
        </p:sp>
        <p:sp>
          <p:nvSpPr>
            <p:cNvPr id="27" name="Text Box 151"/>
            <p:cNvSpPr txBox="1">
              <a:spLocks noChangeArrowheads="1"/>
            </p:cNvSpPr>
            <p:nvPr/>
          </p:nvSpPr>
          <p:spPr bwMode="auto">
            <a:xfrm>
              <a:off x="2046"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3</a:t>
              </a:r>
              <a:endParaRPr lang="en-US" altLang="en-US" sz="1600" b="0"/>
            </a:p>
          </p:txBody>
        </p:sp>
        <p:sp>
          <p:nvSpPr>
            <p:cNvPr id="28" name="Text Box 152"/>
            <p:cNvSpPr txBox="1">
              <a:spLocks noChangeArrowheads="1"/>
            </p:cNvSpPr>
            <p:nvPr/>
          </p:nvSpPr>
          <p:spPr bwMode="auto">
            <a:xfrm>
              <a:off x="258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4</a:t>
              </a:r>
              <a:endParaRPr lang="en-US" altLang="en-US" sz="1600" b="0"/>
            </a:p>
          </p:txBody>
        </p:sp>
        <p:sp>
          <p:nvSpPr>
            <p:cNvPr id="29" name="Text Box 153"/>
            <p:cNvSpPr txBox="1">
              <a:spLocks noChangeArrowheads="1"/>
            </p:cNvSpPr>
            <p:nvPr/>
          </p:nvSpPr>
          <p:spPr bwMode="auto">
            <a:xfrm>
              <a:off x="3673"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6</a:t>
              </a:r>
              <a:endParaRPr lang="en-US" altLang="en-US" sz="1600" b="0"/>
            </a:p>
          </p:txBody>
        </p:sp>
        <p:sp>
          <p:nvSpPr>
            <p:cNvPr id="30" name="Text Box 154"/>
            <p:cNvSpPr txBox="1">
              <a:spLocks noChangeArrowheads="1"/>
            </p:cNvSpPr>
            <p:nvPr/>
          </p:nvSpPr>
          <p:spPr bwMode="auto">
            <a:xfrm>
              <a:off x="420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7</a:t>
              </a:r>
              <a:endParaRPr lang="en-US" altLang="en-US" sz="1600" b="0"/>
            </a:p>
          </p:txBody>
        </p:sp>
        <p:sp>
          <p:nvSpPr>
            <p:cNvPr id="31" name="Text Box 155"/>
            <p:cNvSpPr txBox="1">
              <a:spLocks noChangeArrowheads="1"/>
            </p:cNvSpPr>
            <p:nvPr/>
          </p:nvSpPr>
          <p:spPr bwMode="auto">
            <a:xfrm>
              <a:off x="3097"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5</a:t>
              </a:r>
              <a:endParaRPr lang="en-US" altLang="en-US" sz="1600" b="0"/>
            </a:p>
          </p:txBody>
        </p:sp>
      </p:grpSp>
      <p:sp>
        <p:nvSpPr>
          <p:cNvPr id="5" name="Rounded Rectangle 4"/>
          <p:cNvSpPr/>
          <p:nvPr/>
        </p:nvSpPr>
        <p:spPr>
          <a:xfrm>
            <a:off x="4659668" y="2737968"/>
            <a:ext cx="1103869" cy="894918"/>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ounded Rectangle 163"/>
          <p:cNvSpPr/>
          <p:nvPr/>
        </p:nvSpPr>
        <p:spPr>
          <a:xfrm>
            <a:off x="4867050" y="5358782"/>
            <a:ext cx="653933" cy="894918"/>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Freeform 164"/>
          <p:cNvSpPr/>
          <p:nvPr/>
        </p:nvSpPr>
        <p:spPr>
          <a:xfrm>
            <a:off x="1383957" y="3200400"/>
            <a:ext cx="3274540" cy="988541"/>
          </a:xfrm>
          <a:custGeom>
            <a:avLst/>
            <a:gdLst>
              <a:gd name="connsiteX0" fmla="*/ 4003589 w 4003589"/>
              <a:gd name="connsiteY0" fmla="*/ 0 h 988541"/>
              <a:gd name="connsiteX1" fmla="*/ 1223319 w 4003589"/>
              <a:gd name="connsiteY1" fmla="*/ 543697 h 988541"/>
              <a:gd name="connsiteX2" fmla="*/ 0 w 4003589"/>
              <a:gd name="connsiteY2" fmla="*/ 988541 h 988541"/>
            </a:gdLst>
            <a:ahLst/>
            <a:cxnLst>
              <a:cxn ang="0">
                <a:pos x="connsiteX0" y="connsiteY0"/>
              </a:cxn>
              <a:cxn ang="0">
                <a:pos x="connsiteX1" y="connsiteY1"/>
              </a:cxn>
              <a:cxn ang="0">
                <a:pos x="connsiteX2" y="connsiteY2"/>
              </a:cxn>
            </a:cxnLst>
            <a:rect l="l" t="t" r="r" b="b"/>
            <a:pathLst>
              <a:path w="4003589" h="988541">
                <a:moveTo>
                  <a:pt x="4003589" y="0"/>
                </a:moveTo>
                <a:cubicBezTo>
                  <a:pt x="2947086" y="189470"/>
                  <a:pt x="1890584" y="378940"/>
                  <a:pt x="1223319" y="543697"/>
                </a:cubicBezTo>
                <a:cubicBezTo>
                  <a:pt x="556054" y="708454"/>
                  <a:pt x="278027" y="848497"/>
                  <a:pt x="0" y="988541"/>
                </a:cubicBezTo>
              </a:path>
            </a:pathLst>
          </a:custGeom>
          <a:noFill/>
          <a:ln>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68" name="Freeform 167"/>
          <p:cNvSpPr/>
          <p:nvPr/>
        </p:nvSpPr>
        <p:spPr>
          <a:xfrm flipV="1">
            <a:off x="1383957" y="4434960"/>
            <a:ext cx="3489640" cy="1388335"/>
          </a:xfrm>
          <a:custGeom>
            <a:avLst/>
            <a:gdLst>
              <a:gd name="connsiteX0" fmla="*/ 4003589 w 4003589"/>
              <a:gd name="connsiteY0" fmla="*/ 0 h 988541"/>
              <a:gd name="connsiteX1" fmla="*/ 1223319 w 4003589"/>
              <a:gd name="connsiteY1" fmla="*/ 543697 h 988541"/>
              <a:gd name="connsiteX2" fmla="*/ 0 w 4003589"/>
              <a:gd name="connsiteY2" fmla="*/ 988541 h 988541"/>
            </a:gdLst>
            <a:ahLst/>
            <a:cxnLst>
              <a:cxn ang="0">
                <a:pos x="connsiteX0" y="connsiteY0"/>
              </a:cxn>
              <a:cxn ang="0">
                <a:pos x="connsiteX1" y="connsiteY1"/>
              </a:cxn>
              <a:cxn ang="0">
                <a:pos x="connsiteX2" y="connsiteY2"/>
              </a:cxn>
            </a:cxnLst>
            <a:rect l="l" t="t" r="r" b="b"/>
            <a:pathLst>
              <a:path w="4003589" h="988541">
                <a:moveTo>
                  <a:pt x="4003589" y="0"/>
                </a:moveTo>
                <a:cubicBezTo>
                  <a:pt x="2947086" y="189470"/>
                  <a:pt x="1890584" y="378940"/>
                  <a:pt x="1223319" y="543697"/>
                </a:cubicBezTo>
                <a:cubicBezTo>
                  <a:pt x="556054" y="708454"/>
                  <a:pt x="278027" y="848497"/>
                  <a:pt x="0" y="988541"/>
                </a:cubicBezTo>
              </a:path>
            </a:pathLst>
          </a:custGeom>
          <a:noFill/>
          <a:ln>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grpSp>
        <p:nvGrpSpPr>
          <p:cNvPr id="6" name="Group 5"/>
          <p:cNvGrpSpPr/>
          <p:nvPr/>
        </p:nvGrpSpPr>
        <p:grpSpPr>
          <a:xfrm>
            <a:off x="-4583" y="2835873"/>
            <a:ext cx="1905000" cy="1814668"/>
            <a:chOff x="-4583" y="2835873"/>
            <a:chExt cx="1905000" cy="1814668"/>
          </a:xfrm>
        </p:grpSpPr>
        <p:sp>
          <p:nvSpPr>
            <p:cNvPr id="169" name="Text Box 1037"/>
            <p:cNvSpPr txBox="1">
              <a:spLocks noChangeArrowheads="1"/>
            </p:cNvSpPr>
            <p:nvPr/>
          </p:nvSpPr>
          <p:spPr bwMode="auto">
            <a:xfrm>
              <a:off x="-4583" y="2835873"/>
              <a:ext cx="1905000"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9pPr>
            </a:lstStyle>
            <a:p>
              <a:pPr eaLnBrk="1" hangingPunct="1">
                <a:lnSpc>
                  <a:spcPct val="90000"/>
                </a:lnSpc>
              </a:pPr>
              <a:r>
                <a:rPr lang="en-US" altLang="en-US" sz="1600" b="1" dirty="0" smtClean="0">
                  <a:effectLst/>
                  <a:latin typeface="Arial" panose="020B0604020202020204" pitchFamily="34" charset="0"/>
                  <a:cs typeface="Arial" panose="020B0604020202020204" pitchFamily="34" charset="0"/>
                </a:rPr>
                <a:t>If there is one memory (cache) for both data and instruction</a:t>
              </a:r>
              <a:endParaRPr lang="en-US" altLang="en-US" sz="1600" b="1" dirty="0">
                <a:effectLst/>
                <a:latin typeface="Courier New" panose="02070309020205020404" pitchFamily="49" charset="0"/>
                <a:cs typeface="Courier New" panose="02070309020205020404" pitchFamily="49" charset="0"/>
              </a:endParaRPr>
            </a:p>
          </p:txBody>
        </p:sp>
        <p:sp>
          <p:nvSpPr>
            <p:cNvPr id="166" name="Rectangle 165"/>
            <p:cNvSpPr/>
            <p:nvPr/>
          </p:nvSpPr>
          <p:spPr>
            <a:xfrm>
              <a:off x="423041" y="4026222"/>
              <a:ext cx="961901" cy="23940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Memory</a:t>
              </a:r>
              <a:endParaRPr lang="en-US" sz="1400" b="1" dirty="0">
                <a:solidFill>
                  <a:schemeClr val="tx1"/>
                </a:solidFill>
              </a:endParaRPr>
            </a:p>
          </p:txBody>
        </p:sp>
        <p:sp>
          <p:nvSpPr>
            <p:cNvPr id="167" name="Rectangle 166"/>
            <p:cNvSpPr/>
            <p:nvPr/>
          </p:nvSpPr>
          <p:spPr>
            <a:xfrm>
              <a:off x="423041" y="4267692"/>
              <a:ext cx="961901" cy="6312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170" name="Rectangle 169"/>
            <p:cNvSpPr/>
            <p:nvPr/>
          </p:nvSpPr>
          <p:spPr>
            <a:xfrm>
              <a:off x="423040" y="4333793"/>
              <a:ext cx="961901" cy="6312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171" name="Rectangle 170"/>
            <p:cNvSpPr/>
            <p:nvPr/>
          </p:nvSpPr>
          <p:spPr>
            <a:xfrm>
              <a:off x="423039" y="4394664"/>
              <a:ext cx="961901" cy="6312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172" name="Rectangle 171"/>
            <p:cNvSpPr/>
            <p:nvPr/>
          </p:nvSpPr>
          <p:spPr>
            <a:xfrm>
              <a:off x="423038" y="4457789"/>
              <a:ext cx="961901" cy="6312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173" name="Rectangle 172"/>
            <p:cNvSpPr/>
            <p:nvPr/>
          </p:nvSpPr>
          <p:spPr>
            <a:xfrm>
              <a:off x="423037" y="4521194"/>
              <a:ext cx="961901" cy="6312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175" name="Rectangle 174"/>
            <p:cNvSpPr/>
            <p:nvPr/>
          </p:nvSpPr>
          <p:spPr>
            <a:xfrm>
              <a:off x="423036" y="4587416"/>
              <a:ext cx="961901" cy="6312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grpSp>
    </p:spTree>
    <p:extLst>
      <p:ext uri="{BB962C8B-B14F-4D97-AF65-F5344CB8AC3E}">
        <p14:creationId xmlns:p14="http://schemas.microsoft.com/office/powerpoint/2010/main" val="13676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5"/>
                                        </p:tgtEl>
                                        <p:attrNameLst>
                                          <p:attrName>style.visibility</p:attrName>
                                        </p:attrNameLst>
                                      </p:cBhvr>
                                      <p:to>
                                        <p:strVal val="visible"/>
                                      </p:to>
                                    </p:set>
                                    <p:animEffect transition="in" filter="fade">
                                      <p:cBhvr>
                                        <p:cTn id="12" dur="500"/>
                                        <p:tgtEl>
                                          <p:spTgt spid="16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68"/>
                                        </p:tgtEl>
                                        <p:attrNameLst>
                                          <p:attrName>style.visibility</p:attrName>
                                        </p:attrNameLst>
                                      </p:cBhvr>
                                      <p:to>
                                        <p:strVal val="visible"/>
                                      </p:to>
                                    </p:set>
                                    <p:animEffect transition="in" filter="fade">
                                      <p:cBhvr>
                                        <p:cTn id="20" dur="500"/>
                                        <p:tgtEl>
                                          <p:spTgt spid="16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4"/>
                                        </p:tgtEl>
                                        <p:attrNameLst>
                                          <p:attrName>style.visibility</p:attrName>
                                        </p:attrNameLst>
                                      </p:cBhvr>
                                      <p:to>
                                        <p:strVal val="visible"/>
                                      </p:to>
                                    </p:set>
                                    <p:animEffect transition="in" filter="fade">
                                      <p:cBhvr>
                                        <p:cTn id="23" dur="5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64" grpId="0" animBg="1"/>
      <p:bldP spid="165" grpId="0" animBg="1"/>
      <p:bldP spid="16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76"/>
            <a:ext cx="7886700" cy="884082"/>
          </a:xfrm>
        </p:spPr>
        <p:txBody>
          <a:bodyPr>
            <a:normAutofit/>
          </a:bodyPr>
          <a:lstStyle/>
          <a:p>
            <a:r>
              <a:rPr lang="en-US" altLang="zh-CN" sz="3200" b="1" dirty="0" smtClean="0">
                <a:latin typeface="+mn-lt"/>
                <a:cs typeface="Arial" panose="020B0604020202020204" pitchFamily="34" charset="0"/>
              </a:rPr>
              <a:t>Pipeline </a:t>
            </a:r>
            <a:r>
              <a:rPr lang="en-US" altLang="zh-CN" sz="3200" b="1" dirty="0">
                <a:latin typeface="+mn-lt"/>
                <a:cs typeface="Arial" panose="020B0604020202020204" pitchFamily="34" charset="0"/>
              </a:rPr>
              <a:t>Hazards</a:t>
            </a:r>
          </a:p>
        </p:txBody>
      </p:sp>
      <p:cxnSp>
        <p:nvCxnSpPr>
          <p:cNvPr id="4" name="Straight Connector 3"/>
          <p:cNvCxnSpPr/>
          <p:nvPr/>
        </p:nvCxnSpPr>
        <p:spPr>
          <a:xfrm>
            <a:off x="0" y="895517"/>
            <a:ext cx="9144000" cy="3048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14359" y="-43394"/>
            <a:ext cx="973455" cy="973455"/>
          </a:xfrm>
          <a:prstGeom prst="rect">
            <a:avLst/>
          </a:prstGeom>
        </p:spPr>
      </p:pic>
      <p:sp>
        <p:nvSpPr>
          <p:cNvPr id="3" name="Rectangle 2"/>
          <p:cNvSpPr/>
          <p:nvPr/>
        </p:nvSpPr>
        <p:spPr>
          <a:xfrm>
            <a:off x="-60960" y="1124083"/>
            <a:ext cx="9204960" cy="855619"/>
          </a:xfrm>
          <a:prstGeom prst="rect">
            <a:avLst/>
          </a:prstGeom>
        </p:spPr>
        <p:txBody>
          <a:bodyPr wrap="square">
            <a:spAutoFit/>
          </a:bodyPr>
          <a:lstStyle/>
          <a:p>
            <a:pPr marL="342900" indent="-342900">
              <a:spcBef>
                <a:spcPct val="20000"/>
              </a:spcBef>
              <a:buSzPct val="100000"/>
              <a:buFont typeface="Wingdings" charset="2"/>
              <a:buChar char="Ø"/>
            </a:pPr>
            <a:r>
              <a:rPr lang="en-US" altLang="zh-CN" sz="2800" b="1" dirty="0" smtClean="0">
                <a:ea typeface="Calibri" charset="0"/>
                <a:cs typeface="Gill Sans"/>
              </a:rPr>
              <a:t>Hazards</a:t>
            </a:r>
            <a:endParaRPr lang="en-US" altLang="zh-CN" sz="2800" b="1" dirty="0" smtClean="0">
              <a:cs typeface="Gill Sans"/>
            </a:endParaRPr>
          </a:p>
          <a:p>
            <a:pPr lvl="1">
              <a:spcBef>
                <a:spcPct val="20000"/>
              </a:spcBef>
              <a:buClr>
                <a:schemeClr val="accent3">
                  <a:lumMod val="50000"/>
                </a:schemeClr>
              </a:buClr>
              <a:buSzPct val="80000"/>
            </a:pPr>
            <a:endParaRPr lang="en-US" altLang="zh-CN" b="1" dirty="0" smtClean="0">
              <a:solidFill>
                <a:srgbClr val="910C07"/>
              </a:solidFill>
              <a:ea typeface="Calibri" charset="0"/>
              <a:cs typeface="Gill Sans"/>
            </a:endParaRPr>
          </a:p>
        </p:txBody>
      </p:sp>
      <p:sp>
        <p:nvSpPr>
          <p:cNvPr id="18" name="Slide Number Placeholder 17"/>
          <p:cNvSpPr>
            <a:spLocks noGrp="1"/>
          </p:cNvSpPr>
          <p:nvPr>
            <p:ph type="sldNum" sz="quarter" idx="12"/>
          </p:nvPr>
        </p:nvSpPr>
        <p:spPr/>
        <p:txBody>
          <a:bodyPr/>
          <a:lstStyle/>
          <a:p>
            <a:fld id="{2EE75D0F-26FA-4B8D-AE34-0EE4D3F34880}" type="slidenum">
              <a:rPr lang="en-US" smtClean="0"/>
              <a:pPr/>
              <a:t>13</a:t>
            </a:fld>
            <a:endParaRPr lang="en-US" dirty="0"/>
          </a:p>
        </p:txBody>
      </p:sp>
      <p:sp>
        <p:nvSpPr>
          <p:cNvPr id="174" name="Rectangle 3"/>
          <p:cNvSpPr txBox="1">
            <a:spLocks noChangeArrowheads="1"/>
          </p:cNvSpPr>
          <p:nvPr/>
        </p:nvSpPr>
        <p:spPr>
          <a:xfrm>
            <a:off x="0" y="1833968"/>
            <a:ext cx="7886700" cy="45223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spcBef>
                <a:spcPts val="1000"/>
              </a:spcBef>
              <a:buClr>
                <a:schemeClr val="tx1"/>
              </a:buClr>
            </a:pPr>
            <a:r>
              <a:rPr lang="en-US" altLang="en-US" b="1" dirty="0">
                <a:solidFill>
                  <a:schemeClr val="bg1">
                    <a:lumMod val="85000"/>
                  </a:schemeClr>
                </a:solidFill>
              </a:rPr>
              <a:t>Structural hazards: </a:t>
            </a:r>
          </a:p>
          <a:p>
            <a:pPr lvl="1">
              <a:buClr>
                <a:schemeClr val="tx1"/>
              </a:buClr>
            </a:pPr>
            <a:r>
              <a:rPr lang="en-US" altLang="en-US" sz="2000" dirty="0">
                <a:solidFill>
                  <a:schemeClr val="bg1">
                    <a:lumMod val="85000"/>
                  </a:schemeClr>
                </a:solidFill>
              </a:rPr>
              <a:t>T</a:t>
            </a:r>
            <a:r>
              <a:rPr lang="en-US" altLang="en-US" sz="2000" dirty="0" smtClean="0">
                <a:solidFill>
                  <a:schemeClr val="bg1">
                    <a:lumMod val="85000"/>
                  </a:schemeClr>
                </a:solidFill>
              </a:rPr>
              <a:t>wo </a:t>
            </a:r>
            <a:r>
              <a:rPr lang="en-US" altLang="en-US" sz="2000" dirty="0">
                <a:solidFill>
                  <a:schemeClr val="bg1">
                    <a:lumMod val="85000"/>
                  </a:schemeClr>
                </a:solidFill>
              </a:rPr>
              <a:t>different instructions use </a:t>
            </a:r>
            <a:r>
              <a:rPr lang="en-US" altLang="en-US" sz="2000" dirty="0" smtClean="0">
                <a:solidFill>
                  <a:schemeClr val="bg1">
                    <a:lumMod val="85000"/>
                  </a:schemeClr>
                </a:solidFill>
              </a:rPr>
              <a:t>same hardware </a:t>
            </a:r>
            <a:r>
              <a:rPr lang="en-US" altLang="en-US" sz="2000" dirty="0">
                <a:solidFill>
                  <a:schemeClr val="bg1">
                    <a:lumMod val="85000"/>
                  </a:schemeClr>
                </a:solidFill>
              </a:rPr>
              <a:t>in same </a:t>
            </a:r>
            <a:r>
              <a:rPr lang="en-US" altLang="en-US" sz="2000" dirty="0" smtClean="0">
                <a:solidFill>
                  <a:schemeClr val="bg1">
                    <a:lumMod val="85000"/>
                  </a:schemeClr>
                </a:solidFill>
              </a:rPr>
              <a:t>cycle</a:t>
            </a:r>
            <a:r>
              <a:rPr lang="en-US" altLang="en-US" sz="2000" dirty="0">
                <a:solidFill>
                  <a:schemeClr val="bg1">
                    <a:lumMod val="85000"/>
                  </a:schemeClr>
                </a:solidFill>
              </a:rPr>
              <a:t>.</a:t>
            </a:r>
            <a:r>
              <a:rPr lang="en-US" altLang="en-US" sz="2000" dirty="0" smtClean="0">
                <a:solidFill>
                  <a:schemeClr val="bg1">
                    <a:lumMod val="85000"/>
                  </a:schemeClr>
                </a:solidFill>
              </a:rPr>
              <a:t> </a:t>
            </a:r>
          </a:p>
          <a:p>
            <a:pPr marL="457200" lvl="1" indent="0">
              <a:buClr>
                <a:schemeClr val="tx1"/>
              </a:buClr>
              <a:buNone/>
            </a:pPr>
            <a:endParaRPr lang="en-US" altLang="en-US" dirty="0"/>
          </a:p>
          <a:p>
            <a:pPr marL="228600" lvl="1">
              <a:spcBef>
                <a:spcPts val="1000"/>
              </a:spcBef>
              <a:buClr>
                <a:schemeClr val="tx1"/>
              </a:buClr>
            </a:pPr>
            <a:r>
              <a:rPr lang="en-US" altLang="en-US" b="1" dirty="0"/>
              <a:t>Data hazards: </a:t>
            </a:r>
          </a:p>
          <a:p>
            <a:pPr lvl="1">
              <a:buClr>
                <a:schemeClr val="tx1"/>
              </a:buClr>
            </a:pPr>
            <a:r>
              <a:rPr lang="en-US" altLang="en-US" sz="2000" dirty="0" smtClean="0"/>
              <a:t>Instruction </a:t>
            </a:r>
            <a:r>
              <a:rPr lang="en-US" altLang="en-US" sz="2000" dirty="0"/>
              <a:t>depends on result of prior instruction still in the </a:t>
            </a:r>
            <a:r>
              <a:rPr lang="en-US" altLang="en-US" sz="2000" dirty="0" smtClean="0"/>
              <a:t>pipeline</a:t>
            </a:r>
          </a:p>
          <a:p>
            <a:pPr lvl="1">
              <a:buClr>
                <a:schemeClr val="tx1"/>
              </a:buClr>
            </a:pPr>
            <a:r>
              <a:rPr lang="en-US" altLang="en-US" sz="2000" u="sng" dirty="0">
                <a:solidFill>
                  <a:srgbClr val="990000"/>
                </a:solidFill>
              </a:rPr>
              <a:t>Read after write (RAW)</a:t>
            </a:r>
            <a:r>
              <a:rPr lang="en-US" altLang="en-US" sz="2000" dirty="0" smtClean="0"/>
              <a:t>: a </a:t>
            </a:r>
            <a:r>
              <a:rPr lang="en-US" altLang="en-US" sz="2000" dirty="0"/>
              <a:t>true dependency. </a:t>
            </a:r>
            <a:endParaRPr lang="en-US" altLang="en-US" sz="2000" dirty="0" smtClean="0"/>
          </a:p>
          <a:p>
            <a:pPr lvl="1">
              <a:buClr>
                <a:schemeClr val="tx1"/>
              </a:buClr>
            </a:pPr>
            <a:r>
              <a:rPr lang="en-US" altLang="en-US" sz="2000" u="sng" dirty="0">
                <a:solidFill>
                  <a:srgbClr val="990000"/>
                </a:solidFill>
              </a:rPr>
              <a:t>Write after read (WAR)</a:t>
            </a:r>
            <a:r>
              <a:rPr lang="en-US" altLang="en-US" sz="2000" dirty="0"/>
              <a:t>: an </a:t>
            </a:r>
            <a:r>
              <a:rPr lang="en-US" altLang="en-US" sz="2000" dirty="0" smtClean="0"/>
              <a:t>anti-dependency (no hazards). </a:t>
            </a:r>
          </a:p>
          <a:p>
            <a:pPr lvl="1">
              <a:buClr>
                <a:schemeClr val="tx1"/>
              </a:buClr>
            </a:pPr>
            <a:r>
              <a:rPr lang="en-US" altLang="en-US" sz="2000" u="sng" dirty="0">
                <a:solidFill>
                  <a:srgbClr val="990000"/>
                </a:solidFill>
              </a:rPr>
              <a:t>Write after write (WAW)</a:t>
            </a:r>
            <a:r>
              <a:rPr lang="en-US" altLang="en-US" sz="2000" dirty="0"/>
              <a:t>: an output </a:t>
            </a:r>
            <a:r>
              <a:rPr lang="en-US" altLang="en-US" sz="2000" dirty="0" smtClean="0"/>
              <a:t>dependency (no problem in atom execution and problems in concurrency).</a:t>
            </a:r>
          </a:p>
          <a:p>
            <a:pPr marL="457200" lvl="1" indent="0">
              <a:buClr>
                <a:schemeClr val="tx1"/>
              </a:buClr>
              <a:buNone/>
            </a:pPr>
            <a:endParaRPr lang="en-US" altLang="en-US" sz="2000" dirty="0"/>
          </a:p>
          <a:p>
            <a:pPr marL="228600" lvl="1">
              <a:spcBef>
                <a:spcPts val="1000"/>
              </a:spcBef>
              <a:buClr>
                <a:schemeClr val="tx1"/>
              </a:buClr>
            </a:pPr>
            <a:r>
              <a:rPr lang="en-US" altLang="en-US" b="1" dirty="0">
                <a:solidFill>
                  <a:schemeClr val="bg1">
                    <a:lumMod val="85000"/>
                  </a:schemeClr>
                </a:solidFill>
              </a:rPr>
              <a:t>Control hazards: </a:t>
            </a:r>
          </a:p>
          <a:p>
            <a:pPr lvl="1">
              <a:buClr>
                <a:schemeClr val="tx1"/>
              </a:buClr>
            </a:pPr>
            <a:r>
              <a:rPr lang="en-US" altLang="en-US" sz="2000" dirty="0" smtClean="0">
                <a:solidFill>
                  <a:schemeClr val="bg1">
                    <a:lumMod val="85000"/>
                  </a:schemeClr>
                </a:solidFill>
              </a:rPr>
              <a:t>Pipelining </a:t>
            </a:r>
            <a:r>
              <a:rPr lang="en-US" altLang="en-US" sz="2000" dirty="0">
                <a:solidFill>
                  <a:schemeClr val="bg1">
                    <a:lumMod val="85000"/>
                  </a:schemeClr>
                </a:solidFill>
              </a:rPr>
              <a:t>of branches &amp; other </a:t>
            </a:r>
            <a:r>
              <a:rPr lang="en-US" altLang="en-US" sz="2000" dirty="0" smtClean="0">
                <a:solidFill>
                  <a:schemeClr val="bg1">
                    <a:lumMod val="85000"/>
                  </a:schemeClr>
                </a:solidFill>
              </a:rPr>
              <a:t>instructions </a:t>
            </a:r>
            <a:r>
              <a:rPr lang="en-US" altLang="en-US" sz="2000" dirty="0">
                <a:solidFill>
                  <a:schemeClr val="bg1">
                    <a:lumMod val="85000"/>
                  </a:schemeClr>
                </a:solidFill>
              </a:rPr>
              <a:t>that change the </a:t>
            </a:r>
            <a:r>
              <a:rPr lang="en-US" altLang="en-US" sz="2000" dirty="0" smtClean="0">
                <a:solidFill>
                  <a:schemeClr val="bg1">
                    <a:lumMod val="85000"/>
                  </a:schemeClr>
                </a:solidFill>
              </a:rPr>
              <a:t>PC.</a:t>
            </a:r>
            <a:endParaRPr lang="en-US" altLang="en-US" sz="2400" dirty="0" smtClean="0">
              <a:solidFill>
                <a:schemeClr val="bg1">
                  <a:lumMod val="85000"/>
                </a:schemeClr>
              </a:solidFill>
            </a:endParaRPr>
          </a:p>
        </p:txBody>
      </p:sp>
    </p:spTree>
    <p:extLst>
      <p:ext uri="{BB962C8B-B14F-4D97-AF65-F5344CB8AC3E}">
        <p14:creationId xmlns:p14="http://schemas.microsoft.com/office/powerpoint/2010/main" val="2867061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
                                            <p:txEl>
                                              <p:pRg st="0" end="0"/>
                                            </p:txEl>
                                          </p:spTgt>
                                        </p:tgtEl>
                                        <p:attrNameLst>
                                          <p:attrName>style.visibility</p:attrName>
                                        </p:attrNameLst>
                                      </p:cBhvr>
                                      <p:to>
                                        <p:strVal val="visible"/>
                                      </p:to>
                                    </p:set>
                                    <p:animEffect transition="in" filter="fade">
                                      <p:cBhvr>
                                        <p:cTn id="7" dur="500"/>
                                        <p:tgtEl>
                                          <p:spTgt spid="17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4">
                                            <p:txEl>
                                              <p:pRg st="1" end="1"/>
                                            </p:txEl>
                                          </p:spTgt>
                                        </p:tgtEl>
                                        <p:attrNameLst>
                                          <p:attrName>style.visibility</p:attrName>
                                        </p:attrNameLst>
                                      </p:cBhvr>
                                      <p:to>
                                        <p:strVal val="visible"/>
                                      </p:to>
                                    </p:set>
                                    <p:animEffect transition="in" filter="fade">
                                      <p:cBhvr>
                                        <p:cTn id="10" dur="500"/>
                                        <p:tgtEl>
                                          <p:spTgt spid="17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4">
                                            <p:txEl>
                                              <p:pRg st="3" end="3"/>
                                            </p:txEl>
                                          </p:spTgt>
                                        </p:tgtEl>
                                        <p:attrNameLst>
                                          <p:attrName>style.visibility</p:attrName>
                                        </p:attrNameLst>
                                      </p:cBhvr>
                                      <p:to>
                                        <p:strVal val="visible"/>
                                      </p:to>
                                    </p:set>
                                    <p:animEffect transition="in" filter="fade">
                                      <p:cBhvr>
                                        <p:cTn id="15" dur="500"/>
                                        <p:tgtEl>
                                          <p:spTgt spid="174">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74">
                                            <p:txEl>
                                              <p:pRg st="4" end="4"/>
                                            </p:txEl>
                                          </p:spTgt>
                                        </p:tgtEl>
                                        <p:attrNameLst>
                                          <p:attrName>style.visibility</p:attrName>
                                        </p:attrNameLst>
                                      </p:cBhvr>
                                      <p:to>
                                        <p:strVal val="visible"/>
                                      </p:to>
                                    </p:set>
                                    <p:animEffect transition="in" filter="fade">
                                      <p:cBhvr>
                                        <p:cTn id="18" dur="500"/>
                                        <p:tgtEl>
                                          <p:spTgt spid="17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74">
                                            <p:txEl>
                                              <p:pRg st="5" end="5"/>
                                            </p:txEl>
                                          </p:spTgt>
                                        </p:tgtEl>
                                        <p:attrNameLst>
                                          <p:attrName>style.visibility</p:attrName>
                                        </p:attrNameLst>
                                      </p:cBhvr>
                                      <p:to>
                                        <p:strVal val="visible"/>
                                      </p:to>
                                    </p:set>
                                    <p:animEffect transition="in" filter="fade">
                                      <p:cBhvr>
                                        <p:cTn id="21" dur="500"/>
                                        <p:tgtEl>
                                          <p:spTgt spid="17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74">
                                            <p:txEl>
                                              <p:pRg st="6" end="6"/>
                                            </p:txEl>
                                          </p:spTgt>
                                        </p:tgtEl>
                                        <p:attrNameLst>
                                          <p:attrName>style.visibility</p:attrName>
                                        </p:attrNameLst>
                                      </p:cBhvr>
                                      <p:to>
                                        <p:strVal val="visible"/>
                                      </p:to>
                                    </p:set>
                                    <p:animEffect transition="in" filter="fade">
                                      <p:cBhvr>
                                        <p:cTn id="24" dur="500"/>
                                        <p:tgtEl>
                                          <p:spTgt spid="17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74">
                                            <p:txEl>
                                              <p:pRg st="7" end="7"/>
                                            </p:txEl>
                                          </p:spTgt>
                                        </p:tgtEl>
                                        <p:attrNameLst>
                                          <p:attrName>style.visibility</p:attrName>
                                        </p:attrNameLst>
                                      </p:cBhvr>
                                      <p:to>
                                        <p:strVal val="visible"/>
                                      </p:to>
                                    </p:set>
                                    <p:animEffect transition="in" filter="fade">
                                      <p:cBhvr>
                                        <p:cTn id="27" dur="500"/>
                                        <p:tgtEl>
                                          <p:spTgt spid="17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4">
                                            <p:txEl>
                                              <p:pRg st="9" end="9"/>
                                            </p:txEl>
                                          </p:spTgt>
                                        </p:tgtEl>
                                        <p:attrNameLst>
                                          <p:attrName>style.visibility</p:attrName>
                                        </p:attrNameLst>
                                      </p:cBhvr>
                                      <p:to>
                                        <p:strVal val="visible"/>
                                      </p:to>
                                    </p:set>
                                    <p:animEffect transition="in" filter="fade">
                                      <p:cBhvr>
                                        <p:cTn id="32" dur="500"/>
                                        <p:tgtEl>
                                          <p:spTgt spid="174">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74">
                                            <p:txEl>
                                              <p:pRg st="10" end="10"/>
                                            </p:txEl>
                                          </p:spTgt>
                                        </p:tgtEl>
                                        <p:attrNameLst>
                                          <p:attrName>style.visibility</p:attrName>
                                        </p:attrNameLst>
                                      </p:cBhvr>
                                      <p:to>
                                        <p:strVal val="visible"/>
                                      </p:to>
                                    </p:set>
                                    <p:animEffect transition="in" filter="fade">
                                      <p:cBhvr>
                                        <p:cTn id="35" dur="500"/>
                                        <p:tgtEl>
                                          <p:spTgt spid="17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76"/>
            <a:ext cx="7886700" cy="884082"/>
          </a:xfrm>
        </p:spPr>
        <p:txBody>
          <a:bodyPr>
            <a:normAutofit/>
          </a:bodyPr>
          <a:lstStyle/>
          <a:p>
            <a:r>
              <a:rPr lang="en-US" altLang="zh-CN" sz="3200" b="1" dirty="0" smtClean="0">
                <a:latin typeface="+mn-lt"/>
                <a:cs typeface="Arial" panose="020B0604020202020204" pitchFamily="34" charset="0"/>
              </a:rPr>
              <a:t>Pipeline </a:t>
            </a:r>
            <a:r>
              <a:rPr lang="en-US" altLang="zh-CN" sz="3200" b="1" dirty="0">
                <a:latin typeface="+mn-lt"/>
                <a:cs typeface="Arial" panose="020B0604020202020204" pitchFamily="34" charset="0"/>
              </a:rPr>
              <a:t>Hazards</a:t>
            </a:r>
          </a:p>
        </p:txBody>
      </p:sp>
      <p:cxnSp>
        <p:nvCxnSpPr>
          <p:cNvPr id="4" name="Straight Connector 3"/>
          <p:cNvCxnSpPr/>
          <p:nvPr/>
        </p:nvCxnSpPr>
        <p:spPr>
          <a:xfrm>
            <a:off x="0" y="895517"/>
            <a:ext cx="9144000" cy="3048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14359" y="-43394"/>
            <a:ext cx="973455" cy="973455"/>
          </a:xfrm>
          <a:prstGeom prst="rect">
            <a:avLst/>
          </a:prstGeom>
        </p:spPr>
      </p:pic>
      <p:sp>
        <p:nvSpPr>
          <p:cNvPr id="3" name="Rectangle 2"/>
          <p:cNvSpPr/>
          <p:nvPr/>
        </p:nvSpPr>
        <p:spPr>
          <a:xfrm>
            <a:off x="-60960" y="1124083"/>
            <a:ext cx="9204960" cy="864339"/>
          </a:xfrm>
          <a:prstGeom prst="rect">
            <a:avLst/>
          </a:prstGeom>
        </p:spPr>
        <p:txBody>
          <a:bodyPr wrap="square">
            <a:spAutoFit/>
          </a:bodyPr>
          <a:lstStyle/>
          <a:p>
            <a:pPr marL="342900" indent="-342900">
              <a:spcBef>
                <a:spcPct val="20000"/>
              </a:spcBef>
              <a:buSzPct val="100000"/>
              <a:buFont typeface="Wingdings" charset="2"/>
              <a:buChar char="Ø"/>
            </a:pPr>
            <a:r>
              <a:rPr lang="en-US" altLang="zh-CN" sz="2800" b="1" dirty="0" smtClean="0">
                <a:ea typeface="Calibri" charset="0"/>
                <a:cs typeface="Gill Sans"/>
              </a:rPr>
              <a:t>Data Hazards</a:t>
            </a:r>
            <a:r>
              <a:rPr lang="zh-CN" altLang="en-US" sz="2800" b="1" dirty="0" smtClean="0">
                <a:ea typeface="Calibri" charset="0"/>
                <a:cs typeface="Gill Sans"/>
              </a:rPr>
              <a:t>：</a:t>
            </a:r>
            <a:r>
              <a:rPr lang="en-US" altLang="zh-CN" sz="2800" b="1" dirty="0" smtClean="0">
                <a:ea typeface="Calibri" charset="0"/>
                <a:cs typeface="Gill Sans"/>
              </a:rPr>
              <a:t>Read after Write</a:t>
            </a:r>
            <a:endParaRPr lang="en-US" altLang="zh-CN" sz="2800" b="1" dirty="0" smtClean="0">
              <a:cs typeface="Gill Sans"/>
            </a:endParaRPr>
          </a:p>
          <a:p>
            <a:pPr marL="685800" lvl="1" indent="-228600">
              <a:lnSpc>
                <a:spcPct val="90000"/>
              </a:lnSpc>
              <a:spcBef>
                <a:spcPts val="500"/>
              </a:spcBef>
              <a:buClr>
                <a:schemeClr val="tx1"/>
              </a:buClr>
              <a:buSzPct val="80000"/>
              <a:buFont typeface="Arial" panose="020B0604020202020204" pitchFamily="34" charset="0"/>
              <a:buChar char="•"/>
            </a:pPr>
            <a:r>
              <a:rPr lang="en-US" altLang="en-US" sz="2000" dirty="0"/>
              <a:t>Instruction depends on result of prior instruction still in the </a:t>
            </a:r>
            <a:r>
              <a:rPr lang="en-US" altLang="en-US" sz="2000" dirty="0" smtClean="0"/>
              <a:t>pipeline</a:t>
            </a:r>
            <a:endParaRPr lang="en-US" altLang="en-US" sz="2000" dirty="0"/>
          </a:p>
        </p:txBody>
      </p:sp>
      <p:sp>
        <p:nvSpPr>
          <p:cNvPr id="18" name="Slide Number Placeholder 17"/>
          <p:cNvSpPr>
            <a:spLocks noGrp="1"/>
          </p:cNvSpPr>
          <p:nvPr>
            <p:ph type="sldNum" sz="quarter" idx="12"/>
          </p:nvPr>
        </p:nvSpPr>
        <p:spPr/>
        <p:txBody>
          <a:bodyPr/>
          <a:lstStyle/>
          <a:p>
            <a:fld id="{2EE75D0F-26FA-4B8D-AE34-0EE4D3F34880}" type="slidenum">
              <a:rPr lang="en-US" smtClean="0"/>
              <a:pPr/>
              <a:t>14</a:t>
            </a:fld>
            <a:endParaRPr lang="en-US" dirty="0"/>
          </a:p>
        </p:txBody>
      </p:sp>
      <p:grpSp>
        <p:nvGrpSpPr>
          <p:cNvPr id="9" name="Group 3"/>
          <p:cNvGrpSpPr>
            <a:grpSpLocks/>
          </p:cNvGrpSpPr>
          <p:nvPr/>
        </p:nvGrpSpPr>
        <p:grpSpPr bwMode="auto">
          <a:xfrm>
            <a:off x="1937093" y="2223618"/>
            <a:ext cx="6851650" cy="4572000"/>
            <a:chOff x="816" y="1056"/>
            <a:chExt cx="4316" cy="2880"/>
          </a:xfrm>
        </p:grpSpPr>
        <p:sp>
          <p:nvSpPr>
            <p:cNvPr id="10" name="Line 4"/>
            <p:cNvSpPr>
              <a:spLocks noChangeShapeType="1"/>
            </p:cNvSpPr>
            <p:nvPr/>
          </p:nvSpPr>
          <p:spPr bwMode="auto">
            <a:xfrm>
              <a:off x="816" y="1056"/>
              <a:ext cx="4144" cy="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 name="Group 5"/>
            <p:cNvGrpSpPr>
              <a:grpSpLocks/>
            </p:cNvGrpSpPr>
            <p:nvPr/>
          </p:nvGrpSpPr>
          <p:grpSpPr bwMode="auto">
            <a:xfrm>
              <a:off x="1094" y="1440"/>
              <a:ext cx="2444" cy="441"/>
              <a:chOff x="1962" y="1200"/>
              <a:chExt cx="1910" cy="441"/>
            </a:xfrm>
          </p:grpSpPr>
          <p:grpSp>
            <p:nvGrpSpPr>
              <p:cNvPr id="131" name="Group 6"/>
              <p:cNvGrpSpPr>
                <a:grpSpLocks noChangeAspect="1"/>
              </p:cNvGrpSpPr>
              <p:nvPr/>
            </p:nvGrpSpPr>
            <p:grpSpPr bwMode="auto">
              <a:xfrm>
                <a:off x="2429" y="1304"/>
                <a:ext cx="221" cy="233"/>
                <a:chOff x="1374" y="528"/>
                <a:chExt cx="480" cy="432"/>
              </a:xfrm>
            </p:grpSpPr>
            <p:grpSp>
              <p:nvGrpSpPr>
                <p:cNvPr id="160" name="Group 7"/>
                <p:cNvGrpSpPr>
                  <a:grpSpLocks noChangeAspect="1"/>
                </p:cNvGrpSpPr>
                <p:nvPr/>
              </p:nvGrpSpPr>
              <p:grpSpPr bwMode="auto">
                <a:xfrm>
                  <a:off x="1374" y="528"/>
                  <a:ext cx="480" cy="432"/>
                  <a:chOff x="1392" y="528"/>
                  <a:chExt cx="480" cy="432"/>
                </a:xfrm>
              </p:grpSpPr>
              <p:sp>
                <p:nvSpPr>
                  <p:cNvPr id="162" name="Rectangle 8"/>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 name="Rectangle 9"/>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61" name="Text Box 10"/>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132" name="Line 11"/>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 name="Line 12"/>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4" name="Group 13"/>
              <p:cNvGrpSpPr>
                <a:grpSpLocks noChangeAspect="1"/>
              </p:cNvGrpSpPr>
              <p:nvPr/>
            </p:nvGrpSpPr>
            <p:grpSpPr bwMode="auto">
              <a:xfrm>
                <a:off x="2851" y="1235"/>
                <a:ext cx="199" cy="371"/>
                <a:chOff x="2991" y="411"/>
                <a:chExt cx="359" cy="768"/>
              </a:xfrm>
            </p:grpSpPr>
            <p:sp>
              <p:nvSpPr>
                <p:cNvPr id="156" name="AutoShape 14"/>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157" name="AutoShape 15"/>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 name="Freeform 16"/>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 name="Text Box 17"/>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135" name="Line 18"/>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 name="Line 19"/>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7" name="Group 20"/>
              <p:cNvGrpSpPr>
                <a:grpSpLocks noChangeAspect="1"/>
              </p:cNvGrpSpPr>
              <p:nvPr/>
            </p:nvGrpSpPr>
            <p:grpSpPr bwMode="auto">
              <a:xfrm>
                <a:off x="3209" y="1305"/>
                <a:ext cx="275" cy="232"/>
                <a:chOff x="3853" y="576"/>
                <a:chExt cx="594" cy="480"/>
              </a:xfrm>
            </p:grpSpPr>
            <p:sp>
              <p:nvSpPr>
                <p:cNvPr id="154" name="Rectangle 21"/>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55" name="Text Box 22"/>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138" name="Freeform 23"/>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 name="Line 24"/>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 name="Line 25"/>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1" name="Group 26"/>
              <p:cNvGrpSpPr>
                <a:grpSpLocks noChangeAspect="1"/>
              </p:cNvGrpSpPr>
              <p:nvPr/>
            </p:nvGrpSpPr>
            <p:grpSpPr bwMode="auto">
              <a:xfrm>
                <a:off x="1962" y="1305"/>
                <a:ext cx="290" cy="232"/>
                <a:chOff x="1123" y="576"/>
                <a:chExt cx="626" cy="480"/>
              </a:xfrm>
            </p:grpSpPr>
            <p:sp>
              <p:nvSpPr>
                <p:cNvPr id="152" name="Rectangle 27"/>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53" name="Text Box 28"/>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142" name="Group 29"/>
              <p:cNvGrpSpPr>
                <a:grpSpLocks/>
              </p:cNvGrpSpPr>
              <p:nvPr/>
            </p:nvGrpSpPr>
            <p:grpSpPr bwMode="auto">
              <a:xfrm>
                <a:off x="2288" y="1200"/>
                <a:ext cx="1297" cy="441"/>
                <a:chOff x="2112" y="528"/>
                <a:chExt cx="2088" cy="681"/>
              </a:xfrm>
            </p:grpSpPr>
            <p:sp>
              <p:nvSpPr>
                <p:cNvPr id="148" name="Rectangle 30"/>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 name="Rectangle 31"/>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 name="Rectangle 32"/>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 name="Rectangle 33"/>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3" name="Group 34"/>
              <p:cNvGrpSpPr>
                <a:grpSpLocks noChangeAspect="1"/>
              </p:cNvGrpSpPr>
              <p:nvPr/>
            </p:nvGrpSpPr>
            <p:grpSpPr bwMode="auto">
              <a:xfrm flipH="1">
                <a:off x="3649" y="1296"/>
                <a:ext cx="223" cy="233"/>
                <a:chOff x="1374" y="528"/>
                <a:chExt cx="480" cy="432"/>
              </a:xfrm>
            </p:grpSpPr>
            <p:grpSp>
              <p:nvGrpSpPr>
                <p:cNvPr id="144" name="Group 35"/>
                <p:cNvGrpSpPr>
                  <a:grpSpLocks noChangeAspect="1"/>
                </p:cNvGrpSpPr>
                <p:nvPr/>
              </p:nvGrpSpPr>
              <p:grpSpPr bwMode="auto">
                <a:xfrm>
                  <a:off x="1374" y="528"/>
                  <a:ext cx="480" cy="432"/>
                  <a:chOff x="1392" y="528"/>
                  <a:chExt cx="480" cy="432"/>
                </a:xfrm>
              </p:grpSpPr>
              <p:sp>
                <p:nvSpPr>
                  <p:cNvPr id="146" name="Rectangle 36"/>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 name="Rectangle 37"/>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45" name="Text Box 38"/>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12" name="Group 39"/>
            <p:cNvGrpSpPr>
              <a:grpSpLocks/>
            </p:cNvGrpSpPr>
            <p:nvPr/>
          </p:nvGrpSpPr>
          <p:grpSpPr bwMode="auto">
            <a:xfrm>
              <a:off x="1632" y="2016"/>
              <a:ext cx="2444" cy="441"/>
              <a:chOff x="1962" y="1200"/>
              <a:chExt cx="1910" cy="441"/>
            </a:xfrm>
          </p:grpSpPr>
          <p:grpSp>
            <p:nvGrpSpPr>
              <p:cNvPr id="98" name="Group 40"/>
              <p:cNvGrpSpPr>
                <a:grpSpLocks noChangeAspect="1"/>
              </p:cNvGrpSpPr>
              <p:nvPr/>
            </p:nvGrpSpPr>
            <p:grpSpPr bwMode="auto">
              <a:xfrm>
                <a:off x="2429" y="1304"/>
                <a:ext cx="221" cy="233"/>
                <a:chOff x="1374" y="528"/>
                <a:chExt cx="480" cy="432"/>
              </a:xfrm>
            </p:grpSpPr>
            <p:grpSp>
              <p:nvGrpSpPr>
                <p:cNvPr id="127" name="Group 41"/>
                <p:cNvGrpSpPr>
                  <a:grpSpLocks noChangeAspect="1"/>
                </p:cNvGrpSpPr>
                <p:nvPr/>
              </p:nvGrpSpPr>
              <p:grpSpPr bwMode="auto">
                <a:xfrm>
                  <a:off x="1374" y="528"/>
                  <a:ext cx="480" cy="432"/>
                  <a:chOff x="1392" y="528"/>
                  <a:chExt cx="480" cy="432"/>
                </a:xfrm>
              </p:grpSpPr>
              <p:sp>
                <p:nvSpPr>
                  <p:cNvPr id="129" name="Rectangle 42"/>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 name="Rectangle 43"/>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28" name="Text Box 44"/>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99" name="Line 45"/>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 name="Line 46"/>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1" name="Group 47"/>
              <p:cNvGrpSpPr>
                <a:grpSpLocks noChangeAspect="1"/>
              </p:cNvGrpSpPr>
              <p:nvPr/>
            </p:nvGrpSpPr>
            <p:grpSpPr bwMode="auto">
              <a:xfrm>
                <a:off x="2851" y="1235"/>
                <a:ext cx="199" cy="371"/>
                <a:chOff x="2991" y="411"/>
                <a:chExt cx="359" cy="768"/>
              </a:xfrm>
            </p:grpSpPr>
            <p:sp>
              <p:nvSpPr>
                <p:cNvPr id="123" name="AutoShape 48"/>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124" name="AutoShape 49"/>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 name="Freeform 50"/>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Text Box 51"/>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102" name="Line 52"/>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 name="Line 53"/>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4" name="Group 54"/>
              <p:cNvGrpSpPr>
                <a:grpSpLocks noChangeAspect="1"/>
              </p:cNvGrpSpPr>
              <p:nvPr/>
            </p:nvGrpSpPr>
            <p:grpSpPr bwMode="auto">
              <a:xfrm>
                <a:off x="3209" y="1305"/>
                <a:ext cx="275" cy="232"/>
                <a:chOff x="3853" y="576"/>
                <a:chExt cx="594" cy="480"/>
              </a:xfrm>
            </p:grpSpPr>
            <p:sp>
              <p:nvSpPr>
                <p:cNvPr id="121" name="Rectangle 55"/>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22" name="Text Box 56"/>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105" name="Freeform 57"/>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Line 58"/>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 name="Line 59"/>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8" name="Group 60"/>
              <p:cNvGrpSpPr>
                <a:grpSpLocks noChangeAspect="1"/>
              </p:cNvGrpSpPr>
              <p:nvPr/>
            </p:nvGrpSpPr>
            <p:grpSpPr bwMode="auto">
              <a:xfrm>
                <a:off x="1962" y="1305"/>
                <a:ext cx="290" cy="232"/>
                <a:chOff x="1123" y="576"/>
                <a:chExt cx="626" cy="480"/>
              </a:xfrm>
            </p:grpSpPr>
            <p:sp>
              <p:nvSpPr>
                <p:cNvPr id="119" name="Rectangle 61"/>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20" name="Text Box 62"/>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109" name="Group 63"/>
              <p:cNvGrpSpPr>
                <a:grpSpLocks/>
              </p:cNvGrpSpPr>
              <p:nvPr/>
            </p:nvGrpSpPr>
            <p:grpSpPr bwMode="auto">
              <a:xfrm>
                <a:off x="2288" y="1200"/>
                <a:ext cx="1297" cy="441"/>
                <a:chOff x="2112" y="528"/>
                <a:chExt cx="2088" cy="681"/>
              </a:xfrm>
            </p:grpSpPr>
            <p:sp>
              <p:nvSpPr>
                <p:cNvPr id="115" name="Rectangle 64"/>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Rectangle 65"/>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 name="Rectangle 66"/>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Rectangle 67"/>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0" name="Group 68"/>
              <p:cNvGrpSpPr>
                <a:grpSpLocks noChangeAspect="1"/>
              </p:cNvGrpSpPr>
              <p:nvPr/>
            </p:nvGrpSpPr>
            <p:grpSpPr bwMode="auto">
              <a:xfrm flipH="1">
                <a:off x="3649" y="1296"/>
                <a:ext cx="223" cy="233"/>
                <a:chOff x="1374" y="528"/>
                <a:chExt cx="480" cy="432"/>
              </a:xfrm>
            </p:grpSpPr>
            <p:grpSp>
              <p:nvGrpSpPr>
                <p:cNvPr id="111" name="Group 69"/>
                <p:cNvGrpSpPr>
                  <a:grpSpLocks noChangeAspect="1"/>
                </p:cNvGrpSpPr>
                <p:nvPr/>
              </p:nvGrpSpPr>
              <p:grpSpPr bwMode="auto">
                <a:xfrm>
                  <a:off x="1374" y="528"/>
                  <a:ext cx="480" cy="432"/>
                  <a:chOff x="1392" y="528"/>
                  <a:chExt cx="480" cy="432"/>
                </a:xfrm>
              </p:grpSpPr>
              <p:sp>
                <p:nvSpPr>
                  <p:cNvPr id="113" name="Rectangle 70"/>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 name="Rectangle 71"/>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12" name="Text Box 72"/>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13" name="Group 73"/>
            <p:cNvGrpSpPr>
              <a:grpSpLocks/>
            </p:cNvGrpSpPr>
            <p:nvPr/>
          </p:nvGrpSpPr>
          <p:grpSpPr bwMode="auto">
            <a:xfrm>
              <a:off x="2160" y="2544"/>
              <a:ext cx="2444" cy="441"/>
              <a:chOff x="1962" y="1200"/>
              <a:chExt cx="1910" cy="441"/>
            </a:xfrm>
          </p:grpSpPr>
          <p:grpSp>
            <p:nvGrpSpPr>
              <p:cNvPr id="65" name="Group 64"/>
              <p:cNvGrpSpPr>
                <a:grpSpLocks noChangeAspect="1"/>
              </p:cNvGrpSpPr>
              <p:nvPr/>
            </p:nvGrpSpPr>
            <p:grpSpPr bwMode="auto">
              <a:xfrm>
                <a:off x="2429" y="1304"/>
                <a:ext cx="221" cy="233"/>
                <a:chOff x="1374" y="528"/>
                <a:chExt cx="480" cy="432"/>
              </a:xfrm>
            </p:grpSpPr>
            <p:grpSp>
              <p:nvGrpSpPr>
                <p:cNvPr id="94" name="Group 75"/>
                <p:cNvGrpSpPr>
                  <a:grpSpLocks noChangeAspect="1"/>
                </p:cNvGrpSpPr>
                <p:nvPr/>
              </p:nvGrpSpPr>
              <p:grpSpPr bwMode="auto">
                <a:xfrm>
                  <a:off x="1374" y="528"/>
                  <a:ext cx="480" cy="432"/>
                  <a:chOff x="1392" y="528"/>
                  <a:chExt cx="480" cy="432"/>
                </a:xfrm>
              </p:grpSpPr>
              <p:sp>
                <p:nvSpPr>
                  <p:cNvPr id="96" name="Rectangle 76"/>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Rectangle 77"/>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95" name="Text Box 78"/>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66" name="Line 79"/>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80"/>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8" name="Group 81"/>
              <p:cNvGrpSpPr>
                <a:grpSpLocks noChangeAspect="1"/>
              </p:cNvGrpSpPr>
              <p:nvPr/>
            </p:nvGrpSpPr>
            <p:grpSpPr bwMode="auto">
              <a:xfrm>
                <a:off x="2851" y="1235"/>
                <a:ext cx="199" cy="371"/>
                <a:chOff x="2991" y="411"/>
                <a:chExt cx="359" cy="768"/>
              </a:xfrm>
            </p:grpSpPr>
            <p:sp>
              <p:nvSpPr>
                <p:cNvPr id="90" name="AutoShape 82"/>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91" name="AutoShape 83"/>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Freeform 84"/>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Text Box 85"/>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69" name="Line 86"/>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Line 87"/>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1" name="Group 88"/>
              <p:cNvGrpSpPr>
                <a:grpSpLocks noChangeAspect="1"/>
              </p:cNvGrpSpPr>
              <p:nvPr/>
            </p:nvGrpSpPr>
            <p:grpSpPr bwMode="auto">
              <a:xfrm>
                <a:off x="3209" y="1305"/>
                <a:ext cx="275" cy="232"/>
                <a:chOff x="3853" y="576"/>
                <a:chExt cx="594" cy="480"/>
              </a:xfrm>
            </p:grpSpPr>
            <p:sp>
              <p:nvSpPr>
                <p:cNvPr id="88" name="Rectangle 89"/>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89" name="Text Box 90"/>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72" name="Freeform 91"/>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Line 92"/>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Line 93"/>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5" name="Group 94"/>
              <p:cNvGrpSpPr>
                <a:grpSpLocks noChangeAspect="1"/>
              </p:cNvGrpSpPr>
              <p:nvPr/>
            </p:nvGrpSpPr>
            <p:grpSpPr bwMode="auto">
              <a:xfrm>
                <a:off x="1962" y="1305"/>
                <a:ext cx="290" cy="232"/>
                <a:chOff x="1123" y="576"/>
                <a:chExt cx="626" cy="480"/>
              </a:xfrm>
            </p:grpSpPr>
            <p:sp>
              <p:nvSpPr>
                <p:cNvPr id="86" name="Rectangle 85"/>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87" name="Text Box 96"/>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76" name="Group 97"/>
              <p:cNvGrpSpPr>
                <a:grpSpLocks/>
              </p:cNvGrpSpPr>
              <p:nvPr/>
            </p:nvGrpSpPr>
            <p:grpSpPr bwMode="auto">
              <a:xfrm>
                <a:off x="2288" y="1200"/>
                <a:ext cx="1297" cy="441"/>
                <a:chOff x="2112" y="528"/>
                <a:chExt cx="2088" cy="681"/>
              </a:xfrm>
            </p:grpSpPr>
            <p:sp>
              <p:nvSpPr>
                <p:cNvPr id="82" name="Rectangle 98"/>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Rectangle 99"/>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Rectangle 100"/>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 name="Rectangle 101"/>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7" name="Group 102"/>
              <p:cNvGrpSpPr>
                <a:grpSpLocks noChangeAspect="1"/>
              </p:cNvGrpSpPr>
              <p:nvPr/>
            </p:nvGrpSpPr>
            <p:grpSpPr bwMode="auto">
              <a:xfrm flipH="1">
                <a:off x="3649" y="1296"/>
                <a:ext cx="223" cy="233"/>
                <a:chOff x="1374" y="528"/>
                <a:chExt cx="480" cy="432"/>
              </a:xfrm>
            </p:grpSpPr>
            <p:grpSp>
              <p:nvGrpSpPr>
                <p:cNvPr id="78" name="Group 103"/>
                <p:cNvGrpSpPr>
                  <a:grpSpLocks noChangeAspect="1"/>
                </p:cNvGrpSpPr>
                <p:nvPr/>
              </p:nvGrpSpPr>
              <p:grpSpPr bwMode="auto">
                <a:xfrm>
                  <a:off x="1374" y="528"/>
                  <a:ext cx="480" cy="432"/>
                  <a:chOff x="1392" y="528"/>
                  <a:chExt cx="480" cy="432"/>
                </a:xfrm>
              </p:grpSpPr>
              <p:sp>
                <p:nvSpPr>
                  <p:cNvPr id="80" name="Rectangle 104"/>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Rectangle 105"/>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79" name="Text Box 106"/>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14" name="Group 107"/>
            <p:cNvGrpSpPr>
              <a:grpSpLocks/>
            </p:cNvGrpSpPr>
            <p:nvPr/>
          </p:nvGrpSpPr>
          <p:grpSpPr bwMode="auto">
            <a:xfrm>
              <a:off x="2688" y="3072"/>
              <a:ext cx="2444" cy="441"/>
              <a:chOff x="1962" y="1200"/>
              <a:chExt cx="1910" cy="441"/>
            </a:xfrm>
          </p:grpSpPr>
          <p:grpSp>
            <p:nvGrpSpPr>
              <p:cNvPr id="32" name="Group 108"/>
              <p:cNvGrpSpPr>
                <a:grpSpLocks noChangeAspect="1"/>
              </p:cNvGrpSpPr>
              <p:nvPr/>
            </p:nvGrpSpPr>
            <p:grpSpPr bwMode="auto">
              <a:xfrm>
                <a:off x="2429" y="1304"/>
                <a:ext cx="221" cy="233"/>
                <a:chOff x="1374" y="528"/>
                <a:chExt cx="480" cy="432"/>
              </a:xfrm>
            </p:grpSpPr>
            <p:grpSp>
              <p:nvGrpSpPr>
                <p:cNvPr id="61" name="Group 109"/>
                <p:cNvGrpSpPr>
                  <a:grpSpLocks noChangeAspect="1"/>
                </p:cNvGrpSpPr>
                <p:nvPr/>
              </p:nvGrpSpPr>
              <p:grpSpPr bwMode="auto">
                <a:xfrm>
                  <a:off x="1374" y="528"/>
                  <a:ext cx="480" cy="432"/>
                  <a:chOff x="1392" y="528"/>
                  <a:chExt cx="480" cy="432"/>
                </a:xfrm>
              </p:grpSpPr>
              <p:sp>
                <p:nvSpPr>
                  <p:cNvPr id="63" name="Rectangle 110"/>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Rectangle 111"/>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62" name="Text Box 112"/>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33" name="Line 113"/>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114"/>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5" name="Group 115"/>
              <p:cNvGrpSpPr>
                <a:grpSpLocks noChangeAspect="1"/>
              </p:cNvGrpSpPr>
              <p:nvPr/>
            </p:nvGrpSpPr>
            <p:grpSpPr bwMode="auto">
              <a:xfrm>
                <a:off x="2851" y="1235"/>
                <a:ext cx="199" cy="371"/>
                <a:chOff x="2991" y="411"/>
                <a:chExt cx="359" cy="768"/>
              </a:xfrm>
            </p:grpSpPr>
            <p:sp>
              <p:nvSpPr>
                <p:cNvPr id="57" name="AutoShape 116"/>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58" name="AutoShape 117"/>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Freeform 118"/>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Text Box 119"/>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36" name="Line 120"/>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121"/>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8" name="Group 122"/>
              <p:cNvGrpSpPr>
                <a:grpSpLocks noChangeAspect="1"/>
              </p:cNvGrpSpPr>
              <p:nvPr/>
            </p:nvGrpSpPr>
            <p:grpSpPr bwMode="auto">
              <a:xfrm>
                <a:off x="3209" y="1305"/>
                <a:ext cx="275" cy="232"/>
                <a:chOff x="3853" y="576"/>
                <a:chExt cx="594" cy="480"/>
              </a:xfrm>
            </p:grpSpPr>
            <p:sp>
              <p:nvSpPr>
                <p:cNvPr id="55" name="Rectangle 123"/>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56" name="Text Box 124"/>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39" name="Freeform 125"/>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126"/>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127"/>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2" name="Group 128"/>
              <p:cNvGrpSpPr>
                <a:grpSpLocks noChangeAspect="1"/>
              </p:cNvGrpSpPr>
              <p:nvPr/>
            </p:nvGrpSpPr>
            <p:grpSpPr bwMode="auto">
              <a:xfrm>
                <a:off x="1962" y="1305"/>
                <a:ext cx="290" cy="232"/>
                <a:chOff x="1123" y="576"/>
                <a:chExt cx="626" cy="480"/>
              </a:xfrm>
            </p:grpSpPr>
            <p:sp>
              <p:nvSpPr>
                <p:cNvPr id="53" name="Rectangle 129"/>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54" name="Text Box 130"/>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43" name="Group 131"/>
              <p:cNvGrpSpPr>
                <a:grpSpLocks/>
              </p:cNvGrpSpPr>
              <p:nvPr/>
            </p:nvGrpSpPr>
            <p:grpSpPr bwMode="auto">
              <a:xfrm>
                <a:off x="2288" y="1200"/>
                <a:ext cx="1297" cy="441"/>
                <a:chOff x="2112" y="528"/>
                <a:chExt cx="2088" cy="681"/>
              </a:xfrm>
            </p:grpSpPr>
            <p:sp>
              <p:nvSpPr>
                <p:cNvPr id="49" name="Rectangle 132"/>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Rectangle 133"/>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Rectangle 134"/>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Rectangle 135"/>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4" name="Group 136"/>
              <p:cNvGrpSpPr>
                <a:grpSpLocks noChangeAspect="1"/>
              </p:cNvGrpSpPr>
              <p:nvPr/>
            </p:nvGrpSpPr>
            <p:grpSpPr bwMode="auto">
              <a:xfrm flipH="1">
                <a:off x="3649" y="1296"/>
                <a:ext cx="223" cy="233"/>
                <a:chOff x="1374" y="528"/>
                <a:chExt cx="480" cy="432"/>
              </a:xfrm>
            </p:grpSpPr>
            <p:grpSp>
              <p:nvGrpSpPr>
                <p:cNvPr id="45" name="Group 137"/>
                <p:cNvGrpSpPr>
                  <a:grpSpLocks noChangeAspect="1"/>
                </p:cNvGrpSpPr>
                <p:nvPr/>
              </p:nvGrpSpPr>
              <p:grpSpPr bwMode="auto">
                <a:xfrm>
                  <a:off x="1374" y="528"/>
                  <a:ext cx="480" cy="432"/>
                  <a:chOff x="1392" y="528"/>
                  <a:chExt cx="480" cy="432"/>
                </a:xfrm>
              </p:grpSpPr>
              <p:sp>
                <p:nvSpPr>
                  <p:cNvPr id="47" name="Rectangle 138"/>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Rectangle 139"/>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46" name="Text Box 140"/>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sp>
          <p:nvSpPr>
            <p:cNvPr id="15" name="Line 141"/>
            <p:cNvSpPr>
              <a:spLocks noChangeShapeType="1"/>
            </p:cNvSpPr>
            <p:nvPr/>
          </p:nvSpPr>
          <p:spPr bwMode="auto">
            <a:xfrm>
              <a:off x="1536"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42"/>
            <p:cNvSpPr>
              <a:spLocks noChangeShapeType="1"/>
            </p:cNvSpPr>
            <p:nvPr/>
          </p:nvSpPr>
          <p:spPr bwMode="auto">
            <a:xfrm>
              <a:off x="2064"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43"/>
            <p:cNvSpPr>
              <a:spLocks noChangeShapeType="1"/>
            </p:cNvSpPr>
            <p:nvPr/>
          </p:nvSpPr>
          <p:spPr bwMode="auto">
            <a:xfrm>
              <a:off x="2592"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44"/>
            <p:cNvSpPr>
              <a:spLocks noChangeShapeType="1"/>
            </p:cNvSpPr>
            <p:nvPr/>
          </p:nvSpPr>
          <p:spPr bwMode="auto">
            <a:xfrm>
              <a:off x="3696"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45"/>
            <p:cNvSpPr>
              <a:spLocks noChangeShapeType="1"/>
            </p:cNvSpPr>
            <p:nvPr/>
          </p:nvSpPr>
          <p:spPr bwMode="auto">
            <a:xfrm>
              <a:off x="3120"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46"/>
            <p:cNvSpPr>
              <a:spLocks noChangeShapeType="1"/>
            </p:cNvSpPr>
            <p:nvPr/>
          </p:nvSpPr>
          <p:spPr bwMode="auto">
            <a:xfrm>
              <a:off x="4224"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47"/>
            <p:cNvSpPr>
              <a:spLocks noChangeShapeType="1"/>
            </p:cNvSpPr>
            <p:nvPr/>
          </p:nvSpPr>
          <p:spPr bwMode="auto">
            <a:xfrm>
              <a:off x="4752"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48"/>
            <p:cNvSpPr>
              <a:spLocks noChangeShapeType="1"/>
            </p:cNvSpPr>
            <p:nvPr/>
          </p:nvSpPr>
          <p:spPr bwMode="auto">
            <a:xfrm>
              <a:off x="1008"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Text Box 149"/>
            <p:cNvSpPr txBox="1">
              <a:spLocks noChangeArrowheads="1"/>
            </p:cNvSpPr>
            <p:nvPr/>
          </p:nvSpPr>
          <p:spPr bwMode="auto">
            <a:xfrm>
              <a:off x="987"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1</a:t>
              </a:r>
              <a:endParaRPr lang="en-US" altLang="en-US" sz="1600" b="0"/>
            </a:p>
          </p:txBody>
        </p:sp>
        <p:sp>
          <p:nvSpPr>
            <p:cNvPr id="26" name="Text Box 150"/>
            <p:cNvSpPr txBox="1">
              <a:spLocks noChangeArrowheads="1"/>
            </p:cNvSpPr>
            <p:nvPr/>
          </p:nvSpPr>
          <p:spPr bwMode="auto">
            <a:xfrm>
              <a:off x="150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2</a:t>
              </a:r>
              <a:endParaRPr lang="en-US" altLang="en-US" sz="1600" b="0"/>
            </a:p>
          </p:txBody>
        </p:sp>
        <p:sp>
          <p:nvSpPr>
            <p:cNvPr id="27" name="Text Box 151"/>
            <p:cNvSpPr txBox="1">
              <a:spLocks noChangeArrowheads="1"/>
            </p:cNvSpPr>
            <p:nvPr/>
          </p:nvSpPr>
          <p:spPr bwMode="auto">
            <a:xfrm>
              <a:off x="2046"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3</a:t>
              </a:r>
              <a:endParaRPr lang="en-US" altLang="en-US" sz="1600" b="0"/>
            </a:p>
          </p:txBody>
        </p:sp>
        <p:sp>
          <p:nvSpPr>
            <p:cNvPr id="28" name="Text Box 152"/>
            <p:cNvSpPr txBox="1">
              <a:spLocks noChangeArrowheads="1"/>
            </p:cNvSpPr>
            <p:nvPr/>
          </p:nvSpPr>
          <p:spPr bwMode="auto">
            <a:xfrm>
              <a:off x="258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4</a:t>
              </a:r>
              <a:endParaRPr lang="en-US" altLang="en-US" sz="1600" b="0"/>
            </a:p>
          </p:txBody>
        </p:sp>
        <p:sp>
          <p:nvSpPr>
            <p:cNvPr id="29" name="Text Box 153"/>
            <p:cNvSpPr txBox="1">
              <a:spLocks noChangeArrowheads="1"/>
            </p:cNvSpPr>
            <p:nvPr/>
          </p:nvSpPr>
          <p:spPr bwMode="auto">
            <a:xfrm>
              <a:off x="3673"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6</a:t>
              </a:r>
              <a:endParaRPr lang="en-US" altLang="en-US" sz="1600" b="0"/>
            </a:p>
          </p:txBody>
        </p:sp>
        <p:sp>
          <p:nvSpPr>
            <p:cNvPr id="30" name="Text Box 154"/>
            <p:cNvSpPr txBox="1">
              <a:spLocks noChangeArrowheads="1"/>
            </p:cNvSpPr>
            <p:nvPr/>
          </p:nvSpPr>
          <p:spPr bwMode="auto">
            <a:xfrm>
              <a:off x="420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7</a:t>
              </a:r>
              <a:endParaRPr lang="en-US" altLang="en-US" sz="1600" b="0"/>
            </a:p>
          </p:txBody>
        </p:sp>
        <p:sp>
          <p:nvSpPr>
            <p:cNvPr id="31" name="Text Box 155"/>
            <p:cNvSpPr txBox="1">
              <a:spLocks noChangeArrowheads="1"/>
            </p:cNvSpPr>
            <p:nvPr/>
          </p:nvSpPr>
          <p:spPr bwMode="auto">
            <a:xfrm>
              <a:off x="3097"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5</a:t>
              </a:r>
              <a:endParaRPr lang="en-US" altLang="en-US" sz="1600" b="0"/>
            </a:p>
          </p:txBody>
        </p:sp>
      </p:grpSp>
      <p:sp>
        <p:nvSpPr>
          <p:cNvPr id="167" name="Rectangle 166"/>
          <p:cNvSpPr/>
          <p:nvPr/>
        </p:nvSpPr>
        <p:spPr>
          <a:xfrm>
            <a:off x="49428" y="2961019"/>
            <a:ext cx="2130711" cy="400110"/>
          </a:xfrm>
          <a:prstGeom prst="rect">
            <a:avLst/>
          </a:prstGeom>
        </p:spPr>
        <p:txBody>
          <a:bodyPr wrap="none">
            <a:spAutoFit/>
          </a:bodyPr>
          <a:lstStyle/>
          <a:p>
            <a:pPr lvl="1"/>
            <a:r>
              <a:rPr lang="en-US" altLang="en-US" sz="2000" i="1" dirty="0" smtClean="0"/>
              <a:t>add </a:t>
            </a:r>
            <a:r>
              <a:rPr lang="en-US" altLang="en-US" sz="2000" i="1" dirty="0"/>
              <a:t>Ra, </a:t>
            </a:r>
            <a:r>
              <a:rPr lang="en-US" altLang="en-US" sz="2000" i="1" dirty="0" err="1"/>
              <a:t>Rb</a:t>
            </a:r>
            <a:r>
              <a:rPr lang="en-US" altLang="en-US" sz="2000" i="1" dirty="0"/>
              <a:t>, </a:t>
            </a:r>
            <a:r>
              <a:rPr lang="en-US" altLang="en-US" sz="2000" i="1" dirty="0" err="1" smtClean="0"/>
              <a:t>Rc</a:t>
            </a:r>
            <a:endParaRPr lang="en-US" altLang="en-US" sz="2000" i="1" dirty="0" smtClean="0"/>
          </a:p>
        </p:txBody>
      </p:sp>
      <p:sp>
        <p:nvSpPr>
          <p:cNvPr id="170" name="Rectangle 169"/>
          <p:cNvSpPr/>
          <p:nvPr/>
        </p:nvSpPr>
        <p:spPr>
          <a:xfrm>
            <a:off x="41270" y="3866245"/>
            <a:ext cx="2140651" cy="400110"/>
          </a:xfrm>
          <a:prstGeom prst="rect">
            <a:avLst/>
          </a:prstGeom>
        </p:spPr>
        <p:txBody>
          <a:bodyPr wrap="none">
            <a:spAutoFit/>
          </a:bodyPr>
          <a:lstStyle/>
          <a:p>
            <a:pPr lvl="1"/>
            <a:r>
              <a:rPr lang="en-US" altLang="en-US" sz="2000" i="1" dirty="0" smtClean="0"/>
              <a:t>add Re, Ra, Rd</a:t>
            </a:r>
          </a:p>
        </p:txBody>
      </p:sp>
      <p:sp>
        <p:nvSpPr>
          <p:cNvPr id="171" name="Rounded Rectangle 170"/>
          <p:cNvSpPr/>
          <p:nvPr/>
        </p:nvSpPr>
        <p:spPr>
          <a:xfrm>
            <a:off x="5486495" y="2714588"/>
            <a:ext cx="1103869" cy="894918"/>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ounded Rectangle 171"/>
          <p:cNvSpPr/>
          <p:nvPr/>
        </p:nvSpPr>
        <p:spPr>
          <a:xfrm>
            <a:off x="3797159" y="3671418"/>
            <a:ext cx="1103869" cy="894918"/>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Freeform 172"/>
          <p:cNvSpPr/>
          <p:nvPr/>
        </p:nvSpPr>
        <p:spPr>
          <a:xfrm>
            <a:off x="951462" y="3172679"/>
            <a:ext cx="4513226" cy="1806661"/>
          </a:xfrm>
          <a:custGeom>
            <a:avLst/>
            <a:gdLst>
              <a:gd name="connsiteX0" fmla="*/ 4003589 w 4003589"/>
              <a:gd name="connsiteY0" fmla="*/ 0 h 988541"/>
              <a:gd name="connsiteX1" fmla="*/ 1223319 w 4003589"/>
              <a:gd name="connsiteY1" fmla="*/ 543697 h 988541"/>
              <a:gd name="connsiteX2" fmla="*/ 0 w 4003589"/>
              <a:gd name="connsiteY2" fmla="*/ 988541 h 988541"/>
            </a:gdLst>
            <a:ahLst/>
            <a:cxnLst>
              <a:cxn ang="0">
                <a:pos x="connsiteX0" y="connsiteY0"/>
              </a:cxn>
              <a:cxn ang="0">
                <a:pos x="connsiteX1" y="connsiteY1"/>
              </a:cxn>
              <a:cxn ang="0">
                <a:pos x="connsiteX2" y="connsiteY2"/>
              </a:cxn>
            </a:cxnLst>
            <a:rect l="l" t="t" r="r" b="b"/>
            <a:pathLst>
              <a:path w="4003589" h="988541">
                <a:moveTo>
                  <a:pt x="4003589" y="0"/>
                </a:moveTo>
                <a:cubicBezTo>
                  <a:pt x="2947086" y="189470"/>
                  <a:pt x="1890584" y="378940"/>
                  <a:pt x="1223319" y="543697"/>
                </a:cubicBezTo>
                <a:cubicBezTo>
                  <a:pt x="556054" y="708454"/>
                  <a:pt x="278027" y="848497"/>
                  <a:pt x="0" y="988541"/>
                </a:cubicBezTo>
              </a:path>
            </a:pathLst>
          </a:custGeom>
          <a:noFill/>
          <a:ln>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75" name="Freeform 174"/>
          <p:cNvSpPr/>
          <p:nvPr/>
        </p:nvSpPr>
        <p:spPr>
          <a:xfrm>
            <a:off x="946040" y="4142655"/>
            <a:ext cx="2863204" cy="816820"/>
          </a:xfrm>
          <a:custGeom>
            <a:avLst/>
            <a:gdLst>
              <a:gd name="connsiteX0" fmla="*/ 4003589 w 4003589"/>
              <a:gd name="connsiteY0" fmla="*/ 0 h 988541"/>
              <a:gd name="connsiteX1" fmla="*/ 1223319 w 4003589"/>
              <a:gd name="connsiteY1" fmla="*/ 543697 h 988541"/>
              <a:gd name="connsiteX2" fmla="*/ 0 w 4003589"/>
              <a:gd name="connsiteY2" fmla="*/ 988541 h 988541"/>
            </a:gdLst>
            <a:ahLst/>
            <a:cxnLst>
              <a:cxn ang="0">
                <a:pos x="connsiteX0" y="connsiteY0"/>
              </a:cxn>
              <a:cxn ang="0">
                <a:pos x="connsiteX1" y="connsiteY1"/>
              </a:cxn>
              <a:cxn ang="0">
                <a:pos x="connsiteX2" y="connsiteY2"/>
              </a:cxn>
            </a:cxnLst>
            <a:rect l="l" t="t" r="r" b="b"/>
            <a:pathLst>
              <a:path w="4003589" h="988541">
                <a:moveTo>
                  <a:pt x="4003589" y="0"/>
                </a:moveTo>
                <a:cubicBezTo>
                  <a:pt x="2947086" y="189470"/>
                  <a:pt x="1890584" y="378940"/>
                  <a:pt x="1223319" y="543697"/>
                </a:cubicBezTo>
                <a:cubicBezTo>
                  <a:pt x="556054" y="708454"/>
                  <a:pt x="278027" y="848497"/>
                  <a:pt x="0" y="988541"/>
                </a:cubicBezTo>
              </a:path>
            </a:pathLst>
          </a:custGeom>
          <a:noFill/>
          <a:ln>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76" name="Text Box 1037"/>
          <p:cNvSpPr txBox="1">
            <a:spLocks noChangeArrowheads="1"/>
          </p:cNvSpPr>
          <p:nvPr/>
        </p:nvSpPr>
        <p:spPr bwMode="auto">
          <a:xfrm>
            <a:off x="329966" y="5015658"/>
            <a:ext cx="1905000" cy="76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9pPr>
          </a:lstStyle>
          <a:p>
            <a:pPr eaLnBrk="1" hangingPunct="1">
              <a:lnSpc>
                <a:spcPct val="90000"/>
              </a:lnSpc>
            </a:pPr>
            <a:r>
              <a:rPr lang="en-US" altLang="en-US" sz="1600" b="1" dirty="0" smtClean="0">
                <a:effectLst/>
                <a:latin typeface="Arial" panose="020B0604020202020204" pitchFamily="34" charset="0"/>
                <a:cs typeface="Arial" panose="020B0604020202020204" pitchFamily="34" charset="0"/>
              </a:rPr>
              <a:t>Ra is ready after Cycle 5 but we use it at Cycle 3</a:t>
            </a:r>
            <a:endParaRPr lang="en-US" altLang="en-US" sz="1600" b="1"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9467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fade">
                                      <p:cBhvr>
                                        <p:cTn id="7" dur="500"/>
                                        <p:tgtEl>
                                          <p:spTgt spid="1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1"/>
                                        </p:tgtEl>
                                        <p:attrNameLst>
                                          <p:attrName>style.visibility</p:attrName>
                                        </p:attrNameLst>
                                      </p:cBhvr>
                                      <p:to>
                                        <p:strVal val="visible"/>
                                      </p:to>
                                    </p:set>
                                    <p:animEffect transition="in" filter="fade">
                                      <p:cBhvr>
                                        <p:cTn id="12" dur="500"/>
                                        <p:tgtEl>
                                          <p:spTgt spid="17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0"/>
                                        </p:tgtEl>
                                        <p:attrNameLst>
                                          <p:attrName>style.visibility</p:attrName>
                                        </p:attrNameLst>
                                      </p:cBhvr>
                                      <p:to>
                                        <p:strVal val="visible"/>
                                      </p:to>
                                    </p:set>
                                    <p:animEffect transition="in" filter="fade">
                                      <p:cBhvr>
                                        <p:cTn id="17" dur="500"/>
                                        <p:tgtEl>
                                          <p:spTgt spid="17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72"/>
                                        </p:tgtEl>
                                        <p:attrNameLst>
                                          <p:attrName>style.visibility</p:attrName>
                                        </p:attrNameLst>
                                      </p:cBhvr>
                                      <p:to>
                                        <p:strVal val="visible"/>
                                      </p:to>
                                    </p:set>
                                    <p:animEffect transition="in" filter="fade">
                                      <p:cBhvr>
                                        <p:cTn id="20" dur="500"/>
                                        <p:tgtEl>
                                          <p:spTgt spid="17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75"/>
                                        </p:tgtEl>
                                        <p:attrNameLst>
                                          <p:attrName>style.visibility</p:attrName>
                                        </p:attrNameLst>
                                      </p:cBhvr>
                                      <p:to>
                                        <p:strVal val="visible"/>
                                      </p:to>
                                    </p:set>
                                    <p:animEffect transition="in" filter="fade">
                                      <p:cBhvr>
                                        <p:cTn id="25" dur="500"/>
                                        <p:tgtEl>
                                          <p:spTgt spid="17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3"/>
                                        </p:tgtEl>
                                        <p:attrNameLst>
                                          <p:attrName>style.visibility</p:attrName>
                                        </p:attrNameLst>
                                      </p:cBhvr>
                                      <p:to>
                                        <p:strVal val="visible"/>
                                      </p:to>
                                    </p:set>
                                    <p:animEffect transition="in" filter="fade">
                                      <p:cBhvr>
                                        <p:cTn id="28" dur="500"/>
                                        <p:tgtEl>
                                          <p:spTgt spid="17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6"/>
                                        </p:tgtEl>
                                        <p:attrNameLst>
                                          <p:attrName>style.visibility</p:attrName>
                                        </p:attrNameLst>
                                      </p:cBhvr>
                                      <p:to>
                                        <p:strVal val="visible"/>
                                      </p:to>
                                    </p:set>
                                    <p:animEffect transition="in" filter="fade">
                                      <p:cBhvr>
                                        <p:cTn id="31" dur="5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p:bldP spid="170" grpId="0"/>
      <p:bldP spid="171" grpId="0" animBg="1"/>
      <p:bldP spid="172" grpId="0" animBg="1"/>
      <p:bldP spid="173" grpId="0" animBg="1"/>
      <p:bldP spid="175" grpId="0" animBg="1"/>
      <p:bldP spid="17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76"/>
            <a:ext cx="7886700" cy="884082"/>
          </a:xfrm>
        </p:spPr>
        <p:txBody>
          <a:bodyPr>
            <a:normAutofit/>
          </a:bodyPr>
          <a:lstStyle/>
          <a:p>
            <a:r>
              <a:rPr lang="en-US" altLang="zh-CN" sz="3200" b="1" dirty="0" smtClean="0">
                <a:latin typeface="+mn-lt"/>
                <a:cs typeface="Arial" panose="020B0604020202020204" pitchFamily="34" charset="0"/>
              </a:rPr>
              <a:t>Pipeline </a:t>
            </a:r>
            <a:r>
              <a:rPr lang="en-US" altLang="zh-CN" sz="3200" b="1" dirty="0">
                <a:latin typeface="+mn-lt"/>
                <a:cs typeface="Arial" panose="020B0604020202020204" pitchFamily="34" charset="0"/>
              </a:rPr>
              <a:t>Hazards</a:t>
            </a:r>
          </a:p>
        </p:txBody>
      </p:sp>
      <p:cxnSp>
        <p:nvCxnSpPr>
          <p:cNvPr id="4" name="Straight Connector 3"/>
          <p:cNvCxnSpPr/>
          <p:nvPr/>
        </p:nvCxnSpPr>
        <p:spPr>
          <a:xfrm>
            <a:off x="0" y="895517"/>
            <a:ext cx="9144000" cy="3048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14359" y="-43394"/>
            <a:ext cx="973455" cy="973455"/>
          </a:xfrm>
          <a:prstGeom prst="rect">
            <a:avLst/>
          </a:prstGeom>
        </p:spPr>
      </p:pic>
      <p:sp>
        <p:nvSpPr>
          <p:cNvPr id="3" name="Rectangle 2"/>
          <p:cNvSpPr/>
          <p:nvPr/>
        </p:nvSpPr>
        <p:spPr>
          <a:xfrm>
            <a:off x="-60960" y="1124083"/>
            <a:ext cx="9204960" cy="1196738"/>
          </a:xfrm>
          <a:prstGeom prst="rect">
            <a:avLst/>
          </a:prstGeom>
        </p:spPr>
        <p:txBody>
          <a:bodyPr wrap="square">
            <a:spAutoFit/>
          </a:bodyPr>
          <a:lstStyle/>
          <a:p>
            <a:pPr marL="342900" indent="-342900">
              <a:spcBef>
                <a:spcPct val="20000"/>
              </a:spcBef>
              <a:buSzPct val="100000"/>
              <a:buFont typeface="Wingdings" charset="2"/>
              <a:buChar char="Ø"/>
            </a:pPr>
            <a:r>
              <a:rPr lang="en-US" altLang="zh-CN" sz="2800" b="1" dirty="0" smtClean="0">
                <a:ea typeface="Calibri" charset="0"/>
                <a:cs typeface="Gill Sans"/>
              </a:rPr>
              <a:t>Data Hazards</a:t>
            </a:r>
            <a:r>
              <a:rPr lang="zh-CN" altLang="en-US" sz="2800" b="1" dirty="0" smtClean="0">
                <a:ea typeface="Calibri" charset="0"/>
                <a:cs typeface="Gill Sans"/>
              </a:rPr>
              <a:t>：</a:t>
            </a:r>
            <a:r>
              <a:rPr lang="en-US" altLang="zh-CN" sz="2800" b="1" dirty="0" smtClean="0">
                <a:ea typeface="Calibri" charset="0"/>
                <a:cs typeface="Gill Sans"/>
              </a:rPr>
              <a:t>Write after Read</a:t>
            </a:r>
            <a:endParaRPr lang="en-US" altLang="zh-CN" sz="2800" b="1" dirty="0" smtClean="0">
              <a:cs typeface="Gill Sans"/>
            </a:endParaRPr>
          </a:p>
          <a:p>
            <a:pPr marL="685800" lvl="1" indent="-228600">
              <a:lnSpc>
                <a:spcPct val="90000"/>
              </a:lnSpc>
              <a:spcBef>
                <a:spcPts val="500"/>
              </a:spcBef>
              <a:buClr>
                <a:schemeClr val="tx1"/>
              </a:buClr>
              <a:buSzPct val="80000"/>
              <a:buFont typeface="Arial" panose="020B0604020202020204" pitchFamily="34" charset="0"/>
              <a:buChar char="•"/>
            </a:pPr>
            <a:r>
              <a:rPr lang="en-US" altLang="en-US" sz="2000" dirty="0"/>
              <a:t>Instruction depends on result of prior instruction still in the pipeline</a:t>
            </a:r>
          </a:p>
          <a:p>
            <a:pPr lvl="1">
              <a:spcBef>
                <a:spcPct val="20000"/>
              </a:spcBef>
              <a:buClr>
                <a:schemeClr val="accent3">
                  <a:lumMod val="50000"/>
                </a:schemeClr>
              </a:buClr>
              <a:buSzPct val="80000"/>
            </a:pPr>
            <a:endParaRPr lang="en-US" altLang="zh-CN" b="1" dirty="0" smtClean="0">
              <a:solidFill>
                <a:srgbClr val="910C07"/>
              </a:solidFill>
              <a:ea typeface="Calibri" charset="0"/>
              <a:cs typeface="Gill Sans"/>
            </a:endParaRPr>
          </a:p>
        </p:txBody>
      </p:sp>
      <p:sp>
        <p:nvSpPr>
          <p:cNvPr id="18" name="Slide Number Placeholder 17"/>
          <p:cNvSpPr>
            <a:spLocks noGrp="1"/>
          </p:cNvSpPr>
          <p:nvPr>
            <p:ph type="sldNum" sz="quarter" idx="12"/>
          </p:nvPr>
        </p:nvSpPr>
        <p:spPr/>
        <p:txBody>
          <a:bodyPr/>
          <a:lstStyle/>
          <a:p>
            <a:fld id="{2EE75D0F-26FA-4B8D-AE34-0EE4D3F34880}" type="slidenum">
              <a:rPr lang="en-US" smtClean="0"/>
              <a:pPr/>
              <a:t>15</a:t>
            </a:fld>
            <a:endParaRPr lang="en-US" dirty="0"/>
          </a:p>
        </p:txBody>
      </p:sp>
      <p:grpSp>
        <p:nvGrpSpPr>
          <p:cNvPr id="9" name="Group 3"/>
          <p:cNvGrpSpPr>
            <a:grpSpLocks/>
          </p:cNvGrpSpPr>
          <p:nvPr/>
        </p:nvGrpSpPr>
        <p:grpSpPr bwMode="auto">
          <a:xfrm>
            <a:off x="1937093" y="2223618"/>
            <a:ext cx="6851650" cy="4572000"/>
            <a:chOff x="816" y="1056"/>
            <a:chExt cx="4316" cy="2880"/>
          </a:xfrm>
        </p:grpSpPr>
        <p:sp>
          <p:nvSpPr>
            <p:cNvPr id="10" name="Line 4"/>
            <p:cNvSpPr>
              <a:spLocks noChangeShapeType="1"/>
            </p:cNvSpPr>
            <p:nvPr/>
          </p:nvSpPr>
          <p:spPr bwMode="auto">
            <a:xfrm>
              <a:off x="816" y="1056"/>
              <a:ext cx="4144" cy="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 name="Group 5"/>
            <p:cNvGrpSpPr>
              <a:grpSpLocks/>
            </p:cNvGrpSpPr>
            <p:nvPr/>
          </p:nvGrpSpPr>
          <p:grpSpPr bwMode="auto">
            <a:xfrm>
              <a:off x="1094" y="1440"/>
              <a:ext cx="2444" cy="441"/>
              <a:chOff x="1962" y="1200"/>
              <a:chExt cx="1910" cy="441"/>
            </a:xfrm>
          </p:grpSpPr>
          <p:grpSp>
            <p:nvGrpSpPr>
              <p:cNvPr id="131" name="Group 6"/>
              <p:cNvGrpSpPr>
                <a:grpSpLocks noChangeAspect="1"/>
              </p:cNvGrpSpPr>
              <p:nvPr/>
            </p:nvGrpSpPr>
            <p:grpSpPr bwMode="auto">
              <a:xfrm>
                <a:off x="2429" y="1304"/>
                <a:ext cx="221" cy="233"/>
                <a:chOff x="1374" y="528"/>
                <a:chExt cx="480" cy="432"/>
              </a:xfrm>
            </p:grpSpPr>
            <p:grpSp>
              <p:nvGrpSpPr>
                <p:cNvPr id="160" name="Group 7"/>
                <p:cNvGrpSpPr>
                  <a:grpSpLocks noChangeAspect="1"/>
                </p:cNvGrpSpPr>
                <p:nvPr/>
              </p:nvGrpSpPr>
              <p:grpSpPr bwMode="auto">
                <a:xfrm>
                  <a:off x="1374" y="528"/>
                  <a:ext cx="480" cy="432"/>
                  <a:chOff x="1392" y="528"/>
                  <a:chExt cx="480" cy="432"/>
                </a:xfrm>
              </p:grpSpPr>
              <p:sp>
                <p:nvSpPr>
                  <p:cNvPr id="162" name="Rectangle 8"/>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 name="Rectangle 9"/>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61" name="Text Box 10"/>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132" name="Line 11"/>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 name="Line 12"/>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4" name="Group 13"/>
              <p:cNvGrpSpPr>
                <a:grpSpLocks noChangeAspect="1"/>
              </p:cNvGrpSpPr>
              <p:nvPr/>
            </p:nvGrpSpPr>
            <p:grpSpPr bwMode="auto">
              <a:xfrm>
                <a:off x="2851" y="1235"/>
                <a:ext cx="199" cy="371"/>
                <a:chOff x="2991" y="411"/>
                <a:chExt cx="359" cy="768"/>
              </a:xfrm>
            </p:grpSpPr>
            <p:sp>
              <p:nvSpPr>
                <p:cNvPr id="156" name="AutoShape 14"/>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157" name="AutoShape 15"/>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 name="Freeform 16"/>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 name="Text Box 17"/>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135" name="Line 18"/>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 name="Line 19"/>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7" name="Group 20"/>
              <p:cNvGrpSpPr>
                <a:grpSpLocks noChangeAspect="1"/>
              </p:cNvGrpSpPr>
              <p:nvPr/>
            </p:nvGrpSpPr>
            <p:grpSpPr bwMode="auto">
              <a:xfrm>
                <a:off x="3209" y="1305"/>
                <a:ext cx="275" cy="232"/>
                <a:chOff x="3853" y="576"/>
                <a:chExt cx="594" cy="480"/>
              </a:xfrm>
            </p:grpSpPr>
            <p:sp>
              <p:nvSpPr>
                <p:cNvPr id="154" name="Rectangle 21"/>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55" name="Text Box 22"/>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138" name="Freeform 23"/>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 name="Line 24"/>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 name="Line 25"/>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1" name="Group 26"/>
              <p:cNvGrpSpPr>
                <a:grpSpLocks noChangeAspect="1"/>
              </p:cNvGrpSpPr>
              <p:nvPr/>
            </p:nvGrpSpPr>
            <p:grpSpPr bwMode="auto">
              <a:xfrm>
                <a:off x="1962" y="1305"/>
                <a:ext cx="290" cy="232"/>
                <a:chOff x="1123" y="576"/>
                <a:chExt cx="626" cy="480"/>
              </a:xfrm>
            </p:grpSpPr>
            <p:sp>
              <p:nvSpPr>
                <p:cNvPr id="152" name="Rectangle 27"/>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53" name="Text Box 28"/>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142" name="Group 29"/>
              <p:cNvGrpSpPr>
                <a:grpSpLocks/>
              </p:cNvGrpSpPr>
              <p:nvPr/>
            </p:nvGrpSpPr>
            <p:grpSpPr bwMode="auto">
              <a:xfrm>
                <a:off x="2288" y="1200"/>
                <a:ext cx="1297" cy="441"/>
                <a:chOff x="2112" y="528"/>
                <a:chExt cx="2088" cy="681"/>
              </a:xfrm>
            </p:grpSpPr>
            <p:sp>
              <p:nvSpPr>
                <p:cNvPr id="148" name="Rectangle 30"/>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 name="Rectangle 31"/>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 name="Rectangle 32"/>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 name="Rectangle 33"/>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3" name="Group 34"/>
              <p:cNvGrpSpPr>
                <a:grpSpLocks noChangeAspect="1"/>
              </p:cNvGrpSpPr>
              <p:nvPr/>
            </p:nvGrpSpPr>
            <p:grpSpPr bwMode="auto">
              <a:xfrm flipH="1">
                <a:off x="3649" y="1296"/>
                <a:ext cx="223" cy="233"/>
                <a:chOff x="1374" y="528"/>
                <a:chExt cx="480" cy="432"/>
              </a:xfrm>
            </p:grpSpPr>
            <p:grpSp>
              <p:nvGrpSpPr>
                <p:cNvPr id="144" name="Group 35"/>
                <p:cNvGrpSpPr>
                  <a:grpSpLocks noChangeAspect="1"/>
                </p:cNvGrpSpPr>
                <p:nvPr/>
              </p:nvGrpSpPr>
              <p:grpSpPr bwMode="auto">
                <a:xfrm>
                  <a:off x="1374" y="528"/>
                  <a:ext cx="480" cy="432"/>
                  <a:chOff x="1392" y="528"/>
                  <a:chExt cx="480" cy="432"/>
                </a:xfrm>
              </p:grpSpPr>
              <p:sp>
                <p:nvSpPr>
                  <p:cNvPr id="146" name="Rectangle 36"/>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 name="Rectangle 37"/>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45" name="Text Box 38"/>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12" name="Group 39"/>
            <p:cNvGrpSpPr>
              <a:grpSpLocks/>
            </p:cNvGrpSpPr>
            <p:nvPr/>
          </p:nvGrpSpPr>
          <p:grpSpPr bwMode="auto">
            <a:xfrm>
              <a:off x="1632" y="2016"/>
              <a:ext cx="2444" cy="441"/>
              <a:chOff x="1962" y="1200"/>
              <a:chExt cx="1910" cy="441"/>
            </a:xfrm>
          </p:grpSpPr>
          <p:grpSp>
            <p:nvGrpSpPr>
              <p:cNvPr id="98" name="Group 40"/>
              <p:cNvGrpSpPr>
                <a:grpSpLocks noChangeAspect="1"/>
              </p:cNvGrpSpPr>
              <p:nvPr/>
            </p:nvGrpSpPr>
            <p:grpSpPr bwMode="auto">
              <a:xfrm>
                <a:off x="2429" y="1304"/>
                <a:ext cx="221" cy="233"/>
                <a:chOff x="1374" y="528"/>
                <a:chExt cx="480" cy="432"/>
              </a:xfrm>
            </p:grpSpPr>
            <p:grpSp>
              <p:nvGrpSpPr>
                <p:cNvPr id="127" name="Group 41"/>
                <p:cNvGrpSpPr>
                  <a:grpSpLocks noChangeAspect="1"/>
                </p:cNvGrpSpPr>
                <p:nvPr/>
              </p:nvGrpSpPr>
              <p:grpSpPr bwMode="auto">
                <a:xfrm>
                  <a:off x="1374" y="528"/>
                  <a:ext cx="480" cy="432"/>
                  <a:chOff x="1392" y="528"/>
                  <a:chExt cx="480" cy="432"/>
                </a:xfrm>
              </p:grpSpPr>
              <p:sp>
                <p:nvSpPr>
                  <p:cNvPr id="129" name="Rectangle 42"/>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 name="Rectangle 43"/>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28" name="Text Box 44"/>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99" name="Line 45"/>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 name="Line 46"/>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1" name="Group 47"/>
              <p:cNvGrpSpPr>
                <a:grpSpLocks noChangeAspect="1"/>
              </p:cNvGrpSpPr>
              <p:nvPr/>
            </p:nvGrpSpPr>
            <p:grpSpPr bwMode="auto">
              <a:xfrm>
                <a:off x="2851" y="1235"/>
                <a:ext cx="199" cy="371"/>
                <a:chOff x="2991" y="411"/>
                <a:chExt cx="359" cy="768"/>
              </a:xfrm>
            </p:grpSpPr>
            <p:sp>
              <p:nvSpPr>
                <p:cNvPr id="123" name="AutoShape 48"/>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124" name="AutoShape 49"/>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 name="Freeform 50"/>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Text Box 51"/>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102" name="Line 52"/>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 name="Line 53"/>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4" name="Group 54"/>
              <p:cNvGrpSpPr>
                <a:grpSpLocks noChangeAspect="1"/>
              </p:cNvGrpSpPr>
              <p:nvPr/>
            </p:nvGrpSpPr>
            <p:grpSpPr bwMode="auto">
              <a:xfrm>
                <a:off x="3209" y="1305"/>
                <a:ext cx="275" cy="232"/>
                <a:chOff x="3853" y="576"/>
                <a:chExt cx="594" cy="480"/>
              </a:xfrm>
            </p:grpSpPr>
            <p:sp>
              <p:nvSpPr>
                <p:cNvPr id="121" name="Rectangle 55"/>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22" name="Text Box 56"/>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105" name="Freeform 57"/>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Line 58"/>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 name="Line 59"/>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8" name="Group 60"/>
              <p:cNvGrpSpPr>
                <a:grpSpLocks noChangeAspect="1"/>
              </p:cNvGrpSpPr>
              <p:nvPr/>
            </p:nvGrpSpPr>
            <p:grpSpPr bwMode="auto">
              <a:xfrm>
                <a:off x="1962" y="1305"/>
                <a:ext cx="290" cy="232"/>
                <a:chOff x="1123" y="576"/>
                <a:chExt cx="626" cy="480"/>
              </a:xfrm>
            </p:grpSpPr>
            <p:sp>
              <p:nvSpPr>
                <p:cNvPr id="119" name="Rectangle 61"/>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20" name="Text Box 62"/>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109" name="Group 63"/>
              <p:cNvGrpSpPr>
                <a:grpSpLocks/>
              </p:cNvGrpSpPr>
              <p:nvPr/>
            </p:nvGrpSpPr>
            <p:grpSpPr bwMode="auto">
              <a:xfrm>
                <a:off x="2288" y="1200"/>
                <a:ext cx="1297" cy="441"/>
                <a:chOff x="2112" y="528"/>
                <a:chExt cx="2088" cy="681"/>
              </a:xfrm>
            </p:grpSpPr>
            <p:sp>
              <p:nvSpPr>
                <p:cNvPr id="115" name="Rectangle 64"/>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Rectangle 65"/>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 name="Rectangle 66"/>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Rectangle 67"/>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0" name="Group 68"/>
              <p:cNvGrpSpPr>
                <a:grpSpLocks noChangeAspect="1"/>
              </p:cNvGrpSpPr>
              <p:nvPr/>
            </p:nvGrpSpPr>
            <p:grpSpPr bwMode="auto">
              <a:xfrm flipH="1">
                <a:off x="3649" y="1296"/>
                <a:ext cx="223" cy="233"/>
                <a:chOff x="1374" y="528"/>
                <a:chExt cx="480" cy="432"/>
              </a:xfrm>
            </p:grpSpPr>
            <p:grpSp>
              <p:nvGrpSpPr>
                <p:cNvPr id="111" name="Group 69"/>
                <p:cNvGrpSpPr>
                  <a:grpSpLocks noChangeAspect="1"/>
                </p:cNvGrpSpPr>
                <p:nvPr/>
              </p:nvGrpSpPr>
              <p:grpSpPr bwMode="auto">
                <a:xfrm>
                  <a:off x="1374" y="528"/>
                  <a:ext cx="480" cy="432"/>
                  <a:chOff x="1392" y="528"/>
                  <a:chExt cx="480" cy="432"/>
                </a:xfrm>
              </p:grpSpPr>
              <p:sp>
                <p:nvSpPr>
                  <p:cNvPr id="113" name="Rectangle 70"/>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 name="Rectangle 71"/>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12" name="Text Box 72"/>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13" name="Group 73"/>
            <p:cNvGrpSpPr>
              <a:grpSpLocks/>
            </p:cNvGrpSpPr>
            <p:nvPr/>
          </p:nvGrpSpPr>
          <p:grpSpPr bwMode="auto">
            <a:xfrm>
              <a:off x="2160" y="2544"/>
              <a:ext cx="2444" cy="441"/>
              <a:chOff x="1962" y="1200"/>
              <a:chExt cx="1910" cy="441"/>
            </a:xfrm>
          </p:grpSpPr>
          <p:grpSp>
            <p:nvGrpSpPr>
              <p:cNvPr id="65" name="Group 64"/>
              <p:cNvGrpSpPr>
                <a:grpSpLocks noChangeAspect="1"/>
              </p:cNvGrpSpPr>
              <p:nvPr/>
            </p:nvGrpSpPr>
            <p:grpSpPr bwMode="auto">
              <a:xfrm>
                <a:off x="2429" y="1304"/>
                <a:ext cx="221" cy="233"/>
                <a:chOff x="1374" y="528"/>
                <a:chExt cx="480" cy="432"/>
              </a:xfrm>
            </p:grpSpPr>
            <p:grpSp>
              <p:nvGrpSpPr>
                <p:cNvPr id="94" name="Group 75"/>
                <p:cNvGrpSpPr>
                  <a:grpSpLocks noChangeAspect="1"/>
                </p:cNvGrpSpPr>
                <p:nvPr/>
              </p:nvGrpSpPr>
              <p:grpSpPr bwMode="auto">
                <a:xfrm>
                  <a:off x="1374" y="528"/>
                  <a:ext cx="480" cy="432"/>
                  <a:chOff x="1392" y="528"/>
                  <a:chExt cx="480" cy="432"/>
                </a:xfrm>
              </p:grpSpPr>
              <p:sp>
                <p:nvSpPr>
                  <p:cNvPr id="96" name="Rectangle 76"/>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Rectangle 77"/>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95" name="Text Box 78"/>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66" name="Line 79"/>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80"/>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8" name="Group 81"/>
              <p:cNvGrpSpPr>
                <a:grpSpLocks noChangeAspect="1"/>
              </p:cNvGrpSpPr>
              <p:nvPr/>
            </p:nvGrpSpPr>
            <p:grpSpPr bwMode="auto">
              <a:xfrm>
                <a:off x="2851" y="1235"/>
                <a:ext cx="199" cy="371"/>
                <a:chOff x="2991" y="411"/>
                <a:chExt cx="359" cy="768"/>
              </a:xfrm>
            </p:grpSpPr>
            <p:sp>
              <p:nvSpPr>
                <p:cNvPr id="90" name="AutoShape 82"/>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91" name="AutoShape 83"/>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Freeform 84"/>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Text Box 85"/>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69" name="Line 86"/>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Line 87"/>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1" name="Group 88"/>
              <p:cNvGrpSpPr>
                <a:grpSpLocks noChangeAspect="1"/>
              </p:cNvGrpSpPr>
              <p:nvPr/>
            </p:nvGrpSpPr>
            <p:grpSpPr bwMode="auto">
              <a:xfrm>
                <a:off x="3209" y="1305"/>
                <a:ext cx="275" cy="232"/>
                <a:chOff x="3853" y="576"/>
                <a:chExt cx="594" cy="480"/>
              </a:xfrm>
            </p:grpSpPr>
            <p:sp>
              <p:nvSpPr>
                <p:cNvPr id="88" name="Rectangle 89"/>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89" name="Text Box 90"/>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72" name="Freeform 91"/>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Line 92"/>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Line 93"/>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5" name="Group 94"/>
              <p:cNvGrpSpPr>
                <a:grpSpLocks noChangeAspect="1"/>
              </p:cNvGrpSpPr>
              <p:nvPr/>
            </p:nvGrpSpPr>
            <p:grpSpPr bwMode="auto">
              <a:xfrm>
                <a:off x="1962" y="1305"/>
                <a:ext cx="290" cy="232"/>
                <a:chOff x="1123" y="576"/>
                <a:chExt cx="626" cy="480"/>
              </a:xfrm>
            </p:grpSpPr>
            <p:sp>
              <p:nvSpPr>
                <p:cNvPr id="86" name="Rectangle 85"/>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87" name="Text Box 96"/>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76" name="Group 97"/>
              <p:cNvGrpSpPr>
                <a:grpSpLocks/>
              </p:cNvGrpSpPr>
              <p:nvPr/>
            </p:nvGrpSpPr>
            <p:grpSpPr bwMode="auto">
              <a:xfrm>
                <a:off x="2288" y="1200"/>
                <a:ext cx="1297" cy="441"/>
                <a:chOff x="2112" y="528"/>
                <a:chExt cx="2088" cy="681"/>
              </a:xfrm>
            </p:grpSpPr>
            <p:sp>
              <p:nvSpPr>
                <p:cNvPr id="82" name="Rectangle 98"/>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Rectangle 99"/>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Rectangle 100"/>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 name="Rectangle 101"/>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7" name="Group 102"/>
              <p:cNvGrpSpPr>
                <a:grpSpLocks noChangeAspect="1"/>
              </p:cNvGrpSpPr>
              <p:nvPr/>
            </p:nvGrpSpPr>
            <p:grpSpPr bwMode="auto">
              <a:xfrm flipH="1">
                <a:off x="3649" y="1296"/>
                <a:ext cx="223" cy="233"/>
                <a:chOff x="1374" y="528"/>
                <a:chExt cx="480" cy="432"/>
              </a:xfrm>
            </p:grpSpPr>
            <p:grpSp>
              <p:nvGrpSpPr>
                <p:cNvPr id="78" name="Group 103"/>
                <p:cNvGrpSpPr>
                  <a:grpSpLocks noChangeAspect="1"/>
                </p:cNvGrpSpPr>
                <p:nvPr/>
              </p:nvGrpSpPr>
              <p:grpSpPr bwMode="auto">
                <a:xfrm>
                  <a:off x="1374" y="528"/>
                  <a:ext cx="480" cy="432"/>
                  <a:chOff x="1392" y="528"/>
                  <a:chExt cx="480" cy="432"/>
                </a:xfrm>
              </p:grpSpPr>
              <p:sp>
                <p:nvSpPr>
                  <p:cNvPr id="80" name="Rectangle 104"/>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Rectangle 105"/>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79" name="Text Box 106"/>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14" name="Group 107"/>
            <p:cNvGrpSpPr>
              <a:grpSpLocks/>
            </p:cNvGrpSpPr>
            <p:nvPr/>
          </p:nvGrpSpPr>
          <p:grpSpPr bwMode="auto">
            <a:xfrm>
              <a:off x="2688" y="3072"/>
              <a:ext cx="2444" cy="441"/>
              <a:chOff x="1962" y="1200"/>
              <a:chExt cx="1910" cy="441"/>
            </a:xfrm>
          </p:grpSpPr>
          <p:grpSp>
            <p:nvGrpSpPr>
              <p:cNvPr id="32" name="Group 108"/>
              <p:cNvGrpSpPr>
                <a:grpSpLocks noChangeAspect="1"/>
              </p:cNvGrpSpPr>
              <p:nvPr/>
            </p:nvGrpSpPr>
            <p:grpSpPr bwMode="auto">
              <a:xfrm>
                <a:off x="2429" y="1304"/>
                <a:ext cx="221" cy="233"/>
                <a:chOff x="1374" y="528"/>
                <a:chExt cx="480" cy="432"/>
              </a:xfrm>
            </p:grpSpPr>
            <p:grpSp>
              <p:nvGrpSpPr>
                <p:cNvPr id="61" name="Group 109"/>
                <p:cNvGrpSpPr>
                  <a:grpSpLocks noChangeAspect="1"/>
                </p:cNvGrpSpPr>
                <p:nvPr/>
              </p:nvGrpSpPr>
              <p:grpSpPr bwMode="auto">
                <a:xfrm>
                  <a:off x="1374" y="528"/>
                  <a:ext cx="480" cy="432"/>
                  <a:chOff x="1392" y="528"/>
                  <a:chExt cx="480" cy="432"/>
                </a:xfrm>
              </p:grpSpPr>
              <p:sp>
                <p:nvSpPr>
                  <p:cNvPr id="63" name="Rectangle 110"/>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Rectangle 111"/>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62" name="Text Box 112"/>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33" name="Line 113"/>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114"/>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5" name="Group 115"/>
              <p:cNvGrpSpPr>
                <a:grpSpLocks noChangeAspect="1"/>
              </p:cNvGrpSpPr>
              <p:nvPr/>
            </p:nvGrpSpPr>
            <p:grpSpPr bwMode="auto">
              <a:xfrm>
                <a:off x="2851" y="1235"/>
                <a:ext cx="199" cy="371"/>
                <a:chOff x="2991" y="411"/>
                <a:chExt cx="359" cy="768"/>
              </a:xfrm>
            </p:grpSpPr>
            <p:sp>
              <p:nvSpPr>
                <p:cNvPr id="57" name="AutoShape 116"/>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58" name="AutoShape 117"/>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Freeform 118"/>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Text Box 119"/>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36" name="Line 120"/>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121"/>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8" name="Group 122"/>
              <p:cNvGrpSpPr>
                <a:grpSpLocks noChangeAspect="1"/>
              </p:cNvGrpSpPr>
              <p:nvPr/>
            </p:nvGrpSpPr>
            <p:grpSpPr bwMode="auto">
              <a:xfrm>
                <a:off x="3209" y="1305"/>
                <a:ext cx="275" cy="232"/>
                <a:chOff x="3853" y="576"/>
                <a:chExt cx="594" cy="480"/>
              </a:xfrm>
            </p:grpSpPr>
            <p:sp>
              <p:nvSpPr>
                <p:cNvPr id="55" name="Rectangle 123"/>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56" name="Text Box 124"/>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39" name="Freeform 125"/>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126"/>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127"/>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2" name="Group 128"/>
              <p:cNvGrpSpPr>
                <a:grpSpLocks noChangeAspect="1"/>
              </p:cNvGrpSpPr>
              <p:nvPr/>
            </p:nvGrpSpPr>
            <p:grpSpPr bwMode="auto">
              <a:xfrm>
                <a:off x="1962" y="1305"/>
                <a:ext cx="290" cy="232"/>
                <a:chOff x="1123" y="576"/>
                <a:chExt cx="626" cy="480"/>
              </a:xfrm>
            </p:grpSpPr>
            <p:sp>
              <p:nvSpPr>
                <p:cNvPr id="53" name="Rectangle 129"/>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54" name="Text Box 130"/>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43" name="Group 131"/>
              <p:cNvGrpSpPr>
                <a:grpSpLocks/>
              </p:cNvGrpSpPr>
              <p:nvPr/>
            </p:nvGrpSpPr>
            <p:grpSpPr bwMode="auto">
              <a:xfrm>
                <a:off x="2288" y="1200"/>
                <a:ext cx="1297" cy="441"/>
                <a:chOff x="2112" y="528"/>
                <a:chExt cx="2088" cy="681"/>
              </a:xfrm>
            </p:grpSpPr>
            <p:sp>
              <p:nvSpPr>
                <p:cNvPr id="49" name="Rectangle 132"/>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Rectangle 133"/>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Rectangle 134"/>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Rectangle 135"/>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4" name="Group 136"/>
              <p:cNvGrpSpPr>
                <a:grpSpLocks noChangeAspect="1"/>
              </p:cNvGrpSpPr>
              <p:nvPr/>
            </p:nvGrpSpPr>
            <p:grpSpPr bwMode="auto">
              <a:xfrm flipH="1">
                <a:off x="3649" y="1296"/>
                <a:ext cx="223" cy="233"/>
                <a:chOff x="1374" y="528"/>
                <a:chExt cx="480" cy="432"/>
              </a:xfrm>
            </p:grpSpPr>
            <p:grpSp>
              <p:nvGrpSpPr>
                <p:cNvPr id="45" name="Group 137"/>
                <p:cNvGrpSpPr>
                  <a:grpSpLocks noChangeAspect="1"/>
                </p:cNvGrpSpPr>
                <p:nvPr/>
              </p:nvGrpSpPr>
              <p:grpSpPr bwMode="auto">
                <a:xfrm>
                  <a:off x="1374" y="528"/>
                  <a:ext cx="480" cy="432"/>
                  <a:chOff x="1392" y="528"/>
                  <a:chExt cx="480" cy="432"/>
                </a:xfrm>
              </p:grpSpPr>
              <p:sp>
                <p:nvSpPr>
                  <p:cNvPr id="47" name="Rectangle 138"/>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Rectangle 139"/>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46" name="Text Box 140"/>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sp>
          <p:nvSpPr>
            <p:cNvPr id="15" name="Line 141"/>
            <p:cNvSpPr>
              <a:spLocks noChangeShapeType="1"/>
            </p:cNvSpPr>
            <p:nvPr/>
          </p:nvSpPr>
          <p:spPr bwMode="auto">
            <a:xfrm>
              <a:off x="1536"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42"/>
            <p:cNvSpPr>
              <a:spLocks noChangeShapeType="1"/>
            </p:cNvSpPr>
            <p:nvPr/>
          </p:nvSpPr>
          <p:spPr bwMode="auto">
            <a:xfrm>
              <a:off x="2064"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43"/>
            <p:cNvSpPr>
              <a:spLocks noChangeShapeType="1"/>
            </p:cNvSpPr>
            <p:nvPr/>
          </p:nvSpPr>
          <p:spPr bwMode="auto">
            <a:xfrm>
              <a:off x="2592"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44"/>
            <p:cNvSpPr>
              <a:spLocks noChangeShapeType="1"/>
            </p:cNvSpPr>
            <p:nvPr/>
          </p:nvSpPr>
          <p:spPr bwMode="auto">
            <a:xfrm>
              <a:off x="3696"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45"/>
            <p:cNvSpPr>
              <a:spLocks noChangeShapeType="1"/>
            </p:cNvSpPr>
            <p:nvPr/>
          </p:nvSpPr>
          <p:spPr bwMode="auto">
            <a:xfrm>
              <a:off x="3120"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46"/>
            <p:cNvSpPr>
              <a:spLocks noChangeShapeType="1"/>
            </p:cNvSpPr>
            <p:nvPr/>
          </p:nvSpPr>
          <p:spPr bwMode="auto">
            <a:xfrm>
              <a:off x="4224"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47"/>
            <p:cNvSpPr>
              <a:spLocks noChangeShapeType="1"/>
            </p:cNvSpPr>
            <p:nvPr/>
          </p:nvSpPr>
          <p:spPr bwMode="auto">
            <a:xfrm>
              <a:off x="4752"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48"/>
            <p:cNvSpPr>
              <a:spLocks noChangeShapeType="1"/>
            </p:cNvSpPr>
            <p:nvPr/>
          </p:nvSpPr>
          <p:spPr bwMode="auto">
            <a:xfrm>
              <a:off x="1008"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Text Box 149"/>
            <p:cNvSpPr txBox="1">
              <a:spLocks noChangeArrowheads="1"/>
            </p:cNvSpPr>
            <p:nvPr/>
          </p:nvSpPr>
          <p:spPr bwMode="auto">
            <a:xfrm>
              <a:off x="987"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1</a:t>
              </a:r>
              <a:endParaRPr lang="en-US" altLang="en-US" sz="1600" b="0"/>
            </a:p>
          </p:txBody>
        </p:sp>
        <p:sp>
          <p:nvSpPr>
            <p:cNvPr id="26" name="Text Box 150"/>
            <p:cNvSpPr txBox="1">
              <a:spLocks noChangeArrowheads="1"/>
            </p:cNvSpPr>
            <p:nvPr/>
          </p:nvSpPr>
          <p:spPr bwMode="auto">
            <a:xfrm>
              <a:off x="150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2</a:t>
              </a:r>
              <a:endParaRPr lang="en-US" altLang="en-US" sz="1600" b="0"/>
            </a:p>
          </p:txBody>
        </p:sp>
        <p:sp>
          <p:nvSpPr>
            <p:cNvPr id="27" name="Text Box 151"/>
            <p:cNvSpPr txBox="1">
              <a:spLocks noChangeArrowheads="1"/>
            </p:cNvSpPr>
            <p:nvPr/>
          </p:nvSpPr>
          <p:spPr bwMode="auto">
            <a:xfrm>
              <a:off x="2046"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3</a:t>
              </a:r>
              <a:endParaRPr lang="en-US" altLang="en-US" sz="1600" b="0"/>
            </a:p>
          </p:txBody>
        </p:sp>
        <p:sp>
          <p:nvSpPr>
            <p:cNvPr id="28" name="Text Box 152"/>
            <p:cNvSpPr txBox="1">
              <a:spLocks noChangeArrowheads="1"/>
            </p:cNvSpPr>
            <p:nvPr/>
          </p:nvSpPr>
          <p:spPr bwMode="auto">
            <a:xfrm>
              <a:off x="258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4</a:t>
              </a:r>
              <a:endParaRPr lang="en-US" altLang="en-US" sz="1600" b="0"/>
            </a:p>
          </p:txBody>
        </p:sp>
        <p:sp>
          <p:nvSpPr>
            <p:cNvPr id="29" name="Text Box 153"/>
            <p:cNvSpPr txBox="1">
              <a:spLocks noChangeArrowheads="1"/>
            </p:cNvSpPr>
            <p:nvPr/>
          </p:nvSpPr>
          <p:spPr bwMode="auto">
            <a:xfrm>
              <a:off x="3673"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6</a:t>
              </a:r>
              <a:endParaRPr lang="en-US" altLang="en-US" sz="1600" b="0"/>
            </a:p>
          </p:txBody>
        </p:sp>
        <p:sp>
          <p:nvSpPr>
            <p:cNvPr id="30" name="Text Box 154"/>
            <p:cNvSpPr txBox="1">
              <a:spLocks noChangeArrowheads="1"/>
            </p:cNvSpPr>
            <p:nvPr/>
          </p:nvSpPr>
          <p:spPr bwMode="auto">
            <a:xfrm>
              <a:off x="420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7</a:t>
              </a:r>
              <a:endParaRPr lang="en-US" altLang="en-US" sz="1600" b="0"/>
            </a:p>
          </p:txBody>
        </p:sp>
        <p:sp>
          <p:nvSpPr>
            <p:cNvPr id="31" name="Text Box 155"/>
            <p:cNvSpPr txBox="1">
              <a:spLocks noChangeArrowheads="1"/>
            </p:cNvSpPr>
            <p:nvPr/>
          </p:nvSpPr>
          <p:spPr bwMode="auto">
            <a:xfrm>
              <a:off x="3097"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5</a:t>
              </a:r>
              <a:endParaRPr lang="en-US" altLang="en-US" sz="1600" b="0"/>
            </a:p>
          </p:txBody>
        </p:sp>
      </p:grpSp>
      <p:sp>
        <p:nvSpPr>
          <p:cNvPr id="167" name="Rectangle 166"/>
          <p:cNvSpPr/>
          <p:nvPr/>
        </p:nvSpPr>
        <p:spPr>
          <a:xfrm>
            <a:off x="49428" y="2961019"/>
            <a:ext cx="2130711" cy="400110"/>
          </a:xfrm>
          <a:prstGeom prst="rect">
            <a:avLst/>
          </a:prstGeom>
        </p:spPr>
        <p:txBody>
          <a:bodyPr wrap="none">
            <a:spAutoFit/>
          </a:bodyPr>
          <a:lstStyle/>
          <a:p>
            <a:pPr lvl="1"/>
            <a:r>
              <a:rPr lang="en-US" altLang="en-US" sz="2000" i="1" dirty="0" smtClean="0"/>
              <a:t>add </a:t>
            </a:r>
            <a:r>
              <a:rPr lang="en-US" altLang="en-US" sz="2000" i="1" dirty="0" err="1" smtClean="0"/>
              <a:t>Rb</a:t>
            </a:r>
            <a:r>
              <a:rPr lang="en-US" altLang="en-US" sz="2000" i="1" dirty="0" smtClean="0"/>
              <a:t>, Ra, </a:t>
            </a:r>
            <a:r>
              <a:rPr lang="en-US" altLang="en-US" sz="2000" i="1" dirty="0" err="1" smtClean="0"/>
              <a:t>Rc</a:t>
            </a:r>
            <a:endParaRPr lang="en-US" altLang="en-US" sz="2000" i="1" dirty="0" smtClean="0"/>
          </a:p>
        </p:txBody>
      </p:sp>
      <p:sp>
        <p:nvSpPr>
          <p:cNvPr id="170" name="Rectangle 169"/>
          <p:cNvSpPr/>
          <p:nvPr/>
        </p:nvSpPr>
        <p:spPr>
          <a:xfrm>
            <a:off x="41270" y="3866245"/>
            <a:ext cx="2140651" cy="400110"/>
          </a:xfrm>
          <a:prstGeom prst="rect">
            <a:avLst/>
          </a:prstGeom>
        </p:spPr>
        <p:txBody>
          <a:bodyPr wrap="none">
            <a:spAutoFit/>
          </a:bodyPr>
          <a:lstStyle/>
          <a:p>
            <a:pPr lvl="1"/>
            <a:r>
              <a:rPr lang="en-US" altLang="en-US" sz="2000" i="1" dirty="0" smtClean="0"/>
              <a:t>add Ra, </a:t>
            </a:r>
            <a:r>
              <a:rPr lang="en-US" altLang="en-US" sz="2000" i="1" dirty="0" err="1" smtClean="0"/>
              <a:t>Rc</a:t>
            </a:r>
            <a:r>
              <a:rPr lang="en-US" altLang="en-US" sz="2000" i="1" dirty="0" smtClean="0"/>
              <a:t>, Rd</a:t>
            </a:r>
          </a:p>
        </p:txBody>
      </p:sp>
      <p:sp>
        <p:nvSpPr>
          <p:cNvPr id="171" name="Rounded Rectangle 170"/>
          <p:cNvSpPr/>
          <p:nvPr/>
        </p:nvSpPr>
        <p:spPr>
          <a:xfrm>
            <a:off x="2940596" y="2698839"/>
            <a:ext cx="1103869" cy="894918"/>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ounded Rectangle 171"/>
          <p:cNvSpPr/>
          <p:nvPr/>
        </p:nvSpPr>
        <p:spPr>
          <a:xfrm>
            <a:off x="6293838" y="3640895"/>
            <a:ext cx="1103869" cy="894918"/>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Freeform 172"/>
          <p:cNvSpPr/>
          <p:nvPr/>
        </p:nvSpPr>
        <p:spPr>
          <a:xfrm>
            <a:off x="951462" y="3184056"/>
            <a:ext cx="2005792" cy="1795284"/>
          </a:xfrm>
          <a:custGeom>
            <a:avLst/>
            <a:gdLst>
              <a:gd name="connsiteX0" fmla="*/ 4003589 w 4003589"/>
              <a:gd name="connsiteY0" fmla="*/ 0 h 988541"/>
              <a:gd name="connsiteX1" fmla="*/ 1223319 w 4003589"/>
              <a:gd name="connsiteY1" fmla="*/ 543697 h 988541"/>
              <a:gd name="connsiteX2" fmla="*/ 0 w 4003589"/>
              <a:gd name="connsiteY2" fmla="*/ 988541 h 988541"/>
            </a:gdLst>
            <a:ahLst/>
            <a:cxnLst>
              <a:cxn ang="0">
                <a:pos x="connsiteX0" y="connsiteY0"/>
              </a:cxn>
              <a:cxn ang="0">
                <a:pos x="connsiteX1" y="connsiteY1"/>
              </a:cxn>
              <a:cxn ang="0">
                <a:pos x="connsiteX2" y="connsiteY2"/>
              </a:cxn>
            </a:cxnLst>
            <a:rect l="l" t="t" r="r" b="b"/>
            <a:pathLst>
              <a:path w="4003589" h="988541">
                <a:moveTo>
                  <a:pt x="4003589" y="0"/>
                </a:moveTo>
                <a:cubicBezTo>
                  <a:pt x="2947086" y="189470"/>
                  <a:pt x="1890584" y="378940"/>
                  <a:pt x="1223319" y="543697"/>
                </a:cubicBezTo>
                <a:cubicBezTo>
                  <a:pt x="556054" y="708454"/>
                  <a:pt x="278027" y="848497"/>
                  <a:pt x="0" y="988541"/>
                </a:cubicBezTo>
              </a:path>
            </a:pathLst>
          </a:custGeom>
          <a:noFill/>
          <a:ln>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75" name="Freeform 174"/>
          <p:cNvSpPr/>
          <p:nvPr/>
        </p:nvSpPr>
        <p:spPr>
          <a:xfrm>
            <a:off x="946039" y="4142655"/>
            <a:ext cx="5334853" cy="816820"/>
          </a:xfrm>
          <a:custGeom>
            <a:avLst/>
            <a:gdLst>
              <a:gd name="connsiteX0" fmla="*/ 4003589 w 4003589"/>
              <a:gd name="connsiteY0" fmla="*/ 0 h 988541"/>
              <a:gd name="connsiteX1" fmla="*/ 1223319 w 4003589"/>
              <a:gd name="connsiteY1" fmla="*/ 543697 h 988541"/>
              <a:gd name="connsiteX2" fmla="*/ 0 w 4003589"/>
              <a:gd name="connsiteY2" fmla="*/ 988541 h 988541"/>
            </a:gdLst>
            <a:ahLst/>
            <a:cxnLst>
              <a:cxn ang="0">
                <a:pos x="connsiteX0" y="connsiteY0"/>
              </a:cxn>
              <a:cxn ang="0">
                <a:pos x="connsiteX1" y="connsiteY1"/>
              </a:cxn>
              <a:cxn ang="0">
                <a:pos x="connsiteX2" y="connsiteY2"/>
              </a:cxn>
            </a:cxnLst>
            <a:rect l="l" t="t" r="r" b="b"/>
            <a:pathLst>
              <a:path w="4003589" h="988541">
                <a:moveTo>
                  <a:pt x="4003589" y="0"/>
                </a:moveTo>
                <a:cubicBezTo>
                  <a:pt x="2947086" y="189470"/>
                  <a:pt x="1890584" y="378940"/>
                  <a:pt x="1223319" y="543697"/>
                </a:cubicBezTo>
                <a:cubicBezTo>
                  <a:pt x="556054" y="708454"/>
                  <a:pt x="278027" y="848497"/>
                  <a:pt x="0" y="988541"/>
                </a:cubicBezTo>
              </a:path>
            </a:pathLst>
          </a:custGeom>
          <a:noFill/>
          <a:ln>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76" name="Text Box 1037"/>
          <p:cNvSpPr txBox="1">
            <a:spLocks noChangeArrowheads="1"/>
          </p:cNvSpPr>
          <p:nvPr/>
        </p:nvSpPr>
        <p:spPr bwMode="auto">
          <a:xfrm>
            <a:off x="49428" y="5015658"/>
            <a:ext cx="2185538"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9pPr>
          </a:lstStyle>
          <a:p>
            <a:pPr eaLnBrk="1" hangingPunct="1">
              <a:lnSpc>
                <a:spcPct val="90000"/>
              </a:lnSpc>
            </a:pPr>
            <a:r>
              <a:rPr lang="en-US" altLang="en-US" sz="1600" b="1" dirty="0" smtClean="0">
                <a:effectLst/>
                <a:latin typeface="Arial" panose="020B0604020202020204" pitchFamily="34" charset="0"/>
                <a:cs typeface="Arial" panose="020B0604020202020204" pitchFamily="34" charset="0"/>
              </a:rPr>
              <a:t>Ra is read at Cycle 2 and we update it at Cycle 6: Correct</a:t>
            </a:r>
            <a:endParaRPr lang="en-US" altLang="en-US" sz="1600" b="1"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65428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fade">
                                      <p:cBhvr>
                                        <p:cTn id="7" dur="500"/>
                                        <p:tgtEl>
                                          <p:spTgt spid="17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7"/>
                                        </p:tgtEl>
                                        <p:attrNameLst>
                                          <p:attrName>style.visibility</p:attrName>
                                        </p:attrNameLst>
                                      </p:cBhvr>
                                      <p:to>
                                        <p:strVal val="visible"/>
                                      </p:to>
                                    </p:set>
                                    <p:animEffect transition="in" filter="fade">
                                      <p:cBhvr>
                                        <p:cTn id="10" dur="500"/>
                                        <p:tgtEl>
                                          <p:spTgt spid="16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0"/>
                                        </p:tgtEl>
                                        <p:attrNameLst>
                                          <p:attrName>style.visibility</p:attrName>
                                        </p:attrNameLst>
                                      </p:cBhvr>
                                      <p:to>
                                        <p:strVal val="visible"/>
                                      </p:to>
                                    </p:set>
                                    <p:animEffect transition="in" filter="fade">
                                      <p:cBhvr>
                                        <p:cTn id="15" dur="500"/>
                                        <p:tgtEl>
                                          <p:spTgt spid="17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2"/>
                                        </p:tgtEl>
                                        <p:attrNameLst>
                                          <p:attrName>style.visibility</p:attrName>
                                        </p:attrNameLst>
                                      </p:cBhvr>
                                      <p:to>
                                        <p:strVal val="visible"/>
                                      </p:to>
                                    </p:set>
                                    <p:animEffect transition="in" filter="fade">
                                      <p:cBhvr>
                                        <p:cTn id="18" dur="500"/>
                                        <p:tgtEl>
                                          <p:spTgt spid="17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3"/>
                                        </p:tgtEl>
                                        <p:attrNameLst>
                                          <p:attrName>style.visibility</p:attrName>
                                        </p:attrNameLst>
                                      </p:cBhvr>
                                      <p:to>
                                        <p:strVal val="visible"/>
                                      </p:to>
                                    </p:set>
                                    <p:animEffect transition="in" filter="fade">
                                      <p:cBhvr>
                                        <p:cTn id="23" dur="500"/>
                                        <p:tgtEl>
                                          <p:spTgt spid="17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75"/>
                                        </p:tgtEl>
                                        <p:attrNameLst>
                                          <p:attrName>style.visibility</p:attrName>
                                        </p:attrNameLst>
                                      </p:cBhvr>
                                      <p:to>
                                        <p:strVal val="visible"/>
                                      </p:to>
                                    </p:set>
                                    <p:animEffect transition="in" filter="fade">
                                      <p:cBhvr>
                                        <p:cTn id="26" dur="500"/>
                                        <p:tgtEl>
                                          <p:spTgt spid="17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6"/>
                                        </p:tgtEl>
                                        <p:attrNameLst>
                                          <p:attrName>style.visibility</p:attrName>
                                        </p:attrNameLst>
                                      </p:cBhvr>
                                      <p:to>
                                        <p:strVal val="visible"/>
                                      </p:to>
                                    </p:set>
                                    <p:animEffect transition="in" filter="fade">
                                      <p:cBhvr>
                                        <p:cTn id="29" dur="5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p:bldP spid="170" grpId="0"/>
      <p:bldP spid="171" grpId="0" animBg="1"/>
      <p:bldP spid="172" grpId="0" animBg="1"/>
      <p:bldP spid="173" grpId="0" animBg="1"/>
      <p:bldP spid="175" grpId="0" animBg="1"/>
      <p:bldP spid="17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76"/>
            <a:ext cx="7886700" cy="884082"/>
          </a:xfrm>
        </p:spPr>
        <p:txBody>
          <a:bodyPr>
            <a:normAutofit/>
          </a:bodyPr>
          <a:lstStyle/>
          <a:p>
            <a:r>
              <a:rPr lang="en-US" altLang="zh-CN" sz="3200" b="1" dirty="0" smtClean="0">
                <a:latin typeface="+mn-lt"/>
                <a:cs typeface="Arial" panose="020B0604020202020204" pitchFamily="34" charset="0"/>
              </a:rPr>
              <a:t>Pipeline </a:t>
            </a:r>
            <a:r>
              <a:rPr lang="en-US" altLang="zh-CN" sz="3200" b="1" dirty="0">
                <a:latin typeface="+mn-lt"/>
                <a:cs typeface="Arial" panose="020B0604020202020204" pitchFamily="34" charset="0"/>
              </a:rPr>
              <a:t>Hazards</a:t>
            </a:r>
          </a:p>
        </p:txBody>
      </p:sp>
      <p:cxnSp>
        <p:nvCxnSpPr>
          <p:cNvPr id="4" name="Straight Connector 3"/>
          <p:cNvCxnSpPr/>
          <p:nvPr/>
        </p:nvCxnSpPr>
        <p:spPr>
          <a:xfrm>
            <a:off x="0" y="895517"/>
            <a:ext cx="9144000" cy="3048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14359" y="-43394"/>
            <a:ext cx="973455" cy="973455"/>
          </a:xfrm>
          <a:prstGeom prst="rect">
            <a:avLst/>
          </a:prstGeom>
        </p:spPr>
      </p:pic>
      <p:sp>
        <p:nvSpPr>
          <p:cNvPr id="3" name="Rectangle 2"/>
          <p:cNvSpPr/>
          <p:nvPr/>
        </p:nvSpPr>
        <p:spPr>
          <a:xfrm>
            <a:off x="-60960" y="1124083"/>
            <a:ext cx="9204960" cy="864339"/>
          </a:xfrm>
          <a:prstGeom prst="rect">
            <a:avLst/>
          </a:prstGeom>
        </p:spPr>
        <p:txBody>
          <a:bodyPr wrap="square">
            <a:spAutoFit/>
          </a:bodyPr>
          <a:lstStyle/>
          <a:p>
            <a:pPr marL="342900" indent="-342900">
              <a:spcBef>
                <a:spcPct val="20000"/>
              </a:spcBef>
              <a:buSzPct val="100000"/>
              <a:buFont typeface="Wingdings" charset="2"/>
              <a:buChar char="Ø"/>
            </a:pPr>
            <a:r>
              <a:rPr lang="en-US" altLang="zh-CN" sz="2800" b="1" dirty="0" smtClean="0">
                <a:ea typeface="Calibri" charset="0"/>
                <a:cs typeface="Gill Sans"/>
              </a:rPr>
              <a:t>Data Hazards</a:t>
            </a:r>
            <a:r>
              <a:rPr lang="zh-CN" altLang="en-US" sz="2800" b="1" dirty="0" smtClean="0">
                <a:ea typeface="Calibri" charset="0"/>
                <a:cs typeface="Gill Sans"/>
              </a:rPr>
              <a:t>：</a:t>
            </a:r>
            <a:r>
              <a:rPr lang="en-US" altLang="zh-CN" sz="2800" b="1" dirty="0" smtClean="0">
                <a:ea typeface="Calibri" charset="0"/>
                <a:cs typeface="Gill Sans"/>
              </a:rPr>
              <a:t>Write after Write</a:t>
            </a:r>
            <a:endParaRPr lang="en-US" altLang="zh-CN" sz="2800" b="1" dirty="0" smtClean="0">
              <a:cs typeface="Gill Sans"/>
            </a:endParaRPr>
          </a:p>
          <a:p>
            <a:pPr marL="685800" lvl="1" indent="-228600">
              <a:lnSpc>
                <a:spcPct val="90000"/>
              </a:lnSpc>
              <a:spcBef>
                <a:spcPts val="500"/>
              </a:spcBef>
              <a:buClr>
                <a:schemeClr val="tx1"/>
              </a:buClr>
              <a:buSzPct val="80000"/>
              <a:buFont typeface="Arial" panose="020B0604020202020204" pitchFamily="34" charset="0"/>
              <a:buChar char="•"/>
            </a:pPr>
            <a:r>
              <a:rPr lang="en-US" altLang="en-US" sz="2000" dirty="0"/>
              <a:t>Instruction depends on result of prior instruction still in the </a:t>
            </a:r>
            <a:r>
              <a:rPr lang="en-US" altLang="en-US" sz="2000" dirty="0" smtClean="0"/>
              <a:t>pipeline</a:t>
            </a:r>
            <a:endParaRPr lang="en-US" altLang="en-US" sz="2000" dirty="0"/>
          </a:p>
        </p:txBody>
      </p:sp>
      <p:sp>
        <p:nvSpPr>
          <p:cNvPr id="18" name="Slide Number Placeholder 17"/>
          <p:cNvSpPr>
            <a:spLocks noGrp="1"/>
          </p:cNvSpPr>
          <p:nvPr>
            <p:ph type="sldNum" sz="quarter" idx="12"/>
          </p:nvPr>
        </p:nvSpPr>
        <p:spPr/>
        <p:txBody>
          <a:bodyPr/>
          <a:lstStyle/>
          <a:p>
            <a:fld id="{2EE75D0F-26FA-4B8D-AE34-0EE4D3F34880}" type="slidenum">
              <a:rPr lang="en-US" smtClean="0"/>
              <a:pPr/>
              <a:t>16</a:t>
            </a:fld>
            <a:endParaRPr lang="en-US" dirty="0"/>
          </a:p>
        </p:txBody>
      </p:sp>
      <p:grpSp>
        <p:nvGrpSpPr>
          <p:cNvPr id="9" name="Group 3"/>
          <p:cNvGrpSpPr>
            <a:grpSpLocks/>
          </p:cNvGrpSpPr>
          <p:nvPr/>
        </p:nvGrpSpPr>
        <p:grpSpPr bwMode="auto">
          <a:xfrm>
            <a:off x="1937093" y="2223618"/>
            <a:ext cx="6851650" cy="4572000"/>
            <a:chOff x="816" y="1056"/>
            <a:chExt cx="4316" cy="2880"/>
          </a:xfrm>
        </p:grpSpPr>
        <p:sp>
          <p:nvSpPr>
            <p:cNvPr id="10" name="Line 4"/>
            <p:cNvSpPr>
              <a:spLocks noChangeShapeType="1"/>
            </p:cNvSpPr>
            <p:nvPr/>
          </p:nvSpPr>
          <p:spPr bwMode="auto">
            <a:xfrm>
              <a:off x="816" y="1056"/>
              <a:ext cx="4144" cy="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 name="Group 5"/>
            <p:cNvGrpSpPr>
              <a:grpSpLocks/>
            </p:cNvGrpSpPr>
            <p:nvPr/>
          </p:nvGrpSpPr>
          <p:grpSpPr bwMode="auto">
            <a:xfrm>
              <a:off x="1094" y="1440"/>
              <a:ext cx="2444" cy="441"/>
              <a:chOff x="1962" y="1200"/>
              <a:chExt cx="1910" cy="441"/>
            </a:xfrm>
          </p:grpSpPr>
          <p:grpSp>
            <p:nvGrpSpPr>
              <p:cNvPr id="131" name="Group 6"/>
              <p:cNvGrpSpPr>
                <a:grpSpLocks noChangeAspect="1"/>
              </p:cNvGrpSpPr>
              <p:nvPr/>
            </p:nvGrpSpPr>
            <p:grpSpPr bwMode="auto">
              <a:xfrm>
                <a:off x="2429" y="1304"/>
                <a:ext cx="221" cy="233"/>
                <a:chOff x="1374" y="528"/>
                <a:chExt cx="480" cy="432"/>
              </a:xfrm>
            </p:grpSpPr>
            <p:grpSp>
              <p:nvGrpSpPr>
                <p:cNvPr id="160" name="Group 7"/>
                <p:cNvGrpSpPr>
                  <a:grpSpLocks noChangeAspect="1"/>
                </p:cNvGrpSpPr>
                <p:nvPr/>
              </p:nvGrpSpPr>
              <p:grpSpPr bwMode="auto">
                <a:xfrm>
                  <a:off x="1374" y="528"/>
                  <a:ext cx="480" cy="432"/>
                  <a:chOff x="1392" y="528"/>
                  <a:chExt cx="480" cy="432"/>
                </a:xfrm>
              </p:grpSpPr>
              <p:sp>
                <p:nvSpPr>
                  <p:cNvPr id="162" name="Rectangle 8"/>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 name="Rectangle 9"/>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61" name="Text Box 10"/>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endParaRPr lang="en-US" altLang="en-US" sz="1000" dirty="0"/>
                </a:p>
              </p:txBody>
            </p:sp>
          </p:grpSp>
          <p:sp>
            <p:nvSpPr>
              <p:cNvPr id="132" name="Line 11"/>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 name="Line 12"/>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4" name="Group 13"/>
              <p:cNvGrpSpPr>
                <a:grpSpLocks noChangeAspect="1"/>
              </p:cNvGrpSpPr>
              <p:nvPr/>
            </p:nvGrpSpPr>
            <p:grpSpPr bwMode="auto">
              <a:xfrm>
                <a:off x="2851" y="1235"/>
                <a:ext cx="199" cy="371"/>
                <a:chOff x="2991" y="411"/>
                <a:chExt cx="359" cy="768"/>
              </a:xfrm>
            </p:grpSpPr>
            <p:sp>
              <p:nvSpPr>
                <p:cNvPr id="156" name="AutoShape 14"/>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157" name="AutoShape 15"/>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 name="Freeform 16"/>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 name="Text Box 17"/>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135" name="Line 18"/>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 name="Line 19"/>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7" name="Group 20"/>
              <p:cNvGrpSpPr>
                <a:grpSpLocks noChangeAspect="1"/>
              </p:cNvGrpSpPr>
              <p:nvPr/>
            </p:nvGrpSpPr>
            <p:grpSpPr bwMode="auto">
              <a:xfrm>
                <a:off x="3209" y="1305"/>
                <a:ext cx="275" cy="232"/>
                <a:chOff x="3853" y="576"/>
                <a:chExt cx="594" cy="480"/>
              </a:xfrm>
            </p:grpSpPr>
            <p:sp>
              <p:nvSpPr>
                <p:cNvPr id="154" name="Rectangle 21"/>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55" name="Text Box 22"/>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138" name="Freeform 23"/>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 name="Line 24"/>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 name="Line 25"/>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1" name="Group 26"/>
              <p:cNvGrpSpPr>
                <a:grpSpLocks noChangeAspect="1"/>
              </p:cNvGrpSpPr>
              <p:nvPr/>
            </p:nvGrpSpPr>
            <p:grpSpPr bwMode="auto">
              <a:xfrm>
                <a:off x="1962" y="1305"/>
                <a:ext cx="290" cy="232"/>
                <a:chOff x="1123" y="576"/>
                <a:chExt cx="626" cy="480"/>
              </a:xfrm>
            </p:grpSpPr>
            <p:sp>
              <p:nvSpPr>
                <p:cNvPr id="152" name="Rectangle 27"/>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53" name="Text Box 28"/>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142" name="Group 29"/>
              <p:cNvGrpSpPr>
                <a:grpSpLocks/>
              </p:cNvGrpSpPr>
              <p:nvPr/>
            </p:nvGrpSpPr>
            <p:grpSpPr bwMode="auto">
              <a:xfrm>
                <a:off x="2288" y="1200"/>
                <a:ext cx="1297" cy="441"/>
                <a:chOff x="2112" y="528"/>
                <a:chExt cx="2088" cy="681"/>
              </a:xfrm>
            </p:grpSpPr>
            <p:sp>
              <p:nvSpPr>
                <p:cNvPr id="148" name="Rectangle 30"/>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 name="Rectangle 31"/>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 name="Rectangle 32"/>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 name="Rectangle 33"/>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3" name="Group 34"/>
              <p:cNvGrpSpPr>
                <a:grpSpLocks noChangeAspect="1"/>
              </p:cNvGrpSpPr>
              <p:nvPr/>
            </p:nvGrpSpPr>
            <p:grpSpPr bwMode="auto">
              <a:xfrm flipH="1">
                <a:off x="3649" y="1296"/>
                <a:ext cx="223" cy="233"/>
                <a:chOff x="1374" y="528"/>
                <a:chExt cx="480" cy="432"/>
              </a:xfrm>
            </p:grpSpPr>
            <p:grpSp>
              <p:nvGrpSpPr>
                <p:cNvPr id="144" name="Group 35"/>
                <p:cNvGrpSpPr>
                  <a:grpSpLocks noChangeAspect="1"/>
                </p:cNvGrpSpPr>
                <p:nvPr/>
              </p:nvGrpSpPr>
              <p:grpSpPr bwMode="auto">
                <a:xfrm>
                  <a:off x="1374" y="528"/>
                  <a:ext cx="480" cy="432"/>
                  <a:chOff x="1392" y="528"/>
                  <a:chExt cx="480" cy="432"/>
                </a:xfrm>
              </p:grpSpPr>
              <p:sp>
                <p:nvSpPr>
                  <p:cNvPr id="146" name="Rectangle 36"/>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 name="Rectangle 37"/>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45" name="Text Box 38"/>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12" name="Group 39"/>
            <p:cNvGrpSpPr>
              <a:grpSpLocks/>
            </p:cNvGrpSpPr>
            <p:nvPr/>
          </p:nvGrpSpPr>
          <p:grpSpPr bwMode="auto">
            <a:xfrm>
              <a:off x="1632" y="2016"/>
              <a:ext cx="2444" cy="441"/>
              <a:chOff x="1962" y="1200"/>
              <a:chExt cx="1910" cy="441"/>
            </a:xfrm>
          </p:grpSpPr>
          <p:grpSp>
            <p:nvGrpSpPr>
              <p:cNvPr id="98" name="Group 40"/>
              <p:cNvGrpSpPr>
                <a:grpSpLocks noChangeAspect="1"/>
              </p:cNvGrpSpPr>
              <p:nvPr/>
            </p:nvGrpSpPr>
            <p:grpSpPr bwMode="auto">
              <a:xfrm>
                <a:off x="2429" y="1304"/>
                <a:ext cx="221" cy="233"/>
                <a:chOff x="1374" y="528"/>
                <a:chExt cx="480" cy="432"/>
              </a:xfrm>
            </p:grpSpPr>
            <p:grpSp>
              <p:nvGrpSpPr>
                <p:cNvPr id="127" name="Group 41"/>
                <p:cNvGrpSpPr>
                  <a:grpSpLocks noChangeAspect="1"/>
                </p:cNvGrpSpPr>
                <p:nvPr/>
              </p:nvGrpSpPr>
              <p:grpSpPr bwMode="auto">
                <a:xfrm>
                  <a:off x="1374" y="528"/>
                  <a:ext cx="480" cy="432"/>
                  <a:chOff x="1392" y="528"/>
                  <a:chExt cx="480" cy="432"/>
                </a:xfrm>
              </p:grpSpPr>
              <p:sp>
                <p:nvSpPr>
                  <p:cNvPr id="129" name="Rectangle 42"/>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 name="Rectangle 43"/>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28" name="Text Box 44"/>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99" name="Line 45"/>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 name="Line 46"/>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1" name="Group 47"/>
              <p:cNvGrpSpPr>
                <a:grpSpLocks noChangeAspect="1"/>
              </p:cNvGrpSpPr>
              <p:nvPr/>
            </p:nvGrpSpPr>
            <p:grpSpPr bwMode="auto">
              <a:xfrm>
                <a:off x="2851" y="1235"/>
                <a:ext cx="199" cy="371"/>
                <a:chOff x="2991" y="411"/>
                <a:chExt cx="359" cy="768"/>
              </a:xfrm>
            </p:grpSpPr>
            <p:sp>
              <p:nvSpPr>
                <p:cNvPr id="123" name="AutoShape 48"/>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124" name="AutoShape 49"/>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 name="Freeform 50"/>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Text Box 51"/>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102" name="Line 52"/>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 name="Line 53"/>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4" name="Group 54"/>
              <p:cNvGrpSpPr>
                <a:grpSpLocks noChangeAspect="1"/>
              </p:cNvGrpSpPr>
              <p:nvPr/>
            </p:nvGrpSpPr>
            <p:grpSpPr bwMode="auto">
              <a:xfrm>
                <a:off x="3209" y="1305"/>
                <a:ext cx="275" cy="232"/>
                <a:chOff x="3853" y="576"/>
                <a:chExt cx="594" cy="480"/>
              </a:xfrm>
            </p:grpSpPr>
            <p:sp>
              <p:nvSpPr>
                <p:cNvPr id="121" name="Rectangle 55"/>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22" name="Text Box 56"/>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105" name="Freeform 57"/>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Line 58"/>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 name="Line 59"/>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8" name="Group 60"/>
              <p:cNvGrpSpPr>
                <a:grpSpLocks noChangeAspect="1"/>
              </p:cNvGrpSpPr>
              <p:nvPr/>
            </p:nvGrpSpPr>
            <p:grpSpPr bwMode="auto">
              <a:xfrm>
                <a:off x="1962" y="1305"/>
                <a:ext cx="290" cy="232"/>
                <a:chOff x="1123" y="576"/>
                <a:chExt cx="626" cy="480"/>
              </a:xfrm>
            </p:grpSpPr>
            <p:sp>
              <p:nvSpPr>
                <p:cNvPr id="119" name="Rectangle 61"/>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20" name="Text Box 62"/>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109" name="Group 63"/>
              <p:cNvGrpSpPr>
                <a:grpSpLocks/>
              </p:cNvGrpSpPr>
              <p:nvPr/>
            </p:nvGrpSpPr>
            <p:grpSpPr bwMode="auto">
              <a:xfrm>
                <a:off x="2288" y="1200"/>
                <a:ext cx="1297" cy="441"/>
                <a:chOff x="2112" y="528"/>
                <a:chExt cx="2088" cy="681"/>
              </a:xfrm>
            </p:grpSpPr>
            <p:sp>
              <p:nvSpPr>
                <p:cNvPr id="115" name="Rectangle 64"/>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Rectangle 65"/>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 name="Rectangle 66"/>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Rectangle 67"/>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0" name="Group 68"/>
              <p:cNvGrpSpPr>
                <a:grpSpLocks noChangeAspect="1"/>
              </p:cNvGrpSpPr>
              <p:nvPr/>
            </p:nvGrpSpPr>
            <p:grpSpPr bwMode="auto">
              <a:xfrm flipH="1">
                <a:off x="3649" y="1296"/>
                <a:ext cx="223" cy="233"/>
                <a:chOff x="1374" y="528"/>
                <a:chExt cx="480" cy="432"/>
              </a:xfrm>
            </p:grpSpPr>
            <p:grpSp>
              <p:nvGrpSpPr>
                <p:cNvPr id="111" name="Group 69"/>
                <p:cNvGrpSpPr>
                  <a:grpSpLocks noChangeAspect="1"/>
                </p:cNvGrpSpPr>
                <p:nvPr/>
              </p:nvGrpSpPr>
              <p:grpSpPr bwMode="auto">
                <a:xfrm>
                  <a:off x="1374" y="528"/>
                  <a:ext cx="480" cy="432"/>
                  <a:chOff x="1392" y="528"/>
                  <a:chExt cx="480" cy="432"/>
                </a:xfrm>
              </p:grpSpPr>
              <p:sp>
                <p:nvSpPr>
                  <p:cNvPr id="113" name="Rectangle 70"/>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 name="Rectangle 71"/>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12" name="Text Box 72"/>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13" name="Group 73"/>
            <p:cNvGrpSpPr>
              <a:grpSpLocks/>
            </p:cNvGrpSpPr>
            <p:nvPr/>
          </p:nvGrpSpPr>
          <p:grpSpPr bwMode="auto">
            <a:xfrm>
              <a:off x="2160" y="2544"/>
              <a:ext cx="2444" cy="441"/>
              <a:chOff x="1962" y="1200"/>
              <a:chExt cx="1910" cy="441"/>
            </a:xfrm>
          </p:grpSpPr>
          <p:grpSp>
            <p:nvGrpSpPr>
              <p:cNvPr id="65" name="Group 64"/>
              <p:cNvGrpSpPr>
                <a:grpSpLocks noChangeAspect="1"/>
              </p:cNvGrpSpPr>
              <p:nvPr/>
            </p:nvGrpSpPr>
            <p:grpSpPr bwMode="auto">
              <a:xfrm>
                <a:off x="2429" y="1304"/>
                <a:ext cx="221" cy="233"/>
                <a:chOff x="1374" y="528"/>
                <a:chExt cx="480" cy="432"/>
              </a:xfrm>
            </p:grpSpPr>
            <p:grpSp>
              <p:nvGrpSpPr>
                <p:cNvPr id="94" name="Group 75"/>
                <p:cNvGrpSpPr>
                  <a:grpSpLocks noChangeAspect="1"/>
                </p:cNvGrpSpPr>
                <p:nvPr/>
              </p:nvGrpSpPr>
              <p:grpSpPr bwMode="auto">
                <a:xfrm>
                  <a:off x="1374" y="528"/>
                  <a:ext cx="480" cy="432"/>
                  <a:chOff x="1392" y="528"/>
                  <a:chExt cx="480" cy="432"/>
                </a:xfrm>
              </p:grpSpPr>
              <p:sp>
                <p:nvSpPr>
                  <p:cNvPr id="96" name="Rectangle 76"/>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Rectangle 77"/>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95" name="Text Box 78"/>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66" name="Line 79"/>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80"/>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8" name="Group 81"/>
              <p:cNvGrpSpPr>
                <a:grpSpLocks noChangeAspect="1"/>
              </p:cNvGrpSpPr>
              <p:nvPr/>
            </p:nvGrpSpPr>
            <p:grpSpPr bwMode="auto">
              <a:xfrm>
                <a:off x="2851" y="1235"/>
                <a:ext cx="199" cy="371"/>
                <a:chOff x="2991" y="411"/>
                <a:chExt cx="359" cy="768"/>
              </a:xfrm>
            </p:grpSpPr>
            <p:sp>
              <p:nvSpPr>
                <p:cNvPr id="90" name="AutoShape 82"/>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91" name="AutoShape 83"/>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Freeform 84"/>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Text Box 85"/>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69" name="Line 86"/>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Line 87"/>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1" name="Group 88"/>
              <p:cNvGrpSpPr>
                <a:grpSpLocks noChangeAspect="1"/>
              </p:cNvGrpSpPr>
              <p:nvPr/>
            </p:nvGrpSpPr>
            <p:grpSpPr bwMode="auto">
              <a:xfrm>
                <a:off x="3209" y="1305"/>
                <a:ext cx="275" cy="232"/>
                <a:chOff x="3853" y="576"/>
                <a:chExt cx="594" cy="480"/>
              </a:xfrm>
            </p:grpSpPr>
            <p:sp>
              <p:nvSpPr>
                <p:cNvPr id="88" name="Rectangle 89"/>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89" name="Text Box 90"/>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72" name="Freeform 91"/>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Line 92"/>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Line 93"/>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5" name="Group 94"/>
              <p:cNvGrpSpPr>
                <a:grpSpLocks noChangeAspect="1"/>
              </p:cNvGrpSpPr>
              <p:nvPr/>
            </p:nvGrpSpPr>
            <p:grpSpPr bwMode="auto">
              <a:xfrm>
                <a:off x="1962" y="1305"/>
                <a:ext cx="290" cy="232"/>
                <a:chOff x="1123" y="576"/>
                <a:chExt cx="626" cy="480"/>
              </a:xfrm>
            </p:grpSpPr>
            <p:sp>
              <p:nvSpPr>
                <p:cNvPr id="86" name="Rectangle 85"/>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87" name="Text Box 96"/>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76" name="Group 97"/>
              <p:cNvGrpSpPr>
                <a:grpSpLocks/>
              </p:cNvGrpSpPr>
              <p:nvPr/>
            </p:nvGrpSpPr>
            <p:grpSpPr bwMode="auto">
              <a:xfrm>
                <a:off x="2288" y="1200"/>
                <a:ext cx="1297" cy="441"/>
                <a:chOff x="2112" y="528"/>
                <a:chExt cx="2088" cy="681"/>
              </a:xfrm>
            </p:grpSpPr>
            <p:sp>
              <p:nvSpPr>
                <p:cNvPr id="82" name="Rectangle 98"/>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Rectangle 99"/>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Rectangle 100"/>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 name="Rectangle 101"/>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7" name="Group 102"/>
              <p:cNvGrpSpPr>
                <a:grpSpLocks noChangeAspect="1"/>
              </p:cNvGrpSpPr>
              <p:nvPr/>
            </p:nvGrpSpPr>
            <p:grpSpPr bwMode="auto">
              <a:xfrm flipH="1">
                <a:off x="3649" y="1296"/>
                <a:ext cx="223" cy="233"/>
                <a:chOff x="1374" y="528"/>
                <a:chExt cx="480" cy="432"/>
              </a:xfrm>
            </p:grpSpPr>
            <p:grpSp>
              <p:nvGrpSpPr>
                <p:cNvPr id="78" name="Group 103"/>
                <p:cNvGrpSpPr>
                  <a:grpSpLocks noChangeAspect="1"/>
                </p:cNvGrpSpPr>
                <p:nvPr/>
              </p:nvGrpSpPr>
              <p:grpSpPr bwMode="auto">
                <a:xfrm>
                  <a:off x="1374" y="528"/>
                  <a:ext cx="480" cy="432"/>
                  <a:chOff x="1392" y="528"/>
                  <a:chExt cx="480" cy="432"/>
                </a:xfrm>
              </p:grpSpPr>
              <p:sp>
                <p:nvSpPr>
                  <p:cNvPr id="80" name="Rectangle 104"/>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Rectangle 105"/>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79" name="Text Box 106"/>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14" name="Group 107"/>
            <p:cNvGrpSpPr>
              <a:grpSpLocks/>
            </p:cNvGrpSpPr>
            <p:nvPr/>
          </p:nvGrpSpPr>
          <p:grpSpPr bwMode="auto">
            <a:xfrm>
              <a:off x="2688" y="3072"/>
              <a:ext cx="2444" cy="441"/>
              <a:chOff x="1962" y="1200"/>
              <a:chExt cx="1910" cy="441"/>
            </a:xfrm>
          </p:grpSpPr>
          <p:grpSp>
            <p:nvGrpSpPr>
              <p:cNvPr id="32" name="Group 108"/>
              <p:cNvGrpSpPr>
                <a:grpSpLocks noChangeAspect="1"/>
              </p:cNvGrpSpPr>
              <p:nvPr/>
            </p:nvGrpSpPr>
            <p:grpSpPr bwMode="auto">
              <a:xfrm>
                <a:off x="2429" y="1304"/>
                <a:ext cx="221" cy="233"/>
                <a:chOff x="1374" y="528"/>
                <a:chExt cx="480" cy="432"/>
              </a:xfrm>
            </p:grpSpPr>
            <p:grpSp>
              <p:nvGrpSpPr>
                <p:cNvPr id="61" name="Group 109"/>
                <p:cNvGrpSpPr>
                  <a:grpSpLocks noChangeAspect="1"/>
                </p:cNvGrpSpPr>
                <p:nvPr/>
              </p:nvGrpSpPr>
              <p:grpSpPr bwMode="auto">
                <a:xfrm>
                  <a:off x="1374" y="528"/>
                  <a:ext cx="480" cy="432"/>
                  <a:chOff x="1392" y="528"/>
                  <a:chExt cx="480" cy="432"/>
                </a:xfrm>
              </p:grpSpPr>
              <p:sp>
                <p:nvSpPr>
                  <p:cNvPr id="63" name="Rectangle 110"/>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Rectangle 111"/>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62" name="Text Box 112"/>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33" name="Line 113"/>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114"/>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5" name="Group 115"/>
              <p:cNvGrpSpPr>
                <a:grpSpLocks noChangeAspect="1"/>
              </p:cNvGrpSpPr>
              <p:nvPr/>
            </p:nvGrpSpPr>
            <p:grpSpPr bwMode="auto">
              <a:xfrm>
                <a:off x="2851" y="1235"/>
                <a:ext cx="199" cy="371"/>
                <a:chOff x="2991" y="411"/>
                <a:chExt cx="359" cy="768"/>
              </a:xfrm>
            </p:grpSpPr>
            <p:sp>
              <p:nvSpPr>
                <p:cNvPr id="57" name="AutoShape 116"/>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58" name="AutoShape 117"/>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Freeform 118"/>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Text Box 119"/>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36" name="Line 120"/>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121"/>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8" name="Group 122"/>
              <p:cNvGrpSpPr>
                <a:grpSpLocks noChangeAspect="1"/>
              </p:cNvGrpSpPr>
              <p:nvPr/>
            </p:nvGrpSpPr>
            <p:grpSpPr bwMode="auto">
              <a:xfrm>
                <a:off x="3209" y="1305"/>
                <a:ext cx="275" cy="232"/>
                <a:chOff x="3853" y="576"/>
                <a:chExt cx="594" cy="480"/>
              </a:xfrm>
            </p:grpSpPr>
            <p:sp>
              <p:nvSpPr>
                <p:cNvPr id="55" name="Rectangle 123"/>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56" name="Text Box 124"/>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39" name="Freeform 125"/>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126"/>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127"/>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2" name="Group 128"/>
              <p:cNvGrpSpPr>
                <a:grpSpLocks noChangeAspect="1"/>
              </p:cNvGrpSpPr>
              <p:nvPr/>
            </p:nvGrpSpPr>
            <p:grpSpPr bwMode="auto">
              <a:xfrm>
                <a:off x="1962" y="1305"/>
                <a:ext cx="290" cy="232"/>
                <a:chOff x="1123" y="576"/>
                <a:chExt cx="626" cy="480"/>
              </a:xfrm>
            </p:grpSpPr>
            <p:sp>
              <p:nvSpPr>
                <p:cNvPr id="53" name="Rectangle 129"/>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54" name="Text Box 130"/>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43" name="Group 131"/>
              <p:cNvGrpSpPr>
                <a:grpSpLocks/>
              </p:cNvGrpSpPr>
              <p:nvPr/>
            </p:nvGrpSpPr>
            <p:grpSpPr bwMode="auto">
              <a:xfrm>
                <a:off x="2288" y="1200"/>
                <a:ext cx="1297" cy="441"/>
                <a:chOff x="2112" y="528"/>
                <a:chExt cx="2088" cy="681"/>
              </a:xfrm>
            </p:grpSpPr>
            <p:sp>
              <p:nvSpPr>
                <p:cNvPr id="49" name="Rectangle 132"/>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Rectangle 133"/>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Rectangle 134"/>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Rectangle 135"/>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4" name="Group 136"/>
              <p:cNvGrpSpPr>
                <a:grpSpLocks noChangeAspect="1"/>
              </p:cNvGrpSpPr>
              <p:nvPr/>
            </p:nvGrpSpPr>
            <p:grpSpPr bwMode="auto">
              <a:xfrm flipH="1">
                <a:off x="3649" y="1296"/>
                <a:ext cx="223" cy="233"/>
                <a:chOff x="1374" y="528"/>
                <a:chExt cx="480" cy="432"/>
              </a:xfrm>
            </p:grpSpPr>
            <p:grpSp>
              <p:nvGrpSpPr>
                <p:cNvPr id="45" name="Group 137"/>
                <p:cNvGrpSpPr>
                  <a:grpSpLocks noChangeAspect="1"/>
                </p:cNvGrpSpPr>
                <p:nvPr/>
              </p:nvGrpSpPr>
              <p:grpSpPr bwMode="auto">
                <a:xfrm>
                  <a:off x="1374" y="528"/>
                  <a:ext cx="480" cy="432"/>
                  <a:chOff x="1392" y="528"/>
                  <a:chExt cx="480" cy="432"/>
                </a:xfrm>
              </p:grpSpPr>
              <p:sp>
                <p:nvSpPr>
                  <p:cNvPr id="47" name="Rectangle 138"/>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Rectangle 139"/>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46" name="Text Box 140"/>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sp>
          <p:nvSpPr>
            <p:cNvPr id="15" name="Line 141"/>
            <p:cNvSpPr>
              <a:spLocks noChangeShapeType="1"/>
            </p:cNvSpPr>
            <p:nvPr/>
          </p:nvSpPr>
          <p:spPr bwMode="auto">
            <a:xfrm>
              <a:off x="1536"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42"/>
            <p:cNvSpPr>
              <a:spLocks noChangeShapeType="1"/>
            </p:cNvSpPr>
            <p:nvPr/>
          </p:nvSpPr>
          <p:spPr bwMode="auto">
            <a:xfrm>
              <a:off x="2064"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43"/>
            <p:cNvSpPr>
              <a:spLocks noChangeShapeType="1"/>
            </p:cNvSpPr>
            <p:nvPr/>
          </p:nvSpPr>
          <p:spPr bwMode="auto">
            <a:xfrm>
              <a:off x="2592"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44"/>
            <p:cNvSpPr>
              <a:spLocks noChangeShapeType="1"/>
            </p:cNvSpPr>
            <p:nvPr/>
          </p:nvSpPr>
          <p:spPr bwMode="auto">
            <a:xfrm>
              <a:off x="3696"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45"/>
            <p:cNvSpPr>
              <a:spLocks noChangeShapeType="1"/>
            </p:cNvSpPr>
            <p:nvPr/>
          </p:nvSpPr>
          <p:spPr bwMode="auto">
            <a:xfrm>
              <a:off x="3120"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46"/>
            <p:cNvSpPr>
              <a:spLocks noChangeShapeType="1"/>
            </p:cNvSpPr>
            <p:nvPr/>
          </p:nvSpPr>
          <p:spPr bwMode="auto">
            <a:xfrm>
              <a:off x="4224"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47"/>
            <p:cNvSpPr>
              <a:spLocks noChangeShapeType="1"/>
            </p:cNvSpPr>
            <p:nvPr/>
          </p:nvSpPr>
          <p:spPr bwMode="auto">
            <a:xfrm>
              <a:off x="4752"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48"/>
            <p:cNvSpPr>
              <a:spLocks noChangeShapeType="1"/>
            </p:cNvSpPr>
            <p:nvPr/>
          </p:nvSpPr>
          <p:spPr bwMode="auto">
            <a:xfrm>
              <a:off x="1008"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Text Box 149"/>
            <p:cNvSpPr txBox="1">
              <a:spLocks noChangeArrowheads="1"/>
            </p:cNvSpPr>
            <p:nvPr/>
          </p:nvSpPr>
          <p:spPr bwMode="auto">
            <a:xfrm>
              <a:off x="987"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1</a:t>
              </a:r>
              <a:endParaRPr lang="en-US" altLang="en-US" sz="1600" b="0"/>
            </a:p>
          </p:txBody>
        </p:sp>
        <p:sp>
          <p:nvSpPr>
            <p:cNvPr id="26" name="Text Box 150"/>
            <p:cNvSpPr txBox="1">
              <a:spLocks noChangeArrowheads="1"/>
            </p:cNvSpPr>
            <p:nvPr/>
          </p:nvSpPr>
          <p:spPr bwMode="auto">
            <a:xfrm>
              <a:off x="150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2</a:t>
              </a:r>
              <a:endParaRPr lang="en-US" altLang="en-US" sz="1600" b="0"/>
            </a:p>
          </p:txBody>
        </p:sp>
        <p:sp>
          <p:nvSpPr>
            <p:cNvPr id="27" name="Text Box 151"/>
            <p:cNvSpPr txBox="1">
              <a:spLocks noChangeArrowheads="1"/>
            </p:cNvSpPr>
            <p:nvPr/>
          </p:nvSpPr>
          <p:spPr bwMode="auto">
            <a:xfrm>
              <a:off x="2046"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3</a:t>
              </a:r>
              <a:endParaRPr lang="en-US" altLang="en-US" sz="1600" b="0"/>
            </a:p>
          </p:txBody>
        </p:sp>
        <p:sp>
          <p:nvSpPr>
            <p:cNvPr id="28" name="Text Box 152"/>
            <p:cNvSpPr txBox="1">
              <a:spLocks noChangeArrowheads="1"/>
            </p:cNvSpPr>
            <p:nvPr/>
          </p:nvSpPr>
          <p:spPr bwMode="auto">
            <a:xfrm>
              <a:off x="258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4</a:t>
              </a:r>
              <a:endParaRPr lang="en-US" altLang="en-US" sz="1600" b="0"/>
            </a:p>
          </p:txBody>
        </p:sp>
        <p:sp>
          <p:nvSpPr>
            <p:cNvPr id="29" name="Text Box 153"/>
            <p:cNvSpPr txBox="1">
              <a:spLocks noChangeArrowheads="1"/>
            </p:cNvSpPr>
            <p:nvPr/>
          </p:nvSpPr>
          <p:spPr bwMode="auto">
            <a:xfrm>
              <a:off x="3673"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6</a:t>
              </a:r>
              <a:endParaRPr lang="en-US" altLang="en-US" sz="1600" b="0"/>
            </a:p>
          </p:txBody>
        </p:sp>
        <p:sp>
          <p:nvSpPr>
            <p:cNvPr id="30" name="Text Box 154"/>
            <p:cNvSpPr txBox="1">
              <a:spLocks noChangeArrowheads="1"/>
            </p:cNvSpPr>
            <p:nvPr/>
          </p:nvSpPr>
          <p:spPr bwMode="auto">
            <a:xfrm>
              <a:off x="420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7</a:t>
              </a:r>
              <a:endParaRPr lang="en-US" altLang="en-US" sz="1600" b="0"/>
            </a:p>
          </p:txBody>
        </p:sp>
        <p:sp>
          <p:nvSpPr>
            <p:cNvPr id="31" name="Text Box 155"/>
            <p:cNvSpPr txBox="1">
              <a:spLocks noChangeArrowheads="1"/>
            </p:cNvSpPr>
            <p:nvPr/>
          </p:nvSpPr>
          <p:spPr bwMode="auto">
            <a:xfrm>
              <a:off x="3097"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5</a:t>
              </a:r>
              <a:endParaRPr lang="en-US" altLang="en-US" sz="1600" b="0"/>
            </a:p>
          </p:txBody>
        </p:sp>
      </p:grpSp>
      <p:sp>
        <p:nvSpPr>
          <p:cNvPr id="167" name="Rectangle 166"/>
          <p:cNvSpPr/>
          <p:nvPr/>
        </p:nvSpPr>
        <p:spPr>
          <a:xfrm>
            <a:off x="49428" y="2961019"/>
            <a:ext cx="2130711" cy="400110"/>
          </a:xfrm>
          <a:prstGeom prst="rect">
            <a:avLst/>
          </a:prstGeom>
        </p:spPr>
        <p:txBody>
          <a:bodyPr wrap="none">
            <a:spAutoFit/>
          </a:bodyPr>
          <a:lstStyle/>
          <a:p>
            <a:pPr lvl="1"/>
            <a:r>
              <a:rPr lang="en-US" altLang="en-US" sz="2000" i="1" dirty="0" smtClean="0"/>
              <a:t>add </a:t>
            </a:r>
            <a:r>
              <a:rPr lang="en-US" altLang="en-US" sz="2000" i="1" dirty="0"/>
              <a:t>Ra, </a:t>
            </a:r>
            <a:r>
              <a:rPr lang="en-US" altLang="en-US" sz="2000" i="1" dirty="0" err="1"/>
              <a:t>Rb</a:t>
            </a:r>
            <a:r>
              <a:rPr lang="en-US" altLang="en-US" sz="2000" i="1" dirty="0"/>
              <a:t>, </a:t>
            </a:r>
            <a:r>
              <a:rPr lang="en-US" altLang="en-US" sz="2000" i="1" dirty="0" err="1" smtClean="0"/>
              <a:t>Rc</a:t>
            </a:r>
            <a:endParaRPr lang="en-US" altLang="en-US" sz="2000" i="1" dirty="0" smtClean="0"/>
          </a:p>
        </p:txBody>
      </p:sp>
      <p:sp>
        <p:nvSpPr>
          <p:cNvPr id="170" name="Rectangle 169"/>
          <p:cNvSpPr/>
          <p:nvPr/>
        </p:nvSpPr>
        <p:spPr>
          <a:xfrm>
            <a:off x="41270" y="3866245"/>
            <a:ext cx="2140651" cy="400110"/>
          </a:xfrm>
          <a:prstGeom prst="rect">
            <a:avLst/>
          </a:prstGeom>
        </p:spPr>
        <p:txBody>
          <a:bodyPr wrap="none">
            <a:spAutoFit/>
          </a:bodyPr>
          <a:lstStyle/>
          <a:p>
            <a:pPr lvl="1"/>
            <a:r>
              <a:rPr lang="en-US" altLang="en-US" sz="2000" i="1" dirty="0" smtClean="0"/>
              <a:t>add Ra, </a:t>
            </a:r>
            <a:r>
              <a:rPr lang="en-US" altLang="en-US" sz="2000" i="1" dirty="0" err="1" smtClean="0"/>
              <a:t>Rc</a:t>
            </a:r>
            <a:r>
              <a:rPr lang="en-US" altLang="en-US" sz="2000" i="1" dirty="0" smtClean="0"/>
              <a:t>, Rd</a:t>
            </a:r>
          </a:p>
        </p:txBody>
      </p:sp>
      <p:sp>
        <p:nvSpPr>
          <p:cNvPr id="171" name="Rounded Rectangle 170"/>
          <p:cNvSpPr/>
          <p:nvPr/>
        </p:nvSpPr>
        <p:spPr>
          <a:xfrm>
            <a:off x="5486495" y="2714588"/>
            <a:ext cx="1103869" cy="894918"/>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ounded Rectangle 171"/>
          <p:cNvSpPr/>
          <p:nvPr/>
        </p:nvSpPr>
        <p:spPr>
          <a:xfrm>
            <a:off x="6265691" y="3610673"/>
            <a:ext cx="1103869" cy="894918"/>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Freeform 172"/>
          <p:cNvSpPr/>
          <p:nvPr/>
        </p:nvSpPr>
        <p:spPr>
          <a:xfrm>
            <a:off x="951462" y="3172679"/>
            <a:ext cx="4513226" cy="1806661"/>
          </a:xfrm>
          <a:custGeom>
            <a:avLst/>
            <a:gdLst>
              <a:gd name="connsiteX0" fmla="*/ 4003589 w 4003589"/>
              <a:gd name="connsiteY0" fmla="*/ 0 h 988541"/>
              <a:gd name="connsiteX1" fmla="*/ 1223319 w 4003589"/>
              <a:gd name="connsiteY1" fmla="*/ 543697 h 988541"/>
              <a:gd name="connsiteX2" fmla="*/ 0 w 4003589"/>
              <a:gd name="connsiteY2" fmla="*/ 988541 h 988541"/>
            </a:gdLst>
            <a:ahLst/>
            <a:cxnLst>
              <a:cxn ang="0">
                <a:pos x="connsiteX0" y="connsiteY0"/>
              </a:cxn>
              <a:cxn ang="0">
                <a:pos x="connsiteX1" y="connsiteY1"/>
              </a:cxn>
              <a:cxn ang="0">
                <a:pos x="connsiteX2" y="connsiteY2"/>
              </a:cxn>
            </a:cxnLst>
            <a:rect l="l" t="t" r="r" b="b"/>
            <a:pathLst>
              <a:path w="4003589" h="988541">
                <a:moveTo>
                  <a:pt x="4003589" y="0"/>
                </a:moveTo>
                <a:cubicBezTo>
                  <a:pt x="2947086" y="189470"/>
                  <a:pt x="1890584" y="378940"/>
                  <a:pt x="1223319" y="543697"/>
                </a:cubicBezTo>
                <a:cubicBezTo>
                  <a:pt x="556054" y="708454"/>
                  <a:pt x="278027" y="848497"/>
                  <a:pt x="0" y="988541"/>
                </a:cubicBezTo>
              </a:path>
            </a:pathLst>
          </a:custGeom>
          <a:noFill/>
          <a:ln>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75" name="Freeform 174"/>
          <p:cNvSpPr/>
          <p:nvPr/>
        </p:nvSpPr>
        <p:spPr>
          <a:xfrm>
            <a:off x="946039" y="4051410"/>
            <a:ext cx="5316543" cy="908065"/>
          </a:xfrm>
          <a:custGeom>
            <a:avLst/>
            <a:gdLst>
              <a:gd name="connsiteX0" fmla="*/ 4003589 w 4003589"/>
              <a:gd name="connsiteY0" fmla="*/ 0 h 988541"/>
              <a:gd name="connsiteX1" fmla="*/ 1223319 w 4003589"/>
              <a:gd name="connsiteY1" fmla="*/ 543697 h 988541"/>
              <a:gd name="connsiteX2" fmla="*/ 0 w 4003589"/>
              <a:gd name="connsiteY2" fmla="*/ 988541 h 988541"/>
            </a:gdLst>
            <a:ahLst/>
            <a:cxnLst>
              <a:cxn ang="0">
                <a:pos x="connsiteX0" y="connsiteY0"/>
              </a:cxn>
              <a:cxn ang="0">
                <a:pos x="connsiteX1" y="connsiteY1"/>
              </a:cxn>
              <a:cxn ang="0">
                <a:pos x="connsiteX2" y="connsiteY2"/>
              </a:cxn>
            </a:cxnLst>
            <a:rect l="l" t="t" r="r" b="b"/>
            <a:pathLst>
              <a:path w="4003589" h="988541">
                <a:moveTo>
                  <a:pt x="4003589" y="0"/>
                </a:moveTo>
                <a:cubicBezTo>
                  <a:pt x="2947086" y="189470"/>
                  <a:pt x="1890584" y="378940"/>
                  <a:pt x="1223319" y="543697"/>
                </a:cubicBezTo>
                <a:cubicBezTo>
                  <a:pt x="556054" y="708454"/>
                  <a:pt x="278027" y="848497"/>
                  <a:pt x="0" y="988541"/>
                </a:cubicBezTo>
              </a:path>
            </a:pathLst>
          </a:custGeom>
          <a:noFill/>
          <a:ln>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76" name="Text Box 1037"/>
          <p:cNvSpPr txBox="1">
            <a:spLocks noChangeArrowheads="1"/>
          </p:cNvSpPr>
          <p:nvPr/>
        </p:nvSpPr>
        <p:spPr bwMode="auto">
          <a:xfrm>
            <a:off x="25165" y="5015658"/>
            <a:ext cx="2210721"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9pPr>
          </a:lstStyle>
          <a:p>
            <a:pPr eaLnBrk="1" hangingPunct="1">
              <a:lnSpc>
                <a:spcPct val="90000"/>
              </a:lnSpc>
            </a:pPr>
            <a:r>
              <a:rPr lang="en-US" altLang="en-US" sz="1600" b="1" dirty="0" smtClean="0">
                <a:effectLst/>
                <a:latin typeface="Arial" panose="020B0604020202020204" pitchFamily="34" charset="0"/>
                <a:cs typeface="Arial" panose="020B0604020202020204" pitchFamily="34" charset="0"/>
              </a:rPr>
              <a:t>No problem for atom execution and will cause problem in concurrency (multiple instruction are executed simultaneously)</a:t>
            </a:r>
            <a:endParaRPr lang="en-US" altLang="en-US" sz="1600" b="1"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23894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fade">
                                      <p:cBhvr>
                                        <p:cTn id="7" dur="500"/>
                                        <p:tgtEl>
                                          <p:spTgt spid="1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2"/>
                                        </p:tgtEl>
                                        <p:attrNameLst>
                                          <p:attrName>style.visibility</p:attrName>
                                        </p:attrNameLst>
                                      </p:cBhvr>
                                      <p:to>
                                        <p:strVal val="visible"/>
                                      </p:to>
                                    </p:set>
                                    <p:animEffect transition="in" filter="fade">
                                      <p:cBhvr>
                                        <p:cTn id="12" dur="500"/>
                                        <p:tgtEl>
                                          <p:spTgt spid="17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3"/>
                                        </p:tgtEl>
                                        <p:attrNameLst>
                                          <p:attrName>style.visibility</p:attrName>
                                        </p:attrNameLst>
                                      </p:cBhvr>
                                      <p:to>
                                        <p:strVal val="visible"/>
                                      </p:to>
                                    </p:set>
                                    <p:animEffect transition="in" filter="fade">
                                      <p:cBhvr>
                                        <p:cTn id="17" dur="500"/>
                                        <p:tgtEl>
                                          <p:spTgt spid="17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75"/>
                                        </p:tgtEl>
                                        <p:attrNameLst>
                                          <p:attrName>style.visibility</p:attrName>
                                        </p:attrNameLst>
                                      </p:cBhvr>
                                      <p:to>
                                        <p:strVal val="visible"/>
                                      </p:to>
                                    </p:set>
                                    <p:animEffect transition="in" filter="fade">
                                      <p:cBhvr>
                                        <p:cTn id="20" dur="500"/>
                                        <p:tgtEl>
                                          <p:spTgt spid="17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76"/>
                                        </p:tgtEl>
                                        <p:attrNameLst>
                                          <p:attrName>style.visibility</p:attrName>
                                        </p:attrNameLst>
                                      </p:cBhvr>
                                      <p:to>
                                        <p:strVal val="visible"/>
                                      </p:to>
                                    </p:set>
                                    <p:animEffect transition="in" filter="fade">
                                      <p:cBhvr>
                                        <p:cTn id="23" dur="5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animBg="1"/>
      <p:bldP spid="172" grpId="0" animBg="1"/>
      <p:bldP spid="173" grpId="0" animBg="1"/>
      <p:bldP spid="175" grpId="0" animBg="1"/>
      <p:bldP spid="17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76"/>
            <a:ext cx="7886700" cy="884082"/>
          </a:xfrm>
        </p:spPr>
        <p:txBody>
          <a:bodyPr>
            <a:normAutofit/>
          </a:bodyPr>
          <a:lstStyle/>
          <a:p>
            <a:r>
              <a:rPr lang="en-US" altLang="zh-CN" sz="3200" b="1" dirty="0" smtClean="0">
                <a:latin typeface="+mn-lt"/>
                <a:cs typeface="Arial" panose="020B0604020202020204" pitchFamily="34" charset="0"/>
              </a:rPr>
              <a:t>Pipeline </a:t>
            </a:r>
            <a:r>
              <a:rPr lang="en-US" altLang="zh-CN" sz="3200" b="1" dirty="0">
                <a:latin typeface="+mn-lt"/>
                <a:cs typeface="Arial" panose="020B0604020202020204" pitchFamily="34" charset="0"/>
              </a:rPr>
              <a:t>Hazards</a:t>
            </a:r>
          </a:p>
        </p:txBody>
      </p:sp>
      <p:cxnSp>
        <p:nvCxnSpPr>
          <p:cNvPr id="4" name="Straight Connector 3"/>
          <p:cNvCxnSpPr/>
          <p:nvPr/>
        </p:nvCxnSpPr>
        <p:spPr>
          <a:xfrm>
            <a:off x="0" y="895517"/>
            <a:ext cx="9144000" cy="3048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14359" y="-43394"/>
            <a:ext cx="973455" cy="973455"/>
          </a:xfrm>
          <a:prstGeom prst="rect">
            <a:avLst/>
          </a:prstGeom>
        </p:spPr>
      </p:pic>
      <p:sp>
        <p:nvSpPr>
          <p:cNvPr id="3" name="Rectangle 2"/>
          <p:cNvSpPr/>
          <p:nvPr/>
        </p:nvSpPr>
        <p:spPr>
          <a:xfrm>
            <a:off x="-60960" y="1124083"/>
            <a:ext cx="9204960" cy="855619"/>
          </a:xfrm>
          <a:prstGeom prst="rect">
            <a:avLst/>
          </a:prstGeom>
        </p:spPr>
        <p:txBody>
          <a:bodyPr wrap="square">
            <a:spAutoFit/>
          </a:bodyPr>
          <a:lstStyle/>
          <a:p>
            <a:pPr marL="342900" indent="-342900">
              <a:spcBef>
                <a:spcPct val="20000"/>
              </a:spcBef>
              <a:buSzPct val="100000"/>
              <a:buFont typeface="Wingdings" charset="2"/>
              <a:buChar char="Ø"/>
            </a:pPr>
            <a:r>
              <a:rPr lang="en-US" altLang="zh-CN" sz="2800" b="1" dirty="0" smtClean="0">
                <a:ea typeface="Calibri" charset="0"/>
                <a:cs typeface="Gill Sans"/>
              </a:rPr>
              <a:t>Hazards</a:t>
            </a:r>
            <a:endParaRPr lang="en-US" altLang="zh-CN" sz="2800" b="1" dirty="0" smtClean="0">
              <a:cs typeface="Gill Sans"/>
            </a:endParaRPr>
          </a:p>
          <a:p>
            <a:pPr lvl="1">
              <a:spcBef>
                <a:spcPct val="20000"/>
              </a:spcBef>
              <a:buClr>
                <a:schemeClr val="accent3">
                  <a:lumMod val="50000"/>
                </a:schemeClr>
              </a:buClr>
              <a:buSzPct val="80000"/>
            </a:pPr>
            <a:endParaRPr lang="en-US" altLang="zh-CN" b="1" dirty="0" smtClean="0">
              <a:solidFill>
                <a:srgbClr val="910C07"/>
              </a:solidFill>
              <a:ea typeface="Calibri" charset="0"/>
              <a:cs typeface="Gill Sans"/>
            </a:endParaRPr>
          </a:p>
        </p:txBody>
      </p:sp>
      <p:sp>
        <p:nvSpPr>
          <p:cNvPr id="18" name="Slide Number Placeholder 17"/>
          <p:cNvSpPr>
            <a:spLocks noGrp="1"/>
          </p:cNvSpPr>
          <p:nvPr>
            <p:ph type="sldNum" sz="quarter" idx="12"/>
          </p:nvPr>
        </p:nvSpPr>
        <p:spPr/>
        <p:txBody>
          <a:bodyPr/>
          <a:lstStyle/>
          <a:p>
            <a:fld id="{2EE75D0F-26FA-4B8D-AE34-0EE4D3F34880}" type="slidenum">
              <a:rPr lang="en-US" smtClean="0"/>
              <a:pPr/>
              <a:t>17</a:t>
            </a:fld>
            <a:endParaRPr lang="en-US" dirty="0"/>
          </a:p>
        </p:txBody>
      </p:sp>
      <p:sp>
        <p:nvSpPr>
          <p:cNvPr id="174" name="Rectangle 3"/>
          <p:cNvSpPr txBox="1">
            <a:spLocks noChangeArrowheads="1"/>
          </p:cNvSpPr>
          <p:nvPr/>
        </p:nvSpPr>
        <p:spPr>
          <a:xfrm>
            <a:off x="0" y="1833968"/>
            <a:ext cx="7886700" cy="45223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spcBef>
                <a:spcPts val="1000"/>
              </a:spcBef>
              <a:buClr>
                <a:schemeClr val="tx1"/>
              </a:buClr>
            </a:pPr>
            <a:r>
              <a:rPr lang="en-US" altLang="en-US" b="1" dirty="0">
                <a:solidFill>
                  <a:schemeClr val="bg1">
                    <a:lumMod val="85000"/>
                  </a:schemeClr>
                </a:solidFill>
              </a:rPr>
              <a:t>Structural hazards: </a:t>
            </a:r>
          </a:p>
          <a:p>
            <a:pPr lvl="1">
              <a:buClr>
                <a:schemeClr val="tx1"/>
              </a:buClr>
            </a:pPr>
            <a:r>
              <a:rPr lang="en-US" altLang="en-US" sz="2000" dirty="0">
                <a:solidFill>
                  <a:schemeClr val="bg1">
                    <a:lumMod val="85000"/>
                  </a:schemeClr>
                </a:solidFill>
              </a:rPr>
              <a:t>T</a:t>
            </a:r>
            <a:r>
              <a:rPr lang="en-US" altLang="en-US" sz="2000" dirty="0" smtClean="0">
                <a:solidFill>
                  <a:schemeClr val="bg1">
                    <a:lumMod val="85000"/>
                  </a:schemeClr>
                </a:solidFill>
              </a:rPr>
              <a:t>wo </a:t>
            </a:r>
            <a:r>
              <a:rPr lang="en-US" altLang="en-US" sz="2000" dirty="0">
                <a:solidFill>
                  <a:schemeClr val="bg1">
                    <a:lumMod val="85000"/>
                  </a:schemeClr>
                </a:solidFill>
              </a:rPr>
              <a:t>different instructions use </a:t>
            </a:r>
            <a:r>
              <a:rPr lang="en-US" altLang="en-US" sz="2000" dirty="0" smtClean="0">
                <a:solidFill>
                  <a:schemeClr val="bg1">
                    <a:lumMod val="85000"/>
                  </a:schemeClr>
                </a:solidFill>
              </a:rPr>
              <a:t>same hardware </a:t>
            </a:r>
            <a:r>
              <a:rPr lang="en-US" altLang="en-US" sz="2000" dirty="0">
                <a:solidFill>
                  <a:schemeClr val="bg1">
                    <a:lumMod val="85000"/>
                  </a:schemeClr>
                </a:solidFill>
              </a:rPr>
              <a:t>in same cycle </a:t>
            </a:r>
            <a:endParaRPr lang="en-US" altLang="en-US" sz="2000" dirty="0" smtClean="0">
              <a:solidFill>
                <a:schemeClr val="bg1">
                  <a:lumMod val="85000"/>
                </a:schemeClr>
              </a:solidFill>
            </a:endParaRPr>
          </a:p>
          <a:p>
            <a:pPr marL="457200" lvl="1" indent="0">
              <a:buClr>
                <a:schemeClr val="tx1"/>
              </a:buClr>
              <a:buNone/>
            </a:pPr>
            <a:endParaRPr lang="en-US" altLang="en-US" dirty="0">
              <a:solidFill>
                <a:schemeClr val="bg1">
                  <a:lumMod val="85000"/>
                </a:schemeClr>
              </a:solidFill>
            </a:endParaRPr>
          </a:p>
          <a:p>
            <a:pPr marL="228600" lvl="1">
              <a:spcBef>
                <a:spcPts val="1000"/>
              </a:spcBef>
              <a:buClr>
                <a:schemeClr val="tx1"/>
              </a:buClr>
            </a:pPr>
            <a:r>
              <a:rPr lang="en-US" altLang="en-US" b="1" dirty="0">
                <a:solidFill>
                  <a:schemeClr val="bg1">
                    <a:lumMod val="85000"/>
                  </a:schemeClr>
                </a:solidFill>
              </a:rPr>
              <a:t>Data hazards: </a:t>
            </a:r>
          </a:p>
          <a:p>
            <a:pPr lvl="1">
              <a:buClr>
                <a:schemeClr val="tx1"/>
              </a:buClr>
            </a:pPr>
            <a:r>
              <a:rPr lang="en-US" altLang="en-US" sz="2000" dirty="0" smtClean="0">
                <a:solidFill>
                  <a:schemeClr val="bg1">
                    <a:lumMod val="85000"/>
                  </a:schemeClr>
                </a:solidFill>
              </a:rPr>
              <a:t>Instruction </a:t>
            </a:r>
            <a:r>
              <a:rPr lang="en-US" altLang="en-US" sz="2000" dirty="0">
                <a:solidFill>
                  <a:schemeClr val="bg1">
                    <a:lumMod val="85000"/>
                  </a:schemeClr>
                </a:solidFill>
              </a:rPr>
              <a:t>depends on result of prior instruction still in the </a:t>
            </a:r>
            <a:r>
              <a:rPr lang="en-US" altLang="en-US" sz="2000" dirty="0" smtClean="0">
                <a:solidFill>
                  <a:schemeClr val="bg1">
                    <a:lumMod val="85000"/>
                  </a:schemeClr>
                </a:solidFill>
              </a:rPr>
              <a:t>pipeline</a:t>
            </a:r>
          </a:p>
          <a:p>
            <a:pPr lvl="1">
              <a:buClr>
                <a:schemeClr val="tx1"/>
              </a:buClr>
            </a:pPr>
            <a:r>
              <a:rPr lang="en-US" altLang="en-US" sz="2000" u="sng" dirty="0">
                <a:solidFill>
                  <a:schemeClr val="bg1">
                    <a:lumMod val="85000"/>
                  </a:schemeClr>
                </a:solidFill>
              </a:rPr>
              <a:t>Read after write (RAW)</a:t>
            </a:r>
            <a:r>
              <a:rPr lang="en-US" altLang="en-US" sz="2000" dirty="0" smtClean="0">
                <a:solidFill>
                  <a:schemeClr val="bg1">
                    <a:lumMod val="85000"/>
                  </a:schemeClr>
                </a:solidFill>
              </a:rPr>
              <a:t>: a </a:t>
            </a:r>
            <a:r>
              <a:rPr lang="en-US" altLang="en-US" sz="2000" dirty="0">
                <a:solidFill>
                  <a:schemeClr val="bg1">
                    <a:lumMod val="85000"/>
                  </a:schemeClr>
                </a:solidFill>
              </a:rPr>
              <a:t>true dependency. </a:t>
            </a:r>
            <a:endParaRPr lang="en-US" altLang="en-US" sz="2000" dirty="0" smtClean="0">
              <a:solidFill>
                <a:schemeClr val="bg1">
                  <a:lumMod val="85000"/>
                </a:schemeClr>
              </a:solidFill>
            </a:endParaRPr>
          </a:p>
          <a:p>
            <a:pPr lvl="1">
              <a:buClr>
                <a:schemeClr val="tx1"/>
              </a:buClr>
            </a:pPr>
            <a:r>
              <a:rPr lang="en-US" altLang="en-US" sz="2000" u="sng" dirty="0">
                <a:solidFill>
                  <a:schemeClr val="bg1">
                    <a:lumMod val="85000"/>
                  </a:schemeClr>
                </a:solidFill>
              </a:rPr>
              <a:t>Write after read (WAR)</a:t>
            </a:r>
            <a:r>
              <a:rPr lang="en-US" altLang="en-US" sz="2000" dirty="0">
                <a:solidFill>
                  <a:schemeClr val="bg1">
                    <a:lumMod val="85000"/>
                  </a:schemeClr>
                </a:solidFill>
              </a:rPr>
              <a:t>: an </a:t>
            </a:r>
            <a:r>
              <a:rPr lang="en-US" altLang="en-US" sz="2000" dirty="0" smtClean="0">
                <a:solidFill>
                  <a:schemeClr val="bg1">
                    <a:lumMod val="85000"/>
                  </a:schemeClr>
                </a:solidFill>
              </a:rPr>
              <a:t>anti-dependency (no hazards). </a:t>
            </a:r>
          </a:p>
          <a:p>
            <a:pPr lvl="1">
              <a:buClr>
                <a:schemeClr val="tx1"/>
              </a:buClr>
            </a:pPr>
            <a:r>
              <a:rPr lang="en-US" altLang="en-US" sz="2000" u="sng" dirty="0">
                <a:solidFill>
                  <a:schemeClr val="bg1">
                    <a:lumMod val="85000"/>
                  </a:schemeClr>
                </a:solidFill>
              </a:rPr>
              <a:t>Write after write (WAW)</a:t>
            </a:r>
            <a:r>
              <a:rPr lang="en-US" altLang="en-US" sz="2000" dirty="0">
                <a:solidFill>
                  <a:schemeClr val="bg1">
                    <a:lumMod val="85000"/>
                  </a:schemeClr>
                </a:solidFill>
              </a:rPr>
              <a:t>: an output </a:t>
            </a:r>
            <a:r>
              <a:rPr lang="en-US" altLang="en-US" sz="2000" dirty="0" smtClean="0">
                <a:solidFill>
                  <a:schemeClr val="bg1">
                    <a:lumMod val="85000"/>
                  </a:schemeClr>
                </a:solidFill>
              </a:rPr>
              <a:t>dependency (no problem in atom execution and problems in concurrency).</a:t>
            </a:r>
          </a:p>
          <a:p>
            <a:pPr marL="457200" lvl="1" indent="0">
              <a:buClr>
                <a:schemeClr val="tx1"/>
              </a:buClr>
              <a:buNone/>
            </a:pPr>
            <a:endParaRPr lang="en-US" altLang="en-US" sz="2000" dirty="0"/>
          </a:p>
          <a:p>
            <a:pPr marL="228600" lvl="1">
              <a:spcBef>
                <a:spcPts val="1000"/>
              </a:spcBef>
              <a:buClr>
                <a:schemeClr val="tx1"/>
              </a:buClr>
            </a:pPr>
            <a:r>
              <a:rPr lang="en-US" altLang="en-US" b="1" dirty="0"/>
              <a:t>Control hazards: </a:t>
            </a:r>
          </a:p>
          <a:p>
            <a:pPr lvl="1">
              <a:buClr>
                <a:schemeClr val="tx1"/>
              </a:buClr>
            </a:pPr>
            <a:r>
              <a:rPr lang="en-US" altLang="en-US" sz="2000" dirty="0" smtClean="0"/>
              <a:t>Pipelining </a:t>
            </a:r>
            <a:r>
              <a:rPr lang="en-US" altLang="en-US" sz="2000" dirty="0"/>
              <a:t>of branches &amp; other </a:t>
            </a:r>
            <a:r>
              <a:rPr lang="en-US" altLang="en-US" sz="2000" dirty="0" smtClean="0"/>
              <a:t>instructions </a:t>
            </a:r>
            <a:r>
              <a:rPr lang="en-US" altLang="en-US" sz="2000" dirty="0"/>
              <a:t>that change the PC</a:t>
            </a:r>
            <a:endParaRPr lang="en-US" altLang="en-US" sz="2400" dirty="0" smtClean="0"/>
          </a:p>
        </p:txBody>
      </p:sp>
    </p:spTree>
    <p:extLst>
      <p:ext uri="{BB962C8B-B14F-4D97-AF65-F5344CB8AC3E}">
        <p14:creationId xmlns:p14="http://schemas.microsoft.com/office/powerpoint/2010/main" val="1588142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
                                            <p:txEl>
                                              <p:pRg st="0" end="0"/>
                                            </p:txEl>
                                          </p:spTgt>
                                        </p:tgtEl>
                                        <p:attrNameLst>
                                          <p:attrName>style.visibility</p:attrName>
                                        </p:attrNameLst>
                                      </p:cBhvr>
                                      <p:to>
                                        <p:strVal val="visible"/>
                                      </p:to>
                                    </p:set>
                                    <p:animEffect transition="in" filter="fade">
                                      <p:cBhvr>
                                        <p:cTn id="7" dur="500"/>
                                        <p:tgtEl>
                                          <p:spTgt spid="17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4">
                                            <p:txEl>
                                              <p:pRg st="1" end="1"/>
                                            </p:txEl>
                                          </p:spTgt>
                                        </p:tgtEl>
                                        <p:attrNameLst>
                                          <p:attrName>style.visibility</p:attrName>
                                        </p:attrNameLst>
                                      </p:cBhvr>
                                      <p:to>
                                        <p:strVal val="visible"/>
                                      </p:to>
                                    </p:set>
                                    <p:animEffect transition="in" filter="fade">
                                      <p:cBhvr>
                                        <p:cTn id="10" dur="500"/>
                                        <p:tgtEl>
                                          <p:spTgt spid="17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4">
                                            <p:txEl>
                                              <p:pRg st="3" end="3"/>
                                            </p:txEl>
                                          </p:spTgt>
                                        </p:tgtEl>
                                        <p:attrNameLst>
                                          <p:attrName>style.visibility</p:attrName>
                                        </p:attrNameLst>
                                      </p:cBhvr>
                                      <p:to>
                                        <p:strVal val="visible"/>
                                      </p:to>
                                    </p:set>
                                    <p:animEffect transition="in" filter="fade">
                                      <p:cBhvr>
                                        <p:cTn id="15" dur="500"/>
                                        <p:tgtEl>
                                          <p:spTgt spid="174">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74">
                                            <p:txEl>
                                              <p:pRg st="4" end="4"/>
                                            </p:txEl>
                                          </p:spTgt>
                                        </p:tgtEl>
                                        <p:attrNameLst>
                                          <p:attrName>style.visibility</p:attrName>
                                        </p:attrNameLst>
                                      </p:cBhvr>
                                      <p:to>
                                        <p:strVal val="visible"/>
                                      </p:to>
                                    </p:set>
                                    <p:animEffect transition="in" filter="fade">
                                      <p:cBhvr>
                                        <p:cTn id="18" dur="500"/>
                                        <p:tgtEl>
                                          <p:spTgt spid="17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74">
                                            <p:txEl>
                                              <p:pRg st="5" end="5"/>
                                            </p:txEl>
                                          </p:spTgt>
                                        </p:tgtEl>
                                        <p:attrNameLst>
                                          <p:attrName>style.visibility</p:attrName>
                                        </p:attrNameLst>
                                      </p:cBhvr>
                                      <p:to>
                                        <p:strVal val="visible"/>
                                      </p:to>
                                    </p:set>
                                    <p:animEffect transition="in" filter="fade">
                                      <p:cBhvr>
                                        <p:cTn id="21" dur="500"/>
                                        <p:tgtEl>
                                          <p:spTgt spid="17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74">
                                            <p:txEl>
                                              <p:pRg st="6" end="6"/>
                                            </p:txEl>
                                          </p:spTgt>
                                        </p:tgtEl>
                                        <p:attrNameLst>
                                          <p:attrName>style.visibility</p:attrName>
                                        </p:attrNameLst>
                                      </p:cBhvr>
                                      <p:to>
                                        <p:strVal val="visible"/>
                                      </p:to>
                                    </p:set>
                                    <p:animEffect transition="in" filter="fade">
                                      <p:cBhvr>
                                        <p:cTn id="24" dur="500"/>
                                        <p:tgtEl>
                                          <p:spTgt spid="17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74">
                                            <p:txEl>
                                              <p:pRg st="7" end="7"/>
                                            </p:txEl>
                                          </p:spTgt>
                                        </p:tgtEl>
                                        <p:attrNameLst>
                                          <p:attrName>style.visibility</p:attrName>
                                        </p:attrNameLst>
                                      </p:cBhvr>
                                      <p:to>
                                        <p:strVal val="visible"/>
                                      </p:to>
                                    </p:set>
                                    <p:animEffect transition="in" filter="fade">
                                      <p:cBhvr>
                                        <p:cTn id="27" dur="500"/>
                                        <p:tgtEl>
                                          <p:spTgt spid="17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4">
                                            <p:txEl>
                                              <p:pRg st="9" end="9"/>
                                            </p:txEl>
                                          </p:spTgt>
                                        </p:tgtEl>
                                        <p:attrNameLst>
                                          <p:attrName>style.visibility</p:attrName>
                                        </p:attrNameLst>
                                      </p:cBhvr>
                                      <p:to>
                                        <p:strVal val="visible"/>
                                      </p:to>
                                    </p:set>
                                    <p:animEffect transition="in" filter="fade">
                                      <p:cBhvr>
                                        <p:cTn id="32" dur="500"/>
                                        <p:tgtEl>
                                          <p:spTgt spid="174">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74">
                                            <p:txEl>
                                              <p:pRg st="10" end="10"/>
                                            </p:txEl>
                                          </p:spTgt>
                                        </p:tgtEl>
                                        <p:attrNameLst>
                                          <p:attrName>style.visibility</p:attrName>
                                        </p:attrNameLst>
                                      </p:cBhvr>
                                      <p:to>
                                        <p:strVal val="visible"/>
                                      </p:to>
                                    </p:set>
                                    <p:animEffect transition="in" filter="fade">
                                      <p:cBhvr>
                                        <p:cTn id="35" dur="500"/>
                                        <p:tgtEl>
                                          <p:spTgt spid="17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76"/>
            <a:ext cx="7886700" cy="884082"/>
          </a:xfrm>
        </p:spPr>
        <p:txBody>
          <a:bodyPr>
            <a:normAutofit/>
          </a:bodyPr>
          <a:lstStyle/>
          <a:p>
            <a:r>
              <a:rPr lang="en-US" altLang="zh-CN" sz="3200" b="1" dirty="0" smtClean="0">
                <a:latin typeface="+mn-lt"/>
                <a:cs typeface="Arial" panose="020B0604020202020204" pitchFamily="34" charset="0"/>
              </a:rPr>
              <a:t>Pipeline </a:t>
            </a:r>
            <a:r>
              <a:rPr lang="en-US" altLang="zh-CN" sz="3200" b="1" dirty="0">
                <a:latin typeface="+mn-lt"/>
                <a:cs typeface="Arial" panose="020B0604020202020204" pitchFamily="34" charset="0"/>
              </a:rPr>
              <a:t>Hazards</a:t>
            </a:r>
          </a:p>
        </p:txBody>
      </p:sp>
      <p:cxnSp>
        <p:nvCxnSpPr>
          <p:cNvPr id="4" name="Straight Connector 3"/>
          <p:cNvCxnSpPr/>
          <p:nvPr/>
        </p:nvCxnSpPr>
        <p:spPr>
          <a:xfrm>
            <a:off x="0" y="895517"/>
            <a:ext cx="9144000" cy="3048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14359" y="-43394"/>
            <a:ext cx="973455" cy="973455"/>
          </a:xfrm>
          <a:prstGeom prst="rect">
            <a:avLst/>
          </a:prstGeom>
        </p:spPr>
      </p:pic>
      <p:sp>
        <p:nvSpPr>
          <p:cNvPr id="3" name="Rectangle 2"/>
          <p:cNvSpPr/>
          <p:nvPr/>
        </p:nvSpPr>
        <p:spPr>
          <a:xfrm>
            <a:off x="-60960" y="1124083"/>
            <a:ext cx="9204960" cy="855619"/>
          </a:xfrm>
          <a:prstGeom prst="rect">
            <a:avLst/>
          </a:prstGeom>
        </p:spPr>
        <p:txBody>
          <a:bodyPr wrap="square">
            <a:spAutoFit/>
          </a:bodyPr>
          <a:lstStyle/>
          <a:p>
            <a:pPr marL="342900" indent="-342900">
              <a:spcBef>
                <a:spcPct val="20000"/>
              </a:spcBef>
              <a:buSzPct val="100000"/>
              <a:buFont typeface="Wingdings" charset="2"/>
              <a:buChar char="Ø"/>
            </a:pPr>
            <a:r>
              <a:rPr lang="en-US" altLang="zh-CN" sz="2800" b="1" dirty="0" smtClean="0">
                <a:ea typeface="Calibri" charset="0"/>
                <a:cs typeface="Gill Sans"/>
              </a:rPr>
              <a:t>Control Hazards</a:t>
            </a:r>
            <a:r>
              <a:rPr lang="zh-CN" altLang="en-US" sz="2800" b="1" dirty="0" smtClean="0">
                <a:ea typeface="Calibri" charset="0"/>
                <a:cs typeface="Gill Sans"/>
              </a:rPr>
              <a:t>：</a:t>
            </a:r>
            <a:endParaRPr lang="en-US" altLang="zh-CN" sz="2800" b="1" dirty="0" smtClean="0">
              <a:cs typeface="Gill Sans"/>
            </a:endParaRPr>
          </a:p>
          <a:p>
            <a:pPr lvl="1">
              <a:spcBef>
                <a:spcPct val="20000"/>
              </a:spcBef>
              <a:buClr>
                <a:schemeClr val="accent3">
                  <a:lumMod val="50000"/>
                </a:schemeClr>
              </a:buClr>
              <a:buSzPct val="80000"/>
            </a:pPr>
            <a:endParaRPr lang="en-US" altLang="zh-CN" b="1" dirty="0" smtClean="0">
              <a:solidFill>
                <a:srgbClr val="910C07"/>
              </a:solidFill>
              <a:ea typeface="Calibri" charset="0"/>
              <a:cs typeface="Gill Sans"/>
            </a:endParaRPr>
          </a:p>
        </p:txBody>
      </p:sp>
      <p:sp>
        <p:nvSpPr>
          <p:cNvPr id="18" name="Slide Number Placeholder 17"/>
          <p:cNvSpPr>
            <a:spLocks noGrp="1"/>
          </p:cNvSpPr>
          <p:nvPr>
            <p:ph type="sldNum" sz="quarter" idx="12"/>
          </p:nvPr>
        </p:nvSpPr>
        <p:spPr/>
        <p:txBody>
          <a:bodyPr/>
          <a:lstStyle/>
          <a:p>
            <a:fld id="{2EE75D0F-26FA-4B8D-AE34-0EE4D3F34880}" type="slidenum">
              <a:rPr lang="en-US" smtClean="0"/>
              <a:pPr/>
              <a:t>18</a:t>
            </a:fld>
            <a:endParaRPr lang="en-US" dirty="0"/>
          </a:p>
        </p:txBody>
      </p:sp>
      <p:sp>
        <p:nvSpPr>
          <p:cNvPr id="174" name="Rectangle 3"/>
          <p:cNvSpPr txBox="1">
            <a:spLocks noChangeArrowheads="1"/>
          </p:cNvSpPr>
          <p:nvPr/>
        </p:nvSpPr>
        <p:spPr>
          <a:xfrm>
            <a:off x="0" y="1833968"/>
            <a:ext cx="7886700" cy="45223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Clr>
                <a:schemeClr val="tx1"/>
              </a:buClr>
            </a:pPr>
            <a:r>
              <a:rPr lang="en-US" altLang="en-US" sz="2000" dirty="0"/>
              <a:t>Pipelining of branches &amp; other instructions  that change the </a:t>
            </a:r>
            <a:r>
              <a:rPr lang="en-US" altLang="en-US" sz="2000" dirty="0" smtClean="0"/>
              <a:t>PC</a:t>
            </a:r>
            <a:endParaRPr lang="en-US" altLang="en-US" dirty="0"/>
          </a:p>
        </p:txBody>
      </p:sp>
      <p:grpSp>
        <p:nvGrpSpPr>
          <p:cNvPr id="9" name="Group 3"/>
          <p:cNvGrpSpPr>
            <a:grpSpLocks/>
          </p:cNvGrpSpPr>
          <p:nvPr/>
        </p:nvGrpSpPr>
        <p:grpSpPr bwMode="auto">
          <a:xfrm>
            <a:off x="1937093" y="2223618"/>
            <a:ext cx="6851650" cy="4572000"/>
            <a:chOff x="816" y="1056"/>
            <a:chExt cx="4316" cy="2880"/>
          </a:xfrm>
        </p:grpSpPr>
        <p:sp>
          <p:nvSpPr>
            <p:cNvPr id="10" name="Line 4"/>
            <p:cNvSpPr>
              <a:spLocks noChangeShapeType="1"/>
            </p:cNvSpPr>
            <p:nvPr/>
          </p:nvSpPr>
          <p:spPr bwMode="auto">
            <a:xfrm>
              <a:off x="816" y="1056"/>
              <a:ext cx="4144" cy="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 name="Group 5"/>
            <p:cNvGrpSpPr>
              <a:grpSpLocks/>
            </p:cNvGrpSpPr>
            <p:nvPr/>
          </p:nvGrpSpPr>
          <p:grpSpPr bwMode="auto">
            <a:xfrm>
              <a:off x="1094" y="1440"/>
              <a:ext cx="2444" cy="441"/>
              <a:chOff x="1962" y="1200"/>
              <a:chExt cx="1910" cy="441"/>
            </a:xfrm>
          </p:grpSpPr>
          <p:grpSp>
            <p:nvGrpSpPr>
              <p:cNvPr id="131" name="Group 6"/>
              <p:cNvGrpSpPr>
                <a:grpSpLocks noChangeAspect="1"/>
              </p:cNvGrpSpPr>
              <p:nvPr/>
            </p:nvGrpSpPr>
            <p:grpSpPr bwMode="auto">
              <a:xfrm>
                <a:off x="2429" y="1304"/>
                <a:ext cx="221" cy="233"/>
                <a:chOff x="1374" y="528"/>
                <a:chExt cx="480" cy="432"/>
              </a:xfrm>
            </p:grpSpPr>
            <p:grpSp>
              <p:nvGrpSpPr>
                <p:cNvPr id="160" name="Group 7"/>
                <p:cNvGrpSpPr>
                  <a:grpSpLocks noChangeAspect="1"/>
                </p:cNvGrpSpPr>
                <p:nvPr/>
              </p:nvGrpSpPr>
              <p:grpSpPr bwMode="auto">
                <a:xfrm>
                  <a:off x="1374" y="528"/>
                  <a:ext cx="480" cy="432"/>
                  <a:chOff x="1392" y="528"/>
                  <a:chExt cx="480" cy="432"/>
                </a:xfrm>
              </p:grpSpPr>
              <p:sp>
                <p:nvSpPr>
                  <p:cNvPr id="162" name="Rectangle 8"/>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 name="Rectangle 9"/>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61" name="Text Box 10"/>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132" name="Line 11"/>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 name="Line 12"/>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4" name="Group 13"/>
              <p:cNvGrpSpPr>
                <a:grpSpLocks noChangeAspect="1"/>
              </p:cNvGrpSpPr>
              <p:nvPr/>
            </p:nvGrpSpPr>
            <p:grpSpPr bwMode="auto">
              <a:xfrm>
                <a:off x="2851" y="1235"/>
                <a:ext cx="199" cy="371"/>
                <a:chOff x="2991" y="411"/>
                <a:chExt cx="359" cy="768"/>
              </a:xfrm>
            </p:grpSpPr>
            <p:sp>
              <p:nvSpPr>
                <p:cNvPr id="156" name="AutoShape 14"/>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157" name="AutoShape 15"/>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 name="Freeform 16"/>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 name="Text Box 17"/>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135" name="Line 18"/>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 name="Line 19"/>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7" name="Group 20"/>
              <p:cNvGrpSpPr>
                <a:grpSpLocks noChangeAspect="1"/>
              </p:cNvGrpSpPr>
              <p:nvPr/>
            </p:nvGrpSpPr>
            <p:grpSpPr bwMode="auto">
              <a:xfrm>
                <a:off x="3209" y="1305"/>
                <a:ext cx="275" cy="232"/>
                <a:chOff x="3853" y="576"/>
                <a:chExt cx="594" cy="480"/>
              </a:xfrm>
            </p:grpSpPr>
            <p:sp>
              <p:nvSpPr>
                <p:cNvPr id="154" name="Rectangle 21"/>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55" name="Text Box 22"/>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138" name="Freeform 23"/>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 name="Line 24"/>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 name="Line 25"/>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1" name="Group 26"/>
              <p:cNvGrpSpPr>
                <a:grpSpLocks noChangeAspect="1"/>
              </p:cNvGrpSpPr>
              <p:nvPr/>
            </p:nvGrpSpPr>
            <p:grpSpPr bwMode="auto">
              <a:xfrm>
                <a:off x="1962" y="1305"/>
                <a:ext cx="290" cy="232"/>
                <a:chOff x="1123" y="576"/>
                <a:chExt cx="626" cy="480"/>
              </a:xfrm>
            </p:grpSpPr>
            <p:sp>
              <p:nvSpPr>
                <p:cNvPr id="152" name="Rectangle 27"/>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53" name="Text Box 28"/>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142" name="Group 29"/>
              <p:cNvGrpSpPr>
                <a:grpSpLocks/>
              </p:cNvGrpSpPr>
              <p:nvPr/>
            </p:nvGrpSpPr>
            <p:grpSpPr bwMode="auto">
              <a:xfrm>
                <a:off x="2288" y="1200"/>
                <a:ext cx="1297" cy="441"/>
                <a:chOff x="2112" y="528"/>
                <a:chExt cx="2088" cy="681"/>
              </a:xfrm>
            </p:grpSpPr>
            <p:sp>
              <p:nvSpPr>
                <p:cNvPr id="148" name="Rectangle 30"/>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 name="Rectangle 31"/>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 name="Rectangle 32"/>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 name="Rectangle 33"/>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3" name="Group 34"/>
              <p:cNvGrpSpPr>
                <a:grpSpLocks noChangeAspect="1"/>
              </p:cNvGrpSpPr>
              <p:nvPr/>
            </p:nvGrpSpPr>
            <p:grpSpPr bwMode="auto">
              <a:xfrm flipH="1">
                <a:off x="3649" y="1296"/>
                <a:ext cx="223" cy="233"/>
                <a:chOff x="1374" y="528"/>
                <a:chExt cx="480" cy="432"/>
              </a:xfrm>
            </p:grpSpPr>
            <p:grpSp>
              <p:nvGrpSpPr>
                <p:cNvPr id="144" name="Group 35"/>
                <p:cNvGrpSpPr>
                  <a:grpSpLocks noChangeAspect="1"/>
                </p:cNvGrpSpPr>
                <p:nvPr/>
              </p:nvGrpSpPr>
              <p:grpSpPr bwMode="auto">
                <a:xfrm>
                  <a:off x="1374" y="528"/>
                  <a:ext cx="480" cy="432"/>
                  <a:chOff x="1392" y="528"/>
                  <a:chExt cx="480" cy="432"/>
                </a:xfrm>
              </p:grpSpPr>
              <p:sp>
                <p:nvSpPr>
                  <p:cNvPr id="146" name="Rectangle 36"/>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 name="Rectangle 37"/>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45" name="Text Box 38"/>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12" name="Group 39"/>
            <p:cNvGrpSpPr>
              <a:grpSpLocks/>
            </p:cNvGrpSpPr>
            <p:nvPr/>
          </p:nvGrpSpPr>
          <p:grpSpPr bwMode="auto">
            <a:xfrm>
              <a:off x="1632" y="2016"/>
              <a:ext cx="2444" cy="441"/>
              <a:chOff x="1962" y="1200"/>
              <a:chExt cx="1910" cy="441"/>
            </a:xfrm>
          </p:grpSpPr>
          <p:grpSp>
            <p:nvGrpSpPr>
              <p:cNvPr id="98" name="Group 40"/>
              <p:cNvGrpSpPr>
                <a:grpSpLocks noChangeAspect="1"/>
              </p:cNvGrpSpPr>
              <p:nvPr/>
            </p:nvGrpSpPr>
            <p:grpSpPr bwMode="auto">
              <a:xfrm>
                <a:off x="2429" y="1304"/>
                <a:ext cx="221" cy="233"/>
                <a:chOff x="1374" y="528"/>
                <a:chExt cx="480" cy="432"/>
              </a:xfrm>
            </p:grpSpPr>
            <p:grpSp>
              <p:nvGrpSpPr>
                <p:cNvPr id="127" name="Group 41"/>
                <p:cNvGrpSpPr>
                  <a:grpSpLocks noChangeAspect="1"/>
                </p:cNvGrpSpPr>
                <p:nvPr/>
              </p:nvGrpSpPr>
              <p:grpSpPr bwMode="auto">
                <a:xfrm>
                  <a:off x="1374" y="528"/>
                  <a:ext cx="480" cy="432"/>
                  <a:chOff x="1392" y="528"/>
                  <a:chExt cx="480" cy="432"/>
                </a:xfrm>
              </p:grpSpPr>
              <p:sp>
                <p:nvSpPr>
                  <p:cNvPr id="129" name="Rectangle 42"/>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 name="Rectangle 43"/>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28" name="Text Box 44"/>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99" name="Line 45"/>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 name="Line 46"/>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1" name="Group 47"/>
              <p:cNvGrpSpPr>
                <a:grpSpLocks noChangeAspect="1"/>
              </p:cNvGrpSpPr>
              <p:nvPr/>
            </p:nvGrpSpPr>
            <p:grpSpPr bwMode="auto">
              <a:xfrm>
                <a:off x="2851" y="1235"/>
                <a:ext cx="199" cy="371"/>
                <a:chOff x="2991" y="411"/>
                <a:chExt cx="359" cy="768"/>
              </a:xfrm>
            </p:grpSpPr>
            <p:sp>
              <p:nvSpPr>
                <p:cNvPr id="123" name="AutoShape 48"/>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124" name="AutoShape 49"/>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 name="Freeform 50"/>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Text Box 51"/>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102" name="Line 52"/>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 name="Line 53"/>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4" name="Group 54"/>
              <p:cNvGrpSpPr>
                <a:grpSpLocks noChangeAspect="1"/>
              </p:cNvGrpSpPr>
              <p:nvPr/>
            </p:nvGrpSpPr>
            <p:grpSpPr bwMode="auto">
              <a:xfrm>
                <a:off x="3209" y="1305"/>
                <a:ext cx="275" cy="232"/>
                <a:chOff x="3853" y="576"/>
                <a:chExt cx="594" cy="480"/>
              </a:xfrm>
            </p:grpSpPr>
            <p:sp>
              <p:nvSpPr>
                <p:cNvPr id="121" name="Rectangle 55"/>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22" name="Text Box 56"/>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105" name="Freeform 57"/>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Line 58"/>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 name="Line 59"/>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8" name="Group 60"/>
              <p:cNvGrpSpPr>
                <a:grpSpLocks noChangeAspect="1"/>
              </p:cNvGrpSpPr>
              <p:nvPr/>
            </p:nvGrpSpPr>
            <p:grpSpPr bwMode="auto">
              <a:xfrm>
                <a:off x="1962" y="1305"/>
                <a:ext cx="290" cy="232"/>
                <a:chOff x="1123" y="576"/>
                <a:chExt cx="626" cy="480"/>
              </a:xfrm>
            </p:grpSpPr>
            <p:sp>
              <p:nvSpPr>
                <p:cNvPr id="119" name="Rectangle 61"/>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20" name="Text Box 62"/>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109" name="Group 63"/>
              <p:cNvGrpSpPr>
                <a:grpSpLocks/>
              </p:cNvGrpSpPr>
              <p:nvPr/>
            </p:nvGrpSpPr>
            <p:grpSpPr bwMode="auto">
              <a:xfrm>
                <a:off x="2288" y="1200"/>
                <a:ext cx="1297" cy="441"/>
                <a:chOff x="2112" y="528"/>
                <a:chExt cx="2088" cy="681"/>
              </a:xfrm>
            </p:grpSpPr>
            <p:sp>
              <p:nvSpPr>
                <p:cNvPr id="115" name="Rectangle 64"/>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Rectangle 65"/>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 name="Rectangle 66"/>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Rectangle 67"/>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0" name="Group 68"/>
              <p:cNvGrpSpPr>
                <a:grpSpLocks noChangeAspect="1"/>
              </p:cNvGrpSpPr>
              <p:nvPr/>
            </p:nvGrpSpPr>
            <p:grpSpPr bwMode="auto">
              <a:xfrm flipH="1">
                <a:off x="3649" y="1296"/>
                <a:ext cx="223" cy="233"/>
                <a:chOff x="1374" y="528"/>
                <a:chExt cx="480" cy="432"/>
              </a:xfrm>
            </p:grpSpPr>
            <p:grpSp>
              <p:nvGrpSpPr>
                <p:cNvPr id="111" name="Group 69"/>
                <p:cNvGrpSpPr>
                  <a:grpSpLocks noChangeAspect="1"/>
                </p:cNvGrpSpPr>
                <p:nvPr/>
              </p:nvGrpSpPr>
              <p:grpSpPr bwMode="auto">
                <a:xfrm>
                  <a:off x="1374" y="528"/>
                  <a:ext cx="480" cy="432"/>
                  <a:chOff x="1392" y="528"/>
                  <a:chExt cx="480" cy="432"/>
                </a:xfrm>
              </p:grpSpPr>
              <p:sp>
                <p:nvSpPr>
                  <p:cNvPr id="113" name="Rectangle 70"/>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 name="Rectangle 71"/>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12" name="Text Box 72"/>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13" name="Group 73"/>
            <p:cNvGrpSpPr>
              <a:grpSpLocks/>
            </p:cNvGrpSpPr>
            <p:nvPr/>
          </p:nvGrpSpPr>
          <p:grpSpPr bwMode="auto">
            <a:xfrm>
              <a:off x="2160" y="2544"/>
              <a:ext cx="2444" cy="441"/>
              <a:chOff x="1962" y="1200"/>
              <a:chExt cx="1910" cy="441"/>
            </a:xfrm>
          </p:grpSpPr>
          <p:grpSp>
            <p:nvGrpSpPr>
              <p:cNvPr id="65" name="Group 64"/>
              <p:cNvGrpSpPr>
                <a:grpSpLocks noChangeAspect="1"/>
              </p:cNvGrpSpPr>
              <p:nvPr/>
            </p:nvGrpSpPr>
            <p:grpSpPr bwMode="auto">
              <a:xfrm>
                <a:off x="2429" y="1304"/>
                <a:ext cx="221" cy="233"/>
                <a:chOff x="1374" y="528"/>
                <a:chExt cx="480" cy="432"/>
              </a:xfrm>
            </p:grpSpPr>
            <p:grpSp>
              <p:nvGrpSpPr>
                <p:cNvPr id="94" name="Group 75"/>
                <p:cNvGrpSpPr>
                  <a:grpSpLocks noChangeAspect="1"/>
                </p:cNvGrpSpPr>
                <p:nvPr/>
              </p:nvGrpSpPr>
              <p:grpSpPr bwMode="auto">
                <a:xfrm>
                  <a:off x="1374" y="528"/>
                  <a:ext cx="480" cy="432"/>
                  <a:chOff x="1392" y="528"/>
                  <a:chExt cx="480" cy="432"/>
                </a:xfrm>
              </p:grpSpPr>
              <p:sp>
                <p:nvSpPr>
                  <p:cNvPr id="96" name="Rectangle 76"/>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Rectangle 77"/>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95" name="Text Box 78"/>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66" name="Line 79"/>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80"/>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8" name="Group 81"/>
              <p:cNvGrpSpPr>
                <a:grpSpLocks noChangeAspect="1"/>
              </p:cNvGrpSpPr>
              <p:nvPr/>
            </p:nvGrpSpPr>
            <p:grpSpPr bwMode="auto">
              <a:xfrm>
                <a:off x="2851" y="1235"/>
                <a:ext cx="199" cy="371"/>
                <a:chOff x="2991" y="411"/>
                <a:chExt cx="359" cy="768"/>
              </a:xfrm>
            </p:grpSpPr>
            <p:sp>
              <p:nvSpPr>
                <p:cNvPr id="90" name="AutoShape 82"/>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91" name="AutoShape 83"/>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Freeform 84"/>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Text Box 85"/>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69" name="Line 86"/>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Line 87"/>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1" name="Group 88"/>
              <p:cNvGrpSpPr>
                <a:grpSpLocks noChangeAspect="1"/>
              </p:cNvGrpSpPr>
              <p:nvPr/>
            </p:nvGrpSpPr>
            <p:grpSpPr bwMode="auto">
              <a:xfrm>
                <a:off x="3209" y="1305"/>
                <a:ext cx="275" cy="232"/>
                <a:chOff x="3853" y="576"/>
                <a:chExt cx="594" cy="480"/>
              </a:xfrm>
            </p:grpSpPr>
            <p:sp>
              <p:nvSpPr>
                <p:cNvPr id="88" name="Rectangle 89"/>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89" name="Text Box 90"/>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72" name="Freeform 91"/>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Line 92"/>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Line 93"/>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5" name="Group 94"/>
              <p:cNvGrpSpPr>
                <a:grpSpLocks noChangeAspect="1"/>
              </p:cNvGrpSpPr>
              <p:nvPr/>
            </p:nvGrpSpPr>
            <p:grpSpPr bwMode="auto">
              <a:xfrm>
                <a:off x="1962" y="1305"/>
                <a:ext cx="290" cy="232"/>
                <a:chOff x="1123" y="576"/>
                <a:chExt cx="626" cy="480"/>
              </a:xfrm>
            </p:grpSpPr>
            <p:sp>
              <p:nvSpPr>
                <p:cNvPr id="86" name="Rectangle 85"/>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87" name="Text Box 96"/>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76" name="Group 97"/>
              <p:cNvGrpSpPr>
                <a:grpSpLocks/>
              </p:cNvGrpSpPr>
              <p:nvPr/>
            </p:nvGrpSpPr>
            <p:grpSpPr bwMode="auto">
              <a:xfrm>
                <a:off x="2288" y="1200"/>
                <a:ext cx="1297" cy="441"/>
                <a:chOff x="2112" y="528"/>
                <a:chExt cx="2088" cy="681"/>
              </a:xfrm>
            </p:grpSpPr>
            <p:sp>
              <p:nvSpPr>
                <p:cNvPr id="82" name="Rectangle 98"/>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Rectangle 99"/>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Rectangle 100"/>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 name="Rectangle 101"/>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7" name="Group 102"/>
              <p:cNvGrpSpPr>
                <a:grpSpLocks noChangeAspect="1"/>
              </p:cNvGrpSpPr>
              <p:nvPr/>
            </p:nvGrpSpPr>
            <p:grpSpPr bwMode="auto">
              <a:xfrm flipH="1">
                <a:off x="3649" y="1296"/>
                <a:ext cx="223" cy="233"/>
                <a:chOff x="1374" y="528"/>
                <a:chExt cx="480" cy="432"/>
              </a:xfrm>
            </p:grpSpPr>
            <p:grpSp>
              <p:nvGrpSpPr>
                <p:cNvPr id="78" name="Group 103"/>
                <p:cNvGrpSpPr>
                  <a:grpSpLocks noChangeAspect="1"/>
                </p:cNvGrpSpPr>
                <p:nvPr/>
              </p:nvGrpSpPr>
              <p:grpSpPr bwMode="auto">
                <a:xfrm>
                  <a:off x="1374" y="528"/>
                  <a:ext cx="480" cy="432"/>
                  <a:chOff x="1392" y="528"/>
                  <a:chExt cx="480" cy="432"/>
                </a:xfrm>
              </p:grpSpPr>
              <p:sp>
                <p:nvSpPr>
                  <p:cNvPr id="80" name="Rectangle 104"/>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Rectangle 105"/>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79" name="Text Box 106"/>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14" name="Group 107"/>
            <p:cNvGrpSpPr>
              <a:grpSpLocks/>
            </p:cNvGrpSpPr>
            <p:nvPr/>
          </p:nvGrpSpPr>
          <p:grpSpPr bwMode="auto">
            <a:xfrm>
              <a:off x="2688" y="3072"/>
              <a:ext cx="2444" cy="441"/>
              <a:chOff x="1962" y="1200"/>
              <a:chExt cx="1910" cy="441"/>
            </a:xfrm>
          </p:grpSpPr>
          <p:grpSp>
            <p:nvGrpSpPr>
              <p:cNvPr id="32" name="Group 108"/>
              <p:cNvGrpSpPr>
                <a:grpSpLocks noChangeAspect="1"/>
              </p:cNvGrpSpPr>
              <p:nvPr/>
            </p:nvGrpSpPr>
            <p:grpSpPr bwMode="auto">
              <a:xfrm>
                <a:off x="2429" y="1304"/>
                <a:ext cx="221" cy="233"/>
                <a:chOff x="1374" y="528"/>
                <a:chExt cx="480" cy="432"/>
              </a:xfrm>
            </p:grpSpPr>
            <p:grpSp>
              <p:nvGrpSpPr>
                <p:cNvPr id="61" name="Group 109"/>
                <p:cNvGrpSpPr>
                  <a:grpSpLocks noChangeAspect="1"/>
                </p:cNvGrpSpPr>
                <p:nvPr/>
              </p:nvGrpSpPr>
              <p:grpSpPr bwMode="auto">
                <a:xfrm>
                  <a:off x="1374" y="528"/>
                  <a:ext cx="480" cy="432"/>
                  <a:chOff x="1392" y="528"/>
                  <a:chExt cx="480" cy="432"/>
                </a:xfrm>
              </p:grpSpPr>
              <p:sp>
                <p:nvSpPr>
                  <p:cNvPr id="63" name="Rectangle 110"/>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Rectangle 111"/>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62" name="Text Box 112"/>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33" name="Line 113"/>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114"/>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5" name="Group 115"/>
              <p:cNvGrpSpPr>
                <a:grpSpLocks noChangeAspect="1"/>
              </p:cNvGrpSpPr>
              <p:nvPr/>
            </p:nvGrpSpPr>
            <p:grpSpPr bwMode="auto">
              <a:xfrm>
                <a:off x="2851" y="1235"/>
                <a:ext cx="199" cy="371"/>
                <a:chOff x="2991" y="411"/>
                <a:chExt cx="359" cy="768"/>
              </a:xfrm>
            </p:grpSpPr>
            <p:sp>
              <p:nvSpPr>
                <p:cNvPr id="57" name="AutoShape 116"/>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58" name="AutoShape 117"/>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Freeform 118"/>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Text Box 119"/>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36" name="Line 120"/>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121"/>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8" name="Group 122"/>
              <p:cNvGrpSpPr>
                <a:grpSpLocks noChangeAspect="1"/>
              </p:cNvGrpSpPr>
              <p:nvPr/>
            </p:nvGrpSpPr>
            <p:grpSpPr bwMode="auto">
              <a:xfrm>
                <a:off x="3209" y="1305"/>
                <a:ext cx="275" cy="232"/>
                <a:chOff x="3853" y="576"/>
                <a:chExt cx="594" cy="480"/>
              </a:xfrm>
            </p:grpSpPr>
            <p:sp>
              <p:nvSpPr>
                <p:cNvPr id="55" name="Rectangle 123"/>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56" name="Text Box 124"/>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39" name="Freeform 125"/>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126"/>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127"/>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2" name="Group 128"/>
              <p:cNvGrpSpPr>
                <a:grpSpLocks noChangeAspect="1"/>
              </p:cNvGrpSpPr>
              <p:nvPr/>
            </p:nvGrpSpPr>
            <p:grpSpPr bwMode="auto">
              <a:xfrm>
                <a:off x="1962" y="1305"/>
                <a:ext cx="290" cy="232"/>
                <a:chOff x="1123" y="576"/>
                <a:chExt cx="626" cy="480"/>
              </a:xfrm>
            </p:grpSpPr>
            <p:sp>
              <p:nvSpPr>
                <p:cNvPr id="53" name="Rectangle 129"/>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54" name="Text Box 130"/>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43" name="Group 131"/>
              <p:cNvGrpSpPr>
                <a:grpSpLocks/>
              </p:cNvGrpSpPr>
              <p:nvPr/>
            </p:nvGrpSpPr>
            <p:grpSpPr bwMode="auto">
              <a:xfrm>
                <a:off x="2288" y="1200"/>
                <a:ext cx="1297" cy="441"/>
                <a:chOff x="2112" y="528"/>
                <a:chExt cx="2088" cy="681"/>
              </a:xfrm>
            </p:grpSpPr>
            <p:sp>
              <p:nvSpPr>
                <p:cNvPr id="49" name="Rectangle 132"/>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Rectangle 133"/>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Rectangle 134"/>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Rectangle 135"/>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4" name="Group 136"/>
              <p:cNvGrpSpPr>
                <a:grpSpLocks noChangeAspect="1"/>
              </p:cNvGrpSpPr>
              <p:nvPr/>
            </p:nvGrpSpPr>
            <p:grpSpPr bwMode="auto">
              <a:xfrm flipH="1">
                <a:off x="3649" y="1296"/>
                <a:ext cx="223" cy="233"/>
                <a:chOff x="1374" y="528"/>
                <a:chExt cx="480" cy="432"/>
              </a:xfrm>
            </p:grpSpPr>
            <p:grpSp>
              <p:nvGrpSpPr>
                <p:cNvPr id="45" name="Group 137"/>
                <p:cNvGrpSpPr>
                  <a:grpSpLocks noChangeAspect="1"/>
                </p:cNvGrpSpPr>
                <p:nvPr/>
              </p:nvGrpSpPr>
              <p:grpSpPr bwMode="auto">
                <a:xfrm>
                  <a:off x="1374" y="528"/>
                  <a:ext cx="480" cy="432"/>
                  <a:chOff x="1392" y="528"/>
                  <a:chExt cx="480" cy="432"/>
                </a:xfrm>
              </p:grpSpPr>
              <p:sp>
                <p:nvSpPr>
                  <p:cNvPr id="47" name="Rectangle 138"/>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Rectangle 139"/>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46" name="Text Box 140"/>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sp>
          <p:nvSpPr>
            <p:cNvPr id="15" name="Line 141"/>
            <p:cNvSpPr>
              <a:spLocks noChangeShapeType="1"/>
            </p:cNvSpPr>
            <p:nvPr/>
          </p:nvSpPr>
          <p:spPr bwMode="auto">
            <a:xfrm>
              <a:off x="1536"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42"/>
            <p:cNvSpPr>
              <a:spLocks noChangeShapeType="1"/>
            </p:cNvSpPr>
            <p:nvPr/>
          </p:nvSpPr>
          <p:spPr bwMode="auto">
            <a:xfrm>
              <a:off x="2064"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43"/>
            <p:cNvSpPr>
              <a:spLocks noChangeShapeType="1"/>
            </p:cNvSpPr>
            <p:nvPr/>
          </p:nvSpPr>
          <p:spPr bwMode="auto">
            <a:xfrm>
              <a:off x="2592"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44"/>
            <p:cNvSpPr>
              <a:spLocks noChangeShapeType="1"/>
            </p:cNvSpPr>
            <p:nvPr/>
          </p:nvSpPr>
          <p:spPr bwMode="auto">
            <a:xfrm>
              <a:off x="3696"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45"/>
            <p:cNvSpPr>
              <a:spLocks noChangeShapeType="1"/>
            </p:cNvSpPr>
            <p:nvPr/>
          </p:nvSpPr>
          <p:spPr bwMode="auto">
            <a:xfrm>
              <a:off x="3120"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46"/>
            <p:cNvSpPr>
              <a:spLocks noChangeShapeType="1"/>
            </p:cNvSpPr>
            <p:nvPr/>
          </p:nvSpPr>
          <p:spPr bwMode="auto">
            <a:xfrm>
              <a:off x="4224"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47"/>
            <p:cNvSpPr>
              <a:spLocks noChangeShapeType="1"/>
            </p:cNvSpPr>
            <p:nvPr/>
          </p:nvSpPr>
          <p:spPr bwMode="auto">
            <a:xfrm>
              <a:off x="4752"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48"/>
            <p:cNvSpPr>
              <a:spLocks noChangeShapeType="1"/>
            </p:cNvSpPr>
            <p:nvPr/>
          </p:nvSpPr>
          <p:spPr bwMode="auto">
            <a:xfrm>
              <a:off x="1008"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Text Box 149"/>
            <p:cNvSpPr txBox="1">
              <a:spLocks noChangeArrowheads="1"/>
            </p:cNvSpPr>
            <p:nvPr/>
          </p:nvSpPr>
          <p:spPr bwMode="auto">
            <a:xfrm>
              <a:off x="987"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1</a:t>
              </a:r>
              <a:endParaRPr lang="en-US" altLang="en-US" sz="1600" b="0"/>
            </a:p>
          </p:txBody>
        </p:sp>
        <p:sp>
          <p:nvSpPr>
            <p:cNvPr id="26" name="Text Box 150"/>
            <p:cNvSpPr txBox="1">
              <a:spLocks noChangeArrowheads="1"/>
            </p:cNvSpPr>
            <p:nvPr/>
          </p:nvSpPr>
          <p:spPr bwMode="auto">
            <a:xfrm>
              <a:off x="150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2</a:t>
              </a:r>
              <a:endParaRPr lang="en-US" altLang="en-US" sz="1600" b="0"/>
            </a:p>
          </p:txBody>
        </p:sp>
        <p:sp>
          <p:nvSpPr>
            <p:cNvPr id="27" name="Text Box 151"/>
            <p:cNvSpPr txBox="1">
              <a:spLocks noChangeArrowheads="1"/>
            </p:cNvSpPr>
            <p:nvPr/>
          </p:nvSpPr>
          <p:spPr bwMode="auto">
            <a:xfrm>
              <a:off x="2046"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3</a:t>
              </a:r>
              <a:endParaRPr lang="en-US" altLang="en-US" sz="1600" b="0"/>
            </a:p>
          </p:txBody>
        </p:sp>
        <p:sp>
          <p:nvSpPr>
            <p:cNvPr id="28" name="Text Box 152"/>
            <p:cNvSpPr txBox="1">
              <a:spLocks noChangeArrowheads="1"/>
            </p:cNvSpPr>
            <p:nvPr/>
          </p:nvSpPr>
          <p:spPr bwMode="auto">
            <a:xfrm>
              <a:off x="258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4</a:t>
              </a:r>
              <a:endParaRPr lang="en-US" altLang="en-US" sz="1600" b="0"/>
            </a:p>
          </p:txBody>
        </p:sp>
        <p:sp>
          <p:nvSpPr>
            <p:cNvPr id="29" name="Text Box 153"/>
            <p:cNvSpPr txBox="1">
              <a:spLocks noChangeArrowheads="1"/>
            </p:cNvSpPr>
            <p:nvPr/>
          </p:nvSpPr>
          <p:spPr bwMode="auto">
            <a:xfrm>
              <a:off x="3673"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6</a:t>
              </a:r>
              <a:endParaRPr lang="en-US" altLang="en-US" sz="1600" b="0"/>
            </a:p>
          </p:txBody>
        </p:sp>
        <p:sp>
          <p:nvSpPr>
            <p:cNvPr id="30" name="Text Box 154"/>
            <p:cNvSpPr txBox="1">
              <a:spLocks noChangeArrowheads="1"/>
            </p:cNvSpPr>
            <p:nvPr/>
          </p:nvSpPr>
          <p:spPr bwMode="auto">
            <a:xfrm>
              <a:off x="420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7</a:t>
              </a:r>
              <a:endParaRPr lang="en-US" altLang="en-US" sz="1600" b="0"/>
            </a:p>
          </p:txBody>
        </p:sp>
        <p:sp>
          <p:nvSpPr>
            <p:cNvPr id="31" name="Text Box 155"/>
            <p:cNvSpPr txBox="1">
              <a:spLocks noChangeArrowheads="1"/>
            </p:cNvSpPr>
            <p:nvPr/>
          </p:nvSpPr>
          <p:spPr bwMode="auto">
            <a:xfrm>
              <a:off x="3097"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5</a:t>
              </a:r>
              <a:endParaRPr lang="en-US" altLang="en-US" sz="1600" b="0"/>
            </a:p>
          </p:txBody>
        </p:sp>
      </p:grpSp>
      <p:sp>
        <p:nvSpPr>
          <p:cNvPr id="5" name="Rectangle 4"/>
          <p:cNvSpPr/>
          <p:nvPr/>
        </p:nvSpPr>
        <p:spPr>
          <a:xfrm>
            <a:off x="314439" y="2996312"/>
            <a:ext cx="1962397" cy="400110"/>
          </a:xfrm>
          <a:prstGeom prst="rect">
            <a:avLst/>
          </a:prstGeom>
        </p:spPr>
        <p:txBody>
          <a:bodyPr wrap="none">
            <a:spAutoFit/>
          </a:bodyPr>
          <a:lstStyle/>
          <a:p>
            <a:r>
              <a:rPr lang="en-US" sz="2000" i="1" dirty="0" err="1"/>
              <a:t>beq</a:t>
            </a:r>
            <a:r>
              <a:rPr lang="en-US" sz="2000" i="1" dirty="0"/>
              <a:t> </a:t>
            </a:r>
            <a:r>
              <a:rPr lang="en-US" sz="2000" i="1" dirty="0" smtClean="0"/>
              <a:t>Ra, </a:t>
            </a:r>
            <a:r>
              <a:rPr lang="en-US" sz="2000" i="1" dirty="0" err="1" smtClean="0"/>
              <a:t>Rb</a:t>
            </a:r>
            <a:r>
              <a:rPr lang="en-US" sz="2000" i="1" dirty="0" smtClean="0"/>
              <a:t>, </a:t>
            </a:r>
            <a:r>
              <a:rPr lang="en-US" sz="2000" i="1" dirty="0"/>
              <a:t>there</a:t>
            </a:r>
          </a:p>
        </p:txBody>
      </p:sp>
      <p:sp>
        <p:nvSpPr>
          <p:cNvPr id="169" name="Rectangle 168"/>
          <p:cNvSpPr/>
          <p:nvPr/>
        </p:nvSpPr>
        <p:spPr>
          <a:xfrm>
            <a:off x="-57579" y="5659700"/>
            <a:ext cx="2359749" cy="400110"/>
          </a:xfrm>
          <a:prstGeom prst="rect">
            <a:avLst/>
          </a:prstGeom>
        </p:spPr>
        <p:txBody>
          <a:bodyPr wrap="none">
            <a:spAutoFit/>
          </a:bodyPr>
          <a:lstStyle/>
          <a:p>
            <a:r>
              <a:rPr lang="en-US" sz="2000" dirty="0" smtClean="0"/>
              <a:t>there: </a:t>
            </a:r>
            <a:r>
              <a:rPr lang="en-US" altLang="en-US" sz="2000" i="1" dirty="0" smtClean="0"/>
              <a:t>add </a:t>
            </a:r>
            <a:r>
              <a:rPr lang="en-US" altLang="en-US" sz="2000" i="1" dirty="0"/>
              <a:t>Ra, </a:t>
            </a:r>
            <a:r>
              <a:rPr lang="en-US" altLang="en-US" sz="2000" i="1" dirty="0" err="1"/>
              <a:t>Rb</a:t>
            </a:r>
            <a:r>
              <a:rPr lang="en-US" altLang="en-US" sz="2000" i="1" dirty="0"/>
              <a:t>, </a:t>
            </a:r>
            <a:r>
              <a:rPr lang="en-US" altLang="en-US" sz="2000" i="1" dirty="0" err="1" smtClean="0"/>
              <a:t>Rc</a:t>
            </a:r>
            <a:endParaRPr lang="en-US" altLang="en-US" sz="2000" i="1" dirty="0"/>
          </a:p>
        </p:txBody>
      </p:sp>
      <p:sp>
        <p:nvSpPr>
          <p:cNvPr id="177" name="Text Box 1037"/>
          <p:cNvSpPr txBox="1">
            <a:spLocks noChangeArrowheads="1"/>
          </p:cNvSpPr>
          <p:nvPr/>
        </p:nvSpPr>
        <p:spPr bwMode="auto">
          <a:xfrm>
            <a:off x="255285" y="3939404"/>
            <a:ext cx="1905000" cy="76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9pPr>
          </a:lstStyle>
          <a:p>
            <a:pPr eaLnBrk="1" hangingPunct="1">
              <a:lnSpc>
                <a:spcPct val="90000"/>
              </a:lnSpc>
            </a:pPr>
            <a:r>
              <a:rPr lang="en-US" altLang="en-US" sz="1600" b="1" dirty="0" smtClean="0">
                <a:effectLst/>
                <a:latin typeface="Arial" panose="020B0604020202020204" pitchFamily="34" charset="0"/>
                <a:cs typeface="Arial" panose="020B0604020202020204" pitchFamily="34" charset="0"/>
              </a:rPr>
              <a:t>Branch to flag “there” if Ra is equal to </a:t>
            </a:r>
            <a:r>
              <a:rPr lang="en-US" altLang="en-US" sz="1600" b="1" dirty="0" err="1" smtClean="0">
                <a:effectLst/>
                <a:latin typeface="Arial" panose="020B0604020202020204" pitchFamily="34" charset="0"/>
                <a:cs typeface="Arial" panose="020B0604020202020204" pitchFamily="34" charset="0"/>
              </a:rPr>
              <a:t>Rb</a:t>
            </a:r>
            <a:endParaRPr lang="en-US" altLang="en-US" sz="1600" b="1" dirty="0">
              <a:effectLst/>
              <a:latin typeface="Courier New" panose="02070309020205020404" pitchFamily="49" charset="0"/>
              <a:cs typeface="Courier New" panose="02070309020205020404" pitchFamily="49" charset="0"/>
            </a:endParaRPr>
          </a:p>
        </p:txBody>
      </p:sp>
      <p:sp>
        <p:nvSpPr>
          <p:cNvPr id="178" name="Freeform 177"/>
          <p:cNvSpPr/>
          <p:nvPr/>
        </p:nvSpPr>
        <p:spPr>
          <a:xfrm rot="4845325" flipH="1" flipV="1">
            <a:off x="2430105" y="3658552"/>
            <a:ext cx="2710066" cy="1852933"/>
          </a:xfrm>
          <a:custGeom>
            <a:avLst/>
            <a:gdLst>
              <a:gd name="connsiteX0" fmla="*/ 4003589 w 4003589"/>
              <a:gd name="connsiteY0" fmla="*/ 0 h 988541"/>
              <a:gd name="connsiteX1" fmla="*/ 1223319 w 4003589"/>
              <a:gd name="connsiteY1" fmla="*/ 543697 h 988541"/>
              <a:gd name="connsiteX2" fmla="*/ 0 w 4003589"/>
              <a:gd name="connsiteY2" fmla="*/ 988541 h 988541"/>
            </a:gdLst>
            <a:ahLst/>
            <a:cxnLst>
              <a:cxn ang="0">
                <a:pos x="connsiteX0" y="connsiteY0"/>
              </a:cxn>
              <a:cxn ang="0">
                <a:pos x="connsiteX1" y="connsiteY1"/>
              </a:cxn>
              <a:cxn ang="0">
                <a:pos x="connsiteX2" y="connsiteY2"/>
              </a:cxn>
            </a:cxnLst>
            <a:rect l="l" t="t" r="r" b="b"/>
            <a:pathLst>
              <a:path w="4003589" h="988541">
                <a:moveTo>
                  <a:pt x="4003589" y="0"/>
                </a:moveTo>
                <a:cubicBezTo>
                  <a:pt x="2947086" y="189470"/>
                  <a:pt x="1890584" y="378940"/>
                  <a:pt x="1223319" y="543697"/>
                </a:cubicBezTo>
                <a:cubicBezTo>
                  <a:pt x="556054" y="708454"/>
                  <a:pt x="278027" y="848497"/>
                  <a:pt x="0" y="988541"/>
                </a:cubicBezTo>
              </a:path>
            </a:pathLst>
          </a:custGeom>
          <a:noFill/>
          <a:ln>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Tree>
    <p:extLst>
      <p:ext uri="{BB962C8B-B14F-4D97-AF65-F5344CB8AC3E}">
        <p14:creationId xmlns:p14="http://schemas.microsoft.com/office/powerpoint/2010/main" val="351644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7"/>
                                        </p:tgtEl>
                                        <p:attrNameLst>
                                          <p:attrName>style.visibility</p:attrName>
                                        </p:attrNameLst>
                                      </p:cBhvr>
                                      <p:to>
                                        <p:strVal val="visible"/>
                                      </p:to>
                                    </p:set>
                                    <p:animEffect transition="in" filter="fade">
                                      <p:cBhvr>
                                        <p:cTn id="12" dur="500"/>
                                        <p:tgtEl>
                                          <p:spTgt spid="17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9"/>
                                        </p:tgtEl>
                                        <p:attrNameLst>
                                          <p:attrName>style.visibility</p:attrName>
                                        </p:attrNameLst>
                                      </p:cBhvr>
                                      <p:to>
                                        <p:strVal val="visible"/>
                                      </p:to>
                                    </p:set>
                                    <p:animEffect transition="in" filter="fade">
                                      <p:cBhvr>
                                        <p:cTn id="17" dur="500"/>
                                        <p:tgtEl>
                                          <p:spTgt spid="16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78"/>
                                        </p:tgtEl>
                                        <p:attrNameLst>
                                          <p:attrName>style.visibility</p:attrName>
                                        </p:attrNameLst>
                                      </p:cBhvr>
                                      <p:to>
                                        <p:strVal val="visible"/>
                                      </p:to>
                                    </p:set>
                                    <p:animEffect transition="in" filter="fade">
                                      <p:cBhvr>
                                        <p:cTn id="20" dur="5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9" grpId="0"/>
      <p:bldP spid="177" grpId="0"/>
      <p:bldP spid="17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76"/>
            <a:ext cx="7886700" cy="884082"/>
          </a:xfrm>
        </p:spPr>
        <p:txBody>
          <a:bodyPr>
            <a:normAutofit/>
          </a:bodyPr>
          <a:lstStyle/>
          <a:p>
            <a:r>
              <a:rPr lang="en-US" altLang="zh-CN" sz="3200" b="1" dirty="0" smtClean="0">
                <a:latin typeface="+mn-lt"/>
                <a:cs typeface="Arial" panose="020B0604020202020204" pitchFamily="34" charset="0"/>
              </a:rPr>
              <a:t>Summary</a:t>
            </a:r>
            <a:endParaRPr lang="en-US" altLang="zh-CN" sz="3200" b="1" dirty="0">
              <a:latin typeface="+mn-lt"/>
              <a:cs typeface="Arial" panose="020B0604020202020204" pitchFamily="34" charset="0"/>
            </a:endParaRPr>
          </a:p>
        </p:txBody>
      </p:sp>
      <p:cxnSp>
        <p:nvCxnSpPr>
          <p:cNvPr id="4" name="Straight Connector 3"/>
          <p:cNvCxnSpPr/>
          <p:nvPr/>
        </p:nvCxnSpPr>
        <p:spPr>
          <a:xfrm>
            <a:off x="0" y="895517"/>
            <a:ext cx="9144000" cy="3048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14359" y="-43394"/>
            <a:ext cx="973455" cy="973455"/>
          </a:xfrm>
          <a:prstGeom prst="rect">
            <a:avLst/>
          </a:prstGeom>
        </p:spPr>
      </p:pic>
      <p:sp>
        <p:nvSpPr>
          <p:cNvPr id="3" name="Rectangle 2"/>
          <p:cNvSpPr/>
          <p:nvPr/>
        </p:nvSpPr>
        <p:spPr>
          <a:xfrm>
            <a:off x="-60960" y="1124083"/>
            <a:ext cx="9204960" cy="855619"/>
          </a:xfrm>
          <a:prstGeom prst="rect">
            <a:avLst/>
          </a:prstGeom>
        </p:spPr>
        <p:txBody>
          <a:bodyPr wrap="square">
            <a:spAutoFit/>
          </a:bodyPr>
          <a:lstStyle/>
          <a:p>
            <a:pPr marL="342900" indent="-342900">
              <a:spcBef>
                <a:spcPct val="20000"/>
              </a:spcBef>
              <a:buSzPct val="100000"/>
              <a:buFont typeface="Wingdings" charset="2"/>
              <a:buChar char="Ø"/>
            </a:pPr>
            <a:r>
              <a:rPr lang="en-US" altLang="zh-CN" sz="2800" b="1" dirty="0" smtClean="0">
                <a:ea typeface="Calibri" charset="0"/>
                <a:cs typeface="Gill Sans"/>
              </a:rPr>
              <a:t>Pipelined Execution</a:t>
            </a:r>
            <a:endParaRPr lang="en-US" altLang="zh-CN" sz="2800" b="1" dirty="0" smtClean="0">
              <a:cs typeface="Gill Sans"/>
            </a:endParaRPr>
          </a:p>
          <a:p>
            <a:pPr lvl="1">
              <a:spcBef>
                <a:spcPct val="20000"/>
              </a:spcBef>
              <a:buClr>
                <a:schemeClr val="accent3">
                  <a:lumMod val="50000"/>
                </a:schemeClr>
              </a:buClr>
              <a:buSzPct val="80000"/>
            </a:pPr>
            <a:endParaRPr lang="en-US" altLang="zh-CN" b="1" dirty="0" smtClean="0">
              <a:solidFill>
                <a:srgbClr val="910C07"/>
              </a:solidFill>
              <a:ea typeface="Calibri" charset="0"/>
              <a:cs typeface="Gill Sans"/>
            </a:endParaRPr>
          </a:p>
        </p:txBody>
      </p:sp>
      <p:sp>
        <p:nvSpPr>
          <p:cNvPr id="18" name="Slide Number Placeholder 17"/>
          <p:cNvSpPr>
            <a:spLocks noGrp="1"/>
          </p:cNvSpPr>
          <p:nvPr>
            <p:ph type="sldNum" sz="quarter" idx="12"/>
          </p:nvPr>
        </p:nvSpPr>
        <p:spPr/>
        <p:txBody>
          <a:bodyPr/>
          <a:lstStyle/>
          <a:p>
            <a:fld id="{2EE75D0F-26FA-4B8D-AE34-0EE4D3F34880}" type="slidenum">
              <a:rPr lang="en-US" smtClean="0"/>
              <a:pPr/>
              <a:t>19</a:t>
            </a:fld>
            <a:endParaRPr lang="en-US" dirty="0"/>
          </a:p>
        </p:txBody>
      </p:sp>
      <p:pic>
        <p:nvPicPr>
          <p:cNvPr id="5" name="Picture 4"/>
          <p:cNvPicPr>
            <a:picLocks noChangeAspect="1"/>
          </p:cNvPicPr>
          <p:nvPr/>
        </p:nvPicPr>
        <p:blipFill>
          <a:blip r:embed="rId4"/>
          <a:stretch>
            <a:fillRect/>
          </a:stretch>
        </p:blipFill>
        <p:spPr>
          <a:xfrm>
            <a:off x="5167202" y="1187845"/>
            <a:ext cx="3925241" cy="2655105"/>
          </a:xfrm>
          <a:prstGeom prst="rect">
            <a:avLst/>
          </a:prstGeom>
        </p:spPr>
      </p:pic>
      <p:sp>
        <p:nvSpPr>
          <p:cNvPr id="174" name="Rectangle 3"/>
          <p:cNvSpPr txBox="1">
            <a:spLocks noChangeArrowheads="1"/>
          </p:cNvSpPr>
          <p:nvPr/>
        </p:nvSpPr>
        <p:spPr>
          <a:xfrm>
            <a:off x="0" y="1833968"/>
            <a:ext cx="7886700" cy="45223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b="1" dirty="0" smtClean="0"/>
              <a:t>The good news</a:t>
            </a:r>
          </a:p>
          <a:p>
            <a:pPr lvl="1"/>
            <a:r>
              <a:rPr lang="en-US" altLang="en-US" sz="2000" dirty="0" smtClean="0"/>
              <a:t>Multiple instructions are being processed </a:t>
            </a:r>
          </a:p>
          <a:p>
            <a:pPr marL="457200" lvl="1" indent="0">
              <a:buNone/>
            </a:pPr>
            <a:r>
              <a:rPr lang="en-US" altLang="en-US" sz="2000" dirty="0" smtClean="0"/>
              <a:t>at same time</a:t>
            </a:r>
          </a:p>
          <a:p>
            <a:pPr lvl="1"/>
            <a:r>
              <a:rPr lang="en-US" altLang="en-US" sz="2000" dirty="0" smtClean="0"/>
              <a:t>Best case speedup of N (N is stage number.)</a:t>
            </a:r>
          </a:p>
          <a:p>
            <a:pPr marL="457200" lvl="1" indent="0">
              <a:buNone/>
            </a:pPr>
            <a:endParaRPr lang="en-US" altLang="en-US" sz="2000" dirty="0" smtClean="0"/>
          </a:p>
          <a:p>
            <a:r>
              <a:rPr lang="en-US" altLang="en-US" sz="2400" b="1" dirty="0" smtClean="0"/>
              <a:t>Hazards</a:t>
            </a:r>
            <a:endParaRPr lang="en-US" altLang="en-US" sz="2400" b="1" dirty="0" smtClean="0"/>
          </a:p>
          <a:p>
            <a:pPr lvl="1"/>
            <a:r>
              <a:rPr lang="en-US" altLang="en-US" sz="2000" dirty="0" smtClean="0"/>
              <a:t>Instructions interfere with each other - </a:t>
            </a:r>
            <a:r>
              <a:rPr lang="en-US" altLang="en-US" sz="2000" u="sng" dirty="0" smtClean="0">
                <a:solidFill>
                  <a:srgbClr val="990000"/>
                </a:solidFill>
              </a:rPr>
              <a:t>hazards</a:t>
            </a:r>
            <a:endParaRPr lang="en-US" altLang="en-US" sz="2000" dirty="0" smtClean="0"/>
          </a:p>
          <a:p>
            <a:pPr lvl="2"/>
            <a:r>
              <a:rPr lang="en-US" altLang="en-US" sz="1800" b="1" dirty="0" smtClean="0"/>
              <a:t>Structure hazards</a:t>
            </a:r>
            <a:r>
              <a:rPr lang="en-US" altLang="en-US" sz="1800" dirty="0" smtClean="0"/>
              <a:t>: Example</a:t>
            </a:r>
            <a:r>
              <a:rPr lang="en-US" altLang="en-US" sz="1800" dirty="0" smtClean="0"/>
              <a:t>: different instructions may need the same piece of hardware (e.g., memory) in same clock cycle</a:t>
            </a:r>
          </a:p>
          <a:p>
            <a:pPr lvl="2"/>
            <a:r>
              <a:rPr lang="en-US" altLang="en-US" sz="1800" b="1" dirty="0" smtClean="0"/>
              <a:t>Data hazards: </a:t>
            </a:r>
            <a:r>
              <a:rPr lang="en-US" altLang="en-US" sz="1800" dirty="0" smtClean="0"/>
              <a:t>Example</a:t>
            </a:r>
            <a:r>
              <a:rPr lang="en-US" altLang="en-US" sz="1800" dirty="0" smtClean="0"/>
              <a:t>: instruction may require a result produced by an earlier instruction that is not yet complete</a:t>
            </a:r>
          </a:p>
          <a:p>
            <a:pPr lvl="2"/>
            <a:r>
              <a:rPr lang="en-US" altLang="en-US" sz="1800" b="1" dirty="0" smtClean="0"/>
              <a:t>Control hazards: </a:t>
            </a:r>
            <a:r>
              <a:rPr lang="en-US" altLang="en-US" sz="1800" dirty="0" smtClean="0"/>
              <a:t>E</a:t>
            </a:r>
            <a:r>
              <a:rPr lang="en-US" altLang="zh-CN" sz="1800" dirty="0" smtClean="0"/>
              <a:t>xample</a:t>
            </a:r>
            <a:r>
              <a:rPr lang="en-US" altLang="zh-CN" sz="1800" dirty="0" smtClean="0"/>
              <a:t>: instructions are not in order because of branches</a:t>
            </a:r>
            <a:endParaRPr lang="en-US" altLang="en-US" sz="1800" dirty="0"/>
          </a:p>
        </p:txBody>
      </p:sp>
    </p:spTree>
    <p:extLst>
      <p:ext uri="{BB962C8B-B14F-4D97-AF65-F5344CB8AC3E}">
        <p14:creationId xmlns:p14="http://schemas.microsoft.com/office/powerpoint/2010/main" val="2641769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
                                            <p:txEl>
                                              <p:pRg st="0" end="0"/>
                                            </p:txEl>
                                          </p:spTgt>
                                        </p:tgtEl>
                                        <p:attrNameLst>
                                          <p:attrName>style.visibility</p:attrName>
                                        </p:attrNameLst>
                                      </p:cBhvr>
                                      <p:to>
                                        <p:strVal val="visible"/>
                                      </p:to>
                                    </p:set>
                                    <p:animEffect transition="in" filter="fade">
                                      <p:cBhvr>
                                        <p:cTn id="7" dur="500"/>
                                        <p:tgtEl>
                                          <p:spTgt spid="17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4">
                                            <p:txEl>
                                              <p:pRg st="1" end="1"/>
                                            </p:txEl>
                                          </p:spTgt>
                                        </p:tgtEl>
                                        <p:attrNameLst>
                                          <p:attrName>style.visibility</p:attrName>
                                        </p:attrNameLst>
                                      </p:cBhvr>
                                      <p:to>
                                        <p:strVal val="visible"/>
                                      </p:to>
                                    </p:set>
                                    <p:animEffect transition="in" filter="fade">
                                      <p:cBhvr>
                                        <p:cTn id="10" dur="500"/>
                                        <p:tgtEl>
                                          <p:spTgt spid="17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74">
                                            <p:txEl>
                                              <p:pRg st="2" end="2"/>
                                            </p:txEl>
                                          </p:spTgt>
                                        </p:tgtEl>
                                        <p:attrNameLst>
                                          <p:attrName>style.visibility</p:attrName>
                                        </p:attrNameLst>
                                      </p:cBhvr>
                                      <p:to>
                                        <p:strVal val="visible"/>
                                      </p:to>
                                    </p:set>
                                    <p:animEffect transition="in" filter="fade">
                                      <p:cBhvr>
                                        <p:cTn id="13" dur="500"/>
                                        <p:tgtEl>
                                          <p:spTgt spid="17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74">
                                            <p:txEl>
                                              <p:pRg st="3" end="3"/>
                                            </p:txEl>
                                          </p:spTgt>
                                        </p:tgtEl>
                                        <p:attrNameLst>
                                          <p:attrName>style.visibility</p:attrName>
                                        </p:attrNameLst>
                                      </p:cBhvr>
                                      <p:to>
                                        <p:strVal val="visible"/>
                                      </p:to>
                                    </p:set>
                                    <p:animEffect transition="in" filter="fade">
                                      <p:cBhvr>
                                        <p:cTn id="16" dur="500"/>
                                        <p:tgtEl>
                                          <p:spTgt spid="17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74">
                                            <p:txEl>
                                              <p:pRg st="5" end="5"/>
                                            </p:txEl>
                                          </p:spTgt>
                                        </p:tgtEl>
                                        <p:attrNameLst>
                                          <p:attrName>style.visibility</p:attrName>
                                        </p:attrNameLst>
                                      </p:cBhvr>
                                      <p:to>
                                        <p:strVal val="visible"/>
                                      </p:to>
                                    </p:set>
                                    <p:animEffect transition="in" filter="fade">
                                      <p:cBhvr>
                                        <p:cTn id="21" dur="500"/>
                                        <p:tgtEl>
                                          <p:spTgt spid="17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74">
                                            <p:txEl>
                                              <p:pRg st="6" end="6"/>
                                            </p:txEl>
                                          </p:spTgt>
                                        </p:tgtEl>
                                        <p:attrNameLst>
                                          <p:attrName>style.visibility</p:attrName>
                                        </p:attrNameLst>
                                      </p:cBhvr>
                                      <p:to>
                                        <p:strVal val="visible"/>
                                      </p:to>
                                    </p:set>
                                    <p:animEffect transition="in" filter="fade">
                                      <p:cBhvr>
                                        <p:cTn id="24" dur="500"/>
                                        <p:tgtEl>
                                          <p:spTgt spid="174">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74">
                                            <p:txEl>
                                              <p:pRg st="8" end="8"/>
                                            </p:txEl>
                                          </p:spTgt>
                                        </p:tgtEl>
                                        <p:attrNameLst>
                                          <p:attrName>style.visibility</p:attrName>
                                        </p:attrNameLst>
                                      </p:cBhvr>
                                      <p:to>
                                        <p:strVal val="visible"/>
                                      </p:to>
                                    </p:set>
                                    <p:animEffect transition="in" filter="fade">
                                      <p:cBhvr>
                                        <p:cTn id="29" dur="500"/>
                                        <p:tgtEl>
                                          <p:spTgt spid="174">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74">
                                            <p:txEl>
                                              <p:pRg st="7" end="7"/>
                                            </p:txEl>
                                          </p:spTgt>
                                        </p:tgtEl>
                                        <p:attrNameLst>
                                          <p:attrName>style.visibility</p:attrName>
                                        </p:attrNameLst>
                                      </p:cBhvr>
                                      <p:to>
                                        <p:strVal val="visible"/>
                                      </p:to>
                                    </p:set>
                                    <p:animEffect transition="in" filter="fade">
                                      <p:cBhvr>
                                        <p:cTn id="32" dur="500"/>
                                        <p:tgtEl>
                                          <p:spTgt spid="174">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74">
                                            <p:txEl>
                                              <p:pRg st="9" end="9"/>
                                            </p:txEl>
                                          </p:spTgt>
                                        </p:tgtEl>
                                        <p:attrNameLst>
                                          <p:attrName>style.visibility</p:attrName>
                                        </p:attrNameLst>
                                      </p:cBhvr>
                                      <p:to>
                                        <p:strVal val="visible"/>
                                      </p:to>
                                    </p:set>
                                    <p:animEffect transition="in" filter="fade">
                                      <p:cBhvr>
                                        <p:cTn id="35" dur="500"/>
                                        <p:tgtEl>
                                          <p:spTgt spid="17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76"/>
            <a:ext cx="7886700" cy="884082"/>
          </a:xfrm>
        </p:spPr>
        <p:txBody>
          <a:bodyPr>
            <a:normAutofit/>
          </a:bodyPr>
          <a:lstStyle/>
          <a:p>
            <a:r>
              <a:rPr lang="en-US" altLang="zh-CN" sz="3200" b="1" dirty="0" smtClean="0">
                <a:latin typeface="+mn-lt"/>
                <a:cs typeface="Arial" panose="020B0604020202020204" pitchFamily="34" charset="0"/>
              </a:rPr>
              <a:t>Single Instruction Execution</a:t>
            </a:r>
            <a:endParaRPr lang="en-US" altLang="zh-CN" sz="3200" b="1" dirty="0">
              <a:latin typeface="+mn-lt"/>
              <a:cs typeface="Arial" panose="020B0604020202020204" pitchFamily="34" charset="0"/>
            </a:endParaRPr>
          </a:p>
        </p:txBody>
      </p:sp>
      <p:cxnSp>
        <p:nvCxnSpPr>
          <p:cNvPr id="4" name="Straight Connector 3"/>
          <p:cNvCxnSpPr/>
          <p:nvPr/>
        </p:nvCxnSpPr>
        <p:spPr>
          <a:xfrm>
            <a:off x="0" y="895517"/>
            <a:ext cx="9144000" cy="3048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14359" y="-43394"/>
            <a:ext cx="973455" cy="973455"/>
          </a:xfrm>
          <a:prstGeom prst="rect">
            <a:avLst/>
          </a:prstGeom>
        </p:spPr>
      </p:pic>
      <p:sp>
        <p:nvSpPr>
          <p:cNvPr id="3" name="Rectangle 2"/>
          <p:cNvSpPr/>
          <p:nvPr/>
        </p:nvSpPr>
        <p:spPr>
          <a:xfrm>
            <a:off x="-60960" y="1124083"/>
            <a:ext cx="9204960" cy="523220"/>
          </a:xfrm>
          <a:prstGeom prst="rect">
            <a:avLst/>
          </a:prstGeom>
        </p:spPr>
        <p:txBody>
          <a:bodyPr wrap="square">
            <a:spAutoFit/>
          </a:bodyPr>
          <a:lstStyle/>
          <a:p>
            <a:pPr marL="342900" indent="-342900">
              <a:spcBef>
                <a:spcPct val="20000"/>
              </a:spcBef>
              <a:buSzPct val="100000"/>
              <a:buFont typeface="Wingdings" charset="2"/>
              <a:buChar char="Ø"/>
            </a:pPr>
            <a:r>
              <a:rPr lang="en-US" altLang="zh-CN" sz="2800" b="1" dirty="0" smtClean="0">
                <a:ea typeface="Calibri" charset="0"/>
                <a:cs typeface="Gill Sans"/>
              </a:rPr>
              <a:t>Instruction execution from C to assembly code</a:t>
            </a:r>
            <a:endParaRPr lang="en-US" altLang="zh-CN" sz="2400" b="1" dirty="0" smtClean="0">
              <a:solidFill>
                <a:srgbClr val="910C07"/>
              </a:solidFill>
              <a:ea typeface="Calibri" charset="0"/>
              <a:cs typeface="Gill Sans"/>
            </a:endParaRPr>
          </a:p>
        </p:txBody>
      </p:sp>
      <p:sp>
        <p:nvSpPr>
          <p:cNvPr id="5" name="Rectangle 4"/>
          <p:cNvSpPr/>
          <p:nvPr/>
        </p:nvSpPr>
        <p:spPr>
          <a:xfrm>
            <a:off x="-60960" y="2855037"/>
            <a:ext cx="3473643" cy="2000548"/>
          </a:xfrm>
          <a:prstGeom prst="rect">
            <a:avLst/>
          </a:prstGeom>
        </p:spPr>
        <p:txBody>
          <a:bodyPr wrap="none">
            <a:spAutoFit/>
          </a:bodyPr>
          <a:lstStyle/>
          <a:p>
            <a:pPr lvl="1"/>
            <a:r>
              <a:rPr lang="en-US" altLang="en-US" sz="2000" b="1" dirty="0" smtClean="0"/>
              <a:t>­­</a:t>
            </a:r>
            <a:r>
              <a:rPr lang="en-US" altLang="en-US" sz="2000" b="1" dirty="0" smtClean="0"/>
              <a:t>Assembly code for </a:t>
            </a:r>
            <a:r>
              <a:rPr lang="en-US" altLang="en-US" sz="2000" b="1" dirty="0"/>
              <a:t>a = </a:t>
            </a:r>
            <a:r>
              <a:rPr lang="en-US" altLang="en-US" sz="2000" b="1" dirty="0" err="1" smtClean="0"/>
              <a:t>b+c</a:t>
            </a:r>
            <a:r>
              <a:rPr lang="en-US" altLang="en-US" sz="2000" b="1" dirty="0" smtClean="0"/>
              <a:t>:</a:t>
            </a:r>
          </a:p>
          <a:p>
            <a:pPr lvl="1"/>
            <a:r>
              <a:rPr lang="en-US" altLang="en-US" sz="2000" i="1" dirty="0" err="1" smtClean="0"/>
              <a:t>lw</a:t>
            </a:r>
            <a:r>
              <a:rPr lang="en-US" altLang="en-US" sz="2000" i="1" dirty="0" smtClean="0"/>
              <a:t> </a:t>
            </a:r>
            <a:r>
              <a:rPr lang="en-US" altLang="en-US" sz="2000" i="1" dirty="0" err="1"/>
              <a:t>Rb</a:t>
            </a:r>
            <a:r>
              <a:rPr lang="en-US" altLang="en-US" sz="2000" i="1" dirty="0"/>
              <a:t>, </a:t>
            </a:r>
            <a:r>
              <a:rPr lang="en-US" altLang="en-US" sz="2000" i="1" dirty="0" smtClean="0"/>
              <a:t>b</a:t>
            </a:r>
            <a:endParaRPr lang="en-US" altLang="en-US" sz="2000" i="1" dirty="0"/>
          </a:p>
          <a:p>
            <a:pPr lvl="1"/>
            <a:r>
              <a:rPr lang="en-US" altLang="en-US" sz="2000" i="1" dirty="0" err="1"/>
              <a:t>lw</a:t>
            </a:r>
            <a:r>
              <a:rPr lang="en-US" altLang="en-US" sz="2000" i="1" dirty="0"/>
              <a:t> </a:t>
            </a:r>
            <a:r>
              <a:rPr lang="en-US" altLang="en-US" sz="2000" i="1" dirty="0" err="1"/>
              <a:t>Rc</a:t>
            </a:r>
            <a:r>
              <a:rPr lang="en-US" altLang="en-US" sz="2000" i="1" dirty="0"/>
              <a:t>, c </a:t>
            </a:r>
          </a:p>
          <a:p>
            <a:pPr lvl="1"/>
            <a:r>
              <a:rPr lang="en-US" altLang="en-US" sz="2000" i="1" dirty="0" smtClean="0"/>
              <a:t>add </a:t>
            </a:r>
            <a:r>
              <a:rPr lang="en-US" altLang="en-US" sz="2000" i="1" dirty="0"/>
              <a:t>Ra, </a:t>
            </a:r>
            <a:r>
              <a:rPr lang="en-US" altLang="en-US" sz="2000" i="1" dirty="0" err="1"/>
              <a:t>Rb</a:t>
            </a:r>
            <a:r>
              <a:rPr lang="en-US" altLang="en-US" sz="2000" i="1" dirty="0"/>
              <a:t>, </a:t>
            </a:r>
            <a:r>
              <a:rPr lang="en-US" altLang="en-US" sz="2000" i="1" dirty="0" err="1" smtClean="0"/>
              <a:t>Rc</a:t>
            </a:r>
            <a:endParaRPr lang="en-US" altLang="en-US" sz="2000" i="1" dirty="0" smtClean="0"/>
          </a:p>
          <a:p>
            <a:pPr lvl="1"/>
            <a:r>
              <a:rPr lang="en-US" altLang="en-US" sz="2000" i="1" dirty="0" err="1"/>
              <a:t>sw</a:t>
            </a:r>
            <a:r>
              <a:rPr lang="en-US" altLang="en-US" sz="2000" i="1" dirty="0"/>
              <a:t> Ra, a </a:t>
            </a:r>
          </a:p>
          <a:p>
            <a:pPr lvl="1"/>
            <a:endParaRPr lang="en-US" sz="2400" i="1" dirty="0"/>
          </a:p>
        </p:txBody>
      </p:sp>
      <p:cxnSp>
        <p:nvCxnSpPr>
          <p:cNvPr id="7" name="Straight Arrow Connector 6"/>
          <p:cNvCxnSpPr/>
          <p:nvPr/>
        </p:nvCxnSpPr>
        <p:spPr>
          <a:xfrm flipH="1">
            <a:off x="1531620" y="3369482"/>
            <a:ext cx="441960" cy="76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001940" y="3192436"/>
            <a:ext cx="2125197" cy="369332"/>
          </a:xfrm>
          <a:prstGeom prst="rect">
            <a:avLst/>
          </a:prstGeom>
        </p:spPr>
        <p:txBody>
          <a:bodyPr wrap="none">
            <a:spAutoFit/>
          </a:bodyPr>
          <a:lstStyle/>
          <a:p>
            <a:pPr>
              <a:spcBef>
                <a:spcPct val="20000"/>
              </a:spcBef>
              <a:buSzPct val="100000"/>
            </a:pPr>
            <a:r>
              <a:rPr lang="en-US" altLang="zh-CN" dirty="0" smtClean="0">
                <a:ea typeface="Calibri" charset="0"/>
                <a:cs typeface="Gill Sans"/>
              </a:rPr>
              <a:t>Load b to register </a:t>
            </a:r>
            <a:r>
              <a:rPr lang="en-US" altLang="zh-CN" dirty="0" err="1" smtClean="0">
                <a:ea typeface="Calibri" charset="0"/>
                <a:cs typeface="Gill Sans"/>
              </a:rPr>
              <a:t>Rb</a:t>
            </a:r>
            <a:endParaRPr lang="en-US" altLang="zh-CN" b="1" dirty="0">
              <a:solidFill>
                <a:srgbClr val="910C07"/>
              </a:solidFill>
              <a:ea typeface="Calibri" charset="0"/>
              <a:cs typeface="Gill Sans"/>
            </a:endParaRPr>
          </a:p>
        </p:txBody>
      </p:sp>
      <p:sp>
        <p:nvSpPr>
          <p:cNvPr id="20" name="Rectangle 19"/>
          <p:cNvSpPr/>
          <p:nvPr/>
        </p:nvSpPr>
        <p:spPr>
          <a:xfrm>
            <a:off x="2001940" y="3448014"/>
            <a:ext cx="2077107" cy="369332"/>
          </a:xfrm>
          <a:prstGeom prst="rect">
            <a:avLst/>
          </a:prstGeom>
        </p:spPr>
        <p:txBody>
          <a:bodyPr wrap="none">
            <a:spAutoFit/>
          </a:bodyPr>
          <a:lstStyle/>
          <a:p>
            <a:pPr>
              <a:spcBef>
                <a:spcPct val="20000"/>
              </a:spcBef>
              <a:buSzPct val="100000"/>
            </a:pPr>
            <a:r>
              <a:rPr lang="en-US" altLang="zh-CN" dirty="0" smtClean="0">
                <a:ea typeface="Calibri" charset="0"/>
                <a:cs typeface="Gill Sans"/>
              </a:rPr>
              <a:t>Load c to register </a:t>
            </a:r>
            <a:r>
              <a:rPr lang="en-US" altLang="zh-CN" dirty="0" err="1" smtClean="0">
                <a:ea typeface="Calibri" charset="0"/>
                <a:cs typeface="Gill Sans"/>
              </a:rPr>
              <a:t>Rc</a:t>
            </a:r>
            <a:endParaRPr lang="en-US" altLang="zh-CN" b="1" dirty="0">
              <a:solidFill>
                <a:srgbClr val="910C07"/>
              </a:solidFill>
              <a:ea typeface="Calibri" charset="0"/>
              <a:cs typeface="Gill Sans"/>
            </a:endParaRPr>
          </a:p>
        </p:txBody>
      </p:sp>
      <p:cxnSp>
        <p:nvCxnSpPr>
          <p:cNvPr id="21" name="Straight Arrow Connector 20"/>
          <p:cNvCxnSpPr/>
          <p:nvPr/>
        </p:nvCxnSpPr>
        <p:spPr>
          <a:xfrm flipH="1">
            <a:off x="1531620" y="3640147"/>
            <a:ext cx="441960" cy="76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568958" y="3792686"/>
            <a:ext cx="4795095" cy="369332"/>
          </a:xfrm>
          <a:prstGeom prst="rect">
            <a:avLst/>
          </a:prstGeom>
        </p:spPr>
        <p:txBody>
          <a:bodyPr wrap="none">
            <a:spAutoFit/>
          </a:bodyPr>
          <a:lstStyle/>
          <a:p>
            <a:pPr>
              <a:spcBef>
                <a:spcPct val="20000"/>
              </a:spcBef>
              <a:buSzPct val="100000"/>
            </a:pPr>
            <a:r>
              <a:rPr lang="en-US" altLang="zh-CN" dirty="0" smtClean="0">
                <a:ea typeface="Calibri" charset="0"/>
                <a:cs typeface="Gill Sans"/>
              </a:rPr>
              <a:t>Add the value in register </a:t>
            </a:r>
            <a:r>
              <a:rPr lang="en-US" altLang="zh-CN" dirty="0" err="1" smtClean="0">
                <a:ea typeface="Calibri" charset="0"/>
                <a:cs typeface="Gill Sans"/>
              </a:rPr>
              <a:t>Rb</a:t>
            </a:r>
            <a:r>
              <a:rPr lang="en-US" altLang="zh-CN" dirty="0" smtClean="0">
                <a:ea typeface="Calibri" charset="0"/>
                <a:cs typeface="Gill Sans"/>
              </a:rPr>
              <a:t> and </a:t>
            </a:r>
            <a:r>
              <a:rPr lang="en-US" altLang="zh-CN" dirty="0" err="1" smtClean="0">
                <a:ea typeface="Calibri" charset="0"/>
                <a:cs typeface="Gill Sans"/>
              </a:rPr>
              <a:t>Rc</a:t>
            </a:r>
            <a:r>
              <a:rPr lang="en-US" altLang="zh-CN" dirty="0" smtClean="0">
                <a:ea typeface="Calibri" charset="0"/>
                <a:cs typeface="Gill Sans"/>
              </a:rPr>
              <a:t> to register Ra</a:t>
            </a:r>
            <a:endParaRPr lang="en-US" altLang="zh-CN" b="1" dirty="0">
              <a:solidFill>
                <a:srgbClr val="910C07"/>
              </a:solidFill>
              <a:ea typeface="Calibri" charset="0"/>
              <a:cs typeface="Gill Sans"/>
            </a:endParaRPr>
          </a:p>
        </p:txBody>
      </p:sp>
      <p:cxnSp>
        <p:nvCxnSpPr>
          <p:cNvPr id="24" name="Straight Arrow Connector 23"/>
          <p:cNvCxnSpPr/>
          <p:nvPr/>
        </p:nvCxnSpPr>
        <p:spPr>
          <a:xfrm flipH="1">
            <a:off x="2098638" y="3984819"/>
            <a:ext cx="441960" cy="76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60961" y="1730626"/>
            <a:ext cx="2588786" cy="707886"/>
          </a:xfrm>
          <a:prstGeom prst="rect">
            <a:avLst/>
          </a:prstGeom>
        </p:spPr>
        <p:txBody>
          <a:bodyPr wrap="none">
            <a:spAutoFit/>
          </a:bodyPr>
          <a:lstStyle/>
          <a:p>
            <a:pPr lvl="1"/>
            <a:r>
              <a:rPr lang="en-US" altLang="en-US" sz="2000" b="1" dirty="0" smtClean="0"/>
              <a:t>C code for </a:t>
            </a:r>
            <a:r>
              <a:rPr lang="en-US" altLang="en-US" sz="2000" b="1" dirty="0"/>
              <a:t>a = </a:t>
            </a:r>
            <a:r>
              <a:rPr lang="en-US" altLang="en-US" sz="2000" b="1" dirty="0" err="1" smtClean="0"/>
              <a:t>b+c</a:t>
            </a:r>
            <a:r>
              <a:rPr lang="en-US" altLang="en-US" sz="2000" b="1" dirty="0" smtClean="0"/>
              <a:t>:</a:t>
            </a:r>
          </a:p>
          <a:p>
            <a:pPr lvl="1"/>
            <a:r>
              <a:rPr lang="en-US" sz="2000" i="1" dirty="0" err="1" smtClean="0"/>
              <a:t>int</a:t>
            </a:r>
            <a:r>
              <a:rPr lang="en-US" sz="2000" i="1" dirty="0" smtClean="0"/>
              <a:t> a = b + c;</a:t>
            </a:r>
            <a:endParaRPr lang="en-US" sz="2400" i="1" dirty="0"/>
          </a:p>
        </p:txBody>
      </p:sp>
      <p:sp>
        <p:nvSpPr>
          <p:cNvPr id="26" name="Rectangle 25"/>
          <p:cNvSpPr/>
          <p:nvPr/>
        </p:nvSpPr>
        <p:spPr>
          <a:xfrm>
            <a:off x="2034006" y="4082700"/>
            <a:ext cx="2983061" cy="369332"/>
          </a:xfrm>
          <a:prstGeom prst="rect">
            <a:avLst/>
          </a:prstGeom>
        </p:spPr>
        <p:txBody>
          <a:bodyPr wrap="none">
            <a:spAutoFit/>
          </a:bodyPr>
          <a:lstStyle/>
          <a:p>
            <a:pPr>
              <a:spcBef>
                <a:spcPct val="20000"/>
              </a:spcBef>
              <a:buSzPct val="100000"/>
            </a:pPr>
            <a:r>
              <a:rPr lang="en-US" altLang="zh-CN" dirty="0" smtClean="0">
                <a:ea typeface="Calibri" charset="0"/>
                <a:cs typeface="Gill Sans"/>
              </a:rPr>
              <a:t>write register Ra to memory a</a:t>
            </a:r>
            <a:endParaRPr lang="en-US" altLang="zh-CN" b="1" dirty="0">
              <a:solidFill>
                <a:srgbClr val="910C07"/>
              </a:solidFill>
              <a:ea typeface="Calibri" charset="0"/>
              <a:cs typeface="Gill Sans"/>
            </a:endParaRPr>
          </a:p>
        </p:txBody>
      </p:sp>
      <p:cxnSp>
        <p:nvCxnSpPr>
          <p:cNvPr id="27" name="Straight Arrow Connector 26"/>
          <p:cNvCxnSpPr/>
          <p:nvPr/>
        </p:nvCxnSpPr>
        <p:spPr>
          <a:xfrm flipH="1">
            <a:off x="1563686" y="4274833"/>
            <a:ext cx="441960" cy="76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507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par>
                                <p:cTn id="41" presetID="10"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20" grpId="0"/>
      <p:bldP spid="23" grpId="0"/>
      <p:bldP spid="25" grpId="0"/>
      <p:bldP spid="2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76"/>
            <a:ext cx="7886700" cy="884082"/>
          </a:xfrm>
        </p:spPr>
        <p:txBody>
          <a:bodyPr>
            <a:normAutofit/>
          </a:bodyPr>
          <a:lstStyle/>
          <a:p>
            <a:r>
              <a:rPr lang="en-US" altLang="zh-CN" sz="3200" b="1" dirty="0" smtClean="0">
                <a:latin typeface="+mn-lt"/>
                <a:cs typeface="Arial" panose="020B0604020202020204" pitchFamily="34" charset="0"/>
              </a:rPr>
              <a:t>Pipeline </a:t>
            </a:r>
            <a:r>
              <a:rPr lang="en-US" altLang="zh-CN" sz="3200" b="1" dirty="0">
                <a:latin typeface="+mn-lt"/>
                <a:cs typeface="Arial" panose="020B0604020202020204" pitchFamily="34" charset="0"/>
              </a:rPr>
              <a:t>Hazards</a:t>
            </a:r>
          </a:p>
        </p:txBody>
      </p:sp>
      <p:cxnSp>
        <p:nvCxnSpPr>
          <p:cNvPr id="4" name="Straight Connector 3"/>
          <p:cNvCxnSpPr/>
          <p:nvPr/>
        </p:nvCxnSpPr>
        <p:spPr>
          <a:xfrm>
            <a:off x="0" y="895517"/>
            <a:ext cx="9144000" cy="3048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14359" y="-43394"/>
            <a:ext cx="973455" cy="973455"/>
          </a:xfrm>
          <a:prstGeom prst="rect">
            <a:avLst/>
          </a:prstGeom>
        </p:spPr>
      </p:pic>
      <p:sp>
        <p:nvSpPr>
          <p:cNvPr id="3" name="Rectangle 2"/>
          <p:cNvSpPr/>
          <p:nvPr/>
        </p:nvSpPr>
        <p:spPr>
          <a:xfrm>
            <a:off x="-60960" y="1124083"/>
            <a:ext cx="9204960" cy="1196738"/>
          </a:xfrm>
          <a:prstGeom prst="rect">
            <a:avLst/>
          </a:prstGeom>
        </p:spPr>
        <p:txBody>
          <a:bodyPr wrap="square">
            <a:spAutoFit/>
          </a:bodyPr>
          <a:lstStyle/>
          <a:p>
            <a:pPr marL="342900" indent="-342900">
              <a:spcBef>
                <a:spcPct val="20000"/>
              </a:spcBef>
              <a:buSzPct val="100000"/>
              <a:buFont typeface="Wingdings" charset="2"/>
              <a:buChar char="Ø"/>
            </a:pPr>
            <a:r>
              <a:rPr lang="en-US" altLang="zh-CN" sz="2800" b="1" dirty="0" smtClean="0">
                <a:ea typeface="Calibri" charset="0"/>
                <a:cs typeface="Gill Sans"/>
              </a:rPr>
              <a:t>Structural Hazard Solution</a:t>
            </a:r>
            <a:r>
              <a:rPr lang="zh-CN" altLang="en-US" sz="2800" b="1" dirty="0" smtClean="0">
                <a:ea typeface="Calibri" charset="0"/>
                <a:cs typeface="Gill Sans"/>
              </a:rPr>
              <a:t>：</a:t>
            </a:r>
            <a:endParaRPr lang="en-US" altLang="zh-CN" sz="2800" b="1" dirty="0" smtClean="0">
              <a:cs typeface="Gill Sans"/>
            </a:endParaRPr>
          </a:p>
          <a:p>
            <a:pPr marL="685800" lvl="1" indent="-228600">
              <a:lnSpc>
                <a:spcPct val="90000"/>
              </a:lnSpc>
              <a:spcBef>
                <a:spcPts val="500"/>
              </a:spcBef>
              <a:buClr>
                <a:schemeClr val="tx1"/>
              </a:buClr>
              <a:buSzPct val="80000"/>
              <a:buFont typeface="Arial" panose="020B0604020202020204" pitchFamily="34" charset="0"/>
              <a:buChar char="•"/>
            </a:pPr>
            <a:r>
              <a:rPr lang="en-US" altLang="en-US" sz="2000" dirty="0" smtClean="0"/>
              <a:t>Add more resources (e.g. data memory and instruction memory)</a:t>
            </a:r>
            <a:endParaRPr lang="en-US" altLang="en-US" sz="2000" dirty="0"/>
          </a:p>
          <a:p>
            <a:pPr lvl="1">
              <a:spcBef>
                <a:spcPct val="20000"/>
              </a:spcBef>
              <a:buClr>
                <a:schemeClr val="accent3">
                  <a:lumMod val="50000"/>
                </a:schemeClr>
              </a:buClr>
              <a:buSzPct val="80000"/>
            </a:pPr>
            <a:endParaRPr lang="en-US" altLang="zh-CN" b="1" dirty="0" smtClean="0">
              <a:solidFill>
                <a:srgbClr val="910C07"/>
              </a:solidFill>
              <a:ea typeface="Calibri" charset="0"/>
              <a:cs typeface="Gill Sans"/>
            </a:endParaRPr>
          </a:p>
        </p:txBody>
      </p:sp>
      <p:sp>
        <p:nvSpPr>
          <p:cNvPr id="18" name="Slide Number Placeholder 17"/>
          <p:cNvSpPr>
            <a:spLocks noGrp="1"/>
          </p:cNvSpPr>
          <p:nvPr>
            <p:ph type="sldNum" sz="quarter" idx="12"/>
          </p:nvPr>
        </p:nvSpPr>
        <p:spPr/>
        <p:txBody>
          <a:bodyPr/>
          <a:lstStyle/>
          <a:p>
            <a:fld id="{2EE75D0F-26FA-4B8D-AE34-0EE4D3F34880}" type="slidenum">
              <a:rPr lang="en-US" smtClean="0"/>
              <a:pPr/>
              <a:t>20</a:t>
            </a:fld>
            <a:endParaRPr lang="en-US" dirty="0"/>
          </a:p>
        </p:txBody>
      </p:sp>
      <p:sp>
        <p:nvSpPr>
          <p:cNvPr id="174" name="Rectangle 3"/>
          <p:cNvSpPr txBox="1">
            <a:spLocks noChangeArrowheads="1"/>
          </p:cNvSpPr>
          <p:nvPr/>
        </p:nvSpPr>
        <p:spPr>
          <a:xfrm>
            <a:off x="0" y="1833968"/>
            <a:ext cx="7886700" cy="45223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Clr>
                <a:schemeClr val="tx1"/>
              </a:buClr>
              <a:buNone/>
            </a:pPr>
            <a:endParaRPr lang="en-US" altLang="en-US" dirty="0"/>
          </a:p>
        </p:txBody>
      </p:sp>
      <p:grpSp>
        <p:nvGrpSpPr>
          <p:cNvPr id="9" name="Group 3"/>
          <p:cNvGrpSpPr>
            <a:grpSpLocks/>
          </p:cNvGrpSpPr>
          <p:nvPr/>
        </p:nvGrpSpPr>
        <p:grpSpPr bwMode="auto">
          <a:xfrm>
            <a:off x="1937093" y="2223618"/>
            <a:ext cx="6851650" cy="4572000"/>
            <a:chOff x="816" y="1056"/>
            <a:chExt cx="4316" cy="2880"/>
          </a:xfrm>
        </p:grpSpPr>
        <p:sp>
          <p:nvSpPr>
            <p:cNvPr id="10" name="Line 4"/>
            <p:cNvSpPr>
              <a:spLocks noChangeShapeType="1"/>
            </p:cNvSpPr>
            <p:nvPr/>
          </p:nvSpPr>
          <p:spPr bwMode="auto">
            <a:xfrm>
              <a:off x="816" y="1056"/>
              <a:ext cx="4144" cy="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 name="Group 5"/>
            <p:cNvGrpSpPr>
              <a:grpSpLocks/>
            </p:cNvGrpSpPr>
            <p:nvPr/>
          </p:nvGrpSpPr>
          <p:grpSpPr bwMode="auto">
            <a:xfrm>
              <a:off x="1094" y="1440"/>
              <a:ext cx="2444" cy="441"/>
              <a:chOff x="1962" y="1200"/>
              <a:chExt cx="1910" cy="441"/>
            </a:xfrm>
          </p:grpSpPr>
          <p:grpSp>
            <p:nvGrpSpPr>
              <p:cNvPr id="131" name="Group 6"/>
              <p:cNvGrpSpPr>
                <a:grpSpLocks noChangeAspect="1"/>
              </p:cNvGrpSpPr>
              <p:nvPr/>
            </p:nvGrpSpPr>
            <p:grpSpPr bwMode="auto">
              <a:xfrm>
                <a:off x="2429" y="1304"/>
                <a:ext cx="221" cy="233"/>
                <a:chOff x="1374" y="528"/>
                <a:chExt cx="480" cy="432"/>
              </a:xfrm>
            </p:grpSpPr>
            <p:grpSp>
              <p:nvGrpSpPr>
                <p:cNvPr id="160" name="Group 7"/>
                <p:cNvGrpSpPr>
                  <a:grpSpLocks noChangeAspect="1"/>
                </p:cNvGrpSpPr>
                <p:nvPr/>
              </p:nvGrpSpPr>
              <p:grpSpPr bwMode="auto">
                <a:xfrm>
                  <a:off x="1374" y="528"/>
                  <a:ext cx="480" cy="432"/>
                  <a:chOff x="1392" y="528"/>
                  <a:chExt cx="480" cy="432"/>
                </a:xfrm>
              </p:grpSpPr>
              <p:sp>
                <p:nvSpPr>
                  <p:cNvPr id="162" name="Rectangle 8"/>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 name="Rectangle 9"/>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61" name="Text Box 10"/>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132" name="Line 11"/>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 name="Line 12"/>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4" name="Group 13"/>
              <p:cNvGrpSpPr>
                <a:grpSpLocks noChangeAspect="1"/>
              </p:cNvGrpSpPr>
              <p:nvPr/>
            </p:nvGrpSpPr>
            <p:grpSpPr bwMode="auto">
              <a:xfrm>
                <a:off x="2851" y="1235"/>
                <a:ext cx="199" cy="371"/>
                <a:chOff x="2991" y="411"/>
                <a:chExt cx="359" cy="768"/>
              </a:xfrm>
            </p:grpSpPr>
            <p:sp>
              <p:nvSpPr>
                <p:cNvPr id="156" name="AutoShape 14"/>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157" name="AutoShape 15"/>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 name="Freeform 16"/>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 name="Text Box 17"/>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135" name="Line 18"/>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 name="Line 19"/>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7" name="Group 20"/>
              <p:cNvGrpSpPr>
                <a:grpSpLocks noChangeAspect="1"/>
              </p:cNvGrpSpPr>
              <p:nvPr/>
            </p:nvGrpSpPr>
            <p:grpSpPr bwMode="auto">
              <a:xfrm>
                <a:off x="3209" y="1305"/>
                <a:ext cx="275" cy="232"/>
                <a:chOff x="3853" y="576"/>
                <a:chExt cx="594" cy="480"/>
              </a:xfrm>
            </p:grpSpPr>
            <p:sp>
              <p:nvSpPr>
                <p:cNvPr id="154" name="Rectangle 21"/>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55" name="Text Box 22"/>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138" name="Freeform 23"/>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 name="Line 24"/>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 name="Line 25"/>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1" name="Group 26"/>
              <p:cNvGrpSpPr>
                <a:grpSpLocks noChangeAspect="1"/>
              </p:cNvGrpSpPr>
              <p:nvPr/>
            </p:nvGrpSpPr>
            <p:grpSpPr bwMode="auto">
              <a:xfrm>
                <a:off x="1962" y="1305"/>
                <a:ext cx="290" cy="232"/>
                <a:chOff x="1123" y="576"/>
                <a:chExt cx="626" cy="480"/>
              </a:xfrm>
            </p:grpSpPr>
            <p:sp>
              <p:nvSpPr>
                <p:cNvPr id="152" name="Rectangle 27"/>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53" name="Text Box 28"/>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142" name="Group 29"/>
              <p:cNvGrpSpPr>
                <a:grpSpLocks/>
              </p:cNvGrpSpPr>
              <p:nvPr/>
            </p:nvGrpSpPr>
            <p:grpSpPr bwMode="auto">
              <a:xfrm>
                <a:off x="2288" y="1200"/>
                <a:ext cx="1297" cy="441"/>
                <a:chOff x="2112" y="528"/>
                <a:chExt cx="2088" cy="681"/>
              </a:xfrm>
            </p:grpSpPr>
            <p:sp>
              <p:nvSpPr>
                <p:cNvPr id="148" name="Rectangle 30"/>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 name="Rectangle 31"/>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 name="Rectangle 32"/>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 name="Rectangle 33"/>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3" name="Group 34"/>
              <p:cNvGrpSpPr>
                <a:grpSpLocks noChangeAspect="1"/>
              </p:cNvGrpSpPr>
              <p:nvPr/>
            </p:nvGrpSpPr>
            <p:grpSpPr bwMode="auto">
              <a:xfrm flipH="1">
                <a:off x="3649" y="1296"/>
                <a:ext cx="223" cy="233"/>
                <a:chOff x="1374" y="528"/>
                <a:chExt cx="480" cy="432"/>
              </a:xfrm>
            </p:grpSpPr>
            <p:grpSp>
              <p:nvGrpSpPr>
                <p:cNvPr id="144" name="Group 35"/>
                <p:cNvGrpSpPr>
                  <a:grpSpLocks noChangeAspect="1"/>
                </p:cNvGrpSpPr>
                <p:nvPr/>
              </p:nvGrpSpPr>
              <p:grpSpPr bwMode="auto">
                <a:xfrm>
                  <a:off x="1374" y="528"/>
                  <a:ext cx="480" cy="432"/>
                  <a:chOff x="1392" y="528"/>
                  <a:chExt cx="480" cy="432"/>
                </a:xfrm>
              </p:grpSpPr>
              <p:sp>
                <p:nvSpPr>
                  <p:cNvPr id="146" name="Rectangle 36"/>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 name="Rectangle 37"/>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45" name="Text Box 38"/>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12" name="Group 39"/>
            <p:cNvGrpSpPr>
              <a:grpSpLocks/>
            </p:cNvGrpSpPr>
            <p:nvPr/>
          </p:nvGrpSpPr>
          <p:grpSpPr bwMode="auto">
            <a:xfrm>
              <a:off x="1632" y="2016"/>
              <a:ext cx="2444" cy="441"/>
              <a:chOff x="1962" y="1200"/>
              <a:chExt cx="1910" cy="441"/>
            </a:xfrm>
          </p:grpSpPr>
          <p:grpSp>
            <p:nvGrpSpPr>
              <p:cNvPr id="98" name="Group 40"/>
              <p:cNvGrpSpPr>
                <a:grpSpLocks noChangeAspect="1"/>
              </p:cNvGrpSpPr>
              <p:nvPr/>
            </p:nvGrpSpPr>
            <p:grpSpPr bwMode="auto">
              <a:xfrm>
                <a:off x="2429" y="1304"/>
                <a:ext cx="221" cy="233"/>
                <a:chOff x="1374" y="528"/>
                <a:chExt cx="480" cy="432"/>
              </a:xfrm>
            </p:grpSpPr>
            <p:grpSp>
              <p:nvGrpSpPr>
                <p:cNvPr id="127" name="Group 41"/>
                <p:cNvGrpSpPr>
                  <a:grpSpLocks noChangeAspect="1"/>
                </p:cNvGrpSpPr>
                <p:nvPr/>
              </p:nvGrpSpPr>
              <p:grpSpPr bwMode="auto">
                <a:xfrm>
                  <a:off x="1374" y="528"/>
                  <a:ext cx="480" cy="432"/>
                  <a:chOff x="1392" y="528"/>
                  <a:chExt cx="480" cy="432"/>
                </a:xfrm>
              </p:grpSpPr>
              <p:sp>
                <p:nvSpPr>
                  <p:cNvPr id="129" name="Rectangle 42"/>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 name="Rectangle 43"/>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28" name="Text Box 44"/>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99" name="Line 45"/>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 name="Line 46"/>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1" name="Group 47"/>
              <p:cNvGrpSpPr>
                <a:grpSpLocks noChangeAspect="1"/>
              </p:cNvGrpSpPr>
              <p:nvPr/>
            </p:nvGrpSpPr>
            <p:grpSpPr bwMode="auto">
              <a:xfrm>
                <a:off x="2851" y="1235"/>
                <a:ext cx="199" cy="371"/>
                <a:chOff x="2991" y="411"/>
                <a:chExt cx="359" cy="768"/>
              </a:xfrm>
            </p:grpSpPr>
            <p:sp>
              <p:nvSpPr>
                <p:cNvPr id="123" name="AutoShape 48"/>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124" name="AutoShape 49"/>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 name="Freeform 50"/>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Text Box 51"/>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102" name="Line 52"/>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 name="Line 53"/>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4" name="Group 54"/>
              <p:cNvGrpSpPr>
                <a:grpSpLocks noChangeAspect="1"/>
              </p:cNvGrpSpPr>
              <p:nvPr/>
            </p:nvGrpSpPr>
            <p:grpSpPr bwMode="auto">
              <a:xfrm>
                <a:off x="3209" y="1305"/>
                <a:ext cx="275" cy="232"/>
                <a:chOff x="3853" y="576"/>
                <a:chExt cx="594" cy="480"/>
              </a:xfrm>
            </p:grpSpPr>
            <p:sp>
              <p:nvSpPr>
                <p:cNvPr id="121" name="Rectangle 55"/>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22" name="Text Box 56"/>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105" name="Freeform 57"/>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Line 58"/>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 name="Line 59"/>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8" name="Group 60"/>
              <p:cNvGrpSpPr>
                <a:grpSpLocks noChangeAspect="1"/>
              </p:cNvGrpSpPr>
              <p:nvPr/>
            </p:nvGrpSpPr>
            <p:grpSpPr bwMode="auto">
              <a:xfrm>
                <a:off x="1962" y="1305"/>
                <a:ext cx="290" cy="232"/>
                <a:chOff x="1123" y="576"/>
                <a:chExt cx="626" cy="480"/>
              </a:xfrm>
            </p:grpSpPr>
            <p:sp>
              <p:nvSpPr>
                <p:cNvPr id="119" name="Rectangle 61"/>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20" name="Text Box 62"/>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109" name="Group 63"/>
              <p:cNvGrpSpPr>
                <a:grpSpLocks/>
              </p:cNvGrpSpPr>
              <p:nvPr/>
            </p:nvGrpSpPr>
            <p:grpSpPr bwMode="auto">
              <a:xfrm>
                <a:off x="2288" y="1200"/>
                <a:ext cx="1297" cy="441"/>
                <a:chOff x="2112" y="528"/>
                <a:chExt cx="2088" cy="681"/>
              </a:xfrm>
            </p:grpSpPr>
            <p:sp>
              <p:nvSpPr>
                <p:cNvPr id="115" name="Rectangle 64"/>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Rectangle 65"/>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 name="Rectangle 66"/>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Rectangle 67"/>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0" name="Group 68"/>
              <p:cNvGrpSpPr>
                <a:grpSpLocks noChangeAspect="1"/>
              </p:cNvGrpSpPr>
              <p:nvPr/>
            </p:nvGrpSpPr>
            <p:grpSpPr bwMode="auto">
              <a:xfrm flipH="1">
                <a:off x="3649" y="1296"/>
                <a:ext cx="223" cy="233"/>
                <a:chOff x="1374" y="528"/>
                <a:chExt cx="480" cy="432"/>
              </a:xfrm>
            </p:grpSpPr>
            <p:grpSp>
              <p:nvGrpSpPr>
                <p:cNvPr id="111" name="Group 69"/>
                <p:cNvGrpSpPr>
                  <a:grpSpLocks noChangeAspect="1"/>
                </p:cNvGrpSpPr>
                <p:nvPr/>
              </p:nvGrpSpPr>
              <p:grpSpPr bwMode="auto">
                <a:xfrm>
                  <a:off x="1374" y="528"/>
                  <a:ext cx="480" cy="432"/>
                  <a:chOff x="1392" y="528"/>
                  <a:chExt cx="480" cy="432"/>
                </a:xfrm>
              </p:grpSpPr>
              <p:sp>
                <p:nvSpPr>
                  <p:cNvPr id="113" name="Rectangle 70"/>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 name="Rectangle 71"/>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12" name="Text Box 72"/>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13" name="Group 73"/>
            <p:cNvGrpSpPr>
              <a:grpSpLocks/>
            </p:cNvGrpSpPr>
            <p:nvPr/>
          </p:nvGrpSpPr>
          <p:grpSpPr bwMode="auto">
            <a:xfrm>
              <a:off x="2160" y="2544"/>
              <a:ext cx="2444" cy="441"/>
              <a:chOff x="1962" y="1200"/>
              <a:chExt cx="1910" cy="441"/>
            </a:xfrm>
          </p:grpSpPr>
          <p:grpSp>
            <p:nvGrpSpPr>
              <p:cNvPr id="65" name="Group 64"/>
              <p:cNvGrpSpPr>
                <a:grpSpLocks noChangeAspect="1"/>
              </p:cNvGrpSpPr>
              <p:nvPr/>
            </p:nvGrpSpPr>
            <p:grpSpPr bwMode="auto">
              <a:xfrm>
                <a:off x="2429" y="1304"/>
                <a:ext cx="221" cy="233"/>
                <a:chOff x="1374" y="528"/>
                <a:chExt cx="480" cy="432"/>
              </a:xfrm>
            </p:grpSpPr>
            <p:grpSp>
              <p:nvGrpSpPr>
                <p:cNvPr id="94" name="Group 75"/>
                <p:cNvGrpSpPr>
                  <a:grpSpLocks noChangeAspect="1"/>
                </p:cNvGrpSpPr>
                <p:nvPr/>
              </p:nvGrpSpPr>
              <p:grpSpPr bwMode="auto">
                <a:xfrm>
                  <a:off x="1374" y="528"/>
                  <a:ext cx="480" cy="432"/>
                  <a:chOff x="1392" y="528"/>
                  <a:chExt cx="480" cy="432"/>
                </a:xfrm>
              </p:grpSpPr>
              <p:sp>
                <p:nvSpPr>
                  <p:cNvPr id="96" name="Rectangle 76"/>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Rectangle 77"/>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95" name="Text Box 78"/>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66" name="Line 79"/>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80"/>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8" name="Group 81"/>
              <p:cNvGrpSpPr>
                <a:grpSpLocks noChangeAspect="1"/>
              </p:cNvGrpSpPr>
              <p:nvPr/>
            </p:nvGrpSpPr>
            <p:grpSpPr bwMode="auto">
              <a:xfrm>
                <a:off x="2851" y="1235"/>
                <a:ext cx="199" cy="371"/>
                <a:chOff x="2991" y="411"/>
                <a:chExt cx="359" cy="768"/>
              </a:xfrm>
            </p:grpSpPr>
            <p:sp>
              <p:nvSpPr>
                <p:cNvPr id="90" name="AutoShape 82"/>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91" name="AutoShape 83"/>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Freeform 84"/>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Text Box 85"/>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69" name="Line 86"/>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Line 87"/>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1" name="Group 88"/>
              <p:cNvGrpSpPr>
                <a:grpSpLocks noChangeAspect="1"/>
              </p:cNvGrpSpPr>
              <p:nvPr/>
            </p:nvGrpSpPr>
            <p:grpSpPr bwMode="auto">
              <a:xfrm>
                <a:off x="3209" y="1305"/>
                <a:ext cx="275" cy="232"/>
                <a:chOff x="3853" y="576"/>
                <a:chExt cx="594" cy="480"/>
              </a:xfrm>
            </p:grpSpPr>
            <p:sp>
              <p:nvSpPr>
                <p:cNvPr id="88" name="Rectangle 89"/>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89" name="Text Box 90"/>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72" name="Freeform 91"/>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Line 92"/>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Line 93"/>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5" name="Group 94"/>
              <p:cNvGrpSpPr>
                <a:grpSpLocks noChangeAspect="1"/>
              </p:cNvGrpSpPr>
              <p:nvPr/>
            </p:nvGrpSpPr>
            <p:grpSpPr bwMode="auto">
              <a:xfrm>
                <a:off x="1962" y="1305"/>
                <a:ext cx="290" cy="232"/>
                <a:chOff x="1123" y="576"/>
                <a:chExt cx="626" cy="480"/>
              </a:xfrm>
            </p:grpSpPr>
            <p:sp>
              <p:nvSpPr>
                <p:cNvPr id="86" name="Rectangle 85"/>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87" name="Text Box 96"/>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76" name="Group 97"/>
              <p:cNvGrpSpPr>
                <a:grpSpLocks/>
              </p:cNvGrpSpPr>
              <p:nvPr/>
            </p:nvGrpSpPr>
            <p:grpSpPr bwMode="auto">
              <a:xfrm>
                <a:off x="2288" y="1200"/>
                <a:ext cx="1297" cy="441"/>
                <a:chOff x="2112" y="528"/>
                <a:chExt cx="2088" cy="681"/>
              </a:xfrm>
            </p:grpSpPr>
            <p:sp>
              <p:nvSpPr>
                <p:cNvPr id="82" name="Rectangle 98"/>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Rectangle 99"/>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Rectangle 100"/>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 name="Rectangle 101"/>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7" name="Group 102"/>
              <p:cNvGrpSpPr>
                <a:grpSpLocks noChangeAspect="1"/>
              </p:cNvGrpSpPr>
              <p:nvPr/>
            </p:nvGrpSpPr>
            <p:grpSpPr bwMode="auto">
              <a:xfrm flipH="1">
                <a:off x="3649" y="1296"/>
                <a:ext cx="223" cy="233"/>
                <a:chOff x="1374" y="528"/>
                <a:chExt cx="480" cy="432"/>
              </a:xfrm>
            </p:grpSpPr>
            <p:grpSp>
              <p:nvGrpSpPr>
                <p:cNvPr id="78" name="Group 103"/>
                <p:cNvGrpSpPr>
                  <a:grpSpLocks noChangeAspect="1"/>
                </p:cNvGrpSpPr>
                <p:nvPr/>
              </p:nvGrpSpPr>
              <p:grpSpPr bwMode="auto">
                <a:xfrm>
                  <a:off x="1374" y="528"/>
                  <a:ext cx="480" cy="432"/>
                  <a:chOff x="1392" y="528"/>
                  <a:chExt cx="480" cy="432"/>
                </a:xfrm>
              </p:grpSpPr>
              <p:sp>
                <p:nvSpPr>
                  <p:cNvPr id="80" name="Rectangle 104"/>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Rectangle 105"/>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79" name="Text Box 106"/>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14" name="Group 107"/>
            <p:cNvGrpSpPr>
              <a:grpSpLocks/>
            </p:cNvGrpSpPr>
            <p:nvPr/>
          </p:nvGrpSpPr>
          <p:grpSpPr bwMode="auto">
            <a:xfrm>
              <a:off x="2688" y="3072"/>
              <a:ext cx="2444" cy="441"/>
              <a:chOff x="1962" y="1200"/>
              <a:chExt cx="1910" cy="441"/>
            </a:xfrm>
          </p:grpSpPr>
          <p:grpSp>
            <p:nvGrpSpPr>
              <p:cNvPr id="32" name="Group 108"/>
              <p:cNvGrpSpPr>
                <a:grpSpLocks noChangeAspect="1"/>
              </p:cNvGrpSpPr>
              <p:nvPr/>
            </p:nvGrpSpPr>
            <p:grpSpPr bwMode="auto">
              <a:xfrm>
                <a:off x="2429" y="1304"/>
                <a:ext cx="221" cy="233"/>
                <a:chOff x="1374" y="528"/>
                <a:chExt cx="480" cy="432"/>
              </a:xfrm>
            </p:grpSpPr>
            <p:grpSp>
              <p:nvGrpSpPr>
                <p:cNvPr id="61" name="Group 109"/>
                <p:cNvGrpSpPr>
                  <a:grpSpLocks noChangeAspect="1"/>
                </p:cNvGrpSpPr>
                <p:nvPr/>
              </p:nvGrpSpPr>
              <p:grpSpPr bwMode="auto">
                <a:xfrm>
                  <a:off x="1374" y="528"/>
                  <a:ext cx="480" cy="432"/>
                  <a:chOff x="1392" y="528"/>
                  <a:chExt cx="480" cy="432"/>
                </a:xfrm>
              </p:grpSpPr>
              <p:sp>
                <p:nvSpPr>
                  <p:cNvPr id="63" name="Rectangle 110"/>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Rectangle 111"/>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62" name="Text Box 112"/>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33" name="Line 113"/>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114"/>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5" name="Group 115"/>
              <p:cNvGrpSpPr>
                <a:grpSpLocks noChangeAspect="1"/>
              </p:cNvGrpSpPr>
              <p:nvPr/>
            </p:nvGrpSpPr>
            <p:grpSpPr bwMode="auto">
              <a:xfrm>
                <a:off x="2851" y="1235"/>
                <a:ext cx="199" cy="371"/>
                <a:chOff x="2991" y="411"/>
                <a:chExt cx="359" cy="768"/>
              </a:xfrm>
            </p:grpSpPr>
            <p:sp>
              <p:nvSpPr>
                <p:cNvPr id="57" name="AutoShape 116"/>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58" name="AutoShape 117"/>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Freeform 118"/>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Text Box 119"/>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36" name="Line 120"/>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121"/>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8" name="Group 122"/>
              <p:cNvGrpSpPr>
                <a:grpSpLocks noChangeAspect="1"/>
              </p:cNvGrpSpPr>
              <p:nvPr/>
            </p:nvGrpSpPr>
            <p:grpSpPr bwMode="auto">
              <a:xfrm>
                <a:off x="3209" y="1305"/>
                <a:ext cx="275" cy="232"/>
                <a:chOff x="3853" y="576"/>
                <a:chExt cx="594" cy="480"/>
              </a:xfrm>
            </p:grpSpPr>
            <p:sp>
              <p:nvSpPr>
                <p:cNvPr id="55" name="Rectangle 123"/>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56" name="Text Box 124"/>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39" name="Freeform 125"/>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126"/>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127"/>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2" name="Group 128"/>
              <p:cNvGrpSpPr>
                <a:grpSpLocks noChangeAspect="1"/>
              </p:cNvGrpSpPr>
              <p:nvPr/>
            </p:nvGrpSpPr>
            <p:grpSpPr bwMode="auto">
              <a:xfrm>
                <a:off x="1962" y="1305"/>
                <a:ext cx="290" cy="232"/>
                <a:chOff x="1123" y="576"/>
                <a:chExt cx="626" cy="480"/>
              </a:xfrm>
            </p:grpSpPr>
            <p:sp>
              <p:nvSpPr>
                <p:cNvPr id="53" name="Rectangle 129"/>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54" name="Text Box 130"/>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43" name="Group 131"/>
              <p:cNvGrpSpPr>
                <a:grpSpLocks/>
              </p:cNvGrpSpPr>
              <p:nvPr/>
            </p:nvGrpSpPr>
            <p:grpSpPr bwMode="auto">
              <a:xfrm>
                <a:off x="2288" y="1200"/>
                <a:ext cx="1297" cy="441"/>
                <a:chOff x="2112" y="528"/>
                <a:chExt cx="2088" cy="681"/>
              </a:xfrm>
            </p:grpSpPr>
            <p:sp>
              <p:nvSpPr>
                <p:cNvPr id="49" name="Rectangle 132"/>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Rectangle 133"/>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Rectangle 134"/>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Rectangle 135"/>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4" name="Group 136"/>
              <p:cNvGrpSpPr>
                <a:grpSpLocks noChangeAspect="1"/>
              </p:cNvGrpSpPr>
              <p:nvPr/>
            </p:nvGrpSpPr>
            <p:grpSpPr bwMode="auto">
              <a:xfrm flipH="1">
                <a:off x="3649" y="1296"/>
                <a:ext cx="223" cy="233"/>
                <a:chOff x="1374" y="528"/>
                <a:chExt cx="480" cy="432"/>
              </a:xfrm>
            </p:grpSpPr>
            <p:grpSp>
              <p:nvGrpSpPr>
                <p:cNvPr id="45" name="Group 137"/>
                <p:cNvGrpSpPr>
                  <a:grpSpLocks noChangeAspect="1"/>
                </p:cNvGrpSpPr>
                <p:nvPr/>
              </p:nvGrpSpPr>
              <p:grpSpPr bwMode="auto">
                <a:xfrm>
                  <a:off x="1374" y="528"/>
                  <a:ext cx="480" cy="432"/>
                  <a:chOff x="1392" y="528"/>
                  <a:chExt cx="480" cy="432"/>
                </a:xfrm>
              </p:grpSpPr>
              <p:sp>
                <p:nvSpPr>
                  <p:cNvPr id="47" name="Rectangle 138"/>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Rectangle 139"/>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46" name="Text Box 140"/>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sp>
          <p:nvSpPr>
            <p:cNvPr id="15" name="Line 141"/>
            <p:cNvSpPr>
              <a:spLocks noChangeShapeType="1"/>
            </p:cNvSpPr>
            <p:nvPr/>
          </p:nvSpPr>
          <p:spPr bwMode="auto">
            <a:xfrm>
              <a:off x="1536"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42"/>
            <p:cNvSpPr>
              <a:spLocks noChangeShapeType="1"/>
            </p:cNvSpPr>
            <p:nvPr/>
          </p:nvSpPr>
          <p:spPr bwMode="auto">
            <a:xfrm>
              <a:off x="2064"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43"/>
            <p:cNvSpPr>
              <a:spLocks noChangeShapeType="1"/>
            </p:cNvSpPr>
            <p:nvPr/>
          </p:nvSpPr>
          <p:spPr bwMode="auto">
            <a:xfrm>
              <a:off x="2592"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44"/>
            <p:cNvSpPr>
              <a:spLocks noChangeShapeType="1"/>
            </p:cNvSpPr>
            <p:nvPr/>
          </p:nvSpPr>
          <p:spPr bwMode="auto">
            <a:xfrm>
              <a:off x="3696"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45"/>
            <p:cNvSpPr>
              <a:spLocks noChangeShapeType="1"/>
            </p:cNvSpPr>
            <p:nvPr/>
          </p:nvSpPr>
          <p:spPr bwMode="auto">
            <a:xfrm>
              <a:off x="3120"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46"/>
            <p:cNvSpPr>
              <a:spLocks noChangeShapeType="1"/>
            </p:cNvSpPr>
            <p:nvPr/>
          </p:nvSpPr>
          <p:spPr bwMode="auto">
            <a:xfrm>
              <a:off x="4224"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47"/>
            <p:cNvSpPr>
              <a:spLocks noChangeShapeType="1"/>
            </p:cNvSpPr>
            <p:nvPr/>
          </p:nvSpPr>
          <p:spPr bwMode="auto">
            <a:xfrm>
              <a:off x="4752"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48"/>
            <p:cNvSpPr>
              <a:spLocks noChangeShapeType="1"/>
            </p:cNvSpPr>
            <p:nvPr/>
          </p:nvSpPr>
          <p:spPr bwMode="auto">
            <a:xfrm>
              <a:off x="1008"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Text Box 149"/>
            <p:cNvSpPr txBox="1">
              <a:spLocks noChangeArrowheads="1"/>
            </p:cNvSpPr>
            <p:nvPr/>
          </p:nvSpPr>
          <p:spPr bwMode="auto">
            <a:xfrm>
              <a:off x="987"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1</a:t>
              </a:r>
              <a:endParaRPr lang="en-US" altLang="en-US" sz="1600" b="0"/>
            </a:p>
          </p:txBody>
        </p:sp>
        <p:sp>
          <p:nvSpPr>
            <p:cNvPr id="26" name="Text Box 150"/>
            <p:cNvSpPr txBox="1">
              <a:spLocks noChangeArrowheads="1"/>
            </p:cNvSpPr>
            <p:nvPr/>
          </p:nvSpPr>
          <p:spPr bwMode="auto">
            <a:xfrm>
              <a:off x="150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2</a:t>
              </a:r>
              <a:endParaRPr lang="en-US" altLang="en-US" sz="1600" b="0"/>
            </a:p>
          </p:txBody>
        </p:sp>
        <p:sp>
          <p:nvSpPr>
            <p:cNvPr id="27" name="Text Box 151"/>
            <p:cNvSpPr txBox="1">
              <a:spLocks noChangeArrowheads="1"/>
            </p:cNvSpPr>
            <p:nvPr/>
          </p:nvSpPr>
          <p:spPr bwMode="auto">
            <a:xfrm>
              <a:off x="2046"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3</a:t>
              </a:r>
              <a:endParaRPr lang="en-US" altLang="en-US" sz="1600" b="0"/>
            </a:p>
          </p:txBody>
        </p:sp>
        <p:sp>
          <p:nvSpPr>
            <p:cNvPr id="28" name="Text Box 152"/>
            <p:cNvSpPr txBox="1">
              <a:spLocks noChangeArrowheads="1"/>
            </p:cNvSpPr>
            <p:nvPr/>
          </p:nvSpPr>
          <p:spPr bwMode="auto">
            <a:xfrm>
              <a:off x="258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4</a:t>
              </a:r>
              <a:endParaRPr lang="en-US" altLang="en-US" sz="1600" b="0"/>
            </a:p>
          </p:txBody>
        </p:sp>
        <p:sp>
          <p:nvSpPr>
            <p:cNvPr id="29" name="Text Box 153"/>
            <p:cNvSpPr txBox="1">
              <a:spLocks noChangeArrowheads="1"/>
            </p:cNvSpPr>
            <p:nvPr/>
          </p:nvSpPr>
          <p:spPr bwMode="auto">
            <a:xfrm>
              <a:off x="3673"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6</a:t>
              </a:r>
              <a:endParaRPr lang="en-US" altLang="en-US" sz="1600" b="0"/>
            </a:p>
          </p:txBody>
        </p:sp>
        <p:sp>
          <p:nvSpPr>
            <p:cNvPr id="30" name="Text Box 154"/>
            <p:cNvSpPr txBox="1">
              <a:spLocks noChangeArrowheads="1"/>
            </p:cNvSpPr>
            <p:nvPr/>
          </p:nvSpPr>
          <p:spPr bwMode="auto">
            <a:xfrm>
              <a:off x="420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7</a:t>
              </a:r>
              <a:endParaRPr lang="en-US" altLang="en-US" sz="1600" b="0"/>
            </a:p>
          </p:txBody>
        </p:sp>
        <p:sp>
          <p:nvSpPr>
            <p:cNvPr id="31" name="Text Box 155"/>
            <p:cNvSpPr txBox="1">
              <a:spLocks noChangeArrowheads="1"/>
            </p:cNvSpPr>
            <p:nvPr/>
          </p:nvSpPr>
          <p:spPr bwMode="auto">
            <a:xfrm>
              <a:off x="3097"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5</a:t>
              </a:r>
              <a:endParaRPr lang="en-US" altLang="en-US" sz="1600" b="0"/>
            </a:p>
          </p:txBody>
        </p:sp>
      </p:grpSp>
      <p:sp>
        <p:nvSpPr>
          <p:cNvPr id="5" name="Rounded Rectangle 4"/>
          <p:cNvSpPr/>
          <p:nvPr/>
        </p:nvSpPr>
        <p:spPr>
          <a:xfrm>
            <a:off x="4659668" y="2737968"/>
            <a:ext cx="1103869" cy="894918"/>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ounded Rectangle 163"/>
          <p:cNvSpPr/>
          <p:nvPr/>
        </p:nvSpPr>
        <p:spPr>
          <a:xfrm>
            <a:off x="4867050" y="5358782"/>
            <a:ext cx="653933" cy="894918"/>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5763259" y="2827661"/>
            <a:ext cx="2074116" cy="695341"/>
            <a:chOff x="5763259" y="2827661"/>
            <a:chExt cx="2074116" cy="695341"/>
          </a:xfrm>
        </p:grpSpPr>
        <p:sp>
          <p:nvSpPr>
            <p:cNvPr id="6" name="Rectangle 5"/>
            <p:cNvSpPr/>
            <p:nvPr/>
          </p:nvSpPr>
          <p:spPr>
            <a:xfrm>
              <a:off x="6875474" y="2898683"/>
              <a:ext cx="961901" cy="23940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Data Mem</a:t>
              </a:r>
              <a:endParaRPr lang="en-US" sz="1400" b="1" dirty="0">
                <a:solidFill>
                  <a:schemeClr val="tx1"/>
                </a:solidFill>
              </a:endParaRPr>
            </a:p>
          </p:txBody>
        </p:sp>
        <p:sp>
          <p:nvSpPr>
            <p:cNvPr id="167" name="Rectangle 166"/>
            <p:cNvSpPr/>
            <p:nvPr/>
          </p:nvSpPr>
          <p:spPr>
            <a:xfrm>
              <a:off x="6875474" y="3140153"/>
              <a:ext cx="961901" cy="6312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170" name="Rectangle 169"/>
            <p:cNvSpPr/>
            <p:nvPr/>
          </p:nvSpPr>
          <p:spPr>
            <a:xfrm>
              <a:off x="6875473" y="3206254"/>
              <a:ext cx="961901" cy="6312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171" name="Rectangle 170"/>
            <p:cNvSpPr/>
            <p:nvPr/>
          </p:nvSpPr>
          <p:spPr>
            <a:xfrm>
              <a:off x="6875472" y="3267125"/>
              <a:ext cx="961901" cy="6312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172" name="Rectangle 171"/>
            <p:cNvSpPr/>
            <p:nvPr/>
          </p:nvSpPr>
          <p:spPr>
            <a:xfrm>
              <a:off x="6875471" y="3330250"/>
              <a:ext cx="961901" cy="6312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173" name="Rectangle 172"/>
            <p:cNvSpPr/>
            <p:nvPr/>
          </p:nvSpPr>
          <p:spPr>
            <a:xfrm>
              <a:off x="6875470" y="3393655"/>
              <a:ext cx="961901" cy="6312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175" name="Rectangle 174"/>
            <p:cNvSpPr/>
            <p:nvPr/>
          </p:nvSpPr>
          <p:spPr>
            <a:xfrm>
              <a:off x="6875469" y="3459877"/>
              <a:ext cx="961901" cy="6312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184" name="Freeform 183"/>
            <p:cNvSpPr/>
            <p:nvPr/>
          </p:nvSpPr>
          <p:spPr>
            <a:xfrm flipH="1">
              <a:off x="5763259" y="2827661"/>
              <a:ext cx="1133342" cy="205966"/>
            </a:xfrm>
            <a:custGeom>
              <a:avLst/>
              <a:gdLst>
                <a:gd name="connsiteX0" fmla="*/ 4003589 w 4003589"/>
                <a:gd name="connsiteY0" fmla="*/ 0 h 988541"/>
                <a:gd name="connsiteX1" fmla="*/ 1223319 w 4003589"/>
                <a:gd name="connsiteY1" fmla="*/ 543697 h 988541"/>
                <a:gd name="connsiteX2" fmla="*/ 0 w 4003589"/>
                <a:gd name="connsiteY2" fmla="*/ 988541 h 988541"/>
              </a:gdLst>
              <a:ahLst/>
              <a:cxnLst>
                <a:cxn ang="0">
                  <a:pos x="connsiteX0" y="connsiteY0"/>
                </a:cxn>
                <a:cxn ang="0">
                  <a:pos x="connsiteX1" y="connsiteY1"/>
                </a:cxn>
                <a:cxn ang="0">
                  <a:pos x="connsiteX2" y="connsiteY2"/>
                </a:cxn>
              </a:cxnLst>
              <a:rect l="l" t="t" r="r" b="b"/>
              <a:pathLst>
                <a:path w="4003589" h="988541">
                  <a:moveTo>
                    <a:pt x="4003589" y="0"/>
                  </a:moveTo>
                  <a:cubicBezTo>
                    <a:pt x="2947086" y="189470"/>
                    <a:pt x="1890584" y="378940"/>
                    <a:pt x="1223319" y="543697"/>
                  </a:cubicBezTo>
                  <a:cubicBezTo>
                    <a:pt x="556054" y="708454"/>
                    <a:pt x="278027" y="848497"/>
                    <a:pt x="0" y="988541"/>
                  </a:cubicBezTo>
                </a:path>
              </a:pathLst>
            </a:custGeom>
            <a:noFill/>
            <a:ln>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grpSp>
      <p:grpSp>
        <p:nvGrpSpPr>
          <p:cNvPr id="8" name="Group 7"/>
          <p:cNvGrpSpPr/>
          <p:nvPr/>
        </p:nvGrpSpPr>
        <p:grpSpPr>
          <a:xfrm>
            <a:off x="3371022" y="5538655"/>
            <a:ext cx="1466400" cy="625285"/>
            <a:chOff x="3371022" y="5538655"/>
            <a:chExt cx="1466400" cy="625285"/>
          </a:xfrm>
        </p:grpSpPr>
        <p:sp>
          <p:nvSpPr>
            <p:cNvPr id="177" name="Rectangle 176"/>
            <p:cNvSpPr/>
            <p:nvPr/>
          </p:nvSpPr>
          <p:spPr>
            <a:xfrm>
              <a:off x="3371027" y="5539621"/>
              <a:ext cx="961901" cy="23940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solidFill>
                    <a:schemeClr val="tx1"/>
                  </a:solidFill>
                </a:rPr>
                <a:t>Inst</a:t>
              </a:r>
              <a:r>
                <a:rPr lang="en-US" sz="1400" b="1" dirty="0" smtClean="0">
                  <a:solidFill>
                    <a:schemeClr val="tx1"/>
                  </a:solidFill>
                </a:rPr>
                <a:t> Mem</a:t>
              </a:r>
              <a:endParaRPr lang="en-US" sz="1400" b="1" dirty="0">
                <a:solidFill>
                  <a:schemeClr val="tx1"/>
                </a:solidFill>
              </a:endParaRPr>
            </a:p>
          </p:txBody>
        </p:sp>
        <p:sp>
          <p:nvSpPr>
            <p:cNvPr id="178" name="Rectangle 177"/>
            <p:cNvSpPr/>
            <p:nvPr/>
          </p:nvSpPr>
          <p:spPr>
            <a:xfrm>
              <a:off x="3371027" y="5781091"/>
              <a:ext cx="961901" cy="6312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179" name="Rectangle 178"/>
            <p:cNvSpPr/>
            <p:nvPr/>
          </p:nvSpPr>
          <p:spPr>
            <a:xfrm>
              <a:off x="3371026" y="5847192"/>
              <a:ext cx="961901" cy="6312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180" name="Rectangle 179"/>
            <p:cNvSpPr/>
            <p:nvPr/>
          </p:nvSpPr>
          <p:spPr>
            <a:xfrm>
              <a:off x="3371025" y="5908063"/>
              <a:ext cx="961901" cy="6312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181" name="Rectangle 180"/>
            <p:cNvSpPr/>
            <p:nvPr/>
          </p:nvSpPr>
          <p:spPr>
            <a:xfrm>
              <a:off x="3371024" y="5971188"/>
              <a:ext cx="961901" cy="6312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182" name="Rectangle 181"/>
            <p:cNvSpPr/>
            <p:nvPr/>
          </p:nvSpPr>
          <p:spPr>
            <a:xfrm>
              <a:off x="3371023" y="6034593"/>
              <a:ext cx="961901" cy="6312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183" name="Rectangle 182"/>
            <p:cNvSpPr/>
            <p:nvPr/>
          </p:nvSpPr>
          <p:spPr>
            <a:xfrm>
              <a:off x="3371022" y="6100815"/>
              <a:ext cx="961901" cy="6312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185" name="Freeform 184"/>
            <p:cNvSpPr/>
            <p:nvPr/>
          </p:nvSpPr>
          <p:spPr>
            <a:xfrm rot="8866979" flipH="1">
              <a:off x="4387481" y="5538655"/>
              <a:ext cx="449941" cy="186333"/>
            </a:xfrm>
            <a:custGeom>
              <a:avLst/>
              <a:gdLst>
                <a:gd name="connsiteX0" fmla="*/ 4003589 w 4003589"/>
                <a:gd name="connsiteY0" fmla="*/ 0 h 988541"/>
                <a:gd name="connsiteX1" fmla="*/ 1223319 w 4003589"/>
                <a:gd name="connsiteY1" fmla="*/ 543697 h 988541"/>
                <a:gd name="connsiteX2" fmla="*/ 0 w 4003589"/>
                <a:gd name="connsiteY2" fmla="*/ 988541 h 988541"/>
              </a:gdLst>
              <a:ahLst/>
              <a:cxnLst>
                <a:cxn ang="0">
                  <a:pos x="connsiteX0" y="connsiteY0"/>
                </a:cxn>
                <a:cxn ang="0">
                  <a:pos x="connsiteX1" y="connsiteY1"/>
                </a:cxn>
                <a:cxn ang="0">
                  <a:pos x="connsiteX2" y="connsiteY2"/>
                </a:cxn>
              </a:cxnLst>
              <a:rect l="l" t="t" r="r" b="b"/>
              <a:pathLst>
                <a:path w="4003589" h="988541">
                  <a:moveTo>
                    <a:pt x="4003589" y="0"/>
                  </a:moveTo>
                  <a:cubicBezTo>
                    <a:pt x="2947086" y="189470"/>
                    <a:pt x="1890584" y="378940"/>
                    <a:pt x="1223319" y="543697"/>
                  </a:cubicBezTo>
                  <a:cubicBezTo>
                    <a:pt x="556054" y="708454"/>
                    <a:pt x="278027" y="848497"/>
                    <a:pt x="0" y="988541"/>
                  </a:cubicBezTo>
                </a:path>
              </a:pathLst>
            </a:custGeom>
            <a:noFill/>
            <a:ln>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grpSp>
    </p:spTree>
    <p:extLst>
      <p:ext uri="{BB962C8B-B14F-4D97-AF65-F5344CB8AC3E}">
        <p14:creationId xmlns:p14="http://schemas.microsoft.com/office/powerpoint/2010/main" val="3735621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1" name="Group 40"/>
          <p:cNvGrpSpPr>
            <a:grpSpLocks noChangeAspect="1"/>
          </p:cNvGrpSpPr>
          <p:nvPr/>
        </p:nvGrpSpPr>
        <p:grpSpPr bwMode="auto">
          <a:xfrm>
            <a:off x="7589212" y="5067753"/>
            <a:ext cx="448925" cy="369888"/>
            <a:chOff x="1374" y="528"/>
            <a:chExt cx="480" cy="432"/>
          </a:xfrm>
        </p:grpSpPr>
        <p:grpSp>
          <p:nvGrpSpPr>
            <p:cNvPr id="400" name="Group 41"/>
            <p:cNvGrpSpPr>
              <a:grpSpLocks noChangeAspect="1"/>
            </p:cNvGrpSpPr>
            <p:nvPr/>
          </p:nvGrpSpPr>
          <p:grpSpPr bwMode="auto">
            <a:xfrm>
              <a:off x="1374" y="528"/>
              <a:ext cx="480" cy="432"/>
              <a:chOff x="1392" y="528"/>
              <a:chExt cx="480" cy="432"/>
            </a:xfrm>
          </p:grpSpPr>
          <p:sp>
            <p:nvSpPr>
              <p:cNvPr id="402" name="Rectangle 42"/>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3" name="Rectangle 43"/>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401" name="Text Box 44"/>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372" name="Line 45"/>
          <p:cNvSpPr>
            <a:spLocks noChangeAspect="1" noChangeShapeType="1"/>
          </p:cNvSpPr>
          <p:nvPr/>
        </p:nvSpPr>
        <p:spPr bwMode="auto">
          <a:xfrm>
            <a:off x="8040169" y="5142366"/>
            <a:ext cx="49564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 name="Line 46"/>
          <p:cNvSpPr>
            <a:spLocks noChangeAspect="1" noChangeShapeType="1"/>
          </p:cNvSpPr>
          <p:nvPr/>
        </p:nvSpPr>
        <p:spPr bwMode="auto">
          <a:xfrm>
            <a:off x="8040169" y="5363028"/>
            <a:ext cx="49564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74" name="Group 47"/>
          <p:cNvGrpSpPr>
            <a:grpSpLocks noChangeAspect="1"/>
          </p:cNvGrpSpPr>
          <p:nvPr/>
        </p:nvGrpSpPr>
        <p:grpSpPr bwMode="auto">
          <a:xfrm>
            <a:off x="8446436" y="4958216"/>
            <a:ext cx="404236" cy="588963"/>
            <a:chOff x="2991" y="411"/>
            <a:chExt cx="359" cy="768"/>
          </a:xfrm>
        </p:grpSpPr>
        <p:sp>
          <p:nvSpPr>
            <p:cNvPr id="396" name="AutoShape 48"/>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397" name="AutoShape 49"/>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8" name="Freeform 50"/>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 name="Text Box 51"/>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375" name="Line 52"/>
          <p:cNvSpPr>
            <a:spLocks noChangeAspect="1" noChangeShapeType="1"/>
          </p:cNvSpPr>
          <p:nvPr/>
        </p:nvSpPr>
        <p:spPr bwMode="auto">
          <a:xfrm>
            <a:off x="8854734" y="5253491"/>
            <a:ext cx="497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 name="Line 58"/>
          <p:cNvSpPr>
            <a:spLocks noChangeAspect="1" noChangeShapeType="1"/>
          </p:cNvSpPr>
          <p:nvPr/>
        </p:nvSpPr>
        <p:spPr bwMode="auto">
          <a:xfrm>
            <a:off x="7122005" y="5364616"/>
            <a:ext cx="4672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0" name="Line 59"/>
          <p:cNvSpPr>
            <a:spLocks noChangeAspect="1" noChangeShapeType="1"/>
          </p:cNvSpPr>
          <p:nvPr/>
        </p:nvSpPr>
        <p:spPr bwMode="auto">
          <a:xfrm>
            <a:off x="7061065" y="5142366"/>
            <a:ext cx="5261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81" name="Group 60"/>
          <p:cNvGrpSpPr>
            <a:grpSpLocks noChangeAspect="1"/>
          </p:cNvGrpSpPr>
          <p:nvPr/>
        </p:nvGrpSpPr>
        <p:grpSpPr bwMode="auto">
          <a:xfrm>
            <a:off x="6640579" y="5069341"/>
            <a:ext cx="589087" cy="368300"/>
            <a:chOff x="1123" y="576"/>
            <a:chExt cx="626" cy="480"/>
          </a:xfrm>
        </p:grpSpPr>
        <p:sp>
          <p:nvSpPr>
            <p:cNvPr id="392" name="Rectangle 61"/>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393" name="Text Box 62"/>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dirty="0" err="1"/>
                <a:t>Ifetch</a:t>
              </a:r>
              <a:endParaRPr lang="en-US" altLang="en-US" sz="1000" dirty="0"/>
            </a:p>
          </p:txBody>
        </p:sp>
      </p:grpSp>
      <p:sp>
        <p:nvSpPr>
          <p:cNvPr id="388" name="Rectangle 64"/>
          <p:cNvSpPr>
            <a:spLocks noChangeAspect="1" noChangeArrowheads="1"/>
          </p:cNvSpPr>
          <p:nvPr/>
        </p:nvSpPr>
        <p:spPr bwMode="auto">
          <a:xfrm>
            <a:off x="8150725" y="4902653"/>
            <a:ext cx="90850" cy="700088"/>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 name="Rectangle 66"/>
          <p:cNvSpPr>
            <a:spLocks noChangeAspect="1" noChangeArrowheads="1"/>
          </p:cNvSpPr>
          <p:nvPr/>
        </p:nvSpPr>
        <p:spPr bwMode="auto">
          <a:xfrm>
            <a:off x="7302794" y="4902653"/>
            <a:ext cx="90850" cy="700088"/>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 name="Rectangle 67"/>
          <p:cNvSpPr>
            <a:spLocks noChangeAspect="1" noChangeArrowheads="1"/>
          </p:cNvSpPr>
          <p:nvPr/>
        </p:nvSpPr>
        <p:spPr bwMode="auto">
          <a:xfrm>
            <a:off x="8998656" y="4906765"/>
            <a:ext cx="89588" cy="690836"/>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Title 1"/>
          <p:cNvSpPr>
            <a:spLocks noGrp="1"/>
          </p:cNvSpPr>
          <p:nvPr>
            <p:ph type="title"/>
          </p:nvPr>
        </p:nvSpPr>
        <p:spPr>
          <a:xfrm>
            <a:off x="0" y="10976"/>
            <a:ext cx="7886700" cy="884082"/>
          </a:xfrm>
        </p:spPr>
        <p:txBody>
          <a:bodyPr>
            <a:normAutofit/>
          </a:bodyPr>
          <a:lstStyle/>
          <a:p>
            <a:r>
              <a:rPr lang="en-US" altLang="zh-CN" sz="3200" b="1" dirty="0" smtClean="0">
                <a:latin typeface="+mn-lt"/>
                <a:cs typeface="Arial" panose="020B0604020202020204" pitchFamily="34" charset="0"/>
              </a:rPr>
              <a:t>Pipeline </a:t>
            </a:r>
            <a:r>
              <a:rPr lang="en-US" altLang="zh-CN" sz="3200" b="1" dirty="0">
                <a:latin typeface="+mn-lt"/>
                <a:cs typeface="Arial" panose="020B0604020202020204" pitchFamily="34" charset="0"/>
              </a:rPr>
              <a:t>Hazards</a:t>
            </a:r>
          </a:p>
        </p:txBody>
      </p:sp>
      <p:cxnSp>
        <p:nvCxnSpPr>
          <p:cNvPr id="4" name="Straight Connector 3"/>
          <p:cNvCxnSpPr/>
          <p:nvPr/>
        </p:nvCxnSpPr>
        <p:spPr>
          <a:xfrm>
            <a:off x="0" y="895517"/>
            <a:ext cx="9144000" cy="3048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14359" y="-43394"/>
            <a:ext cx="973455" cy="973455"/>
          </a:xfrm>
          <a:prstGeom prst="rect">
            <a:avLst/>
          </a:prstGeom>
        </p:spPr>
      </p:pic>
      <p:sp>
        <p:nvSpPr>
          <p:cNvPr id="3" name="Rectangle 2"/>
          <p:cNvSpPr/>
          <p:nvPr/>
        </p:nvSpPr>
        <p:spPr>
          <a:xfrm>
            <a:off x="-60960" y="1124083"/>
            <a:ext cx="9204960" cy="864339"/>
          </a:xfrm>
          <a:prstGeom prst="rect">
            <a:avLst/>
          </a:prstGeom>
        </p:spPr>
        <p:txBody>
          <a:bodyPr wrap="square">
            <a:spAutoFit/>
          </a:bodyPr>
          <a:lstStyle/>
          <a:p>
            <a:pPr marL="342900" indent="-342900">
              <a:spcBef>
                <a:spcPct val="20000"/>
              </a:spcBef>
              <a:buSzPct val="100000"/>
              <a:buFont typeface="Wingdings" charset="2"/>
              <a:buChar char="Ø"/>
            </a:pPr>
            <a:r>
              <a:rPr lang="en-US" altLang="zh-CN" sz="2800" b="1" dirty="0" smtClean="0">
                <a:ea typeface="Calibri" charset="0"/>
                <a:cs typeface="Gill Sans"/>
              </a:rPr>
              <a:t>Data Hazard Solutions:</a:t>
            </a:r>
            <a:endParaRPr lang="en-US" altLang="zh-CN" sz="2800" b="1" dirty="0" smtClean="0">
              <a:cs typeface="Gill Sans"/>
            </a:endParaRPr>
          </a:p>
          <a:p>
            <a:pPr marL="685800" lvl="1" indent="-228600">
              <a:lnSpc>
                <a:spcPct val="90000"/>
              </a:lnSpc>
              <a:spcBef>
                <a:spcPts val="500"/>
              </a:spcBef>
              <a:buClr>
                <a:schemeClr val="tx1"/>
              </a:buClr>
              <a:buSzPct val="80000"/>
              <a:buFont typeface="Arial" panose="020B0604020202020204" pitchFamily="34" charset="0"/>
              <a:buChar char="•"/>
            </a:pPr>
            <a:r>
              <a:rPr lang="en-US" altLang="en-US" sz="2000" dirty="0" smtClean="0"/>
              <a:t>Adding pipeline stall (</a:t>
            </a:r>
            <a:r>
              <a:rPr lang="en-US" altLang="en-US" sz="2000" dirty="0"/>
              <a:t>also called p</a:t>
            </a:r>
            <a:r>
              <a:rPr lang="en-US" altLang="en-US" sz="2000" dirty="0" smtClean="0"/>
              <a:t>ipeline bubbling)</a:t>
            </a:r>
            <a:endParaRPr lang="en-US" altLang="zh-CN" b="1" dirty="0" smtClean="0">
              <a:solidFill>
                <a:srgbClr val="910C07"/>
              </a:solidFill>
              <a:ea typeface="Calibri" charset="0"/>
              <a:cs typeface="Gill Sans"/>
            </a:endParaRPr>
          </a:p>
        </p:txBody>
      </p:sp>
      <p:sp>
        <p:nvSpPr>
          <p:cNvPr id="18" name="Slide Number Placeholder 17"/>
          <p:cNvSpPr>
            <a:spLocks noGrp="1"/>
          </p:cNvSpPr>
          <p:nvPr>
            <p:ph type="sldNum" sz="quarter" idx="12"/>
          </p:nvPr>
        </p:nvSpPr>
        <p:spPr/>
        <p:txBody>
          <a:bodyPr/>
          <a:lstStyle/>
          <a:p>
            <a:fld id="{2EE75D0F-26FA-4B8D-AE34-0EE4D3F34880}" type="slidenum">
              <a:rPr lang="en-US" smtClean="0"/>
              <a:pPr/>
              <a:t>21</a:t>
            </a:fld>
            <a:endParaRPr lang="en-US" dirty="0"/>
          </a:p>
        </p:txBody>
      </p:sp>
      <p:sp>
        <p:nvSpPr>
          <p:cNvPr id="169" name="Line 4"/>
          <p:cNvSpPr>
            <a:spLocks noChangeShapeType="1"/>
          </p:cNvSpPr>
          <p:nvPr/>
        </p:nvSpPr>
        <p:spPr bwMode="auto">
          <a:xfrm>
            <a:off x="1937093" y="2223618"/>
            <a:ext cx="6578600" cy="190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77" name="Group 5"/>
          <p:cNvGrpSpPr>
            <a:grpSpLocks/>
          </p:cNvGrpSpPr>
          <p:nvPr/>
        </p:nvGrpSpPr>
        <p:grpSpPr bwMode="auto">
          <a:xfrm>
            <a:off x="2378418" y="2833218"/>
            <a:ext cx="3879850" cy="700088"/>
            <a:chOff x="1962" y="1200"/>
            <a:chExt cx="1910" cy="441"/>
          </a:xfrm>
        </p:grpSpPr>
        <p:grpSp>
          <p:nvGrpSpPr>
            <p:cNvPr id="295" name="Group 6"/>
            <p:cNvGrpSpPr>
              <a:grpSpLocks noChangeAspect="1"/>
            </p:cNvGrpSpPr>
            <p:nvPr/>
          </p:nvGrpSpPr>
          <p:grpSpPr bwMode="auto">
            <a:xfrm>
              <a:off x="2429" y="1304"/>
              <a:ext cx="221" cy="233"/>
              <a:chOff x="1374" y="528"/>
              <a:chExt cx="480" cy="432"/>
            </a:xfrm>
          </p:grpSpPr>
          <p:grpSp>
            <p:nvGrpSpPr>
              <p:cNvPr id="324" name="Group 7"/>
              <p:cNvGrpSpPr>
                <a:grpSpLocks noChangeAspect="1"/>
              </p:cNvGrpSpPr>
              <p:nvPr/>
            </p:nvGrpSpPr>
            <p:grpSpPr bwMode="auto">
              <a:xfrm>
                <a:off x="1374" y="528"/>
                <a:ext cx="480" cy="432"/>
                <a:chOff x="1392" y="528"/>
                <a:chExt cx="480" cy="432"/>
              </a:xfrm>
            </p:grpSpPr>
            <p:sp>
              <p:nvSpPr>
                <p:cNvPr id="326" name="Rectangle 8"/>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 name="Rectangle 9"/>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325" name="Text Box 10"/>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296" name="Line 11"/>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 name="Line 12"/>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98" name="Group 13"/>
            <p:cNvGrpSpPr>
              <a:grpSpLocks noChangeAspect="1"/>
            </p:cNvGrpSpPr>
            <p:nvPr/>
          </p:nvGrpSpPr>
          <p:grpSpPr bwMode="auto">
            <a:xfrm>
              <a:off x="2851" y="1235"/>
              <a:ext cx="199" cy="371"/>
              <a:chOff x="2991" y="411"/>
              <a:chExt cx="359" cy="768"/>
            </a:xfrm>
          </p:grpSpPr>
          <p:sp>
            <p:nvSpPr>
              <p:cNvPr id="320" name="AutoShape 14"/>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321" name="AutoShape 15"/>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 name="Freeform 16"/>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 name="Text Box 17"/>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299" name="Line 18"/>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 name="Line 19"/>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1" name="Group 20"/>
            <p:cNvGrpSpPr>
              <a:grpSpLocks noChangeAspect="1"/>
            </p:cNvGrpSpPr>
            <p:nvPr/>
          </p:nvGrpSpPr>
          <p:grpSpPr bwMode="auto">
            <a:xfrm>
              <a:off x="3209" y="1305"/>
              <a:ext cx="275" cy="232"/>
              <a:chOff x="3853" y="576"/>
              <a:chExt cx="594" cy="480"/>
            </a:xfrm>
          </p:grpSpPr>
          <p:sp>
            <p:nvSpPr>
              <p:cNvPr id="318" name="Rectangle 21"/>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319" name="Text Box 22"/>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302" name="Freeform 23"/>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 name="Line 24"/>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4" name="Line 25"/>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5" name="Group 26"/>
            <p:cNvGrpSpPr>
              <a:grpSpLocks noChangeAspect="1"/>
            </p:cNvGrpSpPr>
            <p:nvPr/>
          </p:nvGrpSpPr>
          <p:grpSpPr bwMode="auto">
            <a:xfrm>
              <a:off x="1962" y="1305"/>
              <a:ext cx="290" cy="232"/>
              <a:chOff x="1123" y="576"/>
              <a:chExt cx="626" cy="480"/>
            </a:xfrm>
          </p:grpSpPr>
          <p:sp>
            <p:nvSpPr>
              <p:cNvPr id="316" name="Rectangle 27"/>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317" name="Text Box 28"/>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306" name="Group 29"/>
            <p:cNvGrpSpPr>
              <a:grpSpLocks/>
            </p:cNvGrpSpPr>
            <p:nvPr/>
          </p:nvGrpSpPr>
          <p:grpSpPr bwMode="auto">
            <a:xfrm>
              <a:off x="2288" y="1200"/>
              <a:ext cx="1297" cy="441"/>
              <a:chOff x="2112" y="528"/>
              <a:chExt cx="2088" cy="681"/>
            </a:xfrm>
          </p:grpSpPr>
          <p:sp>
            <p:nvSpPr>
              <p:cNvPr id="312" name="Rectangle 30"/>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 name="Rectangle 31"/>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4" name="Rectangle 32"/>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5" name="Rectangle 33"/>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07" name="Group 34"/>
            <p:cNvGrpSpPr>
              <a:grpSpLocks noChangeAspect="1"/>
            </p:cNvGrpSpPr>
            <p:nvPr/>
          </p:nvGrpSpPr>
          <p:grpSpPr bwMode="auto">
            <a:xfrm flipH="1">
              <a:off x="3649" y="1296"/>
              <a:ext cx="223" cy="233"/>
              <a:chOff x="1374" y="528"/>
              <a:chExt cx="480" cy="432"/>
            </a:xfrm>
          </p:grpSpPr>
          <p:grpSp>
            <p:nvGrpSpPr>
              <p:cNvPr id="308" name="Group 35"/>
              <p:cNvGrpSpPr>
                <a:grpSpLocks noChangeAspect="1"/>
              </p:cNvGrpSpPr>
              <p:nvPr/>
            </p:nvGrpSpPr>
            <p:grpSpPr bwMode="auto">
              <a:xfrm>
                <a:off x="1374" y="528"/>
                <a:ext cx="480" cy="432"/>
                <a:chOff x="1392" y="528"/>
                <a:chExt cx="480" cy="432"/>
              </a:xfrm>
            </p:grpSpPr>
            <p:sp>
              <p:nvSpPr>
                <p:cNvPr id="310" name="Rectangle 36"/>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 name="Rectangle 37"/>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309" name="Text Box 38"/>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291" name="Group 41"/>
          <p:cNvGrpSpPr>
            <a:grpSpLocks noChangeAspect="1"/>
          </p:cNvGrpSpPr>
          <p:nvPr/>
        </p:nvGrpSpPr>
        <p:grpSpPr bwMode="auto">
          <a:xfrm>
            <a:off x="6750150" y="3912718"/>
            <a:ext cx="448925" cy="369888"/>
            <a:chOff x="1392" y="528"/>
            <a:chExt cx="480" cy="432"/>
          </a:xfrm>
        </p:grpSpPr>
        <p:sp>
          <p:nvSpPr>
            <p:cNvPr id="293" name="Rectangle 42"/>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 name="Rectangle 43"/>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292" name="Text Box 44"/>
          <p:cNvSpPr txBox="1">
            <a:spLocks noChangeAspect="1" noChangeArrowheads="1"/>
          </p:cNvSpPr>
          <p:nvPr/>
        </p:nvSpPr>
        <p:spPr bwMode="auto">
          <a:xfrm>
            <a:off x="6774467" y="3952104"/>
            <a:ext cx="404033" cy="2448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sp>
        <p:nvSpPr>
          <p:cNvPr id="263" name="Line 45"/>
          <p:cNvSpPr>
            <a:spLocks noChangeAspect="1" noChangeShapeType="1"/>
          </p:cNvSpPr>
          <p:nvPr/>
        </p:nvSpPr>
        <p:spPr bwMode="auto">
          <a:xfrm>
            <a:off x="7201107" y="3987331"/>
            <a:ext cx="49564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 name="Line 46"/>
          <p:cNvSpPr>
            <a:spLocks noChangeAspect="1" noChangeShapeType="1"/>
          </p:cNvSpPr>
          <p:nvPr/>
        </p:nvSpPr>
        <p:spPr bwMode="auto">
          <a:xfrm>
            <a:off x="7201107" y="4207993"/>
            <a:ext cx="49564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5" name="Group 47"/>
          <p:cNvGrpSpPr>
            <a:grpSpLocks noChangeAspect="1"/>
          </p:cNvGrpSpPr>
          <p:nvPr/>
        </p:nvGrpSpPr>
        <p:grpSpPr bwMode="auto">
          <a:xfrm>
            <a:off x="7607374" y="3803181"/>
            <a:ext cx="404236" cy="588963"/>
            <a:chOff x="2991" y="411"/>
            <a:chExt cx="359" cy="768"/>
          </a:xfrm>
        </p:grpSpPr>
        <p:sp>
          <p:nvSpPr>
            <p:cNvPr id="287" name="AutoShape 48"/>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288" name="AutoShape 49"/>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 name="Freeform 50"/>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 name="Text Box 51"/>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266" name="Line 52"/>
          <p:cNvSpPr>
            <a:spLocks noChangeAspect="1" noChangeShapeType="1"/>
          </p:cNvSpPr>
          <p:nvPr/>
        </p:nvSpPr>
        <p:spPr bwMode="auto">
          <a:xfrm>
            <a:off x="8015672" y="4098456"/>
            <a:ext cx="497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 name="Line 53"/>
          <p:cNvSpPr>
            <a:spLocks noChangeAspect="1" noChangeShapeType="1"/>
          </p:cNvSpPr>
          <p:nvPr/>
        </p:nvSpPr>
        <p:spPr bwMode="auto">
          <a:xfrm>
            <a:off x="8874927" y="4098456"/>
            <a:ext cx="4976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5" name="Rectangle 55"/>
          <p:cNvSpPr>
            <a:spLocks noChangeAspect="1" noChangeArrowheads="1"/>
          </p:cNvSpPr>
          <p:nvPr/>
        </p:nvSpPr>
        <p:spPr bwMode="auto">
          <a:xfrm>
            <a:off x="8392899" y="3914306"/>
            <a:ext cx="451408" cy="3683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286" name="Text Box 56"/>
          <p:cNvSpPr txBox="1">
            <a:spLocks noChangeAspect="1" noChangeArrowheads="1"/>
          </p:cNvSpPr>
          <p:nvPr/>
        </p:nvSpPr>
        <p:spPr bwMode="auto">
          <a:xfrm>
            <a:off x="8334592" y="3954205"/>
            <a:ext cx="558617" cy="243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sp>
        <p:nvSpPr>
          <p:cNvPr id="269" name="Freeform 57"/>
          <p:cNvSpPr>
            <a:spLocks noChangeAspect="1"/>
          </p:cNvSpPr>
          <p:nvPr/>
        </p:nvSpPr>
        <p:spPr bwMode="auto">
          <a:xfrm>
            <a:off x="8332561" y="4098456"/>
            <a:ext cx="674403" cy="293688"/>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 name="Line 58"/>
          <p:cNvSpPr>
            <a:spLocks noChangeAspect="1" noChangeShapeType="1"/>
          </p:cNvSpPr>
          <p:nvPr/>
        </p:nvSpPr>
        <p:spPr bwMode="auto">
          <a:xfrm>
            <a:off x="3979415" y="4209581"/>
            <a:ext cx="27707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1" name="Line 59"/>
          <p:cNvSpPr>
            <a:spLocks noChangeAspect="1" noChangeShapeType="1"/>
          </p:cNvSpPr>
          <p:nvPr/>
        </p:nvSpPr>
        <p:spPr bwMode="auto">
          <a:xfrm>
            <a:off x="3979414" y="3987331"/>
            <a:ext cx="276870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 name="Rectangle 61"/>
          <p:cNvSpPr>
            <a:spLocks noChangeAspect="1" noChangeArrowheads="1"/>
          </p:cNvSpPr>
          <p:nvPr/>
        </p:nvSpPr>
        <p:spPr bwMode="auto">
          <a:xfrm>
            <a:off x="3287611" y="3914306"/>
            <a:ext cx="451696" cy="3683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284" name="Text Box 62"/>
          <p:cNvSpPr txBox="1">
            <a:spLocks noChangeAspect="1" noChangeArrowheads="1"/>
          </p:cNvSpPr>
          <p:nvPr/>
        </p:nvSpPr>
        <p:spPr bwMode="auto">
          <a:xfrm>
            <a:off x="3217975" y="3954205"/>
            <a:ext cx="589087" cy="243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dirty="0" err="1"/>
              <a:t>Ifetch</a:t>
            </a:r>
            <a:endParaRPr lang="en-US" altLang="en-US" sz="1000" dirty="0"/>
          </a:p>
        </p:txBody>
      </p:sp>
      <p:sp>
        <p:nvSpPr>
          <p:cNvPr id="279" name="Rectangle 64"/>
          <p:cNvSpPr>
            <a:spLocks noChangeAspect="1" noChangeArrowheads="1"/>
          </p:cNvSpPr>
          <p:nvPr/>
        </p:nvSpPr>
        <p:spPr bwMode="auto">
          <a:xfrm>
            <a:off x="7311663" y="3747618"/>
            <a:ext cx="90850" cy="700088"/>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0" name="Rectangle 65"/>
          <p:cNvSpPr>
            <a:spLocks noChangeAspect="1" noChangeArrowheads="1"/>
          </p:cNvSpPr>
          <p:nvPr/>
        </p:nvSpPr>
        <p:spPr bwMode="auto">
          <a:xfrm>
            <a:off x="9007524" y="3747618"/>
            <a:ext cx="90850" cy="700088"/>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 name="Rectangle 66"/>
          <p:cNvSpPr>
            <a:spLocks noChangeAspect="1" noChangeArrowheads="1"/>
          </p:cNvSpPr>
          <p:nvPr/>
        </p:nvSpPr>
        <p:spPr bwMode="auto">
          <a:xfrm>
            <a:off x="3880190" y="3747618"/>
            <a:ext cx="90850" cy="700088"/>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 name="Rectangle 67"/>
          <p:cNvSpPr>
            <a:spLocks noChangeAspect="1" noChangeArrowheads="1"/>
          </p:cNvSpPr>
          <p:nvPr/>
        </p:nvSpPr>
        <p:spPr bwMode="auto">
          <a:xfrm>
            <a:off x="8159594" y="3751730"/>
            <a:ext cx="89588" cy="690836"/>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 name="Line 141"/>
          <p:cNvSpPr>
            <a:spLocks noChangeShapeType="1"/>
          </p:cNvSpPr>
          <p:nvPr/>
        </p:nvSpPr>
        <p:spPr bwMode="auto">
          <a:xfrm>
            <a:off x="3080093" y="2223618"/>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 name="Line 142"/>
          <p:cNvSpPr>
            <a:spLocks noChangeShapeType="1"/>
          </p:cNvSpPr>
          <p:nvPr/>
        </p:nvSpPr>
        <p:spPr bwMode="auto">
          <a:xfrm>
            <a:off x="3918293" y="2223618"/>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 name="Line 143"/>
          <p:cNvSpPr>
            <a:spLocks noChangeShapeType="1"/>
          </p:cNvSpPr>
          <p:nvPr/>
        </p:nvSpPr>
        <p:spPr bwMode="auto">
          <a:xfrm>
            <a:off x="4756493" y="2223618"/>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 name="Line 144"/>
          <p:cNvSpPr>
            <a:spLocks noChangeShapeType="1"/>
          </p:cNvSpPr>
          <p:nvPr/>
        </p:nvSpPr>
        <p:spPr bwMode="auto">
          <a:xfrm>
            <a:off x="6509093" y="2223618"/>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 name="Line 145"/>
          <p:cNvSpPr>
            <a:spLocks noChangeShapeType="1"/>
          </p:cNvSpPr>
          <p:nvPr/>
        </p:nvSpPr>
        <p:spPr bwMode="auto">
          <a:xfrm>
            <a:off x="5594693" y="2223618"/>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 name="Line 146"/>
          <p:cNvSpPr>
            <a:spLocks noChangeShapeType="1"/>
          </p:cNvSpPr>
          <p:nvPr/>
        </p:nvSpPr>
        <p:spPr bwMode="auto">
          <a:xfrm>
            <a:off x="7347293" y="2223618"/>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 name="Line 147"/>
          <p:cNvSpPr>
            <a:spLocks noChangeShapeType="1"/>
          </p:cNvSpPr>
          <p:nvPr/>
        </p:nvSpPr>
        <p:spPr bwMode="auto">
          <a:xfrm>
            <a:off x="8185493" y="2223618"/>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8" name="Line 148"/>
          <p:cNvSpPr>
            <a:spLocks noChangeShapeType="1"/>
          </p:cNvSpPr>
          <p:nvPr/>
        </p:nvSpPr>
        <p:spPr bwMode="auto">
          <a:xfrm>
            <a:off x="2241893" y="2223618"/>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 name="Text Box 149"/>
          <p:cNvSpPr txBox="1">
            <a:spLocks noChangeArrowheads="1"/>
          </p:cNvSpPr>
          <p:nvPr/>
        </p:nvSpPr>
        <p:spPr bwMode="auto">
          <a:xfrm>
            <a:off x="2208556" y="2401418"/>
            <a:ext cx="9096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1</a:t>
            </a:r>
            <a:endParaRPr lang="en-US" altLang="en-US" sz="1600" b="0"/>
          </a:p>
        </p:txBody>
      </p:sp>
      <p:sp>
        <p:nvSpPr>
          <p:cNvPr id="190" name="Text Box 150"/>
          <p:cNvSpPr txBox="1">
            <a:spLocks noChangeArrowheads="1"/>
          </p:cNvSpPr>
          <p:nvPr/>
        </p:nvSpPr>
        <p:spPr bwMode="auto">
          <a:xfrm>
            <a:off x="3024531" y="2401418"/>
            <a:ext cx="9096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2</a:t>
            </a:r>
            <a:endParaRPr lang="en-US" altLang="en-US" sz="1600" b="0"/>
          </a:p>
        </p:txBody>
      </p:sp>
      <p:sp>
        <p:nvSpPr>
          <p:cNvPr id="191" name="Text Box 151"/>
          <p:cNvSpPr txBox="1">
            <a:spLocks noChangeArrowheads="1"/>
          </p:cNvSpPr>
          <p:nvPr/>
        </p:nvSpPr>
        <p:spPr bwMode="auto">
          <a:xfrm>
            <a:off x="3889718" y="2401418"/>
            <a:ext cx="9096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3</a:t>
            </a:r>
            <a:endParaRPr lang="en-US" altLang="en-US" sz="1600" b="0"/>
          </a:p>
        </p:txBody>
      </p:sp>
      <p:sp>
        <p:nvSpPr>
          <p:cNvPr id="192" name="Text Box 152"/>
          <p:cNvSpPr txBox="1">
            <a:spLocks noChangeArrowheads="1"/>
          </p:cNvSpPr>
          <p:nvPr/>
        </p:nvSpPr>
        <p:spPr bwMode="auto">
          <a:xfrm>
            <a:off x="4739031" y="2401418"/>
            <a:ext cx="9096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4</a:t>
            </a:r>
            <a:endParaRPr lang="en-US" altLang="en-US" sz="1600" b="0"/>
          </a:p>
        </p:txBody>
      </p:sp>
      <p:sp>
        <p:nvSpPr>
          <p:cNvPr id="193" name="Text Box 153"/>
          <p:cNvSpPr txBox="1">
            <a:spLocks noChangeArrowheads="1"/>
          </p:cNvSpPr>
          <p:nvPr/>
        </p:nvSpPr>
        <p:spPr bwMode="auto">
          <a:xfrm>
            <a:off x="6472581" y="2401418"/>
            <a:ext cx="9096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6</a:t>
            </a:r>
            <a:endParaRPr lang="en-US" altLang="en-US" sz="1600" b="0"/>
          </a:p>
        </p:txBody>
      </p:sp>
      <p:sp>
        <p:nvSpPr>
          <p:cNvPr id="194" name="Text Box 154"/>
          <p:cNvSpPr txBox="1">
            <a:spLocks noChangeArrowheads="1"/>
          </p:cNvSpPr>
          <p:nvPr/>
        </p:nvSpPr>
        <p:spPr bwMode="auto">
          <a:xfrm>
            <a:off x="7310781" y="2401418"/>
            <a:ext cx="9096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7</a:t>
            </a:r>
            <a:endParaRPr lang="en-US" altLang="en-US" sz="1600" b="0"/>
          </a:p>
        </p:txBody>
      </p:sp>
      <p:sp>
        <p:nvSpPr>
          <p:cNvPr id="195" name="Text Box 155"/>
          <p:cNvSpPr txBox="1">
            <a:spLocks noChangeArrowheads="1"/>
          </p:cNvSpPr>
          <p:nvPr/>
        </p:nvSpPr>
        <p:spPr bwMode="auto">
          <a:xfrm>
            <a:off x="5558181" y="2401418"/>
            <a:ext cx="9096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5</a:t>
            </a:r>
            <a:endParaRPr lang="en-US" altLang="en-US" sz="1600" b="0"/>
          </a:p>
        </p:txBody>
      </p:sp>
      <p:sp>
        <p:nvSpPr>
          <p:cNvPr id="328" name="Rectangle 327"/>
          <p:cNvSpPr/>
          <p:nvPr/>
        </p:nvSpPr>
        <p:spPr>
          <a:xfrm>
            <a:off x="49428" y="2961019"/>
            <a:ext cx="2130711" cy="400110"/>
          </a:xfrm>
          <a:prstGeom prst="rect">
            <a:avLst/>
          </a:prstGeom>
        </p:spPr>
        <p:txBody>
          <a:bodyPr wrap="none">
            <a:spAutoFit/>
          </a:bodyPr>
          <a:lstStyle/>
          <a:p>
            <a:pPr lvl="1"/>
            <a:r>
              <a:rPr lang="en-US" altLang="en-US" sz="2000" i="1" dirty="0" smtClean="0"/>
              <a:t>add </a:t>
            </a:r>
            <a:r>
              <a:rPr lang="en-US" altLang="en-US" sz="2000" i="1" dirty="0"/>
              <a:t>Ra, </a:t>
            </a:r>
            <a:r>
              <a:rPr lang="en-US" altLang="en-US" sz="2000" i="1" dirty="0" err="1"/>
              <a:t>Rb</a:t>
            </a:r>
            <a:r>
              <a:rPr lang="en-US" altLang="en-US" sz="2000" i="1" dirty="0"/>
              <a:t>, </a:t>
            </a:r>
            <a:r>
              <a:rPr lang="en-US" altLang="en-US" sz="2000" i="1" dirty="0" err="1" smtClean="0"/>
              <a:t>Rc</a:t>
            </a:r>
            <a:endParaRPr lang="en-US" altLang="en-US" sz="2000" i="1" dirty="0" smtClean="0"/>
          </a:p>
        </p:txBody>
      </p:sp>
      <p:sp>
        <p:nvSpPr>
          <p:cNvPr id="329" name="Rectangle 328"/>
          <p:cNvSpPr/>
          <p:nvPr/>
        </p:nvSpPr>
        <p:spPr>
          <a:xfrm>
            <a:off x="41270" y="3866245"/>
            <a:ext cx="2140651" cy="400110"/>
          </a:xfrm>
          <a:prstGeom prst="rect">
            <a:avLst/>
          </a:prstGeom>
        </p:spPr>
        <p:txBody>
          <a:bodyPr wrap="none">
            <a:spAutoFit/>
          </a:bodyPr>
          <a:lstStyle/>
          <a:p>
            <a:pPr lvl="1"/>
            <a:r>
              <a:rPr lang="en-US" altLang="en-US" sz="2000" i="1" dirty="0" smtClean="0"/>
              <a:t>add Re, Ra, Rd</a:t>
            </a:r>
          </a:p>
        </p:txBody>
      </p:sp>
      <p:sp>
        <p:nvSpPr>
          <p:cNvPr id="331" name="Rounded Rectangle 330"/>
          <p:cNvSpPr/>
          <p:nvPr/>
        </p:nvSpPr>
        <p:spPr>
          <a:xfrm>
            <a:off x="3924415" y="3637626"/>
            <a:ext cx="2616206" cy="894918"/>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3984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8"/>
                                        </p:tgtEl>
                                        <p:attrNameLst>
                                          <p:attrName>style.visibility</p:attrName>
                                        </p:attrNameLst>
                                      </p:cBhvr>
                                      <p:to>
                                        <p:strVal val="visible"/>
                                      </p:to>
                                    </p:set>
                                    <p:animEffect transition="in" filter="fade">
                                      <p:cBhvr>
                                        <p:cTn id="7" dur="500"/>
                                        <p:tgtEl>
                                          <p:spTgt spid="3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9"/>
                                        </p:tgtEl>
                                        <p:attrNameLst>
                                          <p:attrName>style.visibility</p:attrName>
                                        </p:attrNameLst>
                                      </p:cBhvr>
                                      <p:to>
                                        <p:strVal val="visible"/>
                                      </p:to>
                                    </p:set>
                                    <p:animEffect transition="in" filter="fade">
                                      <p:cBhvr>
                                        <p:cTn id="12" dur="500"/>
                                        <p:tgtEl>
                                          <p:spTgt spid="32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31"/>
                                        </p:tgtEl>
                                        <p:attrNameLst>
                                          <p:attrName>style.visibility</p:attrName>
                                        </p:attrNameLst>
                                      </p:cBhvr>
                                      <p:to>
                                        <p:strVal val="visible"/>
                                      </p:to>
                                    </p:set>
                                    <p:animEffect transition="in" filter="fade">
                                      <p:cBhvr>
                                        <p:cTn id="15" dur="500"/>
                                        <p:tgtEl>
                                          <p:spTgt spid="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 grpId="0"/>
      <p:bldP spid="329" grpId="0"/>
      <p:bldP spid="33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76"/>
            <a:ext cx="7886700" cy="884082"/>
          </a:xfrm>
        </p:spPr>
        <p:txBody>
          <a:bodyPr>
            <a:normAutofit/>
          </a:bodyPr>
          <a:lstStyle/>
          <a:p>
            <a:r>
              <a:rPr lang="en-US" altLang="zh-CN" sz="3200" b="1" dirty="0" smtClean="0">
                <a:latin typeface="+mn-lt"/>
                <a:cs typeface="Arial" panose="020B0604020202020204" pitchFamily="34" charset="0"/>
              </a:rPr>
              <a:t>Pipeline </a:t>
            </a:r>
            <a:r>
              <a:rPr lang="en-US" altLang="zh-CN" sz="3200" b="1" dirty="0">
                <a:latin typeface="+mn-lt"/>
                <a:cs typeface="Arial" panose="020B0604020202020204" pitchFamily="34" charset="0"/>
              </a:rPr>
              <a:t>Hazards</a:t>
            </a:r>
          </a:p>
        </p:txBody>
      </p:sp>
      <p:cxnSp>
        <p:nvCxnSpPr>
          <p:cNvPr id="4" name="Straight Connector 3"/>
          <p:cNvCxnSpPr/>
          <p:nvPr/>
        </p:nvCxnSpPr>
        <p:spPr>
          <a:xfrm>
            <a:off x="0" y="895517"/>
            <a:ext cx="9144000" cy="3048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14359" y="-43394"/>
            <a:ext cx="973455" cy="973455"/>
          </a:xfrm>
          <a:prstGeom prst="rect">
            <a:avLst/>
          </a:prstGeom>
        </p:spPr>
      </p:pic>
      <p:sp>
        <p:nvSpPr>
          <p:cNvPr id="3" name="Rectangle 2"/>
          <p:cNvSpPr/>
          <p:nvPr/>
        </p:nvSpPr>
        <p:spPr>
          <a:xfrm>
            <a:off x="-60960" y="1124083"/>
            <a:ext cx="9204960" cy="864339"/>
          </a:xfrm>
          <a:prstGeom prst="rect">
            <a:avLst/>
          </a:prstGeom>
        </p:spPr>
        <p:txBody>
          <a:bodyPr wrap="square">
            <a:spAutoFit/>
          </a:bodyPr>
          <a:lstStyle/>
          <a:p>
            <a:pPr marL="342900" indent="-342900">
              <a:spcBef>
                <a:spcPct val="20000"/>
              </a:spcBef>
              <a:buSzPct val="100000"/>
              <a:buFont typeface="Wingdings" charset="2"/>
              <a:buChar char="Ø"/>
            </a:pPr>
            <a:r>
              <a:rPr lang="en-US" altLang="zh-CN" sz="2800" b="1" dirty="0" smtClean="0">
                <a:ea typeface="Calibri" charset="0"/>
                <a:cs typeface="Gill Sans"/>
              </a:rPr>
              <a:t>Data Hazards Solutions:</a:t>
            </a:r>
            <a:endParaRPr lang="en-US" altLang="zh-CN" sz="2800" b="1" dirty="0" smtClean="0">
              <a:cs typeface="Gill Sans"/>
            </a:endParaRPr>
          </a:p>
          <a:p>
            <a:pPr marL="685800" lvl="1" indent="-228600">
              <a:lnSpc>
                <a:spcPct val="90000"/>
              </a:lnSpc>
              <a:spcBef>
                <a:spcPts val="500"/>
              </a:spcBef>
              <a:buClr>
                <a:schemeClr val="tx1"/>
              </a:buClr>
              <a:buSzPct val="80000"/>
              <a:buFont typeface="Arial" panose="020B0604020202020204" pitchFamily="34" charset="0"/>
              <a:buChar char="•"/>
            </a:pPr>
            <a:r>
              <a:rPr lang="en-US" dirty="0" smtClean="0"/>
              <a:t>Bypass </a:t>
            </a:r>
            <a:r>
              <a:rPr lang="en-US" dirty="0"/>
              <a:t>(or forward) data directly to the consuming pipeline stage</a:t>
            </a:r>
            <a:endParaRPr lang="en-US" altLang="zh-CN" dirty="0"/>
          </a:p>
        </p:txBody>
      </p:sp>
      <p:sp>
        <p:nvSpPr>
          <p:cNvPr id="18" name="Slide Number Placeholder 17"/>
          <p:cNvSpPr>
            <a:spLocks noGrp="1"/>
          </p:cNvSpPr>
          <p:nvPr>
            <p:ph type="sldNum" sz="quarter" idx="12"/>
          </p:nvPr>
        </p:nvSpPr>
        <p:spPr/>
        <p:txBody>
          <a:bodyPr/>
          <a:lstStyle/>
          <a:p>
            <a:fld id="{2EE75D0F-26FA-4B8D-AE34-0EE4D3F34880}" type="slidenum">
              <a:rPr lang="en-US" smtClean="0"/>
              <a:pPr/>
              <a:t>22</a:t>
            </a:fld>
            <a:endParaRPr lang="en-US" dirty="0"/>
          </a:p>
        </p:txBody>
      </p:sp>
      <p:grpSp>
        <p:nvGrpSpPr>
          <p:cNvPr id="105" name="Group 3"/>
          <p:cNvGrpSpPr>
            <a:grpSpLocks/>
          </p:cNvGrpSpPr>
          <p:nvPr/>
        </p:nvGrpSpPr>
        <p:grpSpPr bwMode="auto">
          <a:xfrm>
            <a:off x="1937093" y="2223618"/>
            <a:ext cx="6851650" cy="4572000"/>
            <a:chOff x="816" y="1056"/>
            <a:chExt cx="4316" cy="2880"/>
          </a:xfrm>
        </p:grpSpPr>
        <p:sp>
          <p:nvSpPr>
            <p:cNvPr id="106" name="Line 4"/>
            <p:cNvSpPr>
              <a:spLocks noChangeShapeType="1"/>
            </p:cNvSpPr>
            <p:nvPr/>
          </p:nvSpPr>
          <p:spPr bwMode="auto">
            <a:xfrm>
              <a:off x="816" y="1056"/>
              <a:ext cx="4144" cy="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7" name="Group 5"/>
            <p:cNvGrpSpPr>
              <a:grpSpLocks/>
            </p:cNvGrpSpPr>
            <p:nvPr/>
          </p:nvGrpSpPr>
          <p:grpSpPr bwMode="auto">
            <a:xfrm>
              <a:off x="1094" y="1440"/>
              <a:ext cx="2444" cy="441"/>
              <a:chOff x="1962" y="1200"/>
              <a:chExt cx="1910" cy="441"/>
            </a:xfrm>
          </p:grpSpPr>
          <p:grpSp>
            <p:nvGrpSpPr>
              <p:cNvPr id="242" name="Group 6"/>
              <p:cNvGrpSpPr>
                <a:grpSpLocks noChangeAspect="1"/>
              </p:cNvGrpSpPr>
              <p:nvPr/>
            </p:nvGrpSpPr>
            <p:grpSpPr bwMode="auto">
              <a:xfrm>
                <a:off x="2429" y="1304"/>
                <a:ext cx="221" cy="233"/>
                <a:chOff x="1374" y="528"/>
                <a:chExt cx="480" cy="432"/>
              </a:xfrm>
            </p:grpSpPr>
            <p:grpSp>
              <p:nvGrpSpPr>
                <p:cNvPr id="330" name="Group 7"/>
                <p:cNvGrpSpPr>
                  <a:grpSpLocks noChangeAspect="1"/>
                </p:cNvGrpSpPr>
                <p:nvPr/>
              </p:nvGrpSpPr>
              <p:grpSpPr bwMode="auto">
                <a:xfrm>
                  <a:off x="1374" y="528"/>
                  <a:ext cx="480" cy="432"/>
                  <a:chOff x="1392" y="528"/>
                  <a:chExt cx="480" cy="432"/>
                </a:xfrm>
              </p:grpSpPr>
              <p:sp>
                <p:nvSpPr>
                  <p:cNvPr id="333" name="Rectangle 8"/>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4" name="Rectangle 9"/>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332" name="Text Box 10"/>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243" name="Line 11"/>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 name="Line 12"/>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45" name="Group 13"/>
              <p:cNvGrpSpPr>
                <a:grpSpLocks noChangeAspect="1"/>
              </p:cNvGrpSpPr>
              <p:nvPr/>
            </p:nvGrpSpPr>
            <p:grpSpPr bwMode="auto">
              <a:xfrm>
                <a:off x="2851" y="1235"/>
                <a:ext cx="199" cy="371"/>
                <a:chOff x="2991" y="411"/>
                <a:chExt cx="359" cy="768"/>
              </a:xfrm>
            </p:grpSpPr>
            <p:sp>
              <p:nvSpPr>
                <p:cNvPr id="275" name="AutoShape 14"/>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276" name="AutoShape 15"/>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 name="Freeform 16"/>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 name="Text Box 17"/>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246" name="Line 18"/>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 name="Line 19"/>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48" name="Group 20"/>
              <p:cNvGrpSpPr>
                <a:grpSpLocks noChangeAspect="1"/>
              </p:cNvGrpSpPr>
              <p:nvPr/>
            </p:nvGrpSpPr>
            <p:grpSpPr bwMode="auto">
              <a:xfrm>
                <a:off x="3209" y="1305"/>
                <a:ext cx="275" cy="232"/>
                <a:chOff x="3853" y="576"/>
                <a:chExt cx="594" cy="480"/>
              </a:xfrm>
            </p:grpSpPr>
            <p:sp>
              <p:nvSpPr>
                <p:cNvPr id="273" name="Rectangle 21"/>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274" name="Text Box 22"/>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249" name="Freeform 23"/>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 name="Line 24"/>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1" name="Line 25"/>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52" name="Group 26"/>
              <p:cNvGrpSpPr>
                <a:grpSpLocks noChangeAspect="1"/>
              </p:cNvGrpSpPr>
              <p:nvPr/>
            </p:nvGrpSpPr>
            <p:grpSpPr bwMode="auto">
              <a:xfrm>
                <a:off x="1962" y="1305"/>
                <a:ext cx="290" cy="232"/>
                <a:chOff x="1123" y="576"/>
                <a:chExt cx="626" cy="480"/>
              </a:xfrm>
            </p:grpSpPr>
            <p:sp>
              <p:nvSpPr>
                <p:cNvPr id="268" name="Rectangle 27"/>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272" name="Text Box 28"/>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253" name="Group 29"/>
              <p:cNvGrpSpPr>
                <a:grpSpLocks/>
              </p:cNvGrpSpPr>
              <p:nvPr/>
            </p:nvGrpSpPr>
            <p:grpSpPr bwMode="auto">
              <a:xfrm>
                <a:off x="2288" y="1200"/>
                <a:ext cx="1297" cy="441"/>
                <a:chOff x="2112" y="528"/>
                <a:chExt cx="2088" cy="681"/>
              </a:xfrm>
            </p:grpSpPr>
            <p:sp>
              <p:nvSpPr>
                <p:cNvPr id="259" name="Rectangle 30"/>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 name="Rectangle 31"/>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 name="Rectangle 32"/>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 name="Rectangle 33"/>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54" name="Group 34"/>
              <p:cNvGrpSpPr>
                <a:grpSpLocks noChangeAspect="1"/>
              </p:cNvGrpSpPr>
              <p:nvPr/>
            </p:nvGrpSpPr>
            <p:grpSpPr bwMode="auto">
              <a:xfrm flipH="1">
                <a:off x="3649" y="1296"/>
                <a:ext cx="223" cy="233"/>
                <a:chOff x="1374" y="528"/>
                <a:chExt cx="480" cy="432"/>
              </a:xfrm>
            </p:grpSpPr>
            <p:grpSp>
              <p:nvGrpSpPr>
                <p:cNvPr id="255" name="Group 35"/>
                <p:cNvGrpSpPr>
                  <a:grpSpLocks noChangeAspect="1"/>
                </p:cNvGrpSpPr>
                <p:nvPr/>
              </p:nvGrpSpPr>
              <p:grpSpPr bwMode="auto">
                <a:xfrm>
                  <a:off x="1374" y="528"/>
                  <a:ext cx="480" cy="432"/>
                  <a:chOff x="1392" y="528"/>
                  <a:chExt cx="480" cy="432"/>
                </a:xfrm>
              </p:grpSpPr>
              <p:sp>
                <p:nvSpPr>
                  <p:cNvPr id="257" name="Rectangle 36"/>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 name="Rectangle 37"/>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256" name="Text Box 38"/>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108" name="Group 39"/>
            <p:cNvGrpSpPr>
              <a:grpSpLocks/>
            </p:cNvGrpSpPr>
            <p:nvPr/>
          </p:nvGrpSpPr>
          <p:grpSpPr bwMode="auto">
            <a:xfrm>
              <a:off x="1632" y="2016"/>
              <a:ext cx="2444" cy="441"/>
              <a:chOff x="1962" y="1200"/>
              <a:chExt cx="1910" cy="441"/>
            </a:xfrm>
          </p:grpSpPr>
          <p:grpSp>
            <p:nvGrpSpPr>
              <p:cNvPr id="209" name="Group 40"/>
              <p:cNvGrpSpPr>
                <a:grpSpLocks noChangeAspect="1"/>
              </p:cNvGrpSpPr>
              <p:nvPr/>
            </p:nvGrpSpPr>
            <p:grpSpPr bwMode="auto">
              <a:xfrm>
                <a:off x="2429" y="1304"/>
                <a:ext cx="221" cy="233"/>
                <a:chOff x="1374" y="528"/>
                <a:chExt cx="480" cy="432"/>
              </a:xfrm>
            </p:grpSpPr>
            <p:grpSp>
              <p:nvGrpSpPr>
                <p:cNvPr id="238" name="Group 41"/>
                <p:cNvGrpSpPr>
                  <a:grpSpLocks noChangeAspect="1"/>
                </p:cNvGrpSpPr>
                <p:nvPr/>
              </p:nvGrpSpPr>
              <p:grpSpPr bwMode="auto">
                <a:xfrm>
                  <a:off x="1374" y="528"/>
                  <a:ext cx="480" cy="432"/>
                  <a:chOff x="1392" y="528"/>
                  <a:chExt cx="480" cy="432"/>
                </a:xfrm>
              </p:grpSpPr>
              <p:sp>
                <p:nvSpPr>
                  <p:cNvPr id="240" name="Rectangle 42"/>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 name="Rectangle 43"/>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239" name="Text Box 44"/>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210" name="Line 45"/>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 name="Line 46"/>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12" name="Group 47"/>
              <p:cNvGrpSpPr>
                <a:grpSpLocks noChangeAspect="1"/>
              </p:cNvGrpSpPr>
              <p:nvPr/>
            </p:nvGrpSpPr>
            <p:grpSpPr bwMode="auto">
              <a:xfrm>
                <a:off x="2851" y="1235"/>
                <a:ext cx="199" cy="371"/>
                <a:chOff x="2991" y="411"/>
                <a:chExt cx="359" cy="768"/>
              </a:xfrm>
            </p:grpSpPr>
            <p:sp>
              <p:nvSpPr>
                <p:cNvPr id="234" name="AutoShape 48"/>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235" name="AutoShape 49"/>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 name="Freeform 50"/>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 name="Text Box 51"/>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213" name="Line 52"/>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 name="Line 53"/>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15" name="Group 54"/>
              <p:cNvGrpSpPr>
                <a:grpSpLocks noChangeAspect="1"/>
              </p:cNvGrpSpPr>
              <p:nvPr/>
            </p:nvGrpSpPr>
            <p:grpSpPr bwMode="auto">
              <a:xfrm>
                <a:off x="3209" y="1305"/>
                <a:ext cx="275" cy="232"/>
                <a:chOff x="3853" y="576"/>
                <a:chExt cx="594" cy="480"/>
              </a:xfrm>
            </p:grpSpPr>
            <p:sp>
              <p:nvSpPr>
                <p:cNvPr id="232" name="Rectangle 55"/>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233" name="Text Box 56"/>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216" name="Freeform 57"/>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 name="Line 58"/>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 name="Line 59"/>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19" name="Group 60"/>
              <p:cNvGrpSpPr>
                <a:grpSpLocks noChangeAspect="1"/>
              </p:cNvGrpSpPr>
              <p:nvPr/>
            </p:nvGrpSpPr>
            <p:grpSpPr bwMode="auto">
              <a:xfrm>
                <a:off x="1962" y="1305"/>
                <a:ext cx="290" cy="232"/>
                <a:chOff x="1123" y="576"/>
                <a:chExt cx="626" cy="480"/>
              </a:xfrm>
            </p:grpSpPr>
            <p:sp>
              <p:nvSpPr>
                <p:cNvPr id="230" name="Rectangle 61"/>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231" name="Text Box 62"/>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220" name="Group 63"/>
              <p:cNvGrpSpPr>
                <a:grpSpLocks/>
              </p:cNvGrpSpPr>
              <p:nvPr/>
            </p:nvGrpSpPr>
            <p:grpSpPr bwMode="auto">
              <a:xfrm>
                <a:off x="2288" y="1200"/>
                <a:ext cx="1297" cy="441"/>
                <a:chOff x="2112" y="528"/>
                <a:chExt cx="2088" cy="681"/>
              </a:xfrm>
            </p:grpSpPr>
            <p:sp>
              <p:nvSpPr>
                <p:cNvPr id="226" name="Rectangle 64"/>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 name="Rectangle 65"/>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8" name="Rectangle 66"/>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 name="Rectangle 67"/>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1" name="Group 68"/>
              <p:cNvGrpSpPr>
                <a:grpSpLocks noChangeAspect="1"/>
              </p:cNvGrpSpPr>
              <p:nvPr/>
            </p:nvGrpSpPr>
            <p:grpSpPr bwMode="auto">
              <a:xfrm flipH="1">
                <a:off x="3649" y="1296"/>
                <a:ext cx="223" cy="233"/>
                <a:chOff x="1374" y="528"/>
                <a:chExt cx="480" cy="432"/>
              </a:xfrm>
            </p:grpSpPr>
            <p:grpSp>
              <p:nvGrpSpPr>
                <p:cNvPr id="222" name="Group 69"/>
                <p:cNvGrpSpPr>
                  <a:grpSpLocks noChangeAspect="1"/>
                </p:cNvGrpSpPr>
                <p:nvPr/>
              </p:nvGrpSpPr>
              <p:grpSpPr bwMode="auto">
                <a:xfrm>
                  <a:off x="1374" y="528"/>
                  <a:ext cx="480" cy="432"/>
                  <a:chOff x="1392" y="528"/>
                  <a:chExt cx="480" cy="432"/>
                </a:xfrm>
              </p:grpSpPr>
              <p:sp>
                <p:nvSpPr>
                  <p:cNvPr id="224" name="Rectangle 70"/>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 name="Rectangle 71"/>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223" name="Text Box 72"/>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109" name="Group 73"/>
            <p:cNvGrpSpPr>
              <a:grpSpLocks/>
            </p:cNvGrpSpPr>
            <p:nvPr/>
          </p:nvGrpSpPr>
          <p:grpSpPr bwMode="auto">
            <a:xfrm>
              <a:off x="2160" y="2544"/>
              <a:ext cx="2444" cy="441"/>
              <a:chOff x="1962" y="1200"/>
              <a:chExt cx="1910" cy="441"/>
            </a:xfrm>
          </p:grpSpPr>
          <p:grpSp>
            <p:nvGrpSpPr>
              <p:cNvPr id="159" name="Group 158"/>
              <p:cNvGrpSpPr>
                <a:grpSpLocks noChangeAspect="1"/>
              </p:cNvGrpSpPr>
              <p:nvPr/>
            </p:nvGrpSpPr>
            <p:grpSpPr bwMode="auto">
              <a:xfrm>
                <a:off x="2429" y="1304"/>
                <a:ext cx="221" cy="233"/>
                <a:chOff x="1374" y="528"/>
                <a:chExt cx="480" cy="432"/>
              </a:xfrm>
            </p:grpSpPr>
            <p:grpSp>
              <p:nvGrpSpPr>
                <p:cNvPr id="205" name="Group 75"/>
                <p:cNvGrpSpPr>
                  <a:grpSpLocks noChangeAspect="1"/>
                </p:cNvGrpSpPr>
                <p:nvPr/>
              </p:nvGrpSpPr>
              <p:grpSpPr bwMode="auto">
                <a:xfrm>
                  <a:off x="1374" y="528"/>
                  <a:ext cx="480" cy="432"/>
                  <a:chOff x="1392" y="528"/>
                  <a:chExt cx="480" cy="432"/>
                </a:xfrm>
              </p:grpSpPr>
              <p:sp>
                <p:nvSpPr>
                  <p:cNvPr id="207" name="Rectangle 76"/>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8" name="Rectangle 77"/>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206" name="Text Box 78"/>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160" name="Line 79"/>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 name="Line 80"/>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62" name="Group 81"/>
              <p:cNvGrpSpPr>
                <a:grpSpLocks noChangeAspect="1"/>
              </p:cNvGrpSpPr>
              <p:nvPr/>
            </p:nvGrpSpPr>
            <p:grpSpPr bwMode="auto">
              <a:xfrm>
                <a:off x="2851" y="1235"/>
                <a:ext cx="199" cy="371"/>
                <a:chOff x="2991" y="411"/>
                <a:chExt cx="359" cy="768"/>
              </a:xfrm>
            </p:grpSpPr>
            <p:sp>
              <p:nvSpPr>
                <p:cNvPr id="201" name="AutoShape 82"/>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202" name="AutoShape 83"/>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 name="Freeform 84"/>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 name="Text Box 85"/>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163" name="Line 86"/>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 name="Line 87"/>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65" name="Group 88"/>
              <p:cNvGrpSpPr>
                <a:grpSpLocks noChangeAspect="1"/>
              </p:cNvGrpSpPr>
              <p:nvPr/>
            </p:nvGrpSpPr>
            <p:grpSpPr bwMode="auto">
              <a:xfrm>
                <a:off x="3209" y="1305"/>
                <a:ext cx="275" cy="232"/>
                <a:chOff x="3853" y="576"/>
                <a:chExt cx="594" cy="480"/>
              </a:xfrm>
            </p:grpSpPr>
            <p:sp>
              <p:nvSpPr>
                <p:cNvPr id="199" name="Rectangle 89"/>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200" name="Text Box 90"/>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166" name="Freeform 91"/>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 name="Line 92"/>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8" name="Line 93"/>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70" name="Group 94"/>
              <p:cNvGrpSpPr>
                <a:grpSpLocks noChangeAspect="1"/>
              </p:cNvGrpSpPr>
              <p:nvPr/>
            </p:nvGrpSpPr>
            <p:grpSpPr bwMode="auto">
              <a:xfrm>
                <a:off x="1962" y="1305"/>
                <a:ext cx="290" cy="232"/>
                <a:chOff x="1123" y="576"/>
                <a:chExt cx="626" cy="480"/>
              </a:xfrm>
            </p:grpSpPr>
            <p:sp>
              <p:nvSpPr>
                <p:cNvPr id="197" name="Rectangle 196"/>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98" name="Text Box 96"/>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171" name="Group 97"/>
              <p:cNvGrpSpPr>
                <a:grpSpLocks/>
              </p:cNvGrpSpPr>
              <p:nvPr/>
            </p:nvGrpSpPr>
            <p:grpSpPr bwMode="auto">
              <a:xfrm>
                <a:off x="2288" y="1200"/>
                <a:ext cx="1297" cy="441"/>
                <a:chOff x="2112" y="528"/>
                <a:chExt cx="2088" cy="681"/>
              </a:xfrm>
            </p:grpSpPr>
            <p:sp>
              <p:nvSpPr>
                <p:cNvPr id="178" name="Rectangle 98"/>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 name="Rectangle 99"/>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 name="Rectangle 100"/>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 name="Rectangle 101"/>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2" name="Group 102"/>
              <p:cNvGrpSpPr>
                <a:grpSpLocks noChangeAspect="1"/>
              </p:cNvGrpSpPr>
              <p:nvPr/>
            </p:nvGrpSpPr>
            <p:grpSpPr bwMode="auto">
              <a:xfrm flipH="1">
                <a:off x="3649" y="1296"/>
                <a:ext cx="223" cy="233"/>
                <a:chOff x="1374" y="528"/>
                <a:chExt cx="480" cy="432"/>
              </a:xfrm>
            </p:grpSpPr>
            <p:grpSp>
              <p:nvGrpSpPr>
                <p:cNvPr id="173" name="Group 103"/>
                <p:cNvGrpSpPr>
                  <a:grpSpLocks noChangeAspect="1"/>
                </p:cNvGrpSpPr>
                <p:nvPr/>
              </p:nvGrpSpPr>
              <p:grpSpPr bwMode="auto">
                <a:xfrm>
                  <a:off x="1374" y="528"/>
                  <a:ext cx="480" cy="432"/>
                  <a:chOff x="1392" y="528"/>
                  <a:chExt cx="480" cy="432"/>
                </a:xfrm>
              </p:grpSpPr>
              <p:sp>
                <p:nvSpPr>
                  <p:cNvPr id="175" name="Rectangle 104"/>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 name="Rectangle 105"/>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74" name="Text Box 106"/>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110" name="Group 107"/>
            <p:cNvGrpSpPr>
              <a:grpSpLocks/>
            </p:cNvGrpSpPr>
            <p:nvPr/>
          </p:nvGrpSpPr>
          <p:grpSpPr bwMode="auto">
            <a:xfrm>
              <a:off x="2688" y="3072"/>
              <a:ext cx="2444" cy="441"/>
              <a:chOff x="1962" y="1200"/>
              <a:chExt cx="1910" cy="441"/>
            </a:xfrm>
          </p:grpSpPr>
          <p:grpSp>
            <p:nvGrpSpPr>
              <p:cNvPr id="126" name="Group 108"/>
              <p:cNvGrpSpPr>
                <a:grpSpLocks noChangeAspect="1"/>
              </p:cNvGrpSpPr>
              <p:nvPr/>
            </p:nvGrpSpPr>
            <p:grpSpPr bwMode="auto">
              <a:xfrm>
                <a:off x="2429" y="1304"/>
                <a:ext cx="221" cy="233"/>
                <a:chOff x="1374" y="528"/>
                <a:chExt cx="480" cy="432"/>
              </a:xfrm>
            </p:grpSpPr>
            <p:grpSp>
              <p:nvGrpSpPr>
                <p:cNvPr id="155" name="Group 109"/>
                <p:cNvGrpSpPr>
                  <a:grpSpLocks noChangeAspect="1"/>
                </p:cNvGrpSpPr>
                <p:nvPr/>
              </p:nvGrpSpPr>
              <p:grpSpPr bwMode="auto">
                <a:xfrm>
                  <a:off x="1374" y="528"/>
                  <a:ext cx="480" cy="432"/>
                  <a:chOff x="1392" y="528"/>
                  <a:chExt cx="480" cy="432"/>
                </a:xfrm>
              </p:grpSpPr>
              <p:sp>
                <p:nvSpPr>
                  <p:cNvPr id="157" name="Rectangle 110"/>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 name="Rectangle 111"/>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56" name="Text Box 112"/>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127" name="Line 113"/>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 name="Line 114"/>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9" name="Group 115"/>
              <p:cNvGrpSpPr>
                <a:grpSpLocks noChangeAspect="1"/>
              </p:cNvGrpSpPr>
              <p:nvPr/>
            </p:nvGrpSpPr>
            <p:grpSpPr bwMode="auto">
              <a:xfrm>
                <a:off x="2851" y="1235"/>
                <a:ext cx="199" cy="371"/>
                <a:chOff x="2991" y="411"/>
                <a:chExt cx="359" cy="768"/>
              </a:xfrm>
            </p:grpSpPr>
            <p:sp>
              <p:nvSpPr>
                <p:cNvPr id="151" name="AutoShape 116"/>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152" name="AutoShape 117"/>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 name="Freeform 118"/>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 name="Text Box 119"/>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130" name="Line 120"/>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 name="Line 121"/>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2" name="Group 122"/>
              <p:cNvGrpSpPr>
                <a:grpSpLocks noChangeAspect="1"/>
              </p:cNvGrpSpPr>
              <p:nvPr/>
            </p:nvGrpSpPr>
            <p:grpSpPr bwMode="auto">
              <a:xfrm>
                <a:off x="3209" y="1305"/>
                <a:ext cx="275" cy="232"/>
                <a:chOff x="3853" y="576"/>
                <a:chExt cx="594" cy="480"/>
              </a:xfrm>
            </p:grpSpPr>
            <p:sp>
              <p:nvSpPr>
                <p:cNvPr id="149" name="Rectangle 123"/>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50" name="Text Box 124"/>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133" name="Freeform 125"/>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 name="Line 126"/>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 name="Line 127"/>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6" name="Group 128"/>
              <p:cNvGrpSpPr>
                <a:grpSpLocks noChangeAspect="1"/>
              </p:cNvGrpSpPr>
              <p:nvPr/>
            </p:nvGrpSpPr>
            <p:grpSpPr bwMode="auto">
              <a:xfrm>
                <a:off x="1962" y="1305"/>
                <a:ext cx="290" cy="232"/>
                <a:chOff x="1123" y="576"/>
                <a:chExt cx="626" cy="480"/>
              </a:xfrm>
            </p:grpSpPr>
            <p:sp>
              <p:nvSpPr>
                <p:cNvPr id="147" name="Rectangle 129"/>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48" name="Text Box 130"/>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137" name="Group 131"/>
              <p:cNvGrpSpPr>
                <a:grpSpLocks/>
              </p:cNvGrpSpPr>
              <p:nvPr/>
            </p:nvGrpSpPr>
            <p:grpSpPr bwMode="auto">
              <a:xfrm>
                <a:off x="2288" y="1200"/>
                <a:ext cx="1297" cy="441"/>
                <a:chOff x="2112" y="528"/>
                <a:chExt cx="2088" cy="681"/>
              </a:xfrm>
            </p:grpSpPr>
            <p:sp>
              <p:nvSpPr>
                <p:cNvPr id="143" name="Rectangle 132"/>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 name="Rectangle 133"/>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 name="Rectangle 134"/>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 name="Rectangle 135"/>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8" name="Group 136"/>
              <p:cNvGrpSpPr>
                <a:grpSpLocks noChangeAspect="1"/>
              </p:cNvGrpSpPr>
              <p:nvPr/>
            </p:nvGrpSpPr>
            <p:grpSpPr bwMode="auto">
              <a:xfrm flipH="1">
                <a:off x="3649" y="1296"/>
                <a:ext cx="223" cy="233"/>
                <a:chOff x="1374" y="528"/>
                <a:chExt cx="480" cy="432"/>
              </a:xfrm>
            </p:grpSpPr>
            <p:grpSp>
              <p:nvGrpSpPr>
                <p:cNvPr id="139" name="Group 137"/>
                <p:cNvGrpSpPr>
                  <a:grpSpLocks noChangeAspect="1"/>
                </p:cNvGrpSpPr>
                <p:nvPr/>
              </p:nvGrpSpPr>
              <p:grpSpPr bwMode="auto">
                <a:xfrm>
                  <a:off x="1374" y="528"/>
                  <a:ext cx="480" cy="432"/>
                  <a:chOff x="1392" y="528"/>
                  <a:chExt cx="480" cy="432"/>
                </a:xfrm>
              </p:grpSpPr>
              <p:sp>
                <p:nvSpPr>
                  <p:cNvPr id="141" name="Rectangle 138"/>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2" name="Rectangle 139"/>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40" name="Text Box 140"/>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sp>
          <p:nvSpPr>
            <p:cNvPr id="111" name="Line 141"/>
            <p:cNvSpPr>
              <a:spLocks noChangeShapeType="1"/>
            </p:cNvSpPr>
            <p:nvPr/>
          </p:nvSpPr>
          <p:spPr bwMode="auto">
            <a:xfrm>
              <a:off x="1536"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 name="Line 142"/>
            <p:cNvSpPr>
              <a:spLocks noChangeShapeType="1"/>
            </p:cNvSpPr>
            <p:nvPr/>
          </p:nvSpPr>
          <p:spPr bwMode="auto">
            <a:xfrm>
              <a:off x="2064"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 name="Line 143"/>
            <p:cNvSpPr>
              <a:spLocks noChangeShapeType="1"/>
            </p:cNvSpPr>
            <p:nvPr/>
          </p:nvSpPr>
          <p:spPr bwMode="auto">
            <a:xfrm>
              <a:off x="2592"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 name="Line 144"/>
            <p:cNvSpPr>
              <a:spLocks noChangeShapeType="1"/>
            </p:cNvSpPr>
            <p:nvPr/>
          </p:nvSpPr>
          <p:spPr bwMode="auto">
            <a:xfrm>
              <a:off x="3696"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 name="Line 145"/>
            <p:cNvSpPr>
              <a:spLocks noChangeShapeType="1"/>
            </p:cNvSpPr>
            <p:nvPr/>
          </p:nvSpPr>
          <p:spPr bwMode="auto">
            <a:xfrm>
              <a:off x="3120"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Line 146"/>
            <p:cNvSpPr>
              <a:spLocks noChangeShapeType="1"/>
            </p:cNvSpPr>
            <p:nvPr/>
          </p:nvSpPr>
          <p:spPr bwMode="auto">
            <a:xfrm>
              <a:off x="4224"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 name="Line 147"/>
            <p:cNvSpPr>
              <a:spLocks noChangeShapeType="1"/>
            </p:cNvSpPr>
            <p:nvPr/>
          </p:nvSpPr>
          <p:spPr bwMode="auto">
            <a:xfrm>
              <a:off x="4752"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Line 148"/>
            <p:cNvSpPr>
              <a:spLocks noChangeShapeType="1"/>
            </p:cNvSpPr>
            <p:nvPr/>
          </p:nvSpPr>
          <p:spPr bwMode="auto">
            <a:xfrm>
              <a:off x="1008"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Text Box 149"/>
            <p:cNvSpPr txBox="1">
              <a:spLocks noChangeArrowheads="1"/>
            </p:cNvSpPr>
            <p:nvPr/>
          </p:nvSpPr>
          <p:spPr bwMode="auto">
            <a:xfrm>
              <a:off x="987"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1</a:t>
              </a:r>
              <a:endParaRPr lang="en-US" altLang="en-US" sz="1600" b="0"/>
            </a:p>
          </p:txBody>
        </p:sp>
        <p:sp>
          <p:nvSpPr>
            <p:cNvPr id="120" name="Text Box 150"/>
            <p:cNvSpPr txBox="1">
              <a:spLocks noChangeArrowheads="1"/>
            </p:cNvSpPr>
            <p:nvPr/>
          </p:nvSpPr>
          <p:spPr bwMode="auto">
            <a:xfrm>
              <a:off x="150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2</a:t>
              </a:r>
              <a:endParaRPr lang="en-US" altLang="en-US" sz="1600" b="0"/>
            </a:p>
          </p:txBody>
        </p:sp>
        <p:sp>
          <p:nvSpPr>
            <p:cNvPr id="121" name="Text Box 151"/>
            <p:cNvSpPr txBox="1">
              <a:spLocks noChangeArrowheads="1"/>
            </p:cNvSpPr>
            <p:nvPr/>
          </p:nvSpPr>
          <p:spPr bwMode="auto">
            <a:xfrm>
              <a:off x="2046"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3</a:t>
              </a:r>
              <a:endParaRPr lang="en-US" altLang="en-US" sz="1600" b="0"/>
            </a:p>
          </p:txBody>
        </p:sp>
        <p:sp>
          <p:nvSpPr>
            <p:cNvPr id="122" name="Text Box 152"/>
            <p:cNvSpPr txBox="1">
              <a:spLocks noChangeArrowheads="1"/>
            </p:cNvSpPr>
            <p:nvPr/>
          </p:nvSpPr>
          <p:spPr bwMode="auto">
            <a:xfrm>
              <a:off x="258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4</a:t>
              </a:r>
              <a:endParaRPr lang="en-US" altLang="en-US" sz="1600" b="0"/>
            </a:p>
          </p:txBody>
        </p:sp>
        <p:sp>
          <p:nvSpPr>
            <p:cNvPr id="123" name="Text Box 153"/>
            <p:cNvSpPr txBox="1">
              <a:spLocks noChangeArrowheads="1"/>
            </p:cNvSpPr>
            <p:nvPr/>
          </p:nvSpPr>
          <p:spPr bwMode="auto">
            <a:xfrm>
              <a:off x="3673"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6</a:t>
              </a:r>
              <a:endParaRPr lang="en-US" altLang="en-US" sz="1600" b="0"/>
            </a:p>
          </p:txBody>
        </p:sp>
        <p:sp>
          <p:nvSpPr>
            <p:cNvPr id="124" name="Text Box 154"/>
            <p:cNvSpPr txBox="1">
              <a:spLocks noChangeArrowheads="1"/>
            </p:cNvSpPr>
            <p:nvPr/>
          </p:nvSpPr>
          <p:spPr bwMode="auto">
            <a:xfrm>
              <a:off x="420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7</a:t>
              </a:r>
              <a:endParaRPr lang="en-US" altLang="en-US" sz="1600" b="0"/>
            </a:p>
          </p:txBody>
        </p:sp>
        <p:sp>
          <p:nvSpPr>
            <p:cNvPr id="125" name="Text Box 155"/>
            <p:cNvSpPr txBox="1">
              <a:spLocks noChangeArrowheads="1"/>
            </p:cNvSpPr>
            <p:nvPr/>
          </p:nvSpPr>
          <p:spPr bwMode="auto">
            <a:xfrm>
              <a:off x="3097"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5</a:t>
              </a:r>
              <a:endParaRPr lang="en-US" altLang="en-US" sz="1600" b="0"/>
            </a:p>
          </p:txBody>
        </p:sp>
      </p:grpSp>
      <p:sp>
        <p:nvSpPr>
          <p:cNvPr id="335" name="Rectangle 334"/>
          <p:cNvSpPr/>
          <p:nvPr/>
        </p:nvSpPr>
        <p:spPr>
          <a:xfrm>
            <a:off x="49428" y="2961019"/>
            <a:ext cx="2130711" cy="400110"/>
          </a:xfrm>
          <a:prstGeom prst="rect">
            <a:avLst/>
          </a:prstGeom>
        </p:spPr>
        <p:txBody>
          <a:bodyPr wrap="none">
            <a:spAutoFit/>
          </a:bodyPr>
          <a:lstStyle/>
          <a:p>
            <a:pPr lvl="1"/>
            <a:r>
              <a:rPr lang="en-US" altLang="en-US" sz="2000" i="1" dirty="0" smtClean="0"/>
              <a:t>add </a:t>
            </a:r>
            <a:r>
              <a:rPr lang="en-US" altLang="en-US" sz="2000" i="1" dirty="0"/>
              <a:t>Ra, </a:t>
            </a:r>
            <a:r>
              <a:rPr lang="en-US" altLang="en-US" sz="2000" i="1" dirty="0" err="1"/>
              <a:t>Rb</a:t>
            </a:r>
            <a:r>
              <a:rPr lang="en-US" altLang="en-US" sz="2000" i="1" dirty="0"/>
              <a:t>, </a:t>
            </a:r>
            <a:r>
              <a:rPr lang="en-US" altLang="en-US" sz="2000" i="1" dirty="0" err="1" smtClean="0"/>
              <a:t>Rc</a:t>
            </a:r>
            <a:endParaRPr lang="en-US" altLang="en-US" sz="2000" i="1" dirty="0" smtClean="0"/>
          </a:p>
        </p:txBody>
      </p:sp>
      <p:sp>
        <p:nvSpPr>
          <p:cNvPr id="336" name="Rectangle 335"/>
          <p:cNvSpPr/>
          <p:nvPr/>
        </p:nvSpPr>
        <p:spPr>
          <a:xfrm>
            <a:off x="41270" y="3866245"/>
            <a:ext cx="2140651" cy="400110"/>
          </a:xfrm>
          <a:prstGeom prst="rect">
            <a:avLst/>
          </a:prstGeom>
        </p:spPr>
        <p:txBody>
          <a:bodyPr wrap="none">
            <a:spAutoFit/>
          </a:bodyPr>
          <a:lstStyle/>
          <a:p>
            <a:pPr lvl="1"/>
            <a:r>
              <a:rPr lang="en-US" altLang="en-US" sz="2000" i="1" dirty="0" smtClean="0"/>
              <a:t>add Re, Ra, Rd</a:t>
            </a:r>
          </a:p>
        </p:txBody>
      </p:sp>
      <p:sp>
        <p:nvSpPr>
          <p:cNvPr id="5" name="Down Arrow 4"/>
          <p:cNvSpPr/>
          <p:nvPr/>
        </p:nvSpPr>
        <p:spPr>
          <a:xfrm rot="18560621">
            <a:off x="4528285" y="3177324"/>
            <a:ext cx="398058" cy="893379"/>
          </a:xfrm>
          <a:prstGeom prst="downArrow">
            <a:avLst/>
          </a:prstGeom>
          <a:solidFill>
            <a:srgbClr val="910C0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389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5"/>
                                        </p:tgtEl>
                                        <p:attrNameLst>
                                          <p:attrName>style.visibility</p:attrName>
                                        </p:attrNameLst>
                                      </p:cBhvr>
                                      <p:to>
                                        <p:strVal val="visible"/>
                                      </p:to>
                                    </p:set>
                                    <p:animEffect transition="in" filter="fade">
                                      <p:cBhvr>
                                        <p:cTn id="7" dur="500"/>
                                        <p:tgtEl>
                                          <p:spTgt spid="3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6"/>
                                        </p:tgtEl>
                                        <p:attrNameLst>
                                          <p:attrName>style.visibility</p:attrName>
                                        </p:attrNameLst>
                                      </p:cBhvr>
                                      <p:to>
                                        <p:strVal val="visible"/>
                                      </p:to>
                                    </p:set>
                                    <p:animEffect transition="in" filter="fade">
                                      <p:cBhvr>
                                        <p:cTn id="12" dur="500"/>
                                        <p:tgtEl>
                                          <p:spTgt spid="33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 grpId="0"/>
      <p:bldP spid="336" grpId="0"/>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76"/>
            <a:ext cx="7886700" cy="884082"/>
          </a:xfrm>
        </p:spPr>
        <p:txBody>
          <a:bodyPr>
            <a:normAutofit/>
          </a:bodyPr>
          <a:lstStyle/>
          <a:p>
            <a:r>
              <a:rPr lang="en-US" altLang="zh-CN" sz="3200" b="1" dirty="0" smtClean="0">
                <a:latin typeface="+mn-lt"/>
                <a:cs typeface="Arial" panose="020B0604020202020204" pitchFamily="34" charset="0"/>
              </a:rPr>
              <a:t>Pipeline </a:t>
            </a:r>
            <a:r>
              <a:rPr lang="en-US" altLang="zh-CN" sz="3200" b="1" dirty="0">
                <a:latin typeface="+mn-lt"/>
                <a:cs typeface="Arial" panose="020B0604020202020204" pitchFamily="34" charset="0"/>
              </a:rPr>
              <a:t>Hazards</a:t>
            </a:r>
          </a:p>
        </p:txBody>
      </p:sp>
      <p:cxnSp>
        <p:nvCxnSpPr>
          <p:cNvPr id="4" name="Straight Connector 3"/>
          <p:cNvCxnSpPr/>
          <p:nvPr/>
        </p:nvCxnSpPr>
        <p:spPr>
          <a:xfrm>
            <a:off x="0" y="895517"/>
            <a:ext cx="9144000" cy="3048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14359" y="-43394"/>
            <a:ext cx="973455" cy="973455"/>
          </a:xfrm>
          <a:prstGeom prst="rect">
            <a:avLst/>
          </a:prstGeom>
        </p:spPr>
      </p:pic>
      <p:sp>
        <p:nvSpPr>
          <p:cNvPr id="3" name="Rectangle 2"/>
          <p:cNvSpPr/>
          <p:nvPr/>
        </p:nvSpPr>
        <p:spPr>
          <a:xfrm>
            <a:off x="-60960" y="1124083"/>
            <a:ext cx="9204960" cy="864339"/>
          </a:xfrm>
          <a:prstGeom prst="rect">
            <a:avLst/>
          </a:prstGeom>
        </p:spPr>
        <p:txBody>
          <a:bodyPr wrap="square">
            <a:spAutoFit/>
          </a:bodyPr>
          <a:lstStyle/>
          <a:p>
            <a:pPr marL="342900" indent="-342900">
              <a:spcBef>
                <a:spcPct val="20000"/>
              </a:spcBef>
              <a:buSzPct val="100000"/>
              <a:buFont typeface="Wingdings" charset="2"/>
              <a:buChar char="Ø"/>
            </a:pPr>
            <a:r>
              <a:rPr lang="en-US" altLang="zh-CN" sz="2800" b="1" dirty="0" smtClean="0">
                <a:ea typeface="Calibri" charset="0"/>
                <a:cs typeface="Gill Sans"/>
              </a:rPr>
              <a:t>Control Hazard Solution</a:t>
            </a:r>
            <a:r>
              <a:rPr lang="zh-CN" altLang="en-US" sz="2800" b="1" dirty="0" smtClean="0">
                <a:ea typeface="Calibri" charset="0"/>
                <a:cs typeface="Gill Sans"/>
              </a:rPr>
              <a:t>：</a:t>
            </a:r>
            <a:endParaRPr lang="en-US" altLang="zh-CN" sz="2800" b="1" dirty="0" smtClean="0">
              <a:cs typeface="Gill Sans"/>
            </a:endParaRPr>
          </a:p>
          <a:p>
            <a:pPr marL="685800" lvl="1" indent="-228600">
              <a:lnSpc>
                <a:spcPct val="90000"/>
              </a:lnSpc>
              <a:spcBef>
                <a:spcPts val="500"/>
              </a:spcBef>
              <a:buClr>
                <a:schemeClr val="tx1"/>
              </a:buClr>
              <a:buSzPct val="80000"/>
              <a:buFont typeface="Arial" panose="020B0604020202020204" pitchFamily="34" charset="0"/>
              <a:buChar char="•"/>
            </a:pPr>
            <a:r>
              <a:rPr lang="en-US" altLang="en-US" sz="2000" dirty="0"/>
              <a:t>Fetch and cancel When Taken</a:t>
            </a:r>
            <a:endParaRPr lang="en-US" altLang="zh-CN" b="1" dirty="0" smtClean="0">
              <a:solidFill>
                <a:srgbClr val="910C07"/>
              </a:solidFill>
              <a:ea typeface="Calibri" charset="0"/>
              <a:cs typeface="Gill Sans"/>
            </a:endParaRPr>
          </a:p>
        </p:txBody>
      </p:sp>
      <p:sp>
        <p:nvSpPr>
          <p:cNvPr id="18" name="Slide Number Placeholder 17"/>
          <p:cNvSpPr>
            <a:spLocks noGrp="1"/>
          </p:cNvSpPr>
          <p:nvPr>
            <p:ph type="sldNum" sz="quarter" idx="12"/>
          </p:nvPr>
        </p:nvSpPr>
        <p:spPr/>
        <p:txBody>
          <a:bodyPr/>
          <a:lstStyle/>
          <a:p>
            <a:fld id="{2EE75D0F-26FA-4B8D-AE34-0EE4D3F34880}" type="slidenum">
              <a:rPr lang="en-US" smtClean="0"/>
              <a:pPr/>
              <a:t>23</a:t>
            </a:fld>
            <a:endParaRPr lang="en-US" dirty="0"/>
          </a:p>
        </p:txBody>
      </p:sp>
      <p:grpSp>
        <p:nvGrpSpPr>
          <p:cNvPr id="9" name="Group 3"/>
          <p:cNvGrpSpPr>
            <a:grpSpLocks/>
          </p:cNvGrpSpPr>
          <p:nvPr/>
        </p:nvGrpSpPr>
        <p:grpSpPr bwMode="auto">
          <a:xfrm>
            <a:off x="1937093" y="2223618"/>
            <a:ext cx="6851650" cy="4572000"/>
            <a:chOff x="816" y="1056"/>
            <a:chExt cx="4316" cy="2880"/>
          </a:xfrm>
        </p:grpSpPr>
        <p:sp>
          <p:nvSpPr>
            <p:cNvPr id="10" name="Line 4"/>
            <p:cNvSpPr>
              <a:spLocks noChangeShapeType="1"/>
            </p:cNvSpPr>
            <p:nvPr/>
          </p:nvSpPr>
          <p:spPr bwMode="auto">
            <a:xfrm>
              <a:off x="816" y="1056"/>
              <a:ext cx="4144" cy="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 name="Group 5"/>
            <p:cNvGrpSpPr>
              <a:grpSpLocks/>
            </p:cNvGrpSpPr>
            <p:nvPr/>
          </p:nvGrpSpPr>
          <p:grpSpPr bwMode="auto">
            <a:xfrm>
              <a:off x="1094" y="1440"/>
              <a:ext cx="2444" cy="441"/>
              <a:chOff x="1962" y="1200"/>
              <a:chExt cx="1910" cy="441"/>
            </a:xfrm>
          </p:grpSpPr>
          <p:grpSp>
            <p:nvGrpSpPr>
              <p:cNvPr id="131" name="Group 6"/>
              <p:cNvGrpSpPr>
                <a:grpSpLocks noChangeAspect="1"/>
              </p:cNvGrpSpPr>
              <p:nvPr/>
            </p:nvGrpSpPr>
            <p:grpSpPr bwMode="auto">
              <a:xfrm>
                <a:off x="2429" y="1304"/>
                <a:ext cx="221" cy="233"/>
                <a:chOff x="1374" y="528"/>
                <a:chExt cx="480" cy="432"/>
              </a:xfrm>
            </p:grpSpPr>
            <p:grpSp>
              <p:nvGrpSpPr>
                <p:cNvPr id="160" name="Group 7"/>
                <p:cNvGrpSpPr>
                  <a:grpSpLocks noChangeAspect="1"/>
                </p:cNvGrpSpPr>
                <p:nvPr/>
              </p:nvGrpSpPr>
              <p:grpSpPr bwMode="auto">
                <a:xfrm>
                  <a:off x="1374" y="528"/>
                  <a:ext cx="480" cy="432"/>
                  <a:chOff x="1392" y="528"/>
                  <a:chExt cx="480" cy="432"/>
                </a:xfrm>
              </p:grpSpPr>
              <p:sp>
                <p:nvSpPr>
                  <p:cNvPr id="162" name="Rectangle 8"/>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 name="Rectangle 9"/>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61" name="Text Box 10"/>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132" name="Line 11"/>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 name="Line 12"/>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4" name="Group 13"/>
              <p:cNvGrpSpPr>
                <a:grpSpLocks noChangeAspect="1"/>
              </p:cNvGrpSpPr>
              <p:nvPr/>
            </p:nvGrpSpPr>
            <p:grpSpPr bwMode="auto">
              <a:xfrm>
                <a:off x="2851" y="1235"/>
                <a:ext cx="199" cy="371"/>
                <a:chOff x="2991" y="411"/>
                <a:chExt cx="359" cy="768"/>
              </a:xfrm>
            </p:grpSpPr>
            <p:sp>
              <p:nvSpPr>
                <p:cNvPr id="156" name="AutoShape 14"/>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157" name="AutoShape 15"/>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 name="Freeform 16"/>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 name="Text Box 17"/>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135" name="Line 18"/>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 name="Line 19"/>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7" name="Group 20"/>
              <p:cNvGrpSpPr>
                <a:grpSpLocks noChangeAspect="1"/>
              </p:cNvGrpSpPr>
              <p:nvPr/>
            </p:nvGrpSpPr>
            <p:grpSpPr bwMode="auto">
              <a:xfrm>
                <a:off x="3209" y="1305"/>
                <a:ext cx="275" cy="232"/>
                <a:chOff x="3853" y="576"/>
                <a:chExt cx="594" cy="480"/>
              </a:xfrm>
            </p:grpSpPr>
            <p:sp>
              <p:nvSpPr>
                <p:cNvPr id="154" name="Rectangle 21"/>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55" name="Text Box 22"/>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138" name="Freeform 23"/>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 name="Line 24"/>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 name="Line 25"/>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1" name="Group 26"/>
              <p:cNvGrpSpPr>
                <a:grpSpLocks noChangeAspect="1"/>
              </p:cNvGrpSpPr>
              <p:nvPr/>
            </p:nvGrpSpPr>
            <p:grpSpPr bwMode="auto">
              <a:xfrm>
                <a:off x="1962" y="1305"/>
                <a:ext cx="290" cy="232"/>
                <a:chOff x="1123" y="576"/>
                <a:chExt cx="626" cy="480"/>
              </a:xfrm>
            </p:grpSpPr>
            <p:sp>
              <p:nvSpPr>
                <p:cNvPr id="152" name="Rectangle 27"/>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53" name="Text Box 28"/>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142" name="Group 29"/>
              <p:cNvGrpSpPr>
                <a:grpSpLocks/>
              </p:cNvGrpSpPr>
              <p:nvPr/>
            </p:nvGrpSpPr>
            <p:grpSpPr bwMode="auto">
              <a:xfrm>
                <a:off x="2288" y="1200"/>
                <a:ext cx="1297" cy="441"/>
                <a:chOff x="2112" y="528"/>
                <a:chExt cx="2088" cy="681"/>
              </a:xfrm>
            </p:grpSpPr>
            <p:sp>
              <p:nvSpPr>
                <p:cNvPr id="148" name="Rectangle 30"/>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 name="Rectangle 31"/>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 name="Rectangle 32"/>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 name="Rectangle 33"/>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3" name="Group 34"/>
              <p:cNvGrpSpPr>
                <a:grpSpLocks noChangeAspect="1"/>
              </p:cNvGrpSpPr>
              <p:nvPr/>
            </p:nvGrpSpPr>
            <p:grpSpPr bwMode="auto">
              <a:xfrm flipH="1">
                <a:off x="3649" y="1296"/>
                <a:ext cx="223" cy="233"/>
                <a:chOff x="1374" y="528"/>
                <a:chExt cx="480" cy="432"/>
              </a:xfrm>
            </p:grpSpPr>
            <p:grpSp>
              <p:nvGrpSpPr>
                <p:cNvPr id="144" name="Group 35"/>
                <p:cNvGrpSpPr>
                  <a:grpSpLocks noChangeAspect="1"/>
                </p:cNvGrpSpPr>
                <p:nvPr/>
              </p:nvGrpSpPr>
              <p:grpSpPr bwMode="auto">
                <a:xfrm>
                  <a:off x="1374" y="528"/>
                  <a:ext cx="480" cy="432"/>
                  <a:chOff x="1392" y="528"/>
                  <a:chExt cx="480" cy="432"/>
                </a:xfrm>
              </p:grpSpPr>
              <p:sp>
                <p:nvSpPr>
                  <p:cNvPr id="146" name="Rectangle 36"/>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 name="Rectangle 37"/>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45" name="Text Box 38"/>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12" name="Group 39"/>
            <p:cNvGrpSpPr>
              <a:grpSpLocks/>
            </p:cNvGrpSpPr>
            <p:nvPr/>
          </p:nvGrpSpPr>
          <p:grpSpPr bwMode="auto">
            <a:xfrm>
              <a:off x="1632" y="2016"/>
              <a:ext cx="2444" cy="441"/>
              <a:chOff x="1962" y="1200"/>
              <a:chExt cx="1910" cy="441"/>
            </a:xfrm>
          </p:grpSpPr>
          <p:grpSp>
            <p:nvGrpSpPr>
              <p:cNvPr id="98" name="Group 40"/>
              <p:cNvGrpSpPr>
                <a:grpSpLocks noChangeAspect="1"/>
              </p:cNvGrpSpPr>
              <p:nvPr/>
            </p:nvGrpSpPr>
            <p:grpSpPr bwMode="auto">
              <a:xfrm>
                <a:off x="2429" y="1304"/>
                <a:ext cx="221" cy="233"/>
                <a:chOff x="1374" y="528"/>
                <a:chExt cx="480" cy="432"/>
              </a:xfrm>
            </p:grpSpPr>
            <p:grpSp>
              <p:nvGrpSpPr>
                <p:cNvPr id="127" name="Group 41"/>
                <p:cNvGrpSpPr>
                  <a:grpSpLocks noChangeAspect="1"/>
                </p:cNvGrpSpPr>
                <p:nvPr/>
              </p:nvGrpSpPr>
              <p:grpSpPr bwMode="auto">
                <a:xfrm>
                  <a:off x="1374" y="528"/>
                  <a:ext cx="480" cy="432"/>
                  <a:chOff x="1392" y="528"/>
                  <a:chExt cx="480" cy="432"/>
                </a:xfrm>
              </p:grpSpPr>
              <p:sp>
                <p:nvSpPr>
                  <p:cNvPr id="129" name="Rectangle 42"/>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 name="Rectangle 43"/>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28" name="Text Box 44"/>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99" name="Line 45"/>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 name="Line 46"/>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1" name="Group 47"/>
              <p:cNvGrpSpPr>
                <a:grpSpLocks noChangeAspect="1"/>
              </p:cNvGrpSpPr>
              <p:nvPr/>
            </p:nvGrpSpPr>
            <p:grpSpPr bwMode="auto">
              <a:xfrm>
                <a:off x="2851" y="1235"/>
                <a:ext cx="199" cy="371"/>
                <a:chOff x="2991" y="411"/>
                <a:chExt cx="359" cy="768"/>
              </a:xfrm>
            </p:grpSpPr>
            <p:sp>
              <p:nvSpPr>
                <p:cNvPr id="123" name="AutoShape 48"/>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124" name="AutoShape 49"/>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 name="Freeform 50"/>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Text Box 51"/>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102" name="Line 52"/>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 name="Line 53"/>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4" name="Group 54"/>
              <p:cNvGrpSpPr>
                <a:grpSpLocks noChangeAspect="1"/>
              </p:cNvGrpSpPr>
              <p:nvPr/>
            </p:nvGrpSpPr>
            <p:grpSpPr bwMode="auto">
              <a:xfrm>
                <a:off x="3209" y="1305"/>
                <a:ext cx="275" cy="232"/>
                <a:chOff x="3853" y="576"/>
                <a:chExt cx="594" cy="480"/>
              </a:xfrm>
            </p:grpSpPr>
            <p:sp>
              <p:nvSpPr>
                <p:cNvPr id="121" name="Rectangle 55"/>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22" name="Text Box 56"/>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105" name="Freeform 57"/>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Line 58"/>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 name="Line 59"/>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8" name="Group 60"/>
              <p:cNvGrpSpPr>
                <a:grpSpLocks noChangeAspect="1"/>
              </p:cNvGrpSpPr>
              <p:nvPr/>
            </p:nvGrpSpPr>
            <p:grpSpPr bwMode="auto">
              <a:xfrm>
                <a:off x="1962" y="1305"/>
                <a:ext cx="290" cy="232"/>
                <a:chOff x="1123" y="576"/>
                <a:chExt cx="626" cy="480"/>
              </a:xfrm>
            </p:grpSpPr>
            <p:sp>
              <p:nvSpPr>
                <p:cNvPr id="119" name="Rectangle 61"/>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20" name="Text Box 62"/>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109" name="Group 63"/>
              <p:cNvGrpSpPr>
                <a:grpSpLocks/>
              </p:cNvGrpSpPr>
              <p:nvPr/>
            </p:nvGrpSpPr>
            <p:grpSpPr bwMode="auto">
              <a:xfrm>
                <a:off x="2288" y="1200"/>
                <a:ext cx="1297" cy="441"/>
                <a:chOff x="2112" y="528"/>
                <a:chExt cx="2088" cy="681"/>
              </a:xfrm>
            </p:grpSpPr>
            <p:sp>
              <p:nvSpPr>
                <p:cNvPr id="115" name="Rectangle 64"/>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Rectangle 65"/>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 name="Rectangle 66"/>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Rectangle 67"/>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0" name="Group 68"/>
              <p:cNvGrpSpPr>
                <a:grpSpLocks noChangeAspect="1"/>
              </p:cNvGrpSpPr>
              <p:nvPr/>
            </p:nvGrpSpPr>
            <p:grpSpPr bwMode="auto">
              <a:xfrm flipH="1">
                <a:off x="3649" y="1296"/>
                <a:ext cx="223" cy="233"/>
                <a:chOff x="1374" y="528"/>
                <a:chExt cx="480" cy="432"/>
              </a:xfrm>
            </p:grpSpPr>
            <p:grpSp>
              <p:nvGrpSpPr>
                <p:cNvPr id="111" name="Group 69"/>
                <p:cNvGrpSpPr>
                  <a:grpSpLocks noChangeAspect="1"/>
                </p:cNvGrpSpPr>
                <p:nvPr/>
              </p:nvGrpSpPr>
              <p:grpSpPr bwMode="auto">
                <a:xfrm>
                  <a:off x="1374" y="528"/>
                  <a:ext cx="480" cy="432"/>
                  <a:chOff x="1392" y="528"/>
                  <a:chExt cx="480" cy="432"/>
                </a:xfrm>
              </p:grpSpPr>
              <p:sp>
                <p:nvSpPr>
                  <p:cNvPr id="113" name="Rectangle 70"/>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 name="Rectangle 71"/>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12" name="Text Box 72"/>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13" name="Group 73"/>
            <p:cNvGrpSpPr>
              <a:grpSpLocks/>
            </p:cNvGrpSpPr>
            <p:nvPr/>
          </p:nvGrpSpPr>
          <p:grpSpPr bwMode="auto">
            <a:xfrm>
              <a:off x="2160" y="2544"/>
              <a:ext cx="2444" cy="441"/>
              <a:chOff x="1962" y="1200"/>
              <a:chExt cx="1910" cy="441"/>
            </a:xfrm>
          </p:grpSpPr>
          <p:grpSp>
            <p:nvGrpSpPr>
              <p:cNvPr id="65" name="Group 64"/>
              <p:cNvGrpSpPr>
                <a:grpSpLocks noChangeAspect="1"/>
              </p:cNvGrpSpPr>
              <p:nvPr/>
            </p:nvGrpSpPr>
            <p:grpSpPr bwMode="auto">
              <a:xfrm>
                <a:off x="2429" y="1304"/>
                <a:ext cx="221" cy="233"/>
                <a:chOff x="1374" y="528"/>
                <a:chExt cx="480" cy="432"/>
              </a:xfrm>
            </p:grpSpPr>
            <p:grpSp>
              <p:nvGrpSpPr>
                <p:cNvPr id="94" name="Group 75"/>
                <p:cNvGrpSpPr>
                  <a:grpSpLocks noChangeAspect="1"/>
                </p:cNvGrpSpPr>
                <p:nvPr/>
              </p:nvGrpSpPr>
              <p:grpSpPr bwMode="auto">
                <a:xfrm>
                  <a:off x="1374" y="528"/>
                  <a:ext cx="480" cy="432"/>
                  <a:chOff x="1392" y="528"/>
                  <a:chExt cx="480" cy="432"/>
                </a:xfrm>
              </p:grpSpPr>
              <p:sp>
                <p:nvSpPr>
                  <p:cNvPr id="96" name="Rectangle 76"/>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Rectangle 77"/>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95" name="Text Box 78"/>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66" name="Line 79"/>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80"/>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8" name="Group 81"/>
              <p:cNvGrpSpPr>
                <a:grpSpLocks noChangeAspect="1"/>
              </p:cNvGrpSpPr>
              <p:nvPr/>
            </p:nvGrpSpPr>
            <p:grpSpPr bwMode="auto">
              <a:xfrm>
                <a:off x="2851" y="1235"/>
                <a:ext cx="199" cy="371"/>
                <a:chOff x="2991" y="411"/>
                <a:chExt cx="359" cy="768"/>
              </a:xfrm>
            </p:grpSpPr>
            <p:sp>
              <p:nvSpPr>
                <p:cNvPr id="90" name="AutoShape 82"/>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91" name="AutoShape 83"/>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Freeform 84"/>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Text Box 85"/>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69" name="Line 86"/>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Line 87"/>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1" name="Group 88"/>
              <p:cNvGrpSpPr>
                <a:grpSpLocks noChangeAspect="1"/>
              </p:cNvGrpSpPr>
              <p:nvPr/>
            </p:nvGrpSpPr>
            <p:grpSpPr bwMode="auto">
              <a:xfrm>
                <a:off x="3209" y="1305"/>
                <a:ext cx="275" cy="232"/>
                <a:chOff x="3853" y="576"/>
                <a:chExt cx="594" cy="480"/>
              </a:xfrm>
            </p:grpSpPr>
            <p:sp>
              <p:nvSpPr>
                <p:cNvPr id="88" name="Rectangle 89"/>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89" name="Text Box 90"/>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72" name="Freeform 91"/>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Line 92"/>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Line 93"/>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5" name="Group 94"/>
              <p:cNvGrpSpPr>
                <a:grpSpLocks noChangeAspect="1"/>
              </p:cNvGrpSpPr>
              <p:nvPr/>
            </p:nvGrpSpPr>
            <p:grpSpPr bwMode="auto">
              <a:xfrm>
                <a:off x="1962" y="1305"/>
                <a:ext cx="290" cy="232"/>
                <a:chOff x="1123" y="576"/>
                <a:chExt cx="626" cy="480"/>
              </a:xfrm>
            </p:grpSpPr>
            <p:sp>
              <p:nvSpPr>
                <p:cNvPr id="86" name="Rectangle 85"/>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87" name="Text Box 96"/>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76" name="Group 97"/>
              <p:cNvGrpSpPr>
                <a:grpSpLocks/>
              </p:cNvGrpSpPr>
              <p:nvPr/>
            </p:nvGrpSpPr>
            <p:grpSpPr bwMode="auto">
              <a:xfrm>
                <a:off x="2288" y="1200"/>
                <a:ext cx="1297" cy="441"/>
                <a:chOff x="2112" y="528"/>
                <a:chExt cx="2088" cy="681"/>
              </a:xfrm>
            </p:grpSpPr>
            <p:sp>
              <p:nvSpPr>
                <p:cNvPr id="82" name="Rectangle 98"/>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Rectangle 99"/>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Rectangle 100"/>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 name="Rectangle 101"/>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7" name="Group 102"/>
              <p:cNvGrpSpPr>
                <a:grpSpLocks noChangeAspect="1"/>
              </p:cNvGrpSpPr>
              <p:nvPr/>
            </p:nvGrpSpPr>
            <p:grpSpPr bwMode="auto">
              <a:xfrm flipH="1">
                <a:off x="3649" y="1296"/>
                <a:ext cx="223" cy="233"/>
                <a:chOff x="1374" y="528"/>
                <a:chExt cx="480" cy="432"/>
              </a:xfrm>
            </p:grpSpPr>
            <p:grpSp>
              <p:nvGrpSpPr>
                <p:cNvPr id="78" name="Group 103"/>
                <p:cNvGrpSpPr>
                  <a:grpSpLocks noChangeAspect="1"/>
                </p:cNvGrpSpPr>
                <p:nvPr/>
              </p:nvGrpSpPr>
              <p:grpSpPr bwMode="auto">
                <a:xfrm>
                  <a:off x="1374" y="528"/>
                  <a:ext cx="480" cy="432"/>
                  <a:chOff x="1392" y="528"/>
                  <a:chExt cx="480" cy="432"/>
                </a:xfrm>
              </p:grpSpPr>
              <p:sp>
                <p:nvSpPr>
                  <p:cNvPr id="80" name="Rectangle 104"/>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Rectangle 105"/>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79" name="Text Box 106"/>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14" name="Group 107"/>
            <p:cNvGrpSpPr>
              <a:grpSpLocks/>
            </p:cNvGrpSpPr>
            <p:nvPr/>
          </p:nvGrpSpPr>
          <p:grpSpPr bwMode="auto">
            <a:xfrm>
              <a:off x="2688" y="3072"/>
              <a:ext cx="2444" cy="441"/>
              <a:chOff x="1962" y="1200"/>
              <a:chExt cx="1910" cy="441"/>
            </a:xfrm>
          </p:grpSpPr>
          <p:grpSp>
            <p:nvGrpSpPr>
              <p:cNvPr id="32" name="Group 108"/>
              <p:cNvGrpSpPr>
                <a:grpSpLocks noChangeAspect="1"/>
              </p:cNvGrpSpPr>
              <p:nvPr/>
            </p:nvGrpSpPr>
            <p:grpSpPr bwMode="auto">
              <a:xfrm>
                <a:off x="2429" y="1304"/>
                <a:ext cx="221" cy="233"/>
                <a:chOff x="1374" y="528"/>
                <a:chExt cx="480" cy="432"/>
              </a:xfrm>
            </p:grpSpPr>
            <p:grpSp>
              <p:nvGrpSpPr>
                <p:cNvPr id="61" name="Group 109"/>
                <p:cNvGrpSpPr>
                  <a:grpSpLocks noChangeAspect="1"/>
                </p:cNvGrpSpPr>
                <p:nvPr/>
              </p:nvGrpSpPr>
              <p:grpSpPr bwMode="auto">
                <a:xfrm>
                  <a:off x="1374" y="528"/>
                  <a:ext cx="480" cy="432"/>
                  <a:chOff x="1392" y="528"/>
                  <a:chExt cx="480" cy="432"/>
                </a:xfrm>
              </p:grpSpPr>
              <p:sp>
                <p:nvSpPr>
                  <p:cNvPr id="63" name="Rectangle 110"/>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Rectangle 111"/>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62" name="Text Box 112"/>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33" name="Line 113"/>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114"/>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5" name="Group 115"/>
              <p:cNvGrpSpPr>
                <a:grpSpLocks noChangeAspect="1"/>
              </p:cNvGrpSpPr>
              <p:nvPr/>
            </p:nvGrpSpPr>
            <p:grpSpPr bwMode="auto">
              <a:xfrm>
                <a:off x="2851" y="1235"/>
                <a:ext cx="199" cy="371"/>
                <a:chOff x="2991" y="411"/>
                <a:chExt cx="359" cy="768"/>
              </a:xfrm>
            </p:grpSpPr>
            <p:sp>
              <p:nvSpPr>
                <p:cNvPr id="57" name="AutoShape 116"/>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58" name="AutoShape 117"/>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Freeform 118"/>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Text Box 119"/>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36" name="Line 120"/>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121"/>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8" name="Group 122"/>
              <p:cNvGrpSpPr>
                <a:grpSpLocks noChangeAspect="1"/>
              </p:cNvGrpSpPr>
              <p:nvPr/>
            </p:nvGrpSpPr>
            <p:grpSpPr bwMode="auto">
              <a:xfrm>
                <a:off x="3209" y="1305"/>
                <a:ext cx="275" cy="232"/>
                <a:chOff x="3853" y="576"/>
                <a:chExt cx="594" cy="480"/>
              </a:xfrm>
            </p:grpSpPr>
            <p:sp>
              <p:nvSpPr>
                <p:cNvPr id="55" name="Rectangle 123"/>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56" name="Text Box 124"/>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39" name="Freeform 125"/>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126"/>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127"/>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2" name="Group 128"/>
              <p:cNvGrpSpPr>
                <a:grpSpLocks noChangeAspect="1"/>
              </p:cNvGrpSpPr>
              <p:nvPr/>
            </p:nvGrpSpPr>
            <p:grpSpPr bwMode="auto">
              <a:xfrm>
                <a:off x="1962" y="1305"/>
                <a:ext cx="290" cy="232"/>
                <a:chOff x="1123" y="576"/>
                <a:chExt cx="626" cy="480"/>
              </a:xfrm>
            </p:grpSpPr>
            <p:sp>
              <p:nvSpPr>
                <p:cNvPr id="53" name="Rectangle 129"/>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54" name="Text Box 130"/>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43" name="Group 131"/>
              <p:cNvGrpSpPr>
                <a:grpSpLocks/>
              </p:cNvGrpSpPr>
              <p:nvPr/>
            </p:nvGrpSpPr>
            <p:grpSpPr bwMode="auto">
              <a:xfrm>
                <a:off x="2288" y="1200"/>
                <a:ext cx="1297" cy="441"/>
                <a:chOff x="2112" y="528"/>
                <a:chExt cx="2088" cy="681"/>
              </a:xfrm>
            </p:grpSpPr>
            <p:sp>
              <p:nvSpPr>
                <p:cNvPr id="49" name="Rectangle 132"/>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Rectangle 133"/>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Rectangle 134"/>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Rectangle 135"/>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4" name="Group 136"/>
              <p:cNvGrpSpPr>
                <a:grpSpLocks noChangeAspect="1"/>
              </p:cNvGrpSpPr>
              <p:nvPr/>
            </p:nvGrpSpPr>
            <p:grpSpPr bwMode="auto">
              <a:xfrm flipH="1">
                <a:off x="3649" y="1296"/>
                <a:ext cx="223" cy="233"/>
                <a:chOff x="1374" y="528"/>
                <a:chExt cx="480" cy="432"/>
              </a:xfrm>
            </p:grpSpPr>
            <p:grpSp>
              <p:nvGrpSpPr>
                <p:cNvPr id="45" name="Group 137"/>
                <p:cNvGrpSpPr>
                  <a:grpSpLocks noChangeAspect="1"/>
                </p:cNvGrpSpPr>
                <p:nvPr/>
              </p:nvGrpSpPr>
              <p:grpSpPr bwMode="auto">
                <a:xfrm>
                  <a:off x="1374" y="528"/>
                  <a:ext cx="480" cy="432"/>
                  <a:chOff x="1392" y="528"/>
                  <a:chExt cx="480" cy="432"/>
                </a:xfrm>
              </p:grpSpPr>
              <p:sp>
                <p:nvSpPr>
                  <p:cNvPr id="47" name="Rectangle 138"/>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Rectangle 139"/>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46" name="Text Box 140"/>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sp>
          <p:nvSpPr>
            <p:cNvPr id="15" name="Line 141"/>
            <p:cNvSpPr>
              <a:spLocks noChangeShapeType="1"/>
            </p:cNvSpPr>
            <p:nvPr/>
          </p:nvSpPr>
          <p:spPr bwMode="auto">
            <a:xfrm>
              <a:off x="1536"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42"/>
            <p:cNvSpPr>
              <a:spLocks noChangeShapeType="1"/>
            </p:cNvSpPr>
            <p:nvPr/>
          </p:nvSpPr>
          <p:spPr bwMode="auto">
            <a:xfrm>
              <a:off x="2064"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43"/>
            <p:cNvSpPr>
              <a:spLocks noChangeShapeType="1"/>
            </p:cNvSpPr>
            <p:nvPr/>
          </p:nvSpPr>
          <p:spPr bwMode="auto">
            <a:xfrm>
              <a:off x="2592"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44"/>
            <p:cNvSpPr>
              <a:spLocks noChangeShapeType="1"/>
            </p:cNvSpPr>
            <p:nvPr/>
          </p:nvSpPr>
          <p:spPr bwMode="auto">
            <a:xfrm>
              <a:off x="3696"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45"/>
            <p:cNvSpPr>
              <a:spLocks noChangeShapeType="1"/>
            </p:cNvSpPr>
            <p:nvPr/>
          </p:nvSpPr>
          <p:spPr bwMode="auto">
            <a:xfrm>
              <a:off x="3120"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46"/>
            <p:cNvSpPr>
              <a:spLocks noChangeShapeType="1"/>
            </p:cNvSpPr>
            <p:nvPr/>
          </p:nvSpPr>
          <p:spPr bwMode="auto">
            <a:xfrm>
              <a:off x="4224"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47"/>
            <p:cNvSpPr>
              <a:spLocks noChangeShapeType="1"/>
            </p:cNvSpPr>
            <p:nvPr/>
          </p:nvSpPr>
          <p:spPr bwMode="auto">
            <a:xfrm>
              <a:off x="4752"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48"/>
            <p:cNvSpPr>
              <a:spLocks noChangeShapeType="1"/>
            </p:cNvSpPr>
            <p:nvPr/>
          </p:nvSpPr>
          <p:spPr bwMode="auto">
            <a:xfrm>
              <a:off x="1008"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Text Box 149"/>
            <p:cNvSpPr txBox="1">
              <a:spLocks noChangeArrowheads="1"/>
            </p:cNvSpPr>
            <p:nvPr/>
          </p:nvSpPr>
          <p:spPr bwMode="auto">
            <a:xfrm>
              <a:off x="987"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1</a:t>
              </a:r>
              <a:endParaRPr lang="en-US" altLang="en-US" sz="1600" b="0"/>
            </a:p>
          </p:txBody>
        </p:sp>
        <p:sp>
          <p:nvSpPr>
            <p:cNvPr id="26" name="Text Box 150"/>
            <p:cNvSpPr txBox="1">
              <a:spLocks noChangeArrowheads="1"/>
            </p:cNvSpPr>
            <p:nvPr/>
          </p:nvSpPr>
          <p:spPr bwMode="auto">
            <a:xfrm>
              <a:off x="150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2</a:t>
              </a:r>
              <a:endParaRPr lang="en-US" altLang="en-US" sz="1600" b="0"/>
            </a:p>
          </p:txBody>
        </p:sp>
        <p:sp>
          <p:nvSpPr>
            <p:cNvPr id="27" name="Text Box 151"/>
            <p:cNvSpPr txBox="1">
              <a:spLocks noChangeArrowheads="1"/>
            </p:cNvSpPr>
            <p:nvPr/>
          </p:nvSpPr>
          <p:spPr bwMode="auto">
            <a:xfrm>
              <a:off x="2046"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3</a:t>
              </a:r>
              <a:endParaRPr lang="en-US" altLang="en-US" sz="1600" b="0"/>
            </a:p>
          </p:txBody>
        </p:sp>
        <p:sp>
          <p:nvSpPr>
            <p:cNvPr id="28" name="Text Box 152"/>
            <p:cNvSpPr txBox="1">
              <a:spLocks noChangeArrowheads="1"/>
            </p:cNvSpPr>
            <p:nvPr/>
          </p:nvSpPr>
          <p:spPr bwMode="auto">
            <a:xfrm>
              <a:off x="258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4</a:t>
              </a:r>
              <a:endParaRPr lang="en-US" altLang="en-US" sz="1600" b="0"/>
            </a:p>
          </p:txBody>
        </p:sp>
        <p:sp>
          <p:nvSpPr>
            <p:cNvPr id="29" name="Text Box 153"/>
            <p:cNvSpPr txBox="1">
              <a:spLocks noChangeArrowheads="1"/>
            </p:cNvSpPr>
            <p:nvPr/>
          </p:nvSpPr>
          <p:spPr bwMode="auto">
            <a:xfrm>
              <a:off x="3673"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6</a:t>
              </a:r>
              <a:endParaRPr lang="en-US" altLang="en-US" sz="1600" b="0"/>
            </a:p>
          </p:txBody>
        </p:sp>
        <p:sp>
          <p:nvSpPr>
            <p:cNvPr id="30" name="Text Box 154"/>
            <p:cNvSpPr txBox="1">
              <a:spLocks noChangeArrowheads="1"/>
            </p:cNvSpPr>
            <p:nvPr/>
          </p:nvSpPr>
          <p:spPr bwMode="auto">
            <a:xfrm>
              <a:off x="420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7</a:t>
              </a:r>
              <a:endParaRPr lang="en-US" altLang="en-US" sz="1600" b="0"/>
            </a:p>
          </p:txBody>
        </p:sp>
        <p:sp>
          <p:nvSpPr>
            <p:cNvPr id="31" name="Text Box 155"/>
            <p:cNvSpPr txBox="1">
              <a:spLocks noChangeArrowheads="1"/>
            </p:cNvSpPr>
            <p:nvPr/>
          </p:nvSpPr>
          <p:spPr bwMode="auto">
            <a:xfrm>
              <a:off x="3097"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5</a:t>
              </a:r>
              <a:endParaRPr lang="en-US" altLang="en-US" sz="1600" b="0"/>
            </a:p>
          </p:txBody>
        </p:sp>
      </p:grpSp>
      <p:sp>
        <p:nvSpPr>
          <p:cNvPr id="5" name="Rectangle 4"/>
          <p:cNvSpPr/>
          <p:nvPr/>
        </p:nvSpPr>
        <p:spPr>
          <a:xfrm>
            <a:off x="314439" y="2996312"/>
            <a:ext cx="1962397" cy="400110"/>
          </a:xfrm>
          <a:prstGeom prst="rect">
            <a:avLst/>
          </a:prstGeom>
        </p:spPr>
        <p:txBody>
          <a:bodyPr wrap="none">
            <a:spAutoFit/>
          </a:bodyPr>
          <a:lstStyle/>
          <a:p>
            <a:r>
              <a:rPr lang="en-US" sz="2000" i="1" dirty="0" err="1"/>
              <a:t>beq</a:t>
            </a:r>
            <a:r>
              <a:rPr lang="en-US" sz="2000" i="1" dirty="0"/>
              <a:t> </a:t>
            </a:r>
            <a:r>
              <a:rPr lang="en-US" sz="2000" i="1" dirty="0" smtClean="0"/>
              <a:t>Ra, </a:t>
            </a:r>
            <a:r>
              <a:rPr lang="en-US" sz="2000" i="1" dirty="0" err="1" smtClean="0"/>
              <a:t>Rb</a:t>
            </a:r>
            <a:r>
              <a:rPr lang="en-US" sz="2000" i="1" dirty="0" smtClean="0"/>
              <a:t>, </a:t>
            </a:r>
            <a:r>
              <a:rPr lang="en-US" sz="2000" i="1" dirty="0"/>
              <a:t>there</a:t>
            </a:r>
          </a:p>
        </p:txBody>
      </p:sp>
      <p:sp>
        <p:nvSpPr>
          <p:cNvPr id="169" name="Rectangle 168"/>
          <p:cNvSpPr/>
          <p:nvPr/>
        </p:nvSpPr>
        <p:spPr>
          <a:xfrm>
            <a:off x="-57579" y="5659700"/>
            <a:ext cx="2359749" cy="400110"/>
          </a:xfrm>
          <a:prstGeom prst="rect">
            <a:avLst/>
          </a:prstGeom>
        </p:spPr>
        <p:txBody>
          <a:bodyPr wrap="none">
            <a:spAutoFit/>
          </a:bodyPr>
          <a:lstStyle/>
          <a:p>
            <a:r>
              <a:rPr lang="en-US" sz="2000" dirty="0" smtClean="0"/>
              <a:t>there: </a:t>
            </a:r>
            <a:r>
              <a:rPr lang="en-US" altLang="en-US" sz="2000" i="1" dirty="0" smtClean="0"/>
              <a:t>add </a:t>
            </a:r>
            <a:r>
              <a:rPr lang="en-US" altLang="en-US" sz="2000" i="1" dirty="0"/>
              <a:t>Ra, </a:t>
            </a:r>
            <a:r>
              <a:rPr lang="en-US" altLang="en-US" sz="2000" i="1" dirty="0" err="1"/>
              <a:t>Rb</a:t>
            </a:r>
            <a:r>
              <a:rPr lang="en-US" altLang="en-US" sz="2000" i="1" dirty="0"/>
              <a:t>, </a:t>
            </a:r>
            <a:r>
              <a:rPr lang="en-US" altLang="en-US" sz="2000" i="1" dirty="0" err="1" smtClean="0"/>
              <a:t>Rc</a:t>
            </a:r>
            <a:endParaRPr lang="en-US" altLang="en-US" sz="2000" i="1" dirty="0"/>
          </a:p>
        </p:txBody>
      </p:sp>
      <p:sp>
        <p:nvSpPr>
          <p:cNvPr id="178" name="Freeform 177"/>
          <p:cNvSpPr/>
          <p:nvPr/>
        </p:nvSpPr>
        <p:spPr>
          <a:xfrm rot="4845325" flipH="1" flipV="1">
            <a:off x="2534918" y="3535299"/>
            <a:ext cx="770997" cy="416342"/>
          </a:xfrm>
          <a:custGeom>
            <a:avLst/>
            <a:gdLst>
              <a:gd name="connsiteX0" fmla="*/ 4003589 w 4003589"/>
              <a:gd name="connsiteY0" fmla="*/ 0 h 988541"/>
              <a:gd name="connsiteX1" fmla="*/ 1223319 w 4003589"/>
              <a:gd name="connsiteY1" fmla="*/ 543697 h 988541"/>
              <a:gd name="connsiteX2" fmla="*/ 0 w 4003589"/>
              <a:gd name="connsiteY2" fmla="*/ 988541 h 988541"/>
            </a:gdLst>
            <a:ahLst/>
            <a:cxnLst>
              <a:cxn ang="0">
                <a:pos x="connsiteX0" y="connsiteY0"/>
              </a:cxn>
              <a:cxn ang="0">
                <a:pos x="connsiteX1" y="connsiteY1"/>
              </a:cxn>
              <a:cxn ang="0">
                <a:pos x="connsiteX2" y="connsiteY2"/>
              </a:cxn>
            </a:cxnLst>
            <a:rect l="l" t="t" r="r" b="b"/>
            <a:pathLst>
              <a:path w="4003589" h="988541">
                <a:moveTo>
                  <a:pt x="4003589" y="0"/>
                </a:moveTo>
                <a:cubicBezTo>
                  <a:pt x="2947086" y="189470"/>
                  <a:pt x="1890584" y="378940"/>
                  <a:pt x="1223319" y="543697"/>
                </a:cubicBezTo>
                <a:cubicBezTo>
                  <a:pt x="556054" y="708454"/>
                  <a:pt x="278027" y="848497"/>
                  <a:pt x="0" y="988541"/>
                </a:cubicBezTo>
              </a:path>
            </a:pathLst>
          </a:custGeom>
          <a:noFill/>
          <a:ln>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Freeform 164"/>
          <p:cNvSpPr/>
          <p:nvPr/>
        </p:nvSpPr>
        <p:spPr>
          <a:xfrm rot="5024260" flipH="1" flipV="1">
            <a:off x="3537652" y="4396950"/>
            <a:ext cx="2151659" cy="416342"/>
          </a:xfrm>
          <a:custGeom>
            <a:avLst/>
            <a:gdLst>
              <a:gd name="connsiteX0" fmla="*/ 4003589 w 4003589"/>
              <a:gd name="connsiteY0" fmla="*/ 0 h 988541"/>
              <a:gd name="connsiteX1" fmla="*/ 1223319 w 4003589"/>
              <a:gd name="connsiteY1" fmla="*/ 543697 h 988541"/>
              <a:gd name="connsiteX2" fmla="*/ 0 w 4003589"/>
              <a:gd name="connsiteY2" fmla="*/ 988541 h 988541"/>
            </a:gdLst>
            <a:ahLst/>
            <a:cxnLst>
              <a:cxn ang="0">
                <a:pos x="connsiteX0" y="connsiteY0"/>
              </a:cxn>
              <a:cxn ang="0">
                <a:pos x="connsiteX1" y="connsiteY1"/>
              </a:cxn>
              <a:cxn ang="0">
                <a:pos x="connsiteX2" y="connsiteY2"/>
              </a:cxn>
            </a:cxnLst>
            <a:rect l="l" t="t" r="r" b="b"/>
            <a:pathLst>
              <a:path w="4003589" h="988541">
                <a:moveTo>
                  <a:pt x="4003589" y="0"/>
                </a:moveTo>
                <a:cubicBezTo>
                  <a:pt x="2947086" y="189470"/>
                  <a:pt x="1890584" y="378940"/>
                  <a:pt x="1223319" y="543697"/>
                </a:cubicBezTo>
                <a:cubicBezTo>
                  <a:pt x="556054" y="708454"/>
                  <a:pt x="278027" y="848497"/>
                  <a:pt x="0" y="988541"/>
                </a:cubicBezTo>
              </a:path>
            </a:pathLst>
          </a:custGeom>
          <a:noFill/>
          <a:ln>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66314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9"/>
                                        </p:tgtEl>
                                        <p:attrNameLst>
                                          <p:attrName>style.visibility</p:attrName>
                                        </p:attrNameLst>
                                      </p:cBhvr>
                                      <p:to>
                                        <p:strVal val="visible"/>
                                      </p:to>
                                    </p:set>
                                    <p:animEffect transition="in" filter="fade">
                                      <p:cBhvr>
                                        <p:cTn id="12" dur="500"/>
                                        <p:tgtEl>
                                          <p:spTgt spid="16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8"/>
                                        </p:tgtEl>
                                        <p:attrNameLst>
                                          <p:attrName>style.visibility</p:attrName>
                                        </p:attrNameLst>
                                      </p:cBhvr>
                                      <p:to>
                                        <p:strVal val="visible"/>
                                      </p:to>
                                    </p:set>
                                    <p:animEffect transition="in" filter="fade">
                                      <p:cBhvr>
                                        <p:cTn id="15" dur="500"/>
                                        <p:tgtEl>
                                          <p:spTgt spid="17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65"/>
                                        </p:tgtEl>
                                        <p:attrNameLst>
                                          <p:attrName>style.visibility</p:attrName>
                                        </p:attrNameLst>
                                      </p:cBhvr>
                                      <p:to>
                                        <p:strVal val="visible"/>
                                      </p:to>
                                    </p:set>
                                    <p:animEffect transition="in" filter="fade">
                                      <p:cBhvr>
                                        <p:cTn id="20" dur="5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9" grpId="0"/>
      <p:bldP spid="178" grpId="0" animBg="1"/>
      <p:bldP spid="16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76"/>
            <a:ext cx="7886700" cy="884082"/>
          </a:xfrm>
        </p:spPr>
        <p:txBody>
          <a:bodyPr>
            <a:normAutofit/>
          </a:bodyPr>
          <a:lstStyle/>
          <a:p>
            <a:r>
              <a:rPr lang="en-US" altLang="zh-CN" sz="3200" b="1" dirty="0" smtClean="0">
                <a:latin typeface="+mn-lt"/>
                <a:cs typeface="Arial" panose="020B0604020202020204" pitchFamily="34" charset="0"/>
              </a:rPr>
              <a:t>Solutions to Hazards</a:t>
            </a:r>
            <a:endParaRPr lang="en-US" altLang="zh-CN" sz="3200" b="1" dirty="0">
              <a:latin typeface="+mn-lt"/>
              <a:cs typeface="Arial" panose="020B0604020202020204" pitchFamily="34" charset="0"/>
            </a:endParaRPr>
          </a:p>
        </p:txBody>
      </p:sp>
      <p:cxnSp>
        <p:nvCxnSpPr>
          <p:cNvPr id="4" name="Straight Connector 3"/>
          <p:cNvCxnSpPr/>
          <p:nvPr/>
        </p:nvCxnSpPr>
        <p:spPr>
          <a:xfrm>
            <a:off x="0" y="895517"/>
            <a:ext cx="9144000" cy="3048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14359" y="-43394"/>
            <a:ext cx="973455" cy="973455"/>
          </a:xfrm>
          <a:prstGeom prst="rect">
            <a:avLst/>
          </a:prstGeom>
        </p:spPr>
      </p:pic>
      <p:sp>
        <p:nvSpPr>
          <p:cNvPr id="3" name="Rectangle 2"/>
          <p:cNvSpPr/>
          <p:nvPr/>
        </p:nvSpPr>
        <p:spPr>
          <a:xfrm>
            <a:off x="-60960" y="1124083"/>
            <a:ext cx="9204960" cy="855619"/>
          </a:xfrm>
          <a:prstGeom prst="rect">
            <a:avLst/>
          </a:prstGeom>
        </p:spPr>
        <p:txBody>
          <a:bodyPr wrap="square">
            <a:spAutoFit/>
          </a:bodyPr>
          <a:lstStyle/>
          <a:p>
            <a:pPr marL="342900" indent="-342900">
              <a:spcBef>
                <a:spcPct val="20000"/>
              </a:spcBef>
              <a:buSzPct val="100000"/>
              <a:buFont typeface="Wingdings" charset="2"/>
              <a:buChar char="Ø"/>
            </a:pPr>
            <a:r>
              <a:rPr lang="en-US" altLang="zh-CN" sz="2800" b="1" dirty="0" smtClean="0">
                <a:ea typeface="Calibri" charset="0"/>
                <a:cs typeface="Gill Sans"/>
              </a:rPr>
              <a:t>Hazards</a:t>
            </a:r>
            <a:endParaRPr lang="en-US" altLang="zh-CN" sz="2800" b="1" dirty="0" smtClean="0">
              <a:cs typeface="Gill Sans"/>
            </a:endParaRPr>
          </a:p>
          <a:p>
            <a:pPr lvl="1">
              <a:spcBef>
                <a:spcPct val="20000"/>
              </a:spcBef>
              <a:buClr>
                <a:schemeClr val="accent3">
                  <a:lumMod val="50000"/>
                </a:schemeClr>
              </a:buClr>
              <a:buSzPct val="80000"/>
            </a:pPr>
            <a:endParaRPr lang="en-US" altLang="zh-CN" b="1" dirty="0" smtClean="0">
              <a:solidFill>
                <a:srgbClr val="910C07"/>
              </a:solidFill>
              <a:ea typeface="Calibri" charset="0"/>
              <a:cs typeface="Gill Sans"/>
            </a:endParaRPr>
          </a:p>
        </p:txBody>
      </p:sp>
      <p:sp>
        <p:nvSpPr>
          <p:cNvPr id="18" name="Slide Number Placeholder 17"/>
          <p:cNvSpPr>
            <a:spLocks noGrp="1"/>
          </p:cNvSpPr>
          <p:nvPr>
            <p:ph type="sldNum" sz="quarter" idx="12"/>
          </p:nvPr>
        </p:nvSpPr>
        <p:spPr/>
        <p:txBody>
          <a:bodyPr/>
          <a:lstStyle/>
          <a:p>
            <a:fld id="{2EE75D0F-26FA-4B8D-AE34-0EE4D3F34880}" type="slidenum">
              <a:rPr lang="en-US" smtClean="0"/>
              <a:pPr/>
              <a:t>24</a:t>
            </a:fld>
            <a:endParaRPr lang="en-US" dirty="0"/>
          </a:p>
        </p:txBody>
      </p:sp>
      <p:sp>
        <p:nvSpPr>
          <p:cNvPr id="174" name="Rectangle 3"/>
          <p:cNvSpPr txBox="1">
            <a:spLocks noChangeArrowheads="1"/>
          </p:cNvSpPr>
          <p:nvPr/>
        </p:nvSpPr>
        <p:spPr>
          <a:xfrm>
            <a:off x="0" y="1833968"/>
            <a:ext cx="8750300" cy="488750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spcBef>
                <a:spcPts val="1000"/>
              </a:spcBef>
              <a:buClr>
                <a:schemeClr val="tx1"/>
              </a:buClr>
            </a:pPr>
            <a:r>
              <a:rPr lang="en-US" altLang="en-US" b="1" dirty="0"/>
              <a:t>Structural hazards: </a:t>
            </a:r>
          </a:p>
          <a:p>
            <a:pPr lvl="1">
              <a:buClr>
                <a:schemeClr val="tx1"/>
              </a:buClr>
            </a:pPr>
            <a:r>
              <a:rPr lang="en-US" altLang="en-US" sz="2000" dirty="0" smtClean="0"/>
              <a:t>Two different instructions use same hardware in same cycle. </a:t>
            </a:r>
          </a:p>
          <a:p>
            <a:pPr lvl="1">
              <a:buClr>
                <a:schemeClr val="tx1"/>
              </a:buClr>
            </a:pPr>
            <a:r>
              <a:rPr lang="en-US" altLang="en-US" sz="2100" dirty="0" smtClean="0"/>
              <a:t>S: </a:t>
            </a:r>
            <a:r>
              <a:rPr lang="en-US" altLang="en-US" sz="2100" dirty="0"/>
              <a:t>Increase available resources, such as having multiple ports into main memory and multiple ALU (Arithmetic Logic Unit) </a:t>
            </a:r>
            <a:r>
              <a:rPr lang="en-US" altLang="en-US" sz="2100" dirty="0" smtClean="0"/>
              <a:t>units.</a:t>
            </a:r>
            <a:endParaRPr lang="en-US" altLang="en-US" sz="2100" dirty="0"/>
          </a:p>
          <a:p>
            <a:pPr marL="228600" lvl="1">
              <a:spcBef>
                <a:spcPts val="1000"/>
              </a:spcBef>
              <a:buClr>
                <a:schemeClr val="tx1"/>
              </a:buClr>
            </a:pPr>
            <a:r>
              <a:rPr lang="en-US" altLang="en-US" b="1" dirty="0" smtClean="0"/>
              <a:t>Data </a:t>
            </a:r>
            <a:r>
              <a:rPr lang="en-US" altLang="en-US" b="1" dirty="0"/>
              <a:t>hazards: </a:t>
            </a:r>
          </a:p>
          <a:p>
            <a:pPr lvl="1">
              <a:buClr>
                <a:schemeClr val="tx1"/>
              </a:buClr>
            </a:pPr>
            <a:r>
              <a:rPr lang="en-US" altLang="en-US" sz="2000" dirty="0" smtClean="0"/>
              <a:t>Instruction </a:t>
            </a:r>
            <a:r>
              <a:rPr lang="en-US" altLang="en-US" sz="2000" dirty="0"/>
              <a:t>depends on result of prior instruction still in the </a:t>
            </a:r>
            <a:r>
              <a:rPr lang="en-US" altLang="en-US" sz="2000" dirty="0" smtClean="0"/>
              <a:t>pipeline.</a:t>
            </a:r>
          </a:p>
          <a:p>
            <a:pPr lvl="1">
              <a:buClr>
                <a:schemeClr val="tx1"/>
              </a:buClr>
            </a:pPr>
            <a:r>
              <a:rPr lang="en-US" altLang="en-US" sz="2000" u="sng" dirty="0">
                <a:solidFill>
                  <a:srgbClr val="990000"/>
                </a:solidFill>
              </a:rPr>
              <a:t>Read after write (RAW)</a:t>
            </a:r>
            <a:r>
              <a:rPr lang="en-US" altLang="en-US" sz="2000" dirty="0" smtClean="0"/>
              <a:t>: a </a:t>
            </a:r>
            <a:r>
              <a:rPr lang="en-US" altLang="en-US" sz="2000" dirty="0"/>
              <a:t>true dependency. </a:t>
            </a:r>
            <a:endParaRPr lang="en-US" altLang="en-US" sz="2000" dirty="0" smtClean="0"/>
          </a:p>
          <a:p>
            <a:pPr lvl="1">
              <a:buClr>
                <a:schemeClr val="tx1"/>
              </a:buClr>
            </a:pPr>
            <a:r>
              <a:rPr lang="en-US" altLang="en-US" sz="2000" u="sng" dirty="0">
                <a:solidFill>
                  <a:srgbClr val="990000"/>
                </a:solidFill>
              </a:rPr>
              <a:t>Write after read (WAR)</a:t>
            </a:r>
            <a:r>
              <a:rPr lang="en-US" altLang="en-US" sz="2000" dirty="0"/>
              <a:t>: an </a:t>
            </a:r>
            <a:r>
              <a:rPr lang="en-US" altLang="en-US" sz="2000" dirty="0" smtClean="0"/>
              <a:t>anti-dependency (no hazards). </a:t>
            </a:r>
          </a:p>
          <a:p>
            <a:pPr lvl="1">
              <a:buClr>
                <a:schemeClr val="tx1"/>
              </a:buClr>
            </a:pPr>
            <a:r>
              <a:rPr lang="en-US" altLang="en-US" sz="2000" u="sng" dirty="0">
                <a:solidFill>
                  <a:srgbClr val="990000"/>
                </a:solidFill>
              </a:rPr>
              <a:t>Write after write (WAW)</a:t>
            </a:r>
            <a:r>
              <a:rPr lang="en-US" altLang="en-US" sz="2000" dirty="0"/>
              <a:t>: an output </a:t>
            </a:r>
            <a:r>
              <a:rPr lang="en-US" altLang="en-US" sz="2000" dirty="0" smtClean="0"/>
              <a:t>dependency (no problem in atom execution and problems in concurrency).</a:t>
            </a:r>
          </a:p>
          <a:p>
            <a:pPr lvl="1">
              <a:buClr>
                <a:schemeClr val="tx1"/>
              </a:buClr>
            </a:pPr>
            <a:r>
              <a:rPr lang="en-US" altLang="en-US" sz="2100" dirty="0" smtClean="0"/>
              <a:t>S: Insert </a:t>
            </a:r>
            <a:r>
              <a:rPr lang="en-US" altLang="en-US" sz="2100" dirty="0"/>
              <a:t>a pipeline bubble whenever a read after write (RAW) dependency is encountered; bypassing and so on.</a:t>
            </a:r>
          </a:p>
          <a:p>
            <a:pPr marL="228600" lvl="1">
              <a:spcBef>
                <a:spcPts val="1000"/>
              </a:spcBef>
              <a:buClr>
                <a:schemeClr val="tx1"/>
              </a:buClr>
            </a:pPr>
            <a:r>
              <a:rPr lang="en-US" altLang="en-US" b="1" dirty="0"/>
              <a:t>Control hazards: </a:t>
            </a:r>
          </a:p>
          <a:p>
            <a:pPr lvl="1">
              <a:buClr>
                <a:schemeClr val="tx1"/>
              </a:buClr>
            </a:pPr>
            <a:r>
              <a:rPr lang="en-US" altLang="en-US" sz="2000" dirty="0" smtClean="0"/>
              <a:t>Pipelining </a:t>
            </a:r>
            <a:r>
              <a:rPr lang="en-US" altLang="en-US" sz="2000" dirty="0"/>
              <a:t>of branches &amp; other </a:t>
            </a:r>
            <a:r>
              <a:rPr lang="en-US" altLang="en-US" sz="2000" dirty="0" smtClean="0"/>
              <a:t>instructions </a:t>
            </a:r>
            <a:r>
              <a:rPr lang="en-US" altLang="en-US" sz="2000" dirty="0"/>
              <a:t>that change the </a:t>
            </a:r>
            <a:r>
              <a:rPr lang="en-US" altLang="en-US" sz="2000" dirty="0" smtClean="0"/>
              <a:t>PC.</a:t>
            </a:r>
          </a:p>
          <a:p>
            <a:pPr lvl="1">
              <a:buClr>
                <a:schemeClr val="tx1"/>
              </a:buClr>
            </a:pPr>
            <a:r>
              <a:rPr lang="en-US" altLang="en-US" sz="2100" dirty="0"/>
              <a:t>Branch prediction: guess the outcome of a conditional operation and execute the most likely result.</a:t>
            </a:r>
          </a:p>
        </p:txBody>
      </p:sp>
    </p:spTree>
    <p:extLst>
      <p:ext uri="{BB962C8B-B14F-4D97-AF65-F5344CB8AC3E}">
        <p14:creationId xmlns:p14="http://schemas.microsoft.com/office/powerpoint/2010/main" val="3824799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
                                            <p:txEl>
                                              <p:pRg st="0" end="0"/>
                                            </p:txEl>
                                          </p:spTgt>
                                        </p:tgtEl>
                                        <p:attrNameLst>
                                          <p:attrName>style.visibility</p:attrName>
                                        </p:attrNameLst>
                                      </p:cBhvr>
                                      <p:to>
                                        <p:strVal val="visible"/>
                                      </p:to>
                                    </p:set>
                                    <p:animEffect transition="in" filter="fade">
                                      <p:cBhvr>
                                        <p:cTn id="7" dur="500"/>
                                        <p:tgtEl>
                                          <p:spTgt spid="17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4">
                                            <p:txEl>
                                              <p:pRg st="1" end="1"/>
                                            </p:txEl>
                                          </p:spTgt>
                                        </p:tgtEl>
                                        <p:attrNameLst>
                                          <p:attrName>style.visibility</p:attrName>
                                        </p:attrNameLst>
                                      </p:cBhvr>
                                      <p:to>
                                        <p:strVal val="visible"/>
                                      </p:to>
                                    </p:set>
                                    <p:animEffect transition="in" filter="fade">
                                      <p:cBhvr>
                                        <p:cTn id="10" dur="500"/>
                                        <p:tgtEl>
                                          <p:spTgt spid="17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74">
                                            <p:txEl>
                                              <p:pRg st="2" end="2"/>
                                            </p:txEl>
                                          </p:spTgt>
                                        </p:tgtEl>
                                        <p:attrNameLst>
                                          <p:attrName>style.visibility</p:attrName>
                                        </p:attrNameLst>
                                      </p:cBhvr>
                                      <p:to>
                                        <p:strVal val="visible"/>
                                      </p:to>
                                    </p:set>
                                    <p:animEffect transition="in" filter="fade">
                                      <p:cBhvr>
                                        <p:cTn id="13" dur="500"/>
                                        <p:tgtEl>
                                          <p:spTgt spid="17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74">
                                            <p:txEl>
                                              <p:pRg st="3" end="3"/>
                                            </p:txEl>
                                          </p:spTgt>
                                        </p:tgtEl>
                                        <p:attrNameLst>
                                          <p:attrName>style.visibility</p:attrName>
                                        </p:attrNameLst>
                                      </p:cBhvr>
                                      <p:to>
                                        <p:strVal val="visible"/>
                                      </p:to>
                                    </p:set>
                                    <p:animEffect transition="in" filter="fade">
                                      <p:cBhvr>
                                        <p:cTn id="18" dur="500"/>
                                        <p:tgtEl>
                                          <p:spTgt spid="17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74">
                                            <p:txEl>
                                              <p:pRg st="4" end="4"/>
                                            </p:txEl>
                                          </p:spTgt>
                                        </p:tgtEl>
                                        <p:attrNameLst>
                                          <p:attrName>style.visibility</p:attrName>
                                        </p:attrNameLst>
                                      </p:cBhvr>
                                      <p:to>
                                        <p:strVal val="visible"/>
                                      </p:to>
                                    </p:set>
                                    <p:animEffect transition="in" filter="fade">
                                      <p:cBhvr>
                                        <p:cTn id="21" dur="500"/>
                                        <p:tgtEl>
                                          <p:spTgt spid="17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74">
                                            <p:txEl>
                                              <p:pRg st="5" end="5"/>
                                            </p:txEl>
                                          </p:spTgt>
                                        </p:tgtEl>
                                        <p:attrNameLst>
                                          <p:attrName>style.visibility</p:attrName>
                                        </p:attrNameLst>
                                      </p:cBhvr>
                                      <p:to>
                                        <p:strVal val="visible"/>
                                      </p:to>
                                    </p:set>
                                    <p:animEffect transition="in" filter="fade">
                                      <p:cBhvr>
                                        <p:cTn id="24" dur="500"/>
                                        <p:tgtEl>
                                          <p:spTgt spid="17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74">
                                            <p:txEl>
                                              <p:pRg st="6" end="6"/>
                                            </p:txEl>
                                          </p:spTgt>
                                        </p:tgtEl>
                                        <p:attrNameLst>
                                          <p:attrName>style.visibility</p:attrName>
                                        </p:attrNameLst>
                                      </p:cBhvr>
                                      <p:to>
                                        <p:strVal val="visible"/>
                                      </p:to>
                                    </p:set>
                                    <p:animEffect transition="in" filter="fade">
                                      <p:cBhvr>
                                        <p:cTn id="27" dur="500"/>
                                        <p:tgtEl>
                                          <p:spTgt spid="17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74">
                                            <p:txEl>
                                              <p:pRg st="7" end="7"/>
                                            </p:txEl>
                                          </p:spTgt>
                                        </p:tgtEl>
                                        <p:attrNameLst>
                                          <p:attrName>style.visibility</p:attrName>
                                        </p:attrNameLst>
                                      </p:cBhvr>
                                      <p:to>
                                        <p:strVal val="visible"/>
                                      </p:to>
                                    </p:set>
                                    <p:animEffect transition="in" filter="fade">
                                      <p:cBhvr>
                                        <p:cTn id="30" dur="500"/>
                                        <p:tgtEl>
                                          <p:spTgt spid="174">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74">
                                            <p:txEl>
                                              <p:pRg st="8" end="8"/>
                                            </p:txEl>
                                          </p:spTgt>
                                        </p:tgtEl>
                                        <p:attrNameLst>
                                          <p:attrName>style.visibility</p:attrName>
                                        </p:attrNameLst>
                                      </p:cBhvr>
                                      <p:to>
                                        <p:strVal val="visible"/>
                                      </p:to>
                                    </p:set>
                                    <p:animEffect transition="in" filter="fade">
                                      <p:cBhvr>
                                        <p:cTn id="33" dur="500"/>
                                        <p:tgtEl>
                                          <p:spTgt spid="174">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74">
                                            <p:txEl>
                                              <p:pRg st="9" end="9"/>
                                            </p:txEl>
                                          </p:spTgt>
                                        </p:tgtEl>
                                        <p:attrNameLst>
                                          <p:attrName>style.visibility</p:attrName>
                                        </p:attrNameLst>
                                      </p:cBhvr>
                                      <p:to>
                                        <p:strVal val="visible"/>
                                      </p:to>
                                    </p:set>
                                    <p:animEffect transition="in" filter="fade">
                                      <p:cBhvr>
                                        <p:cTn id="38" dur="500"/>
                                        <p:tgtEl>
                                          <p:spTgt spid="174">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174">
                                            <p:txEl>
                                              <p:pRg st="10" end="10"/>
                                            </p:txEl>
                                          </p:spTgt>
                                        </p:tgtEl>
                                        <p:attrNameLst>
                                          <p:attrName>style.visibility</p:attrName>
                                        </p:attrNameLst>
                                      </p:cBhvr>
                                      <p:to>
                                        <p:strVal val="visible"/>
                                      </p:to>
                                    </p:set>
                                    <p:animEffect transition="in" filter="fade">
                                      <p:cBhvr>
                                        <p:cTn id="41" dur="500"/>
                                        <p:tgtEl>
                                          <p:spTgt spid="174">
                                            <p:txEl>
                                              <p:pRg st="10" end="1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174">
                                            <p:txEl>
                                              <p:pRg st="11" end="11"/>
                                            </p:txEl>
                                          </p:spTgt>
                                        </p:tgtEl>
                                        <p:attrNameLst>
                                          <p:attrName>style.visibility</p:attrName>
                                        </p:attrNameLst>
                                      </p:cBhvr>
                                      <p:to>
                                        <p:strVal val="visible"/>
                                      </p:to>
                                    </p:set>
                                    <p:animEffect transition="in" filter="fade">
                                      <p:cBhvr>
                                        <p:cTn id="44" dur="500"/>
                                        <p:tgtEl>
                                          <p:spTgt spid="17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76"/>
            <a:ext cx="7886700" cy="884082"/>
          </a:xfrm>
        </p:spPr>
        <p:txBody>
          <a:bodyPr>
            <a:normAutofit/>
          </a:bodyPr>
          <a:lstStyle/>
          <a:p>
            <a:r>
              <a:rPr lang="en-US" altLang="zh-CN" sz="3200" b="1" dirty="0" smtClean="0">
                <a:latin typeface="+mn-lt"/>
                <a:cs typeface="Arial" panose="020B0604020202020204" pitchFamily="34" charset="0"/>
              </a:rPr>
              <a:t>Single Instruction Execution</a:t>
            </a:r>
            <a:endParaRPr lang="en-US" altLang="zh-CN" sz="3200" b="1" dirty="0">
              <a:latin typeface="+mn-lt"/>
              <a:cs typeface="Arial" panose="020B0604020202020204" pitchFamily="34" charset="0"/>
            </a:endParaRPr>
          </a:p>
        </p:txBody>
      </p:sp>
      <p:cxnSp>
        <p:nvCxnSpPr>
          <p:cNvPr id="4" name="Straight Connector 3"/>
          <p:cNvCxnSpPr/>
          <p:nvPr/>
        </p:nvCxnSpPr>
        <p:spPr>
          <a:xfrm>
            <a:off x="0" y="895517"/>
            <a:ext cx="9144000" cy="3048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14359" y="-43394"/>
            <a:ext cx="973455" cy="973455"/>
          </a:xfrm>
          <a:prstGeom prst="rect">
            <a:avLst/>
          </a:prstGeom>
        </p:spPr>
      </p:pic>
      <p:sp>
        <p:nvSpPr>
          <p:cNvPr id="3" name="Rectangle 2"/>
          <p:cNvSpPr/>
          <p:nvPr/>
        </p:nvSpPr>
        <p:spPr>
          <a:xfrm>
            <a:off x="-60960" y="1124083"/>
            <a:ext cx="9204960" cy="855619"/>
          </a:xfrm>
          <a:prstGeom prst="rect">
            <a:avLst/>
          </a:prstGeom>
        </p:spPr>
        <p:txBody>
          <a:bodyPr wrap="square">
            <a:spAutoFit/>
          </a:bodyPr>
          <a:lstStyle/>
          <a:p>
            <a:pPr marL="342900" indent="-342900">
              <a:spcBef>
                <a:spcPct val="20000"/>
              </a:spcBef>
              <a:buSzPct val="100000"/>
              <a:buFont typeface="Wingdings" charset="2"/>
              <a:buChar char="Ø"/>
            </a:pPr>
            <a:r>
              <a:rPr lang="en-US" altLang="zh-CN" sz="2800" b="1" dirty="0" smtClean="0">
                <a:ea typeface="Calibri" charset="0"/>
                <a:cs typeface="Gill Sans"/>
              </a:rPr>
              <a:t>Assembly execution on the digital circuit</a:t>
            </a:r>
            <a:endParaRPr lang="en-US" altLang="zh-CN" sz="2800" b="1" dirty="0" smtClean="0">
              <a:cs typeface="Gill Sans"/>
            </a:endParaRPr>
          </a:p>
          <a:p>
            <a:pPr lvl="1">
              <a:spcBef>
                <a:spcPct val="20000"/>
              </a:spcBef>
              <a:buClr>
                <a:schemeClr val="accent3">
                  <a:lumMod val="50000"/>
                </a:schemeClr>
              </a:buClr>
              <a:buSzPct val="80000"/>
            </a:pPr>
            <a:endParaRPr lang="en-US" altLang="zh-CN" b="1" dirty="0" smtClean="0">
              <a:solidFill>
                <a:srgbClr val="910C07"/>
              </a:solidFill>
              <a:ea typeface="Calibri" charset="0"/>
              <a:cs typeface="Gill Sans"/>
            </a:endParaRPr>
          </a:p>
        </p:txBody>
      </p:sp>
      <p:sp>
        <p:nvSpPr>
          <p:cNvPr id="18" name="Slide Number Placeholder 17"/>
          <p:cNvSpPr>
            <a:spLocks noGrp="1"/>
          </p:cNvSpPr>
          <p:nvPr>
            <p:ph type="sldNum" sz="quarter" idx="12"/>
          </p:nvPr>
        </p:nvSpPr>
        <p:spPr/>
        <p:txBody>
          <a:bodyPr/>
          <a:lstStyle/>
          <a:p>
            <a:fld id="{2EE75D0F-26FA-4B8D-AE34-0EE4D3F34880}" type="slidenum">
              <a:rPr lang="en-US" smtClean="0"/>
              <a:pPr/>
              <a:t>3</a:t>
            </a:fld>
            <a:endParaRPr lang="en-US"/>
          </a:p>
        </p:txBody>
      </p:sp>
      <p:pic>
        <p:nvPicPr>
          <p:cNvPr id="262" name="Picture 2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334" y="2503434"/>
            <a:ext cx="7361438" cy="348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3" name="Text Box 1037"/>
          <p:cNvSpPr txBox="1">
            <a:spLocks noChangeArrowheads="1"/>
          </p:cNvSpPr>
          <p:nvPr/>
        </p:nvSpPr>
        <p:spPr bwMode="auto">
          <a:xfrm>
            <a:off x="711801" y="6186488"/>
            <a:ext cx="1905000" cy="319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9pPr>
          </a:lstStyle>
          <a:p>
            <a:pPr eaLnBrk="1" hangingPunct="1">
              <a:lnSpc>
                <a:spcPct val="90000"/>
              </a:lnSpc>
            </a:pPr>
            <a:r>
              <a:rPr lang="en-US" altLang="en-US" sz="1600" b="1" dirty="0">
                <a:effectLst/>
                <a:latin typeface="Arial" panose="020B0604020202020204" pitchFamily="34" charset="0"/>
                <a:cs typeface="Arial" panose="020B0604020202020204" pitchFamily="34" charset="0"/>
              </a:rPr>
              <a:t>Instruction fetch</a:t>
            </a:r>
            <a:endParaRPr lang="en-US" altLang="en-US" sz="1600" b="1" dirty="0">
              <a:effectLst/>
              <a:latin typeface="Courier New" panose="02070309020205020404" pitchFamily="49" charset="0"/>
              <a:cs typeface="Courier New" panose="02070309020205020404" pitchFamily="49" charset="0"/>
            </a:endParaRPr>
          </a:p>
        </p:txBody>
      </p:sp>
      <p:sp>
        <p:nvSpPr>
          <p:cNvPr id="264" name="Text Box 1038"/>
          <p:cNvSpPr txBox="1">
            <a:spLocks noChangeArrowheads="1"/>
          </p:cNvSpPr>
          <p:nvPr/>
        </p:nvSpPr>
        <p:spPr bwMode="auto">
          <a:xfrm>
            <a:off x="2500184" y="5932091"/>
            <a:ext cx="2286000" cy="319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9pPr>
          </a:lstStyle>
          <a:p>
            <a:pPr eaLnBrk="1" hangingPunct="1">
              <a:lnSpc>
                <a:spcPct val="90000"/>
              </a:lnSpc>
            </a:pPr>
            <a:r>
              <a:rPr lang="en-US" altLang="en-US" sz="1600" b="1">
                <a:effectLst/>
                <a:latin typeface="Arial" panose="020B0604020202020204" pitchFamily="34" charset="0"/>
                <a:cs typeface="Arial" panose="020B0604020202020204" pitchFamily="34" charset="0"/>
              </a:rPr>
              <a:t>Reg access / decode</a:t>
            </a:r>
            <a:endParaRPr lang="en-US" altLang="en-US" sz="1600" b="1">
              <a:effectLst/>
              <a:latin typeface="Courier New" panose="02070309020205020404" pitchFamily="49" charset="0"/>
              <a:cs typeface="Courier New" panose="02070309020205020404" pitchFamily="49" charset="0"/>
            </a:endParaRPr>
          </a:p>
        </p:txBody>
      </p:sp>
      <p:sp>
        <p:nvSpPr>
          <p:cNvPr id="265" name="Text Box 1039"/>
          <p:cNvSpPr txBox="1">
            <a:spLocks noChangeArrowheads="1"/>
          </p:cNvSpPr>
          <p:nvPr/>
        </p:nvSpPr>
        <p:spPr bwMode="auto">
          <a:xfrm>
            <a:off x="4786184" y="6186488"/>
            <a:ext cx="1905000" cy="319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9pPr>
          </a:lstStyle>
          <a:p>
            <a:pPr eaLnBrk="1" hangingPunct="1">
              <a:lnSpc>
                <a:spcPct val="90000"/>
              </a:lnSpc>
            </a:pPr>
            <a:r>
              <a:rPr lang="en-US" altLang="en-US" sz="1600" b="1" dirty="0">
                <a:effectLst/>
                <a:latin typeface="Arial" panose="020B0604020202020204" pitchFamily="34" charset="0"/>
                <a:cs typeface="Arial" panose="020B0604020202020204" pitchFamily="34" charset="0"/>
              </a:rPr>
              <a:t>ALU operation</a:t>
            </a:r>
            <a:endParaRPr lang="en-US" altLang="en-US" sz="1600" b="1" dirty="0">
              <a:effectLst/>
              <a:latin typeface="Courier New" panose="02070309020205020404" pitchFamily="49" charset="0"/>
              <a:cs typeface="Courier New" panose="02070309020205020404" pitchFamily="49" charset="0"/>
            </a:endParaRPr>
          </a:p>
        </p:txBody>
      </p:sp>
      <p:sp>
        <p:nvSpPr>
          <p:cNvPr id="266" name="Text Box 1040"/>
          <p:cNvSpPr txBox="1">
            <a:spLocks noChangeArrowheads="1"/>
          </p:cNvSpPr>
          <p:nvPr/>
        </p:nvSpPr>
        <p:spPr bwMode="auto">
          <a:xfrm>
            <a:off x="6601555" y="5944020"/>
            <a:ext cx="1371600" cy="319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9pPr>
          </a:lstStyle>
          <a:p>
            <a:pPr eaLnBrk="1" hangingPunct="1">
              <a:lnSpc>
                <a:spcPct val="90000"/>
              </a:lnSpc>
            </a:pPr>
            <a:r>
              <a:rPr lang="en-US" altLang="en-US" sz="1600" b="1">
                <a:effectLst/>
                <a:latin typeface="Arial" panose="020B0604020202020204" pitchFamily="34" charset="0"/>
                <a:cs typeface="Arial" panose="020B0604020202020204" pitchFamily="34" charset="0"/>
              </a:rPr>
              <a:t>Data access</a:t>
            </a:r>
            <a:endParaRPr lang="en-US" altLang="en-US" sz="1600" b="1">
              <a:effectLst/>
              <a:latin typeface="Courier New" panose="02070309020205020404" pitchFamily="49" charset="0"/>
              <a:cs typeface="Courier New" panose="02070309020205020404" pitchFamily="49" charset="0"/>
            </a:endParaRPr>
          </a:p>
        </p:txBody>
      </p:sp>
      <p:sp>
        <p:nvSpPr>
          <p:cNvPr id="267" name="Text Box 1041"/>
          <p:cNvSpPr txBox="1">
            <a:spLocks noChangeArrowheads="1"/>
          </p:cNvSpPr>
          <p:nvPr/>
        </p:nvSpPr>
        <p:spPr bwMode="auto">
          <a:xfrm>
            <a:off x="7612428" y="6160294"/>
            <a:ext cx="1862396" cy="75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9pPr>
          </a:lstStyle>
          <a:p>
            <a:pPr eaLnBrk="1" hangingPunct="1">
              <a:lnSpc>
                <a:spcPct val="90000"/>
              </a:lnSpc>
            </a:pPr>
            <a:r>
              <a:rPr lang="en-US" altLang="en-US" sz="1600" b="1" dirty="0">
                <a:effectLst/>
                <a:latin typeface="Arial" panose="020B0604020202020204" pitchFamily="34" charset="0"/>
                <a:cs typeface="Arial" panose="020B0604020202020204" pitchFamily="34" charset="0"/>
              </a:rPr>
              <a:t> </a:t>
            </a:r>
            <a:r>
              <a:rPr lang="en-US" altLang="en-US" sz="1600" b="1" dirty="0" err="1">
                <a:effectLst/>
                <a:latin typeface="Arial" panose="020B0604020202020204" pitchFamily="34" charset="0"/>
                <a:cs typeface="Arial" panose="020B0604020202020204" pitchFamily="34" charset="0"/>
              </a:rPr>
              <a:t>Reg</a:t>
            </a:r>
            <a:endParaRPr lang="en-US" altLang="en-US" sz="1600" b="1" dirty="0">
              <a:effectLst/>
              <a:latin typeface="Arial" panose="020B0604020202020204" pitchFamily="34" charset="0"/>
              <a:cs typeface="Arial" panose="020B0604020202020204" pitchFamily="34" charset="0"/>
            </a:endParaRPr>
          </a:p>
          <a:p>
            <a:pPr eaLnBrk="1" hangingPunct="1">
              <a:lnSpc>
                <a:spcPct val="90000"/>
              </a:lnSpc>
            </a:pPr>
            <a:r>
              <a:rPr lang="en-US" altLang="en-US" sz="1600" b="1" dirty="0">
                <a:effectLst/>
                <a:latin typeface="Arial" panose="020B0604020202020204" pitchFamily="34" charset="0"/>
                <a:cs typeface="Arial" panose="020B0604020202020204" pitchFamily="34" charset="0"/>
              </a:rPr>
              <a:t> write-</a:t>
            </a:r>
          </a:p>
          <a:p>
            <a:pPr eaLnBrk="1" hangingPunct="1">
              <a:lnSpc>
                <a:spcPct val="90000"/>
              </a:lnSpc>
            </a:pPr>
            <a:r>
              <a:rPr lang="en-US" altLang="en-US" sz="1600" b="1" dirty="0">
                <a:effectLst/>
                <a:latin typeface="Arial" panose="020B0604020202020204" pitchFamily="34" charset="0"/>
                <a:cs typeface="Arial" panose="020B0604020202020204" pitchFamily="34" charset="0"/>
              </a:rPr>
              <a:t> back</a:t>
            </a:r>
            <a:endParaRPr lang="en-US" altLang="en-US" sz="1600" b="1" dirty="0">
              <a:effectLst/>
              <a:latin typeface="Courier New" panose="02070309020205020404" pitchFamily="49" charset="0"/>
              <a:cs typeface="Courier New" panose="02070309020205020404" pitchFamily="49" charset="0"/>
            </a:endParaRPr>
          </a:p>
        </p:txBody>
      </p:sp>
      <p:sp>
        <p:nvSpPr>
          <p:cNvPr id="269" name="Rectangle 268"/>
          <p:cNvSpPr/>
          <p:nvPr/>
        </p:nvSpPr>
        <p:spPr>
          <a:xfrm>
            <a:off x="-60960" y="1737404"/>
            <a:ext cx="2130711" cy="400110"/>
          </a:xfrm>
          <a:prstGeom prst="rect">
            <a:avLst/>
          </a:prstGeom>
        </p:spPr>
        <p:txBody>
          <a:bodyPr wrap="none">
            <a:spAutoFit/>
          </a:bodyPr>
          <a:lstStyle/>
          <a:p>
            <a:pPr lvl="1"/>
            <a:r>
              <a:rPr lang="en-US" altLang="en-US" sz="2000" i="1" dirty="0" smtClean="0"/>
              <a:t>add </a:t>
            </a:r>
            <a:r>
              <a:rPr lang="en-US" altLang="en-US" sz="2000" i="1" dirty="0"/>
              <a:t>Ra, </a:t>
            </a:r>
            <a:r>
              <a:rPr lang="en-US" altLang="en-US" sz="2000" i="1" dirty="0" err="1"/>
              <a:t>Rb</a:t>
            </a:r>
            <a:r>
              <a:rPr lang="en-US" altLang="en-US" sz="2000" i="1" dirty="0"/>
              <a:t>, </a:t>
            </a:r>
            <a:r>
              <a:rPr lang="en-US" altLang="en-US" sz="2000" i="1" dirty="0" err="1" smtClean="0"/>
              <a:t>Rc</a:t>
            </a:r>
            <a:endParaRPr lang="en-US" altLang="en-US" sz="2000" i="1" dirty="0" smtClean="0"/>
          </a:p>
        </p:txBody>
      </p:sp>
    </p:spTree>
    <p:extLst>
      <p:ext uri="{BB962C8B-B14F-4D97-AF65-F5344CB8AC3E}">
        <p14:creationId xmlns:p14="http://schemas.microsoft.com/office/powerpoint/2010/main" val="1863617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9"/>
                                        </p:tgtEl>
                                        <p:attrNameLst>
                                          <p:attrName>style.visibility</p:attrName>
                                        </p:attrNameLst>
                                      </p:cBhvr>
                                      <p:to>
                                        <p:strVal val="visible"/>
                                      </p:to>
                                    </p:set>
                                    <p:animEffect transition="in" filter="fade">
                                      <p:cBhvr>
                                        <p:cTn id="7" dur="500"/>
                                        <p:tgtEl>
                                          <p:spTgt spid="26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6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63"/>
                                        </p:tgtEl>
                                        <p:attrNameLst>
                                          <p:attrName>style.visibility</p:attrName>
                                        </p:attrNameLst>
                                      </p:cBhvr>
                                      <p:to>
                                        <p:strVal val="visible"/>
                                      </p:to>
                                    </p:set>
                                    <p:animEffect transition="in" filter="fade">
                                      <p:cBhvr>
                                        <p:cTn id="16" dur="500"/>
                                        <p:tgtEl>
                                          <p:spTgt spid="26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4"/>
                                        </p:tgtEl>
                                        <p:attrNameLst>
                                          <p:attrName>style.visibility</p:attrName>
                                        </p:attrNameLst>
                                      </p:cBhvr>
                                      <p:to>
                                        <p:strVal val="visible"/>
                                      </p:to>
                                    </p:set>
                                    <p:animEffect transition="in" filter="fade">
                                      <p:cBhvr>
                                        <p:cTn id="21" dur="500"/>
                                        <p:tgtEl>
                                          <p:spTgt spid="26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65"/>
                                        </p:tgtEl>
                                        <p:attrNameLst>
                                          <p:attrName>style.visibility</p:attrName>
                                        </p:attrNameLst>
                                      </p:cBhvr>
                                      <p:to>
                                        <p:strVal val="visible"/>
                                      </p:to>
                                    </p:set>
                                    <p:animEffect transition="in" filter="fade">
                                      <p:cBhvr>
                                        <p:cTn id="26" dur="500"/>
                                        <p:tgtEl>
                                          <p:spTgt spid="26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66"/>
                                        </p:tgtEl>
                                        <p:attrNameLst>
                                          <p:attrName>style.visibility</p:attrName>
                                        </p:attrNameLst>
                                      </p:cBhvr>
                                      <p:to>
                                        <p:strVal val="visible"/>
                                      </p:to>
                                    </p:set>
                                    <p:animEffect transition="in" filter="fade">
                                      <p:cBhvr>
                                        <p:cTn id="31" dur="500"/>
                                        <p:tgtEl>
                                          <p:spTgt spid="26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67"/>
                                        </p:tgtEl>
                                        <p:attrNameLst>
                                          <p:attrName>style.visibility</p:attrName>
                                        </p:attrNameLst>
                                      </p:cBhvr>
                                      <p:to>
                                        <p:strVal val="visible"/>
                                      </p:to>
                                    </p:set>
                                    <p:animEffect transition="in" filter="fade">
                                      <p:cBhvr>
                                        <p:cTn id="36" dur="500"/>
                                        <p:tgtEl>
                                          <p:spTgt spid="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 grpId="0"/>
      <p:bldP spid="264" grpId="0"/>
      <p:bldP spid="265" grpId="0"/>
      <p:bldP spid="266" grpId="0"/>
      <p:bldP spid="267" grpId="0"/>
      <p:bldP spid="26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76"/>
            <a:ext cx="7886700" cy="884082"/>
          </a:xfrm>
        </p:spPr>
        <p:txBody>
          <a:bodyPr>
            <a:normAutofit/>
          </a:bodyPr>
          <a:lstStyle/>
          <a:p>
            <a:r>
              <a:rPr lang="en-US" altLang="zh-CN" sz="3200" b="1" dirty="0" smtClean="0">
                <a:latin typeface="+mn-lt"/>
                <a:cs typeface="Arial" panose="020B0604020202020204" pitchFamily="34" charset="0"/>
              </a:rPr>
              <a:t>Single Instruction Execution</a:t>
            </a:r>
            <a:endParaRPr lang="en-US" altLang="zh-CN" sz="3200" b="1" dirty="0">
              <a:latin typeface="+mn-lt"/>
              <a:cs typeface="Arial" panose="020B0604020202020204" pitchFamily="34" charset="0"/>
            </a:endParaRPr>
          </a:p>
        </p:txBody>
      </p:sp>
      <p:cxnSp>
        <p:nvCxnSpPr>
          <p:cNvPr id="4" name="Straight Connector 3"/>
          <p:cNvCxnSpPr/>
          <p:nvPr/>
        </p:nvCxnSpPr>
        <p:spPr>
          <a:xfrm>
            <a:off x="0" y="895517"/>
            <a:ext cx="9144000" cy="3048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14359" y="-43394"/>
            <a:ext cx="973455" cy="973455"/>
          </a:xfrm>
          <a:prstGeom prst="rect">
            <a:avLst/>
          </a:prstGeom>
        </p:spPr>
      </p:pic>
      <p:sp>
        <p:nvSpPr>
          <p:cNvPr id="3" name="Rectangle 2"/>
          <p:cNvSpPr/>
          <p:nvPr/>
        </p:nvSpPr>
        <p:spPr>
          <a:xfrm>
            <a:off x="-60960" y="1124083"/>
            <a:ext cx="9204960" cy="855619"/>
          </a:xfrm>
          <a:prstGeom prst="rect">
            <a:avLst/>
          </a:prstGeom>
        </p:spPr>
        <p:txBody>
          <a:bodyPr wrap="square">
            <a:spAutoFit/>
          </a:bodyPr>
          <a:lstStyle/>
          <a:p>
            <a:pPr marL="342900" indent="-342900">
              <a:spcBef>
                <a:spcPct val="20000"/>
              </a:spcBef>
              <a:buSzPct val="100000"/>
              <a:buFont typeface="Wingdings" charset="2"/>
              <a:buChar char="Ø"/>
            </a:pPr>
            <a:r>
              <a:rPr lang="en-US" altLang="zh-CN" sz="2800" b="1" dirty="0" smtClean="0">
                <a:ea typeface="Calibri" charset="0"/>
                <a:cs typeface="Gill Sans"/>
              </a:rPr>
              <a:t>Problems</a:t>
            </a:r>
            <a:endParaRPr lang="en-US" altLang="zh-CN" sz="2800" b="1" dirty="0" smtClean="0">
              <a:cs typeface="Gill Sans"/>
            </a:endParaRPr>
          </a:p>
          <a:p>
            <a:pPr lvl="1">
              <a:spcBef>
                <a:spcPct val="20000"/>
              </a:spcBef>
              <a:buClr>
                <a:schemeClr val="accent3">
                  <a:lumMod val="50000"/>
                </a:schemeClr>
              </a:buClr>
              <a:buSzPct val="80000"/>
            </a:pPr>
            <a:endParaRPr lang="en-US" altLang="zh-CN" b="1" dirty="0" smtClean="0">
              <a:solidFill>
                <a:srgbClr val="910C07"/>
              </a:solidFill>
              <a:ea typeface="Calibri" charset="0"/>
              <a:cs typeface="Gill Sans"/>
            </a:endParaRPr>
          </a:p>
        </p:txBody>
      </p:sp>
      <p:sp>
        <p:nvSpPr>
          <p:cNvPr id="18" name="Slide Number Placeholder 17"/>
          <p:cNvSpPr>
            <a:spLocks noGrp="1"/>
          </p:cNvSpPr>
          <p:nvPr>
            <p:ph type="sldNum" sz="quarter" idx="12"/>
          </p:nvPr>
        </p:nvSpPr>
        <p:spPr/>
        <p:txBody>
          <a:bodyPr/>
          <a:lstStyle/>
          <a:p>
            <a:fld id="{2EE75D0F-26FA-4B8D-AE34-0EE4D3F34880}" type="slidenum">
              <a:rPr lang="en-US" smtClean="0"/>
              <a:pPr/>
              <a:t>4</a:t>
            </a:fld>
            <a:endParaRPr lang="en-US"/>
          </a:p>
        </p:txBody>
      </p:sp>
      <p:pic>
        <p:nvPicPr>
          <p:cNvPr id="262" name="Picture 2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334" y="2503434"/>
            <a:ext cx="7361438" cy="348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3" name="Text Box 1037"/>
          <p:cNvSpPr txBox="1">
            <a:spLocks noChangeArrowheads="1"/>
          </p:cNvSpPr>
          <p:nvPr/>
        </p:nvSpPr>
        <p:spPr bwMode="auto">
          <a:xfrm>
            <a:off x="711801" y="6186488"/>
            <a:ext cx="1905000" cy="319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9pPr>
          </a:lstStyle>
          <a:p>
            <a:pPr eaLnBrk="1" hangingPunct="1">
              <a:lnSpc>
                <a:spcPct val="90000"/>
              </a:lnSpc>
            </a:pPr>
            <a:r>
              <a:rPr lang="en-US" altLang="en-US" sz="1600" b="1" dirty="0">
                <a:effectLst/>
                <a:latin typeface="Arial" panose="020B0604020202020204" pitchFamily="34" charset="0"/>
                <a:cs typeface="Arial" panose="020B0604020202020204" pitchFamily="34" charset="0"/>
              </a:rPr>
              <a:t>Instruction fetch</a:t>
            </a:r>
            <a:endParaRPr lang="en-US" altLang="en-US" sz="1600" b="1" dirty="0">
              <a:effectLst/>
              <a:latin typeface="Courier New" panose="02070309020205020404" pitchFamily="49" charset="0"/>
              <a:cs typeface="Courier New" panose="02070309020205020404" pitchFamily="49" charset="0"/>
            </a:endParaRPr>
          </a:p>
        </p:txBody>
      </p:sp>
      <p:sp>
        <p:nvSpPr>
          <p:cNvPr id="264" name="Text Box 1038"/>
          <p:cNvSpPr txBox="1">
            <a:spLocks noChangeArrowheads="1"/>
          </p:cNvSpPr>
          <p:nvPr/>
        </p:nvSpPr>
        <p:spPr bwMode="auto">
          <a:xfrm>
            <a:off x="2500184" y="5932091"/>
            <a:ext cx="2286000" cy="319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9pPr>
          </a:lstStyle>
          <a:p>
            <a:pPr eaLnBrk="1" hangingPunct="1">
              <a:lnSpc>
                <a:spcPct val="90000"/>
              </a:lnSpc>
            </a:pPr>
            <a:r>
              <a:rPr lang="en-US" altLang="en-US" sz="1600" b="1">
                <a:effectLst/>
                <a:latin typeface="Arial" panose="020B0604020202020204" pitchFamily="34" charset="0"/>
                <a:cs typeface="Arial" panose="020B0604020202020204" pitchFamily="34" charset="0"/>
              </a:rPr>
              <a:t>Reg access / decode</a:t>
            </a:r>
            <a:endParaRPr lang="en-US" altLang="en-US" sz="1600" b="1">
              <a:effectLst/>
              <a:latin typeface="Courier New" panose="02070309020205020404" pitchFamily="49" charset="0"/>
              <a:cs typeface="Courier New" panose="02070309020205020404" pitchFamily="49" charset="0"/>
            </a:endParaRPr>
          </a:p>
        </p:txBody>
      </p:sp>
      <p:sp>
        <p:nvSpPr>
          <p:cNvPr id="265" name="Text Box 1039"/>
          <p:cNvSpPr txBox="1">
            <a:spLocks noChangeArrowheads="1"/>
          </p:cNvSpPr>
          <p:nvPr/>
        </p:nvSpPr>
        <p:spPr bwMode="auto">
          <a:xfrm>
            <a:off x="4786184" y="6186488"/>
            <a:ext cx="1905000" cy="319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9pPr>
          </a:lstStyle>
          <a:p>
            <a:pPr eaLnBrk="1" hangingPunct="1">
              <a:lnSpc>
                <a:spcPct val="90000"/>
              </a:lnSpc>
            </a:pPr>
            <a:r>
              <a:rPr lang="en-US" altLang="en-US" sz="1600" b="1">
                <a:effectLst/>
                <a:latin typeface="Arial" panose="020B0604020202020204" pitchFamily="34" charset="0"/>
                <a:cs typeface="Arial" panose="020B0604020202020204" pitchFamily="34" charset="0"/>
              </a:rPr>
              <a:t>ALU operation</a:t>
            </a:r>
            <a:endParaRPr lang="en-US" altLang="en-US" sz="1600" b="1">
              <a:effectLst/>
              <a:latin typeface="Courier New" panose="02070309020205020404" pitchFamily="49" charset="0"/>
              <a:cs typeface="Courier New" panose="02070309020205020404" pitchFamily="49" charset="0"/>
            </a:endParaRPr>
          </a:p>
        </p:txBody>
      </p:sp>
      <p:sp>
        <p:nvSpPr>
          <p:cNvPr id="266" name="Text Box 1040"/>
          <p:cNvSpPr txBox="1">
            <a:spLocks noChangeArrowheads="1"/>
          </p:cNvSpPr>
          <p:nvPr/>
        </p:nvSpPr>
        <p:spPr bwMode="auto">
          <a:xfrm>
            <a:off x="6601555" y="5944020"/>
            <a:ext cx="1371600" cy="319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9pPr>
          </a:lstStyle>
          <a:p>
            <a:pPr eaLnBrk="1" hangingPunct="1">
              <a:lnSpc>
                <a:spcPct val="90000"/>
              </a:lnSpc>
            </a:pPr>
            <a:r>
              <a:rPr lang="en-US" altLang="en-US" sz="1600" b="1">
                <a:effectLst/>
                <a:latin typeface="Arial" panose="020B0604020202020204" pitchFamily="34" charset="0"/>
                <a:cs typeface="Arial" panose="020B0604020202020204" pitchFamily="34" charset="0"/>
              </a:rPr>
              <a:t>Data access</a:t>
            </a:r>
            <a:endParaRPr lang="en-US" altLang="en-US" sz="1600" b="1">
              <a:effectLst/>
              <a:latin typeface="Courier New" panose="02070309020205020404" pitchFamily="49" charset="0"/>
              <a:cs typeface="Courier New" panose="02070309020205020404" pitchFamily="49" charset="0"/>
            </a:endParaRPr>
          </a:p>
        </p:txBody>
      </p:sp>
      <p:sp>
        <p:nvSpPr>
          <p:cNvPr id="267" name="Text Box 1041"/>
          <p:cNvSpPr txBox="1">
            <a:spLocks noChangeArrowheads="1"/>
          </p:cNvSpPr>
          <p:nvPr/>
        </p:nvSpPr>
        <p:spPr bwMode="auto">
          <a:xfrm>
            <a:off x="7612428" y="6160294"/>
            <a:ext cx="1862396" cy="75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mn-cs"/>
              </a:defRPr>
            </a:lvl9pPr>
          </a:lstStyle>
          <a:p>
            <a:pPr eaLnBrk="1" hangingPunct="1">
              <a:lnSpc>
                <a:spcPct val="90000"/>
              </a:lnSpc>
            </a:pPr>
            <a:r>
              <a:rPr lang="en-US" altLang="en-US" sz="1600" b="1" dirty="0">
                <a:effectLst/>
                <a:latin typeface="Arial" panose="020B0604020202020204" pitchFamily="34" charset="0"/>
                <a:cs typeface="Arial" panose="020B0604020202020204" pitchFamily="34" charset="0"/>
              </a:rPr>
              <a:t> </a:t>
            </a:r>
            <a:r>
              <a:rPr lang="en-US" altLang="en-US" sz="1600" b="1" dirty="0" err="1">
                <a:effectLst/>
                <a:latin typeface="Arial" panose="020B0604020202020204" pitchFamily="34" charset="0"/>
                <a:cs typeface="Arial" panose="020B0604020202020204" pitchFamily="34" charset="0"/>
              </a:rPr>
              <a:t>Reg</a:t>
            </a:r>
            <a:endParaRPr lang="en-US" altLang="en-US" sz="1600" b="1" dirty="0">
              <a:effectLst/>
              <a:latin typeface="Arial" panose="020B0604020202020204" pitchFamily="34" charset="0"/>
              <a:cs typeface="Arial" panose="020B0604020202020204" pitchFamily="34" charset="0"/>
            </a:endParaRPr>
          </a:p>
          <a:p>
            <a:pPr eaLnBrk="1" hangingPunct="1">
              <a:lnSpc>
                <a:spcPct val="90000"/>
              </a:lnSpc>
            </a:pPr>
            <a:r>
              <a:rPr lang="en-US" altLang="en-US" sz="1600" b="1" dirty="0">
                <a:effectLst/>
                <a:latin typeface="Arial" panose="020B0604020202020204" pitchFamily="34" charset="0"/>
                <a:cs typeface="Arial" panose="020B0604020202020204" pitchFamily="34" charset="0"/>
              </a:rPr>
              <a:t> write-</a:t>
            </a:r>
          </a:p>
          <a:p>
            <a:pPr eaLnBrk="1" hangingPunct="1">
              <a:lnSpc>
                <a:spcPct val="90000"/>
              </a:lnSpc>
            </a:pPr>
            <a:r>
              <a:rPr lang="en-US" altLang="en-US" sz="1600" b="1" dirty="0">
                <a:effectLst/>
                <a:latin typeface="Arial" panose="020B0604020202020204" pitchFamily="34" charset="0"/>
                <a:cs typeface="Arial" panose="020B0604020202020204" pitchFamily="34" charset="0"/>
              </a:rPr>
              <a:t> back</a:t>
            </a:r>
            <a:endParaRPr lang="en-US" altLang="en-US" sz="1600" b="1" dirty="0">
              <a:effectLst/>
              <a:latin typeface="Courier New" panose="02070309020205020404" pitchFamily="49" charset="0"/>
              <a:cs typeface="Courier New" panose="02070309020205020404" pitchFamily="49" charset="0"/>
            </a:endParaRPr>
          </a:p>
        </p:txBody>
      </p:sp>
      <p:sp>
        <p:nvSpPr>
          <p:cNvPr id="269" name="Rectangle 268"/>
          <p:cNvSpPr/>
          <p:nvPr/>
        </p:nvSpPr>
        <p:spPr>
          <a:xfrm>
            <a:off x="-60960" y="1737404"/>
            <a:ext cx="6136616" cy="400110"/>
          </a:xfrm>
          <a:prstGeom prst="rect">
            <a:avLst/>
          </a:prstGeom>
        </p:spPr>
        <p:txBody>
          <a:bodyPr wrap="none">
            <a:spAutoFit/>
          </a:bodyPr>
          <a:lstStyle/>
          <a:p>
            <a:pPr lvl="1"/>
            <a:r>
              <a:rPr lang="en-US" altLang="en-US" sz="2000" i="1" dirty="0" smtClean="0"/>
              <a:t>Wasted resource and low instruction execution speed</a:t>
            </a:r>
          </a:p>
        </p:txBody>
      </p:sp>
      <p:sp>
        <p:nvSpPr>
          <p:cNvPr id="5" name="Rounded Rectangle 4"/>
          <p:cNvSpPr/>
          <p:nvPr/>
        </p:nvSpPr>
        <p:spPr>
          <a:xfrm>
            <a:off x="690177" y="2173724"/>
            <a:ext cx="1926624" cy="3723364"/>
          </a:xfrm>
          <a:prstGeom prst="roundRect">
            <a:avLst/>
          </a:prstGeom>
          <a:solidFill>
            <a:schemeClr val="bg1">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2679872" y="2137514"/>
            <a:ext cx="1926624" cy="3723364"/>
          </a:xfrm>
          <a:prstGeom prst="roundRect">
            <a:avLst/>
          </a:prstGeom>
          <a:solidFill>
            <a:schemeClr val="bg1">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6772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 presetClass="exit" presetSubtype="0" fill="hold" grpId="1"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76"/>
            <a:ext cx="7886700" cy="884082"/>
          </a:xfrm>
        </p:spPr>
        <p:txBody>
          <a:bodyPr>
            <a:normAutofit/>
          </a:bodyPr>
          <a:lstStyle/>
          <a:p>
            <a:r>
              <a:rPr lang="en-US" altLang="zh-CN" sz="3200" b="1" dirty="0" smtClean="0">
                <a:latin typeface="+mn-lt"/>
                <a:cs typeface="Arial" panose="020B0604020202020204" pitchFamily="34" charset="0"/>
              </a:rPr>
              <a:t>Single Instruction Execution</a:t>
            </a:r>
            <a:endParaRPr lang="en-US" altLang="zh-CN" sz="3200" b="1" dirty="0">
              <a:latin typeface="+mn-lt"/>
              <a:cs typeface="Arial" panose="020B0604020202020204" pitchFamily="34" charset="0"/>
            </a:endParaRPr>
          </a:p>
        </p:txBody>
      </p:sp>
      <p:cxnSp>
        <p:nvCxnSpPr>
          <p:cNvPr id="4" name="Straight Connector 3"/>
          <p:cNvCxnSpPr/>
          <p:nvPr/>
        </p:nvCxnSpPr>
        <p:spPr>
          <a:xfrm>
            <a:off x="0" y="895517"/>
            <a:ext cx="9144000" cy="3048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14359" y="-43394"/>
            <a:ext cx="973455" cy="973455"/>
          </a:xfrm>
          <a:prstGeom prst="rect">
            <a:avLst/>
          </a:prstGeom>
        </p:spPr>
      </p:pic>
      <p:sp>
        <p:nvSpPr>
          <p:cNvPr id="3" name="Rectangle 2"/>
          <p:cNvSpPr/>
          <p:nvPr/>
        </p:nvSpPr>
        <p:spPr>
          <a:xfrm>
            <a:off x="-60960" y="1124083"/>
            <a:ext cx="9204960" cy="855619"/>
          </a:xfrm>
          <a:prstGeom prst="rect">
            <a:avLst/>
          </a:prstGeom>
        </p:spPr>
        <p:txBody>
          <a:bodyPr wrap="square">
            <a:spAutoFit/>
          </a:bodyPr>
          <a:lstStyle/>
          <a:p>
            <a:pPr marL="342900" indent="-342900">
              <a:spcBef>
                <a:spcPct val="20000"/>
              </a:spcBef>
              <a:buSzPct val="100000"/>
              <a:buFont typeface="Wingdings" charset="2"/>
              <a:buChar char="Ø"/>
            </a:pPr>
            <a:r>
              <a:rPr lang="en-US" altLang="zh-CN" sz="2800" b="1" dirty="0" smtClean="0">
                <a:ea typeface="Calibri" charset="0"/>
                <a:cs typeface="Gill Sans"/>
              </a:rPr>
              <a:t>Multiple Instruction Execution Order</a:t>
            </a:r>
            <a:endParaRPr lang="en-US" altLang="zh-CN" sz="2800" b="1" dirty="0" smtClean="0">
              <a:cs typeface="Gill Sans"/>
            </a:endParaRPr>
          </a:p>
          <a:p>
            <a:pPr lvl="1">
              <a:spcBef>
                <a:spcPct val="20000"/>
              </a:spcBef>
              <a:buClr>
                <a:schemeClr val="accent3">
                  <a:lumMod val="50000"/>
                </a:schemeClr>
              </a:buClr>
              <a:buSzPct val="80000"/>
            </a:pPr>
            <a:endParaRPr lang="en-US" altLang="zh-CN" b="1" dirty="0" smtClean="0">
              <a:solidFill>
                <a:srgbClr val="910C07"/>
              </a:solidFill>
              <a:ea typeface="Calibri" charset="0"/>
              <a:cs typeface="Gill Sans"/>
            </a:endParaRPr>
          </a:p>
        </p:txBody>
      </p:sp>
      <p:sp>
        <p:nvSpPr>
          <p:cNvPr id="18" name="Slide Number Placeholder 17"/>
          <p:cNvSpPr>
            <a:spLocks noGrp="1"/>
          </p:cNvSpPr>
          <p:nvPr>
            <p:ph type="sldNum" sz="quarter" idx="12"/>
          </p:nvPr>
        </p:nvSpPr>
        <p:spPr/>
        <p:txBody>
          <a:bodyPr/>
          <a:lstStyle/>
          <a:p>
            <a:fld id="{2EE75D0F-26FA-4B8D-AE34-0EE4D3F34880}" type="slidenum">
              <a:rPr lang="en-US" smtClean="0"/>
              <a:pPr/>
              <a:t>5</a:t>
            </a:fld>
            <a:endParaRPr lang="en-US"/>
          </a:p>
        </p:txBody>
      </p:sp>
      <p:sp>
        <p:nvSpPr>
          <p:cNvPr id="22" name="Line 4"/>
          <p:cNvSpPr>
            <a:spLocks noChangeShapeType="1"/>
          </p:cNvSpPr>
          <p:nvPr/>
        </p:nvSpPr>
        <p:spPr bwMode="auto">
          <a:xfrm>
            <a:off x="1035050" y="1784351"/>
            <a:ext cx="7772850" cy="1753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3" name="Group 5"/>
          <p:cNvGrpSpPr>
            <a:grpSpLocks/>
          </p:cNvGrpSpPr>
          <p:nvPr/>
        </p:nvGrpSpPr>
        <p:grpSpPr bwMode="auto">
          <a:xfrm>
            <a:off x="1476375" y="2393951"/>
            <a:ext cx="3879850" cy="700088"/>
            <a:chOff x="1962" y="1200"/>
            <a:chExt cx="1910" cy="441"/>
          </a:xfrm>
        </p:grpSpPr>
        <p:grpSp>
          <p:nvGrpSpPr>
            <p:cNvPr id="141" name="Group 6"/>
            <p:cNvGrpSpPr>
              <a:grpSpLocks noChangeAspect="1"/>
            </p:cNvGrpSpPr>
            <p:nvPr/>
          </p:nvGrpSpPr>
          <p:grpSpPr bwMode="auto">
            <a:xfrm>
              <a:off x="2429" y="1304"/>
              <a:ext cx="221" cy="233"/>
              <a:chOff x="1374" y="528"/>
              <a:chExt cx="480" cy="432"/>
            </a:xfrm>
          </p:grpSpPr>
          <p:grpSp>
            <p:nvGrpSpPr>
              <p:cNvPr id="170" name="Group 7"/>
              <p:cNvGrpSpPr>
                <a:grpSpLocks noChangeAspect="1"/>
              </p:cNvGrpSpPr>
              <p:nvPr/>
            </p:nvGrpSpPr>
            <p:grpSpPr bwMode="auto">
              <a:xfrm>
                <a:off x="1374" y="528"/>
                <a:ext cx="480" cy="432"/>
                <a:chOff x="1392" y="528"/>
                <a:chExt cx="480" cy="432"/>
              </a:xfrm>
            </p:grpSpPr>
            <p:sp>
              <p:nvSpPr>
                <p:cNvPr id="172" name="Rectangle 8"/>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 name="Rectangle 9"/>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71" name="Text Box 10"/>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142" name="Line 11"/>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 name="Line 12"/>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4" name="Group 13"/>
            <p:cNvGrpSpPr>
              <a:grpSpLocks noChangeAspect="1"/>
            </p:cNvGrpSpPr>
            <p:nvPr/>
          </p:nvGrpSpPr>
          <p:grpSpPr bwMode="auto">
            <a:xfrm>
              <a:off x="2851" y="1235"/>
              <a:ext cx="199" cy="371"/>
              <a:chOff x="2991" y="411"/>
              <a:chExt cx="359" cy="768"/>
            </a:xfrm>
          </p:grpSpPr>
          <p:sp>
            <p:nvSpPr>
              <p:cNvPr id="166" name="AutoShape 14"/>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167" name="AutoShape 15"/>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8" name="Freeform 16"/>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9" name="Text Box 17"/>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145" name="Line 18"/>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 name="Line 19"/>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7" name="Group 20"/>
            <p:cNvGrpSpPr>
              <a:grpSpLocks noChangeAspect="1"/>
            </p:cNvGrpSpPr>
            <p:nvPr/>
          </p:nvGrpSpPr>
          <p:grpSpPr bwMode="auto">
            <a:xfrm>
              <a:off x="3209" y="1305"/>
              <a:ext cx="275" cy="232"/>
              <a:chOff x="3853" y="576"/>
              <a:chExt cx="594" cy="480"/>
            </a:xfrm>
          </p:grpSpPr>
          <p:sp>
            <p:nvSpPr>
              <p:cNvPr id="164" name="Rectangle 21"/>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65" name="Text Box 22"/>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148" name="Freeform 23"/>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 name="Line 24"/>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 name="Line 25"/>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51" name="Group 26"/>
            <p:cNvGrpSpPr>
              <a:grpSpLocks noChangeAspect="1"/>
            </p:cNvGrpSpPr>
            <p:nvPr/>
          </p:nvGrpSpPr>
          <p:grpSpPr bwMode="auto">
            <a:xfrm>
              <a:off x="1962" y="1305"/>
              <a:ext cx="290" cy="232"/>
              <a:chOff x="1123" y="576"/>
              <a:chExt cx="626" cy="480"/>
            </a:xfrm>
          </p:grpSpPr>
          <p:sp>
            <p:nvSpPr>
              <p:cNvPr id="162" name="Rectangle 27"/>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63" name="Text Box 28"/>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152" name="Group 29"/>
            <p:cNvGrpSpPr>
              <a:grpSpLocks/>
            </p:cNvGrpSpPr>
            <p:nvPr/>
          </p:nvGrpSpPr>
          <p:grpSpPr bwMode="auto">
            <a:xfrm>
              <a:off x="2288" y="1200"/>
              <a:ext cx="1297" cy="441"/>
              <a:chOff x="2112" y="528"/>
              <a:chExt cx="2088" cy="681"/>
            </a:xfrm>
          </p:grpSpPr>
          <p:sp>
            <p:nvSpPr>
              <p:cNvPr id="158" name="Rectangle 30"/>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 name="Rectangle 31"/>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 name="Rectangle 32"/>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 name="Rectangle 33"/>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3" name="Group 34"/>
            <p:cNvGrpSpPr>
              <a:grpSpLocks noChangeAspect="1"/>
            </p:cNvGrpSpPr>
            <p:nvPr/>
          </p:nvGrpSpPr>
          <p:grpSpPr bwMode="auto">
            <a:xfrm flipH="1">
              <a:off x="3649" y="1296"/>
              <a:ext cx="223" cy="233"/>
              <a:chOff x="1374" y="528"/>
              <a:chExt cx="480" cy="432"/>
            </a:xfrm>
          </p:grpSpPr>
          <p:grpSp>
            <p:nvGrpSpPr>
              <p:cNvPr id="154" name="Group 35"/>
              <p:cNvGrpSpPr>
                <a:grpSpLocks noChangeAspect="1"/>
              </p:cNvGrpSpPr>
              <p:nvPr/>
            </p:nvGrpSpPr>
            <p:grpSpPr bwMode="auto">
              <a:xfrm>
                <a:off x="1374" y="528"/>
                <a:ext cx="480" cy="432"/>
                <a:chOff x="1392" y="528"/>
                <a:chExt cx="480" cy="432"/>
              </a:xfrm>
            </p:grpSpPr>
            <p:sp>
              <p:nvSpPr>
                <p:cNvPr id="156" name="Rectangle 36"/>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 name="Rectangle 37"/>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55" name="Text Box 38"/>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24" name="Group 39"/>
          <p:cNvGrpSpPr>
            <a:grpSpLocks/>
          </p:cNvGrpSpPr>
          <p:nvPr/>
        </p:nvGrpSpPr>
        <p:grpSpPr bwMode="auto">
          <a:xfrm>
            <a:off x="5716208" y="3308351"/>
            <a:ext cx="3879850" cy="700088"/>
            <a:chOff x="1962" y="1200"/>
            <a:chExt cx="1910" cy="441"/>
          </a:xfrm>
        </p:grpSpPr>
        <p:grpSp>
          <p:nvGrpSpPr>
            <p:cNvPr id="108" name="Group 40"/>
            <p:cNvGrpSpPr>
              <a:grpSpLocks noChangeAspect="1"/>
            </p:cNvGrpSpPr>
            <p:nvPr/>
          </p:nvGrpSpPr>
          <p:grpSpPr bwMode="auto">
            <a:xfrm>
              <a:off x="2429" y="1304"/>
              <a:ext cx="221" cy="233"/>
              <a:chOff x="1374" y="528"/>
              <a:chExt cx="480" cy="432"/>
            </a:xfrm>
          </p:grpSpPr>
          <p:grpSp>
            <p:nvGrpSpPr>
              <p:cNvPr id="137" name="Group 41"/>
              <p:cNvGrpSpPr>
                <a:grpSpLocks noChangeAspect="1"/>
              </p:cNvGrpSpPr>
              <p:nvPr/>
            </p:nvGrpSpPr>
            <p:grpSpPr bwMode="auto">
              <a:xfrm>
                <a:off x="1374" y="528"/>
                <a:ext cx="480" cy="432"/>
                <a:chOff x="1392" y="528"/>
                <a:chExt cx="480" cy="432"/>
              </a:xfrm>
            </p:grpSpPr>
            <p:sp>
              <p:nvSpPr>
                <p:cNvPr id="139" name="Rectangle 42"/>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 name="Rectangle 43"/>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38" name="Text Box 44"/>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109" name="Line 45"/>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 name="Line 46"/>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1" name="Group 47"/>
            <p:cNvGrpSpPr>
              <a:grpSpLocks noChangeAspect="1"/>
            </p:cNvGrpSpPr>
            <p:nvPr/>
          </p:nvGrpSpPr>
          <p:grpSpPr bwMode="auto">
            <a:xfrm>
              <a:off x="2851" y="1235"/>
              <a:ext cx="199" cy="371"/>
              <a:chOff x="2991" y="411"/>
              <a:chExt cx="359" cy="768"/>
            </a:xfrm>
          </p:grpSpPr>
          <p:sp>
            <p:nvSpPr>
              <p:cNvPr id="133" name="AutoShape 48"/>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134" name="AutoShape 49"/>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 name="Freeform 50"/>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 name="Text Box 51"/>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112" name="Line 52"/>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 name="Line 53"/>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4" name="Group 54"/>
            <p:cNvGrpSpPr>
              <a:grpSpLocks noChangeAspect="1"/>
            </p:cNvGrpSpPr>
            <p:nvPr/>
          </p:nvGrpSpPr>
          <p:grpSpPr bwMode="auto">
            <a:xfrm>
              <a:off x="3209" y="1305"/>
              <a:ext cx="275" cy="232"/>
              <a:chOff x="3853" y="576"/>
              <a:chExt cx="594" cy="480"/>
            </a:xfrm>
          </p:grpSpPr>
          <p:sp>
            <p:nvSpPr>
              <p:cNvPr id="131" name="Rectangle 55"/>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32" name="Text Box 56"/>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115" name="Freeform 57"/>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Line 58"/>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 name="Line 59"/>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8" name="Group 60"/>
            <p:cNvGrpSpPr>
              <a:grpSpLocks noChangeAspect="1"/>
            </p:cNvGrpSpPr>
            <p:nvPr/>
          </p:nvGrpSpPr>
          <p:grpSpPr bwMode="auto">
            <a:xfrm>
              <a:off x="1962" y="1305"/>
              <a:ext cx="290" cy="232"/>
              <a:chOff x="1123" y="576"/>
              <a:chExt cx="626" cy="480"/>
            </a:xfrm>
          </p:grpSpPr>
          <p:sp>
            <p:nvSpPr>
              <p:cNvPr id="129" name="Rectangle 61"/>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30" name="Text Box 62"/>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119" name="Group 63"/>
            <p:cNvGrpSpPr>
              <a:grpSpLocks/>
            </p:cNvGrpSpPr>
            <p:nvPr/>
          </p:nvGrpSpPr>
          <p:grpSpPr bwMode="auto">
            <a:xfrm>
              <a:off x="2288" y="1200"/>
              <a:ext cx="1297" cy="441"/>
              <a:chOff x="2112" y="528"/>
              <a:chExt cx="2088" cy="681"/>
            </a:xfrm>
          </p:grpSpPr>
          <p:sp>
            <p:nvSpPr>
              <p:cNvPr id="125" name="Rectangle 64"/>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Rectangle 65"/>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 name="Rectangle 66"/>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 name="Rectangle 67"/>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0" name="Group 68"/>
            <p:cNvGrpSpPr>
              <a:grpSpLocks noChangeAspect="1"/>
            </p:cNvGrpSpPr>
            <p:nvPr/>
          </p:nvGrpSpPr>
          <p:grpSpPr bwMode="auto">
            <a:xfrm flipH="1">
              <a:off x="3649" y="1296"/>
              <a:ext cx="223" cy="233"/>
              <a:chOff x="1374" y="528"/>
              <a:chExt cx="480" cy="432"/>
            </a:xfrm>
          </p:grpSpPr>
          <p:grpSp>
            <p:nvGrpSpPr>
              <p:cNvPr id="121" name="Group 69"/>
              <p:cNvGrpSpPr>
                <a:grpSpLocks noChangeAspect="1"/>
              </p:cNvGrpSpPr>
              <p:nvPr/>
            </p:nvGrpSpPr>
            <p:grpSpPr bwMode="auto">
              <a:xfrm>
                <a:off x="1374" y="528"/>
                <a:ext cx="480" cy="432"/>
                <a:chOff x="1392" y="528"/>
                <a:chExt cx="480" cy="432"/>
              </a:xfrm>
            </p:grpSpPr>
            <p:sp>
              <p:nvSpPr>
                <p:cNvPr id="123" name="Rectangle 70"/>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 name="Rectangle 71"/>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22" name="Text Box 72"/>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sp>
        <p:nvSpPr>
          <p:cNvPr id="27" name="Line 141"/>
          <p:cNvSpPr>
            <a:spLocks noChangeShapeType="1"/>
          </p:cNvSpPr>
          <p:nvPr/>
        </p:nvSpPr>
        <p:spPr bwMode="auto">
          <a:xfrm>
            <a:off x="2178050" y="1784351"/>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142"/>
          <p:cNvSpPr>
            <a:spLocks noChangeShapeType="1"/>
          </p:cNvSpPr>
          <p:nvPr/>
        </p:nvSpPr>
        <p:spPr bwMode="auto">
          <a:xfrm>
            <a:off x="3016250" y="1784351"/>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143"/>
          <p:cNvSpPr>
            <a:spLocks noChangeShapeType="1"/>
          </p:cNvSpPr>
          <p:nvPr/>
        </p:nvSpPr>
        <p:spPr bwMode="auto">
          <a:xfrm>
            <a:off x="3854450" y="1784351"/>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144"/>
          <p:cNvSpPr>
            <a:spLocks noChangeShapeType="1"/>
          </p:cNvSpPr>
          <p:nvPr/>
        </p:nvSpPr>
        <p:spPr bwMode="auto">
          <a:xfrm>
            <a:off x="5607050" y="1784351"/>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145"/>
          <p:cNvSpPr>
            <a:spLocks noChangeShapeType="1"/>
          </p:cNvSpPr>
          <p:nvPr/>
        </p:nvSpPr>
        <p:spPr bwMode="auto">
          <a:xfrm>
            <a:off x="4692650" y="1784351"/>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146"/>
          <p:cNvSpPr>
            <a:spLocks noChangeShapeType="1"/>
          </p:cNvSpPr>
          <p:nvPr/>
        </p:nvSpPr>
        <p:spPr bwMode="auto">
          <a:xfrm>
            <a:off x="6445250" y="1784351"/>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147"/>
          <p:cNvSpPr>
            <a:spLocks noChangeShapeType="1"/>
          </p:cNvSpPr>
          <p:nvPr/>
        </p:nvSpPr>
        <p:spPr bwMode="auto">
          <a:xfrm>
            <a:off x="7283450" y="1784351"/>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148"/>
          <p:cNvSpPr>
            <a:spLocks noChangeShapeType="1"/>
          </p:cNvSpPr>
          <p:nvPr/>
        </p:nvSpPr>
        <p:spPr bwMode="auto">
          <a:xfrm>
            <a:off x="1339850" y="1784351"/>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Text Box 149"/>
          <p:cNvSpPr txBox="1">
            <a:spLocks noChangeArrowheads="1"/>
          </p:cNvSpPr>
          <p:nvPr/>
        </p:nvSpPr>
        <p:spPr bwMode="auto">
          <a:xfrm>
            <a:off x="1306513" y="1962151"/>
            <a:ext cx="9096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1</a:t>
            </a:r>
            <a:endParaRPr lang="en-US" altLang="en-US" sz="1600" b="0"/>
          </a:p>
        </p:txBody>
      </p:sp>
      <p:sp>
        <p:nvSpPr>
          <p:cNvPr id="36" name="Text Box 150"/>
          <p:cNvSpPr txBox="1">
            <a:spLocks noChangeArrowheads="1"/>
          </p:cNvSpPr>
          <p:nvPr/>
        </p:nvSpPr>
        <p:spPr bwMode="auto">
          <a:xfrm>
            <a:off x="2122488" y="1962151"/>
            <a:ext cx="9096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2</a:t>
            </a:r>
            <a:endParaRPr lang="en-US" altLang="en-US" sz="1600" b="0"/>
          </a:p>
        </p:txBody>
      </p:sp>
      <p:sp>
        <p:nvSpPr>
          <p:cNvPr id="37" name="Text Box 151"/>
          <p:cNvSpPr txBox="1">
            <a:spLocks noChangeArrowheads="1"/>
          </p:cNvSpPr>
          <p:nvPr/>
        </p:nvSpPr>
        <p:spPr bwMode="auto">
          <a:xfrm>
            <a:off x="2987675" y="1962151"/>
            <a:ext cx="9096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3</a:t>
            </a:r>
            <a:endParaRPr lang="en-US" altLang="en-US" sz="1600" b="0"/>
          </a:p>
        </p:txBody>
      </p:sp>
      <p:sp>
        <p:nvSpPr>
          <p:cNvPr id="38" name="Text Box 152"/>
          <p:cNvSpPr txBox="1">
            <a:spLocks noChangeArrowheads="1"/>
          </p:cNvSpPr>
          <p:nvPr/>
        </p:nvSpPr>
        <p:spPr bwMode="auto">
          <a:xfrm>
            <a:off x="3836988" y="1962151"/>
            <a:ext cx="9096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4</a:t>
            </a:r>
            <a:endParaRPr lang="en-US" altLang="en-US" sz="1600" b="0"/>
          </a:p>
        </p:txBody>
      </p:sp>
      <p:sp>
        <p:nvSpPr>
          <p:cNvPr id="39" name="Text Box 153"/>
          <p:cNvSpPr txBox="1">
            <a:spLocks noChangeArrowheads="1"/>
          </p:cNvSpPr>
          <p:nvPr/>
        </p:nvSpPr>
        <p:spPr bwMode="auto">
          <a:xfrm>
            <a:off x="5570538" y="1962151"/>
            <a:ext cx="9096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6</a:t>
            </a:r>
            <a:endParaRPr lang="en-US" altLang="en-US" sz="1600" b="0"/>
          </a:p>
        </p:txBody>
      </p:sp>
      <p:sp>
        <p:nvSpPr>
          <p:cNvPr id="40" name="Text Box 154"/>
          <p:cNvSpPr txBox="1">
            <a:spLocks noChangeArrowheads="1"/>
          </p:cNvSpPr>
          <p:nvPr/>
        </p:nvSpPr>
        <p:spPr bwMode="auto">
          <a:xfrm>
            <a:off x="6408738" y="1962151"/>
            <a:ext cx="9096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7</a:t>
            </a:r>
            <a:endParaRPr lang="en-US" altLang="en-US" sz="1600" b="0"/>
          </a:p>
        </p:txBody>
      </p:sp>
      <p:sp>
        <p:nvSpPr>
          <p:cNvPr id="41" name="Text Box 155"/>
          <p:cNvSpPr txBox="1">
            <a:spLocks noChangeArrowheads="1"/>
          </p:cNvSpPr>
          <p:nvPr/>
        </p:nvSpPr>
        <p:spPr bwMode="auto">
          <a:xfrm>
            <a:off x="4656138" y="1962151"/>
            <a:ext cx="9096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5</a:t>
            </a:r>
            <a:endParaRPr lang="en-US" altLang="en-US" sz="1600" b="0"/>
          </a:p>
        </p:txBody>
      </p:sp>
      <p:sp>
        <p:nvSpPr>
          <p:cNvPr id="6" name="Rectangle 5"/>
          <p:cNvSpPr/>
          <p:nvPr/>
        </p:nvSpPr>
        <p:spPr>
          <a:xfrm>
            <a:off x="-204911" y="2524548"/>
            <a:ext cx="1470274" cy="400110"/>
          </a:xfrm>
          <a:prstGeom prst="rect">
            <a:avLst/>
          </a:prstGeom>
        </p:spPr>
        <p:txBody>
          <a:bodyPr wrap="none">
            <a:spAutoFit/>
          </a:bodyPr>
          <a:lstStyle/>
          <a:p>
            <a:pPr lvl="1"/>
            <a:r>
              <a:rPr lang="en-US" altLang="en-US" sz="2000" i="1" dirty="0" err="1"/>
              <a:t>lw</a:t>
            </a:r>
            <a:r>
              <a:rPr lang="en-US" altLang="en-US" sz="2000" i="1" dirty="0"/>
              <a:t> </a:t>
            </a:r>
            <a:r>
              <a:rPr lang="en-US" altLang="en-US" sz="2000" i="1" dirty="0" err="1"/>
              <a:t>Rb</a:t>
            </a:r>
            <a:r>
              <a:rPr lang="en-US" altLang="en-US" sz="2000" i="1" dirty="0"/>
              <a:t>, b</a:t>
            </a:r>
          </a:p>
        </p:txBody>
      </p:sp>
      <p:sp>
        <p:nvSpPr>
          <p:cNvPr id="7" name="Rectangle 6"/>
          <p:cNvSpPr/>
          <p:nvPr/>
        </p:nvSpPr>
        <p:spPr>
          <a:xfrm>
            <a:off x="-160679" y="3341493"/>
            <a:ext cx="1479892" cy="400110"/>
          </a:xfrm>
          <a:prstGeom prst="rect">
            <a:avLst/>
          </a:prstGeom>
        </p:spPr>
        <p:txBody>
          <a:bodyPr wrap="none">
            <a:spAutoFit/>
          </a:bodyPr>
          <a:lstStyle/>
          <a:p>
            <a:pPr lvl="1"/>
            <a:r>
              <a:rPr lang="en-US" altLang="en-US" sz="2000" i="1" dirty="0" err="1"/>
              <a:t>lw</a:t>
            </a:r>
            <a:r>
              <a:rPr lang="en-US" altLang="en-US" sz="2000" i="1" dirty="0"/>
              <a:t> </a:t>
            </a:r>
            <a:r>
              <a:rPr lang="en-US" altLang="en-US" sz="2000" i="1" dirty="0" err="1"/>
              <a:t>Rc</a:t>
            </a:r>
            <a:r>
              <a:rPr lang="en-US" altLang="en-US" sz="2000" i="1" dirty="0"/>
              <a:t>, c </a:t>
            </a:r>
          </a:p>
        </p:txBody>
      </p:sp>
      <p:sp>
        <p:nvSpPr>
          <p:cNvPr id="174" name="Line 147"/>
          <p:cNvSpPr>
            <a:spLocks noChangeShapeType="1"/>
          </p:cNvSpPr>
          <p:nvPr/>
        </p:nvSpPr>
        <p:spPr bwMode="auto">
          <a:xfrm>
            <a:off x="8120063" y="1775513"/>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 name="Text Box 154"/>
          <p:cNvSpPr txBox="1">
            <a:spLocks noChangeArrowheads="1"/>
          </p:cNvSpPr>
          <p:nvPr/>
        </p:nvSpPr>
        <p:spPr bwMode="auto">
          <a:xfrm>
            <a:off x="7245351" y="1952311"/>
            <a:ext cx="770339"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dirty="0"/>
              <a:t>Cycle </a:t>
            </a:r>
            <a:r>
              <a:rPr lang="en-US" altLang="en-US" sz="1600" dirty="0" smtClean="0"/>
              <a:t>8</a:t>
            </a:r>
            <a:endParaRPr lang="en-US" altLang="en-US" sz="1600" b="0" dirty="0"/>
          </a:p>
        </p:txBody>
      </p:sp>
      <p:sp>
        <p:nvSpPr>
          <p:cNvPr id="176" name="Text Box 154"/>
          <p:cNvSpPr txBox="1">
            <a:spLocks noChangeArrowheads="1"/>
          </p:cNvSpPr>
          <p:nvPr/>
        </p:nvSpPr>
        <p:spPr bwMode="auto">
          <a:xfrm>
            <a:off x="8100084" y="1956142"/>
            <a:ext cx="770339"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dirty="0"/>
              <a:t>Cycle </a:t>
            </a:r>
            <a:r>
              <a:rPr lang="en-US" altLang="en-US" sz="1600" dirty="0" smtClean="0"/>
              <a:t>9</a:t>
            </a:r>
            <a:endParaRPr lang="en-US" altLang="en-US" sz="1600" b="0" dirty="0"/>
          </a:p>
        </p:txBody>
      </p:sp>
    </p:spTree>
    <p:extLst>
      <p:ext uri="{BB962C8B-B14F-4D97-AF65-F5344CB8AC3E}">
        <p14:creationId xmlns:p14="http://schemas.microsoft.com/office/powerpoint/2010/main" val="171236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76"/>
            <a:ext cx="7886700" cy="884082"/>
          </a:xfrm>
        </p:spPr>
        <p:txBody>
          <a:bodyPr>
            <a:normAutofit/>
          </a:bodyPr>
          <a:lstStyle/>
          <a:p>
            <a:r>
              <a:rPr lang="en-US" altLang="zh-CN" sz="3200" b="1" dirty="0" smtClean="0">
                <a:latin typeface="+mn-lt"/>
                <a:cs typeface="Arial" panose="020B0604020202020204" pitchFamily="34" charset="0"/>
              </a:rPr>
              <a:t>Pipelined Instruction Execution</a:t>
            </a:r>
            <a:endParaRPr lang="en-US" altLang="zh-CN" sz="3200" b="1" dirty="0">
              <a:latin typeface="+mn-lt"/>
              <a:cs typeface="Arial" panose="020B0604020202020204" pitchFamily="34" charset="0"/>
            </a:endParaRPr>
          </a:p>
        </p:txBody>
      </p:sp>
      <p:cxnSp>
        <p:nvCxnSpPr>
          <p:cNvPr id="4" name="Straight Connector 3"/>
          <p:cNvCxnSpPr/>
          <p:nvPr/>
        </p:nvCxnSpPr>
        <p:spPr>
          <a:xfrm>
            <a:off x="0" y="895517"/>
            <a:ext cx="9144000" cy="3048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14359" y="-43394"/>
            <a:ext cx="973455" cy="973455"/>
          </a:xfrm>
          <a:prstGeom prst="rect">
            <a:avLst/>
          </a:prstGeom>
        </p:spPr>
      </p:pic>
      <p:sp>
        <p:nvSpPr>
          <p:cNvPr id="3" name="Rectangle 2"/>
          <p:cNvSpPr/>
          <p:nvPr/>
        </p:nvSpPr>
        <p:spPr>
          <a:xfrm>
            <a:off x="-60960" y="1124083"/>
            <a:ext cx="9204960" cy="855619"/>
          </a:xfrm>
          <a:prstGeom prst="rect">
            <a:avLst/>
          </a:prstGeom>
        </p:spPr>
        <p:txBody>
          <a:bodyPr wrap="square">
            <a:spAutoFit/>
          </a:bodyPr>
          <a:lstStyle/>
          <a:p>
            <a:pPr marL="342900" indent="-342900">
              <a:spcBef>
                <a:spcPct val="20000"/>
              </a:spcBef>
              <a:buSzPct val="100000"/>
              <a:buFont typeface="Wingdings" charset="2"/>
              <a:buChar char="Ø"/>
            </a:pPr>
            <a:r>
              <a:rPr lang="en-US" altLang="zh-CN" sz="2800" b="1" dirty="0" smtClean="0">
                <a:ea typeface="Calibri" charset="0"/>
                <a:cs typeface="Gill Sans"/>
              </a:rPr>
              <a:t>The idea </a:t>
            </a:r>
            <a:r>
              <a:rPr lang="en-US" altLang="zh-CN" sz="2800" b="1" dirty="0">
                <a:ea typeface="Calibri" charset="0"/>
                <a:cs typeface="Gill Sans"/>
              </a:rPr>
              <a:t>of pipelining </a:t>
            </a:r>
            <a:r>
              <a:rPr lang="en-US" altLang="zh-CN" sz="2800" b="1" dirty="0" smtClean="0">
                <a:ea typeface="Calibri" charset="0"/>
                <a:cs typeface="Gill Sans"/>
              </a:rPr>
              <a:t>(laundry example)</a:t>
            </a:r>
            <a:endParaRPr lang="en-US" altLang="zh-CN" sz="2800" b="1" dirty="0" smtClean="0">
              <a:cs typeface="Gill Sans"/>
            </a:endParaRPr>
          </a:p>
          <a:p>
            <a:pPr lvl="1">
              <a:spcBef>
                <a:spcPct val="20000"/>
              </a:spcBef>
              <a:buClr>
                <a:schemeClr val="accent3">
                  <a:lumMod val="50000"/>
                </a:schemeClr>
              </a:buClr>
              <a:buSzPct val="80000"/>
            </a:pPr>
            <a:endParaRPr lang="en-US" altLang="zh-CN" b="1" dirty="0" smtClean="0">
              <a:solidFill>
                <a:srgbClr val="910C07"/>
              </a:solidFill>
              <a:ea typeface="Calibri" charset="0"/>
              <a:cs typeface="Gill Sans"/>
            </a:endParaRPr>
          </a:p>
        </p:txBody>
      </p:sp>
      <p:sp>
        <p:nvSpPr>
          <p:cNvPr id="18" name="Slide Number Placeholder 17"/>
          <p:cNvSpPr>
            <a:spLocks noGrp="1"/>
          </p:cNvSpPr>
          <p:nvPr>
            <p:ph type="sldNum" sz="quarter" idx="12"/>
          </p:nvPr>
        </p:nvSpPr>
        <p:spPr/>
        <p:txBody>
          <a:bodyPr/>
          <a:lstStyle/>
          <a:p>
            <a:fld id="{2EE75D0F-26FA-4B8D-AE34-0EE4D3F34880}" type="slidenum">
              <a:rPr lang="en-US" smtClean="0"/>
              <a:pPr/>
              <a:t>6</a:t>
            </a:fld>
            <a:endParaRPr lang="en-US"/>
          </a:p>
        </p:txBody>
      </p:sp>
      <p:sp>
        <p:nvSpPr>
          <p:cNvPr id="97" name="Line 4"/>
          <p:cNvSpPr>
            <a:spLocks noChangeShapeType="1"/>
          </p:cNvSpPr>
          <p:nvPr/>
        </p:nvSpPr>
        <p:spPr bwMode="auto">
          <a:xfrm>
            <a:off x="1035050" y="1784351"/>
            <a:ext cx="7772850" cy="1753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 name="Line 141"/>
          <p:cNvSpPr>
            <a:spLocks noChangeShapeType="1"/>
          </p:cNvSpPr>
          <p:nvPr/>
        </p:nvSpPr>
        <p:spPr bwMode="auto">
          <a:xfrm>
            <a:off x="2178050" y="1784351"/>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 name="Line 142"/>
          <p:cNvSpPr>
            <a:spLocks noChangeShapeType="1"/>
          </p:cNvSpPr>
          <p:nvPr/>
        </p:nvSpPr>
        <p:spPr bwMode="auto">
          <a:xfrm>
            <a:off x="3016250" y="1784351"/>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 name="Line 143"/>
          <p:cNvSpPr>
            <a:spLocks noChangeShapeType="1"/>
          </p:cNvSpPr>
          <p:nvPr/>
        </p:nvSpPr>
        <p:spPr bwMode="auto">
          <a:xfrm>
            <a:off x="3854450" y="1784351"/>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 name="Line 144"/>
          <p:cNvSpPr>
            <a:spLocks noChangeShapeType="1"/>
          </p:cNvSpPr>
          <p:nvPr/>
        </p:nvSpPr>
        <p:spPr bwMode="auto">
          <a:xfrm>
            <a:off x="5607050" y="1784351"/>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 name="Line 145"/>
          <p:cNvSpPr>
            <a:spLocks noChangeShapeType="1"/>
          </p:cNvSpPr>
          <p:nvPr/>
        </p:nvSpPr>
        <p:spPr bwMode="auto">
          <a:xfrm>
            <a:off x="4692650" y="1784351"/>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 name="Line 146"/>
          <p:cNvSpPr>
            <a:spLocks noChangeShapeType="1"/>
          </p:cNvSpPr>
          <p:nvPr/>
        </p:nvSpPr>
        <p:spPr bwMode="auto">
          <a:xfrm>
            <a:off x="6445250" y="1784351"/>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 name="Line 147"/>
          <p:cNvSpPr>
            <a:spLocks noChangeShapeType="1"/>
          </p:cNvSpPr>
          <p:nvPr/>
        </p:nvSpPr>
        <p:spPr bwMode="auto">
          <a:xfrm>
            <a:off x="7283450" y="1784351"/>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 name="Line 148"/>
          <p:cNvSpPr>
            <a:spLocks noChangeShapeType="1"/>
          </p:cNvSpPr>
          <p:nvPr/>
        </p:nvSpPr>
        <p:spPr bwMode="auto">
          <a:xfrm>
            <a:off x="1339850" y="1784351"/>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 name="Text Box 149"/>
          <p:cNvSpPr txBox="1">
            <a:spLocks noChangeArrowheads="1"/>
          </p:cNvSpPr>
          <p:nvPr/>
        </p:nvSpPr>
        <p:spPr bwMode="auto">
          <a:xfrm>
            <a:off x="1306513" y="1961149"/>
            <a:ext cx="706668"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dirty="0" smtClean="0"/>
              <a:t>Step </a:t>
            </a:r>
            <a:r>
              <a:rPr lang="en-US" altLang="en-US" sz="1600" dirty="0"/>
              <a:t>1</a:t>
            </a:r>
            <a:endParaRPr lang="en-US" altLang="en-US" sz="1600" b="0" dirty="0"/>
          </a:p>
        </p:txBody>
      </p:sp>
      <p:sp>
        <p:nvSpPr>
          <p:cNvPr id="244" name="Text Box 150"/>
          <p:cNvSpPr txBox="1">
            <a:spLocks noChangeArrowheads="1"/>
          </p:cNvSpPr>
          <p:nvPr/>
        </p:nvSpPr>
        <p:spPr bwMode="auto">
          <a:xfrm>
            <a:off x="2122488" y="1961149"/>
            <a:ext cx="706668"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dirty="0" smtClean="0"/>
              <a:t>Step </a:t>
            </a:r>
            <a:r>
              <a:rPr lang="en-US" altLang="en-US" sz="1600" dirty="0"/>
              <a:t>2</a:t>
            </a:r>
            <a:endParaRPr lang="en-US" altLang="en-US" sz="1600" b="0" dirty="0"/>
          </a:p>
        </p:txBody>
      </p:sp>
      <p:sp>
        <p:nvSpPr>
          <p:cNvPr id="245" name="Text Box 151"/>
          <p:cNvSpPr txBox="1">
            <a:spLocks noChangeArrowheads="1"/>
          </p:cNvSpPr>
          <p:nvPr/>
        </p:nvSpPr>
        <p:spPr bwMode="auto">
          <a:xfrm>
            <a:off x="2987675" y="1961149"/>
            <a:ext cx="706668"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dirty="0" smtClean="0"/>
              <a:t>Step </a:t>
            </a:r>
            <a:r>
              <a:rPr lang="en-US" altLang="en-US" sz="1600" dirty="0"/>
              <a:t>3</a:t>
            </a:r>
            <a:endParaRPr lang="en-US" altLang="en-US" sz="1600" b="0" dirty="0"/>
          </a:p>
        </p:txBody>
      </p:sp>
      <p:sp>
        <p:nvSpPr>
          <p:cNvPr id="246" name="Text Box 152"/>
          <p:cNvSpPr txBox="1">
            <a:spLocks noChangeArrowheads="1"/>
          </p:cNvSpPr>
          <p:nvPr/>
        </p:nvSpPr>
        <p:spPr bwMode="auto">
          <a:xfrm>
            <a:off x="3836988" y="1961149"/>
            <a:ext cx="706668"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dirty="0" smtClean="0"/>
              <a:t>Step </a:t>
            </a:r>
            <a:r>
              <a:rPr lang="en-US" altLang="en-US" sz="1600" dirty="0"/>
              <a:t>4</a:t>
            </a:r>
            <a:endParaRPr lang="en-US" altLang="en-US" sz="1600" b="0" dirty="0"/>
          </a:p>
        </p:txBody>
      </p:sp>
      <p:sp>
        <p:nvSpPr>
          <p:cNvPr id="247" name="Text Box 153"/>
          <p:cNvSpPr txBox="1">
            <a:spLocks noChangeArrowheads="1"/>
          </p:cNvSpPr>
          <p:nvPr/>
        </p:nvSpPr>
        <p:spPr bwMode="auto">
          <a:xfrm>
            <a:off x="5570538" y="1961149"/>
            <a:ext cx="706668"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dirty="0" smtClean="0"/>
              <a:t>Step </a:t>
            </a:r>
            <a:r>
              <a:rPr lang="en-US" altLang="en-US" sz="1600" dirty="0"/>
              <a:t>6</a:t>
            </a:r>
            <a:endParaRPr lang="en-US" altLang="en-US" sz="1600" b="0" dirty="0"/>
          </a:p>
        </p:txBody>
      </p:sp>
      <p:sp>
        <p:nvSpPr>
          <p:cNvPr id="248" name="Text Box 154"/>
          <p:cNvSpPr txBox="1">
            <a:spLocks noChangeArrowheads="1"/>
          </p:cNvSpPr>
          <p:nvPr/>
        </p:nvSpPr>
        <p:spPr bwMode="auto">
          <a:xfrm>
            <a:off x="6408738" y="1961149"/>
            <a:ext cx="706668"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dirty="0" smtClean="0"/>
              <a:t>Step </a:t>
            </a:r>
            <a:r>
              <a:rPr lang="en-US" altLang="en-US" sz="1600" dirty="0"/>
              <a:t>7</a:t>
            </a:r>
            <a:endParaRPr lang="en-US" altLang="en-US" sz="1600" b="0" dirty="0"/>
          </a:p>
        </p:txBody>
      </p:sp>
      <p:sp>
        <p:nvSpPr>
          <p:cNvPr id="249" name="Text Box 155"/>
          <p:cNvSpPr txBox="1">
            <a:spLocks noChangeArrowheads="1"/>
          </p:cNvSpPr>
          <p:nvPr/>
        </p:nvSpPr>
        <p:spPr bwMode="auto">
          <a:xfrm>
            <a:off x="4656138" y="1961149"/>
            <a:ext cx="706668"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dirty="0" smtClean="0"/>
              <a:t>Step </a:t>
            </a:r>
            <a:r>
              <a:rPr lang="en-US" altLang="en-US" sz="1600" dirty="0"/>
              <a:t>5</a:t>
            </a:r>
            <a:endParaRPr lang="en-US" altLang="en-US" sz="1600" b="0" dirty="0"/>
          </a:p>
        </p:txBody>
      </p:sp>
      <p:sp>
        <p:nvSpPr>
          <p:cNvPr id="252" name="Line 147"/>
          <p:cNvSpPr>
            <a:spLocks noChangeShapeType="1"/>
          </p:cNvSpPr>
          <p:nvPr/>
        </p:nvSpPr>
        <p:spPr bwMode="auto">
          <a:xfrm>
            <a:off x="8120063" y="1775513"/>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3" name="Text Box 154"/>
          <p:cNvSpPr txBox="1">
            <a:spLocks noChangeArrowheads="1"/>
          </p:cNvSpPr>
          <p:nvPr/>
        </p:nvSpPr>
        <p:spPr bwMode="auto">
          <a:xfrm>
            <a:off x="7245351" y="1952311"/>
            <a:ext cx="706668"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dirty="0" smtClean="0"/>
              <a:t>Step 8</a:t>
            </a:r>
            <a:endParaRPr lang="en-US" altLang="en-US" sz="1600" b="0" dirty="0"/>
          </a:p>
        </p:txBody>
      </p:sp>
      <p:sp>
        <p:nvSpPr>
          <p:cNvPr id="254" name="Text Box 154"/>
          <p:cNvSpPr txBox="1">
            <a:spLocks noChangeArrowheads="1"/>
          </p:cNvSpPr>
          <p:nvPr/>
        </p:nvSpPr>
        <p:spPr bwMode="auto">
          <a:xfrm>
            <a:off x="8100084" y="1956142"/>
            <a:ext cx="706668"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dirty="0" smtClean="0"/>
              <a:t>Step 9</a:t>
            </a:r>
            <a:endParaRPr lang="en-US" altLang="en-US" sz="1600" b="0" dirty="0"/>
          </a:p>
        </p:txBody>
      </p:sp>
      <p:grpSp>
        <p:nvGrpSpPr>
          <p:cNvPr id="256" name="Group 97"/>
          <p:cNvGrpSpPr>
            <a:grpSpLocks/>
          </p:cNvGrpSpPr>
          <p:nvPr/>
        </p:nvGrpSpPr>
        <p:grpSpPr bwMode="auto">
          <a:xfrm>
            <a:off x="1481138" y="2373770"/>
            <a:ext cx="482600" cy="709612"/>
            <a:chOff x="1809" y="1929"/>
            <a:chExt cx="304" cy="447"/>
          </a:xfrm>
        </p:grpSpPr>
        <p:grpSp>
          <p:nvGrpSpPr>
            <p:cNvPr id="276" name="Group 98"/>
            <p:cNvGrpSpPr>
              <a:grpSpLocks/>
            </p:cNvGrpSpPr>
            <p:nvPr/>
          </p:nvGrpSpPr>
          <p:grpSpPr bwMode="auto">
            <a:xfrm>
              <a:off x="1809" y="1929"/>
              <a:ext cx="304" cy="447"/>
              <a:chOff x="1809" y="1929"/>
              <a:chExt cx="304" cy="447"/>
            </a:xfrm>
          </p:grpSpPr>
          <p:grpSp>
            <p:nvGrpSpPr>
              <p:cNvPr id="278" name="Group 99"/>
              <p:cNvGrpSpPr>
                <a:grpSpLocks/>
              </p:cNvGrpSpPr>
              <p:nvPr/>
            </p:nvGrpSpPr>
            <p:grpSpPr bwMode="auto">
              <a:xfrm>
                <a:off x="1809" y="2000"/>
                <a:ext cx="304" cy="376"/>
                <a:chOff x="1809" y="2000"/>
                <a:chExt cx="304" cy="376"/>
              </a:xfrm>
            </p:grpSpPr>
            <p:sp>
              <p:nvSpPr>
                <p:cNvPr id="283" name="Freeform 100"/>
                <p:cNvSpPr>
                  <a:spLocks noChangeArrowheads="1"/>
                </p:cNvSpPr>
                <p:nvPr/>
              </p:nvSpPr>
              <p:spPr bwMode="auto">
                <a:xfrm>
                  <a:off x="1809" y="2000"/>
                  <a:ext cx="305" cy="377"/>
                </a:xfrm>
                <a:custGeom>
                  <a:avLst/>
                  <a:gdLst>
                    <a:gd name="T0" fmla="*/ 0 w 1346"/>
                    <a:gd name="T1" fmla="*/ 377 h 1664"/>
                    <a:gd name="T2" fmla="*/ 0 w 1346"/>
                    <a:gd name="T3" fmla="*/ 76 h 1664"/>
                    <a:gd name="T4" fmla="*/ 76 w 1346"/>
                    <a:gd name="T5" fmla="*/ 0 h 1664"/>
                    <a:gd name="T6" fmla="*/ 305 w 1346"/>
                    <a:gd name="T7" fmla="*/ 0 h 1664"/>
                    <a:gd name="T8" fmla="*/ 305 w 1346"/>
                    <a:gd name="T9" fmla="*/ 300 h 1664"/>
                    <a:gd name="T10" fmla="*/ 228 w 1346"/>
                    <a:gd name="T11" fmla="*/ 377 h 1664"/>
                    <a:gd name="T12" fmla="*/ 0 w 1346"/>
                    <a:gd name="T13" fmla="*/ 377 h 1664"/>
                    <a:gd name="T14" fmla="*/ 0 60000 65536"/>
                    <a:gd name="T15" fmla="*/ 0 60000 65536"/>
                    <a:gd name="T16" fmla="*/ 0 60000 65536"/>
                    <a:gd name="T17" fmla="*/ 0 60000 65536"/>
                    <a:gd name="T18" fmla="*/ 0 60000 65536"/>
                    <a:gd name="T19" fmla="*/ 0 60000 65536"/>
                    <a:gd name="T20" fmla="*/ 0 60000 65536"/>
                    <a:gd name="T21" fmla="*/ 0 w 1346"/>
                    <a:gd name="T22" fmla="*/ 0 h 1664"/>
                    <a:gd name="T23" fmla="*/ 1346 w 1346"/>
                    <a:gd name="T24" fmla="*/ 1664 h 16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6" h="1664">
                      <a:moveTo>
                        <a:pt x="0" y="1663"/>
                      </a:moveTo>
                      <a:lnTo>
                        <a:pt x="0" y="335"/>
                      </a:lnTo>
                      <a:lnTo>
                        <a:pt x="335" y="0"/>
                      </a:lnTo>
                      <a:lnTo>
                        <a:pt x="1345" y="0"/>
                      </a:lnTo>
                      <a:lnTo>
                        <a:pt x="1345" y="1326"/>
                      </a:lnTo>
                      <a:lnTo>
                        <a:pt x="1008" y="1663"/>
                      </a:lnTo>
                      <a:lnTo>
                        <a:pt x="0" y="1663"/>
                      </a:lnTo>
                    </a:path>
                  </a:pathLst>
                </a:custGeom>
                <a:solidFill>
                  <a:srgbClr val="F6BF69"/>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4" name="Freeform 101"/>
                <p:cNvSpPr>
                  <a:spLocks noChangeArrowheads="1"/>
                </p:cNvSpPr>
                <p:nvPr/>
              </p:nvSpPr>
              <p:spPr bwMode="auto">
                <a:xfrm>
                  <a:off x="1809" y="2000"/>
                  <a:ext cx="305" cy="76"/>
                </a:xfrm>
                <a:custGeom>
                  <a:avLst/>
                  <a:gdLst>
                    <a:gd name="T0" fmla="*/ 0 w 1346"/>
                    <a:gd name="T1" fmla="*/ 76 h 336"/>
                    <a:gd name="T2" fmla="*/ 76 w 1346"/>
                    <a:gd name="T3" fmla="*/ 0 h 336"/>
                    <a:gd name="T4" fmla="*/ 305 w 1346"/>
                    <a:gd name="T5" fmla="*/ 0 h 336"/>
                    <a:gd name="T6" fmla="*/ 228 w 1346"/>
                    <a:gd name="T7" fmla="*/ 76 h 336"/>
                    <a:gd name="T8" fmla="*/ 0 w 1346"/>
                    <a:gd name="T9" fmla="*/ 76 h 336"/>
                    <a:gd name="T10" fmla="*/ 0 60000 65536"/>
                    <a:gd name="T11" fmla="*/ 0 60000 65536"/>
                    <a:gd name="T12" fmla="*/ 0 60000 65536"/>
                    <a:gd name="T13" fmla="*/ 0 60000 65536"/>
                    <a:gd name="T14" fmla="*/ 0 60000 65536"/>
                    <a:gd name="T15" fmla="*/ 0 w 1346"/>
                    <a:gd name="T16" fmla="*/ 0 h 336"/>
                    <a:gd name="T17" fmla="*/ 1346 w 1346"/>
                    <a:gd name="T18" fmla="*/ 336 h 336"/>
                  </a:gdLst>
                  <a:ahLst/>
                  <a:cxnLst>
                    <a:cxn ang="T10">
                      <a:pos x="T0" y="T1"/>
                    </a:cxn>
                    <a:cxn ang="T11">
                      <a:pos x="T2" y="T3"/>
                    </a:cxn>
                    <a:cxn ang="T12">
                      <a:pos x="T4" y="T5"/>
                    </a:cxn>
                    <a:cxn ang="T13">
                      <a:pos x="T6" y="T7"/>
                    </a:cxn>
                    <a:cxn ang="T14">
                      <a:pos x="T8" y="T9"/>
                    </a:cxn>
                  </a:cxnLst>
                  <a:rect l="T15" t="T16" r="T17" b="T18"/>
                  <a:pathLst>
                    <a:path w="1346" h="336">
                      <a:moveTo>
                        <a:pt x="0" y="335"/>
                      </a:moveTo>
                      <a:lnTo>
                        <a:pt x="335" y="0"/>
                      </a:lnTo>
                      <a:lnTo>
                        <a:pt x="1345" y="0"/>
                      </a:lnTo>
                      <a:lnTo>
                        <a:pt x="1008" y="335"/>
                      </a:lnTo>
                      <a:lnTo>
                        <a:pt x="0" y="335"/>
                      </a:lnTo>
                    </a:path>
                  </a:pathLst>
                </a:custGeom>
                <a:solidFill>
                  <a:srgbClr val="FFD072"/>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5" name="Freeform 102"/>
                <p:cNvSpPr>
                  <a:spLocks noChangeArrowheads="1"/>
                </p:cNvSpPr>
                <p:nvPr/>
              </p:nvSpPr>
              <p:spPr bwMode="auto">
                <a:xfrm>
                  <a:off x="2038" y="2000"/>
                  <a:ext cx="77" cy="377"/>
                </a:xfrm>
                <a:custGeom>
                  <a:avLst/>
                  <a:gdLst>
                    <a:gd name="T0" fmla="*/ 0 w 338"/>
                    <a:gd name="T1" fmla="*/ 377 h 1664"/>
                    <a:gd name="T2" fmla="*/ 0 w 338"/>
                    <a:gd name="T3" fmla="*/ 76 h 1664"/>
                    <a:gd name="T4" fmla="*/ 77 w 338"/>
                    <a:gd name="T5" fmla="*/ 0 h 1664"/>
                    <a:gd name="T6" fmla="*/ 77 w 338"/>
                    <a:gd name="T7" fmla="*/ 300 h 1664"/>
                    <a:gd name="T8" fmla="*/ 0 w 338"/>
                    <a:gd name="T9" fmla="*/ 377 h 1664"/>
                    <a:gd name="T10" fmla="*/ 0 60000 65536"/>
                    <a:gd name="T11" fmla="*/ 0 60000 65536"/>
                    <a:gd name="T12" fmla="*/ 0 60000 65536"/>
                    <a:gd name="T13" fmla="*/ 0 60000 65536"/>
                    <a:gd name="T14" fmla="*/ 0 60000 65536"/>
                    <a:gd name="T15" fmla="*/ 0 w 338"/>
                    <a:gd name="T16" fmla="*/ 0 h 1664"/>
                    <a:gd name="T17" fmla="*/ 338 w 338"/>
                    <a:gd name="T18" fmla="*/ 1664 h 1664"/>
                  </a:gdLst>
                  <a:ahLst/>
                  <a:cxnLst>
                    <a:cxn ang="T10">
                      <a:pos x="T0" y="T1"/>
                    </a:cxn>
                    <a:cxn ang="T11">
                      <a:pos x="T2" y="T3"/>
                    </a:cxn>
                    <a:cxn ang="T12">
                      <a:pos x="T4" y="T5"/>
                    </a:cxn>
                    <a:cxn ang="T13">
                      <a:pos x="T6" y="T7"/>
                    </a:cxn>
                    <a:cxn ang="T14">
                      <a:pos x="T8" y="T9"/>
                    </a:cxn>
                  </a:cxnLst>
                  <a:rect l="T15" t="T16" r="T17" b="T18"/>
                  <a:pathLst>
                    <a:path w="338" h="1664">
                      <a:moveTo>
                        <a:pt x="0" y="1663"/>
                      </a:moveTo>
                      <a:lnTo>
                        <a:pt x="0" y="335"/>
                      </a:lnTo>
                      <a:lnTo>
                        <a:pt x="337" y="0"/>
                      </a:lnTo>
                      <a:lnTo>
                        <a:pt x="337" y="1326"/>
                      </a:lnTo>
                      <a:lnTo>
                        <a:pt x="0" y="1663"/>
                      </a:lnTo>
                    </a:path>
                  </a:pathLst>
                </a:custGeom>
                <a:solidFill>
                  <a:srgbClr val="D3A45A"/>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279" name="Group 103"/>
              <p:cNvGrpSpPr>
                <a:grpSpLocks/>
              </p:cNvGrpSpPr>
              <p:nvPr/>
            </p:nvGrpSpPr>
            <p:grpSpPr bwMode="auto">
              <a:xfrm>
                <a:off x="1879" y="1929"/>
                <a:ext cx="234" cy="77"/>
                <a:chOff x="1879" y="1929"/>
                <a:chExt cx="234" cy="77"/>
              </a:xfrm>
            </p:grpSpPr>
            <p:sp>
              <p:nvSpPr>
                <p:cNvPr id="280" name="Freeform 104"/>
                <p:cNvSpPr>
                  <a:spLocks noChangeArrowheads="1"/>
                </p:cNvSpPr>
                <p:nvPr/>
              </p:nvSpPr>
              <p:spPr bwMode="auto">
                <a:xfrm>
                  <a:off x="1879" y="1929"/>
                  <a:ext cx="235" cy="78"/>
                </a:xfrm>
                <a:custGeom>
                  <a:avLst/>
                  <a:gdLst>
                    <a:gd name="T0" fmla="*/ 0 w 1037"/>
                    <a:gd name="T1" fmla="*/ 78 h 345"/>
                    <a:gd name="T2" fmla="*/ 0 w 1037"/>
                    <a:gd name="T3" fmla="*/ 19 h 345"/>
                    <a:gd name="T4" fmla="*/ 19 w 1037"/>
                    <a:gd name="T5" fmla="*/ 0 h 345"/>
                    <a:gd name="T6" fmla="*/ 235 w 1037"/>
                    <a:gd name="T7" fmla="*/ 0 h 345"/>
                    <a:gd name="T8" fmla="*/ 235 w 1037"/>
                    <a:gd name="T9" fmla="*/ 58 h 345"/>
                    <a:gd name="T10" fmla="*/ 215 w 1037"/>
                    <a:gd name="T11" fmla="*/ 78 h 345"/>
                    <a:gd name="T12" fmla="*/ 0 w 1037"/>
                    <a:gd name="T13" fmla="*/ 78 h 345"/>
                    <a:gd name="T14" fmla="*/ 0 60000 65536"/>
                    <a:gd name="T15" fmla="*/ 0 60000 65536"/>
                    <a:gd name="T16" fmla="*/ 0 60000 65536"/>
                    <a:gd name="T17" fmla="*/ 0 60000 65536"/>
                    <a:gd name="T18" fmla="*/ 0 60000 65536"/>
                    <a:gd name="T19" fmla="*/ 0 60000 65536"/>
                    <a:gd name="T20" fmla="*/ 0 60000 65536"/>
                    <a:gd name="T21" fmla="*/ 0 w 1037"/>
                    <a:gd name="T22" fmla="*/ 0 h 345"/>
                    <a:gd name="T23" fmla="*/ 1037 w 1037"/>
                    <a:gd name="T24" fmla="*/ 345 h 3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7" h="345">
                      <a:moveTo>
                        <a:pt x="0" y="344"/>
                      </a:moveTo>
                      <a:lnTo>
                        <a:pt x="0" y="85"/>
                      </a:lnTo>
                      <a:lnTo>
                        <a:pt x="85" y="0"/>
                      </a:lnTo>
                      <a:lnTo>
                        <a:pt x="1036" y="0"/>
                      </a:lnTo>
                      <a:lnTo>
                        <a:pt x="1036" y="257"/>
                      </a:lnTo>
                      <a:lnTo>
                        <a:pt x="949" y="344"/>
                      </a:lnTo>
                      <a:lnTo>
                        <a:pt x="0" y="344"/>
                      </a:lnTo>
                    </a:path>
                  </a:pathLst>
                </a:custGeom>
                <a:solidFill>
                  <a:srgbClr val="F6BF69"/>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1" name="Freeform 105"/>
                <p:cNvSpPr>
                  <a:spLocks noChangeArrowheads="1"/>
                </p:cNvSpPr>
                <p:nvPr/>
              </p:nvSpPr>
              <p:spPr bwMode="auto">
                <a:xfrm>
                  <a:off x="1879" y="1929"/>
                  <a:ext cx="235" cy="20"/>
                </a:xfrm>
                <a:custGeom>
                  <a:avLst/>
                  <a:gdLst>
                    <a:gd name="T0" fmla="*/ 0 w 1037"/>
                    <a:gd name="T1" fmla="*/ 20 h 86"/>
                    <a:gd name="T2" fmla="*/ 19 w 1037"/>
                    <a:gd name="T3" fmla="*/ 0 h 86"/>
                    <a:gd name="T4" fmla="*/ 235 w 1037"/>
                    <a:gd name="T5" fmla="*/ 0 h 86"/>
                    <a:gd name="T6" fmla="*/ 215 w 1037"/>
                    <a:gd name="T7" fmla="*/ 20 h 86"/>
                    <a:gd name="T8" fmla="*/ 0 w 1037"/>
                    <a:gd name="T9" fmla="*/ 20 h 86"/>
                    <a:gd name="T10" fmla="*/ 0 60000 65536"/>
                    <a:gd name="T11" fmla="*/ 0 60000 65536"/>
                    <a:gd name="T12" fmla="*/ 0 60000 65536"/>
                    <a:gd name="T13" fmla="*/ 0 60000 65536"/>
                    <a:gd name="T14" fmla="*/ 0 60000 65536"/>
                    <a:gd name="T15" fmla="*/ 0 w 1037"/>
                    <a:gd name="T16" fmla="*/ 0 h 86"/>
                    <a:gd name="T17" fmla="*/ 1037 w 1037"/>
                    <a:gd name="T18" fmla="*/ 86 h 86"/>
                  </a:gdLst>
                  <a:ahLst/>
                  <a:cxnLst>
                    <a:cxn ang="T10">
                      <a:pos x="T0" y="T1"/>
                    </a:cxn>
                    <a:cxn ang="T11">
                      <a:pos x="T2" y="T3"/>
                    </a:cxn>
                    <a:cxn ang="T12">
                      <a:pos x="T4" y="T5"/>
                    </a:cxn>
                    <a:cxn ang="T13">
                      <a:pos x="T6" y="T7"/>
                    </a:cxn>
                    <a:cxn ang="T14">
                      <a:pos x="T8" y="T9"/>
                    </a:cxn>
                  </a:cxnLst>
                  <a:rect l="T15" t="T16" r="T17" b="T18"/>
                  <a:pathLst>
                    <a:path w="1037" h="86">
                      <a:moveTo>
                        <a:pt x="0" y="85"/>
                      </a:moveTo>
                      <a:lnTo>
                        <a:pt x="85" y="0"/>
                      </a:lnTo>
                      <a:lnTo>
                        <a:pt x="1036" y="0"/>
                      </a:lnTo>
                      <a:lnTo>
                        <a:pt x="949" y="85"/>
                      </a:lnTo>
                      <a:lnTo>
                        <a:pt x="0" y="85"/>
                      </a:lnTo>
                    </a:path>
                  </a:pathLst>
                </a:custGeom>
                <a:solidFill>
                  <a:srgbClr val="FFD072"/>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2" name="Freeform 106"/>
                <p:cNvSpPr>
                  <a:spLocks noChangeArrowheads="1"/>
                </p:cNvSpPr>
                <p:nvPr/>
              </p:nvSpPr>
              <p:spPr bwMode="auto">
                <a:xfrm>
                  <a:off x="2094" y="1929"/>
                  <a:ext cx="20" cy="78"/>
                </a:xfrm>
                <a:custGeom>
                  <a:avLst/>
                  <a:gdLst>
                    <a:gd name="T0" fmla="*/ 0 w 88"/>
                    <a:gd name="T1" fmla="*/ 78 h 345"/>
                    <a:gd name="T2" fmla="*/ 0 w 88"/>
                    <a:gd name="T3" fmla="*/ 19 h 345"/>
                    <a:gd name="T4" fmla="*/ 20 w 88"/>
                    <a:gd name="T5" fmla="*/ 0 h 345"/>
                    <a:gd name="T6" fmla="*/ 20 w 88"/>
                    <a:gd name="T7" fmla="*/ 58 h 345"/>
                    <a:gd name="T8" fmla="*/ 0 w 88"/>
                    <a:gd name="T9" fmla="*/ 78 h 345"/>
                    <a:gd name="T10" fmla="*/ 0 60000 65536"/>
                    <a:gd name="T11" fmla="*/ 0 60000 65536"/>
                    <a:gd name="T12" fmla="*/ 0 60000 65536"/>
                    <a:gd name="T13" fmla="*/ 0 60000 65536"/>
                    <a:gd name="T14" fmla="*/ 0 60000 65536"/>
                    <a:gd name="T15" fmla="*/ 0 w 88"/>
                    <a:gd name="T16" fmla="*/ 0 h 345"/>
                    <a:gd name="T17" fmla="*/ 88 w 88"/>
                    <a:gd name="T18" fmla="*/ 345 h 345"/>
                  </a:gdLst>
                  <a:ahLst/>
                  <a:cxnLst>
                    <a:cxn ang="T10">
                      <a:pos x="T0" y="T1"/>
                    </a:cxn>
                    <a:cxn ang="T11">
                      <a:pos x="T2" y="T3"/>
                    </a:cxn>
                    <a:cxn ang="T12">
                      <a:pos x="T4" y="T5"/>
                    </a:cxn>
                    <a:cxn ang="T13">
                      <a:pos x="T6" y="T7"/>
                    </a:cxn>
                    <a:cxn ang="T14">
                      <a:pos x="T8" y="T9"/>
                    </a:cxn>
                  </a:cxnLst>
                  <a:rect l="T15" t="T16" r="T17" b="T18"/>
                  <a:pathLst>
                    <a:path w="88" h="345">
                      <a:moveTo>
                        <a:pt x="0" y="344"/>
                      </a:moveTo>
                      <a:lnTo>
                        <a:pt x="0" y="85"/>
                      </a:lnTo>
                      <a:lnTo>
                        <a:pt x="87" y="0"/>
                      </a:lnTo>
                      <a:lnTo>
                        <a:pt x="87" y="257"/>
                      </a:lnTo>
                      <a:lnTo>
                        <a:pt x="0" y="344"/>
                      </a:lnTo>
                    </a:path>
                  </a:pathLst>
                </a:custGeom>
                <a:solidFill>
                  <a:srgbClr val="D3A45A"/>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sp>
          <p:nvSpPr>
            <p:cNvPr id="277" name="Freeform 107"/>
            <p:cNvSpPr>
              <a:spLocks noChangeArrowheads="1"/>
            </p:cNvSpPr>
            <p:nvPr/>
          </p:nvSpPr>
          <p:spPr bwMode="auto">
            <a:xfrm>
              <a:off x="1871" y="2033"/>
              <a:ext cx="158" cy="27"/>
            </a:xfrm>
            <a:custGeom>
              <a:avLst/>
              <a:gdLst>
                <a:gd name="T0" fmla="*/ 39 w 698"/>
                <a:gd name="T1" fmla="*/ 0 h 120"/>
                <a:gd name="T2" fmla="*/ 158 w 698"/>
                <a:gd name="T3" fmla="*/ 0 h 120"/>
                <a:gd name="T4" fmla="*/ 118 w 698"/>
                <a:gd name="T5" fmla="*/ 27 h 120"/>
                <a:gd name="T6" fmla="*/ 0 w 698"/>
                <a:gd name="T7" fmla="*/ 27 h 120"/>
                <a:gd name="T8" fmla="*/ 39 w 698"/>
                <a:gd name="T9" fmla="*/ 0 h 120"/>
                <a:gd name="T10" fmla="*/ 0 60000 65536"/>
                <a:gd name="T11" fmla="*/ 0 60000 65536"/>
                <a:gd name="T12" fmla="*/ 0 60000 65536"/>
                <a:gd name="T13" fmla="*/ 0 60000 65536"/>
                <a:gd name="T14" fmla="*/ 0 60000 65536"/>
                <a:gd name="T15" fmla="*/ 0 w 698"/>
                <a:gd name="T16" fmla="*/ 0 h 120"/>
                <a:gd name="T17" fmla="*/ 698 w 698"/>
                <a:gd name="T18" fmla="*/ 120 h 120"/>
              </a:gdLst>
              <a:ahLst/>
              <a:cxnLst>
                <a:cxn ang="T10">
                  <a:pos x="T0" y="T1"/>
                </a:cxn>
                <a:cxn ang="T11">
                  <a:pos x="T2" y="T3"/>
                </a:cxn>
                <a:cxn ang="T12">
                  <a:pos x="T4" y="T5"/>
                </a:cxn>
                <a:cxn ang="T13">
                  <a:pos x="T6" y="T7"/>
                </a:cxn>
                <a:cxn ang="T14">
                  <a:pos x="T8" y="T9"/>
                </a:cxn>
              </a:cxnLst>
              <a:rect l="T15" t="T16" r="T17" b="T18"/>
              <a:pathLst>
                <a:path w="698" h="120">
                  <a:moveTo>
                    <a:pt x="173" y="0"/>
                  </a:moveTo>
                  <a:lnTo>
                    <a:pt x="697" y="0"/>
                  </a:lnTo>
                  <a:lnTo>
                    <a:pt x="522" y="119"/>
                  </a:lnTo>
                  <a:lnTo>
                    <a:pt x="0" y="119"/>
                  </a:lnTo>
                  <a:lnTo>
                    <a:pt x="173" y="0"/>
                  </a:lnTo>
                </a:path>
              </a:pathLst>
            </a:custGeom>
            <a:solidFill>
              <a:srgbClr val="F6BF69"/>
            </a:solidFill>
            <a:ln w="2556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257" name="Group 108"/>
          <p:cNvGrpSpPr>
            <a:grpSpLocks/>
          </p:cNvGrpSpPr>
          <p:nvPr/>
        </p:nvGrpSpPr>
        <p:grpSpPr bwMode="auto">
          <a:xfrm>
            <a:off x="2267898" y="2373770"/>
            <a:ext cx="598488" cy="709612"/>
            <a:chOff x="2110" y="1929"/>
            <a:chExt cx="377" cy="447"/>
          </a:xfrm>
        </p:grpSpPr>
        <p:grpSp>
          <p:nvGrpSpPr>
            <p:cNvPr id="265" name="Group 109"/>
            <p:cNvGrpSpPr>
              <a:grpSpLocks/>
            </p:cNvGrpSpPr>
            <p:nvPr/>
          </p:nvGrpSpPr>
          <p:grpSpPr bwMode="auto">
            <a:xfrm>
              <a:off x="2110" y="1929"/>
              <a:ext cx="377" cy="447"/>
              <a:chOff x="2110" y="1929"/>
              <a:chExt cx="377" cy="447"/>
            </a:xfrm>
          </p:grpSpPr>
          <p:grpSp>
            <p:nvGrpSpPr>
              <p:cNvPr id="268" name="Group 110"/>
              <p:cNvGrpSpPr>
                <a:grpSpLocks/>
              </p:cNvGrpSpPr>
              <p:nvPr/>
            </p:nvGrpSpPr>
            <p:grpSpPr bwMode="auto">
              <a:xfrm>
                <a:off x="2110" y="2000"/>
                <a:ext cx="377" cy="376"/>
                <a:chOff x="2110" y="2000"/>
                <a:chExt cx="377" cy="376"/>
              </a:xfrm>
            </p:grpSpPr>
            <p:sp>
              <p:nvSpPr>
                <p:cNvPr id="273" name="Freeform 111"/>
                <p:cNvSpPr>
                  <a:spLocks noChangeArrowheads="1"/>
                </p:cNvSpPr>
                <p:nvPr/>
              </p:nvSpPr>
              <p:spPr bwMode="auto">
                <a:xfrm>
                  <a:off x="2110" y="2000"/>
                  <a:ext cx="378" cy="377"/>
                </a:xfrm>
                <a:custGeom>
                  <a:avLst/>
                  <a:gdLst>
                    <a:gd name="T0" fmla="*/ 0 w 1667"/>
                    <a:gd name="T1" fmla="*/ 377 h 1664"/>
                    <a:gd name="T2" fmla="*/ 0 w 1667"/>
                    <a:gd name="T3" fmla="*/ 94 h 1664"/>
                    <a:gd name="T4" fmla="*/ 94 w 1667"/>
                    <a:gd name="T5" fmla="*/ 0 h 1664"/>
                    <a:gd name="T6" fmla="*/ 378 w 1667"/>
                    <a:gd name="T7" fmla="*/ 0 h 1664"/>
                    <a:gd name="T8" fmla="*/ 378 w 1667"/>
                    <a:gd name="T9" fmla="*/ 283 h 1664"/>
                    <a:gd name="T10" fmla="*/ 283 w 1667"/>
                    <a:gd name="T11" fmla="*/ 377 h 1664"/>
                    <a:gd name="T12" fmla="*/ 0 w 1667"/>
                    <a:gd name="T13" fmla="*/ 377 h 1664"/>
                    <a:gd name="T14" fmla="*/ 0 60000 65536"/>
                    <a:gd name="T15" fmla="*/ 0 60000 65536"/>
                    <a:gd name="T16" fmla="*/ 0 60000 65536"/>
                    <a:gd name="T17" fmla="*/ 0 60000 65536"/>
                    <a:gd name="T18" fmla="*/ 0 60000 65536"/>
                    <a:gd name="T19" fmla="*/ 0 60000 65536"/>
                    <a:gd name="T20" fmla="*/ 0 60000 65536"/>
                    <a:gd name="T21" fmla="*/ 0 w 1667"/>
                    <a:gd name="T22" fmla="*/ 0 h 1664"/>
                    <a:gd name="T23" fmla="*/ 1667 w 1667"/>
                    <a:gd name="T24" fmla="*/ 1664 h 16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7" h="1664">
                      <a:moveTo>
                        <a:pt x="0" y="1663"/>
                      </a:moveTo>
                      <a:lnTo>
                        <a:pt x="0" y="414"/>
                      </a:lnTo>
                      <a:lnTo>
                        <a:pt x="414" y="0"/>
                      </a:lnTo>
                      <a:lnTo>
                        <a:pt x="1666" y="0"/>
                      </a:lnTo>
                      <a:lnTo>
                        <a:pt x="1666" y="1247"/>
                      </a:lnTo>
                      <a:lnTo>
                        <a:pt x="1250" y="1663"/>
                      </a:lnTo>
                      <a:lnTo>
                        <a:pt x="0" y="1663"/>
                      </a:lnTo>
                    </a:path>
                  </a:pathLst>
                </a:custGeom>
                <a:solidFill>
                  <a:srgbClr val="A2C1FE"/>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74" name="Freeform 112"/>
                <p:cNvSpPr>
                  <a:spLocks noChangeArrowheads="1"/>
                </p:cNvSpPr>
                <p:nvPr/>
              </p:nvSpPr>
              <p:spPr bwMode="auto">
                <a:xfrm>
                  <a:off x="2110" y="2000"/>
                  <a:ext cx="378" cy="94"/>
                </a:xfrm>
                <a:custGeom>
                  <a:avLst/>
                  <a:gdLst>
                    <a:gd name="T0" fmla="*/ 0 w 1667"/>
                    <a:gd name="T1" fmla="*/ 94 h 415"/>
                    <a:gd name="T2" fmla="*/ 94 w 1667"/>
                    <a:gd name="T3" fmla="*/ 0 h 415"/>
                    <a:gd name="T4" fmla="*/ 378 w 1667"/>
                    <a:gd name="T5" fmla="*/ 0 h 415"/>
                    <a:gd name="T6" fmla="*/ 283 w 1667"/>
                    <a:gd name="T7" fmla="*/ 94 h 415"/>
                    <a:gd name="T8" fmla="*/ 0 w 1667"/>
                    <a:gd name="T9" fmla="*/ 94 h 415"/>
                    <a:gd name="T10" fmla="*/ 0 60000 65536"/>
                    <a:gd name="T11" fmla="*/ 0 60000 65536"/>
                    <a:gd name="T12" fmla="*/ 0 60000 65536"/>
                    <a:gd name="T13" fmla="*/ 0 60000 65536"/>
                    <a:gd name="T14" fmla="*/ 0 60000 65536"/>
                    <a:gd name="T15" fmla="*/ 0 w 1667"/>
                    <a:gd name="T16" fmla="*/ 0 h 415"/>
                    <a:gd name="T17" fmla="*/ 1667 w 1667"/>
                    <a:gd name="T18" fmla="*/ 415 h 415"/>
                  </a:gdLst>
                  <a:ahLst/>
                  <a:cxnLst>
                    <a:cxn ang="T10">
                      <a:pos x="T0" y="T1"/>
                    </a:cxn>
                    <a:cxn ang="T11">
                      <a:pos x="T2" y="T3"/>
                    </a:cxn>
                    <a:cxn ang="T12">
                      <a:pos x="T4" y="T5"/>
                    </a:cxn>
                    <a:cxn ang="T13">
                      <a:pos x="T6" y="T7"/>
                    </a:cxn>
                    <a:cxn ang="T14">
                      <a:pos x="T8" y="T9"/>
                    </a:cxn>
                  </a:cxnLst>
                  <a:rect l="T15" t="T16" r="T17" b="T18"/>
                  <a:pathLst>
                    <a:path w="1667" h="415">
                      <a:moveTo>
                        <a:pt x="0" y="414"/>
                      </a:moveTo>
                      <a:lnTo>
                        <a:pt x="414" y="0"/>
                      </a:lnTo>
                      <a:lnTo>
                        <a:pt x="1666" y="0"/>
                      </a:lnTo>
                      <a:lnTo>
                        <a:pt x="1250" y="414"/>
                      </a:lnTo>
                      <a:lnTo>
                        <a:pt x="0" y="414"/>
                      </a:lnTo>
                    </a:path>
                  </a:pathLst>
                </a:custGeom>
                <a:solidFill>
                  <a:srgbClr val="B1D3FF"/>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75" name="Freeform 113"/>
                <p:cNvSpPr>
                  <a:spLocks noChangeArrowheads="1"/>
                </p:cNvSpPr>
                <p:nvPr/>
              </p:nvSpPr>
              <p:spPr bwMode="auto">
                <a:xfrm>
                  <a:off x="2394" y="2000"/>
                  <a:ext cx="95" cy="377"/>
                </a:xfrm>
                <a:custGeom>
                  <a:avLst/>
                  <a:gdLst>
                    <a:gd name="T0" fmla="*/ 0 w 417"/>
                    <a:gd name="T1" fmla="*/ 377 h 1664"/>
                    <a:gd name="T2" fmla="*/ 0 w 417"/>
                    <a:gd name="T3" fmla="*/ 94 h 1664"/>
                    <a:gd name="T4" fmla="*/ 95 w 417"/>
                    <a:gd name="T5" fmla="*/ 0 h 1664"/>
                    <a:gd name="T6" fmla="*/ 95 w 417"/>
                    <a:gd name="T7" fmla="*/ 283 h 1664"/>
                    <a:gd name="T8" fmla="*/ 0 w 417"/>
                    <a:gd name="T9" fmla="*/ 377 h 1664"/>
                    <a:gd name="T10" fmla="*/ 0 60000 65536"/>
                    <a:gd name="T11" fmla="*/ 0 60000 65536"/>
                    <a:gd name="T12" fmla="*/ 0 60000 65536"/>
                    <a:gd name="T13" fmla="*/ 0 60000 65536"/>
                    <a:gd name="T14" fmla="*/ 0 60000 65536"/>
                    <a:gd name="T15" fmla="*/ 0 w 417"/>
                    <a:gd name="T16" fmla="*/ 0 h 1664"/>
                    <a:gd name="T17" fmla="*/ 417 w 417"/>
                    <a:gd name="T18" fmla="*/ 1664 h 1664"/>
                  </a:gdLst>
                  <a:ahLst/>
                  <a:cxnLst>
                    <a:cxn ang="T10">
                      <a:pos x="T0" y="T1"/>
                    </a:cxn>
                    <a:cxn ang="T11">
                      <a:pos x="T2" y="T3"/>
                    </a:cxn>
                    <a:cxn ang="T12">
                      <a:pos x="T4" y="T5"/>
                    </a:cxn>
                    <a:cxn ang="T13">
                      <a:pos x="T6" y="T7"/>
                    </a:cxn>
                    <a:cxn ang="T14">
                      <a:pos x="T8" y="T9"/>
                    </a:cxn>
                  </a:cxnLst>
                  <a:rect l="T15" t="T16" r="T17" b="T18"/>
                  <a:pathLst>
                    <a:path w="417" h="1664">
                      <a:moveTo>
                        <a:pt x="0" y="1663"/>
                      </a:moveTo>
                      <a:lnTo>
                        <a:pt x="0" y="414"/>
                      </a:lnTo>
                      <a:lnTo>
                        <a:pt x="416" y="0"/>
                      </a:lnTo>
                      <a:lnTo>
                        <a:pt x="416" y="1247"/>
                      </a:lnTo>
                      <a:lnTo>
                        <a:pt x="0" y="1663"/>
                      </a:lnTo>
                    </a:path>
                  </a:pathLst>
                </a:custGeom>
                <a:solidFill>
                  <a:srgbClr val="8BA5DA"/>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269" name="Group 114"/>
              <p:cNvGrpSpPr>
                <a:grpSpLocks/>
              </p:cNvGrpSpPr>
              <p:nvPr/>
            </p:nvGrpSpPr>
            <p:grpSpPr bwMode="auto">
              <a:xfrm>
                <a:off x="2196" y="1929"/>
                <a:ext cx="291" cy="77"/>
                <a:chOff x="2196" y="1929"/>
                <a:chExt cx="291" cy="77"/>
              </a:xfrm>
            </p:grpSpPr>
            <p:sp>
              <p:nvSpPr>
                <p:cNvPr id="270" name="Freeform 115"/>
                <p:cNvSpPr>
                  <a:spLocks noChangeArrowheads="1"/>
                </p:cNvSpPr>
                <p:nvPr/>
              </p:nvSpPr>
              <p:spPr bwMode="auto">
                <a:xfrm>
                  <a:off x="2196" y="1929"/>
                  <a:ext cx="292" cy="78"/>
                </a:xfrm>
                <a:custGeom>
                  <a:avLst/>
                  <a:gdLst>
                    <a:gd name="T0" fmla="*/ 0 w 1288"/>
                    <a:gd name="T1" fmla="*/ 78 h 345"/>
                    <a:gd name="T2" fmla="*/ 0 w 1288"/>
                    <a:gd name="T3" fmla="*/ 19 h 345"/>
                    <a:gd name="T4" fmla="*/ 19 w 1288"/>
                    <a:gd name="T5" fmla="*/ 0 h 345"/>
                    <a:gd name="T6" fmla="*/ 292 w 1288"/>
                    <a:gd name="T7" fmla="*/ 0 h 345"/>
                    <a:gd name="T8" fmla="*/ 292 w 1288"/>
                    <a:gd name="T9" fmla="*/ 58 h 345"/>
                    <a:gd name="T10" fmla="*/ 272 w 1288"/>
                    <a:gd name="T11" fmla="*/ 78 h 345"/>
                    <a:gd name="T12" fmla="*/ 0 w 1288"/>
                    <a:gd name="T13" fmla="*/ 78 h 345"/>
                    <a:gd name="T14" fmla="*/ 0 60000 65536"/>
                    <a:gd name="T15" fmla="*/ 0 60000 65536"/>
                    <a:gd name="T16" fmla="*/ 0 60000 65536"/>
                    <a:gd name="T17" fmla="*/ 0 60000 65536"/>
                    <a:gd name="T18" fmla="*/ 0 60000 65536"/>
                    <a:gd name="T19" fmla="*/ 0 60000 65536"/>
                    <a:gd name="T20" fmla="*/ 0 60000 65536"/>
                    <a:gd name="T21" fmla="*/ 0 w 1288"/>
                    <a:gd name="T22" fmla="*/ 0 h 345"/>
                    <a:gd name="T23" fmla="*/ 1288 w 1288"/>
                    <a:gd name="T24" fmla="*/ 345 h 3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8" h="345">
                      <a:moveTo>
                        <a:pt x="0" y="344"/>
                      </a:moveTo>
                      <a:lnTo>
                        <a:pt x="0" y="85"/>
                      </a:lnTo>
                      <a:lnTo>
                        <a:pt x="85" y="0"/>
                      </a:lnTo>
                      <a:lnTo>
                        <a:pt x="1287" y="0"/>
                      </a:lnTo>
                      <a:lnTo>
                        <a:pt x="1287" y="257"/>
                      </a:lnTo>
                      <a:lnTo>
                        <a:pt x="1200" y="344"/>
                      </a:lnTo>
                      <a:lnTo>
                        <a:pt x="0" y="344"/>
                      </a:lnTo>
                    </a:path>
                  </a:pathLst>
                </a:custGeom>
                <a:solidFill>
                  <a:srgbClr val="A2C1FE"/>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71" name="Freeform 116"/>
                <p:cNvSpPr>
                  <a:spLocks noChangeArrowheads="1"/>
                </p:cNvSpPr>
                <p:nvPr/>
              </p:nvSpPr>
              <p:spPr bwMode="auto">
                <a:xfrm>
                  <a:off x="2196" y="1929"/>
                  <a:ext cx="292" cy="20"/>
                </a:xfrm>
                <a:custGeom>
                  <a:avLst/>
                  <a:gdLst>
                    <a:gd name="T0" fmla="*/ 0 w 1288"/>
                    <a:gd name="T1" fmla="*/ 20 h 86"/>
                    <a:gd name="T2" fmla="*/ 19 w 1288"/>
                    <a:gd name="T3" fmla="*/ 0 h 86"/>
                    <a:gd name="T4" fmla="*/ 292 w 1288"/>
                    <a:gd name="T5" fmla="*/ 0 h 86"/>
                    <a:gd name="T6" fmla="*/ 272 w 1288"/>
                    <a:gd name="T7" fmla="*/ 20 h 86"/>
                    <a:gd name="T8" fmla="*/ 0 w 1288"/>
                    <a:gd name="T9" fmla="*/ 20 h 86"/>
                    <a:gd name="T10" fmla="*/ 0 60000 65536"/>
                    <a:gd name="T11" fmla="*/ 0 60000 65536"/>
                    <a:gd name="T12" fmla="*/ 0 60000 65536"/>
                    <a:gd name="T13" fmla="*/ 0 60000 65536"/>
                    <a:gd name="T14" fmla="*/ 0 60000 65536"/>
                    <a:gd name="T15" fmla="*/ 0 w 1288"/>
                    <a:gd name="T16" fmla="*/ 0 h 86"/>
                    <a:gd name="T17" fmla="*/ 1288 w 1288"/>
                    <a:gd name="T18" fmla="*/ 86 h 86"/>
                  </a:gdLst>
                  <a:ahLst/>
                  <a:cxnLst>
                    <a:cxn ang="T10">
                      <a:pos x="T0" y="T1"/>
                    </a:cxn>
                    <a:cxn ang="T11">
                      <a:pos x="T2" y="T3"/>
                    </a:cxn>
                    <a:cxn ang="T12">
                      <a:pos x="T4" y="T5"/>
                    </a:cxn>
                    <a:cxn ang="T13">
                      <a:pos x="T6" y="T7"/>
                    </a:cxn>
                    <a:cxn ang="T14">
                      <a:pos x="T8" y="T9"/>
                    </a:cxn>
                  </a:cxnLst>
                  <a:rect l="T15" t="T16" r="T17" b="T18"/>
                  <a:pathLst>
                    <a:path w="1288" h="86">
                      <a:moveTo>
                        <a:pt x="0" y="85"/>
                      </a:moveTo>
                      <a:lnTo>
                        <a:pt x="85" y="0"/>
                      </a:lnTo>
                      <a:lnTo>
                        <a:pt x="1287" y="0"/>
                      </a:lnTo>
                      <a:lnTo>
                        <a:pt x="1200" y="85"/>
                      </a:lnTo>
                      <a:lnTo>
                        <a:pt x="0" y="85"/>
                      </a:lnTo>
                    </a:path>
                  </a:pathLst>
                </a:custGeom>
                <a:solidFill>
                  <a:srgbClr val="B1D3FF"/>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72" name="Freeform 117"/>
                <p:cNvSpPr>
                  <a:spLocks noChangeArrowheads="1"/>
                </p:cNvSpPr>
                <p:nvPr/>
              </p:nvSpPr>
              <p:spPr bwMode="auto">
                <a:xfrm>
                  <a:off x="2468" y="1929"/>
                  <a:ext cx="20" cy="78"/>
                </a:xfrm>
                <a:custGeom>
                  <a:avLst/>
                  <a:gdLst>
                    <a:gd name="T0" fmla="*/ 0 w 88"/>
                    <a:gd name="T1" fmla="*/ 78 h 345"/>
                    <a:gd name="T2" fmla="*/ 0 w 88"/>
                    <a:gd name="T3" fmla="*/ 19 h 345"/>
                    <a:gd name="T4" fmla="*/ 20 w 88"/>
                    <a:gd name="T5" fmla="*/ 0 h 345"/>
                    <a:gd name="T6" fmla="*/ 20 w 88"/>
                    <a:gd name="T7" fmla="*/ 58 h 345"/>
                    <a:gd name="T8" fmla="*/ 0 w 88"/>
                    <a:gd name="T9" fmla="*/ 78 h 345"/>
                    <a:gd name="T10" fmla="*/ 0 60000 65536"/>
                    <a:gd name="T11" fmla="*/ 0 60000 65536"/>
                    <a:gd name="T12" fmla="*/ 0 60000 65536"/>
                    <a:gd name="T13" fmla="*/ 0 60000 65536"/>
                    <a:gd name="T14" fmla="*/ 0 60000 65536"/>
                    <a:gd name="T15" fmla="*/ 0 w 88"/>
                    <a:gd name="T16" fmla="*/ 0 h 345"/>
                    <a:gd name="T17" fmla="*/ 88 w 88"/>
                    <a:gd name="T18" fmla="*/ 345 h 345"/>
                  </a:gdLst>
                  <a:ahLst/>
                  <a:cxnLst>
                    <a:cxn ang="T10">
                      <a:pos x="T0" y="T1"/>
                    </a:cxn>
                    <a:cxn ang="T11">
                      <a:pos x="T2" y="T3"/>
                    </a:cxn>
                    <a:cxn ang="T12">
                      <a:pos x="T4" y="T5"/>
                    </a:cxn>
                    <a:cxn ang="T13">
                      <a:pos x="T6" y="T7"/>
                    </a:cxn>
                    <a:cxn ang="T14">
                      <a:pos x="T8" y="T9"/>
                    </a:cxn>
                  </a:cxnLst>
                  <a:rect l="T15" t="T16" r="T17" b="T18"/>
                  <a:pathLst>
                    <a:path w="88" h="345">
                      <a:moveTo>
                        <a:pt x="0" y="344"/>
                      </a:moveTo>
                      <a:lnTo>
                        <a:pt x="0" y="85"/>
                      </a:lnTo>
                      <a:lnTo>
                        <a:pt x="87" y="0"/>
                      </a:lnTo>
                      <a:lnTo>
                        <a:pt x="87" y="257"/>
                      </a:lnTo>
                      <a:lnTo>
                        <a:pt x="0" y="344"/>
                      </a:lnTo>
                    </a:path>
                  </a:pathLst>
                </a:custGeom>
                <a:solidFill>
                  <a:srgbClr val="8BA5DA"/>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sp>
          <p:nvSpPr>
            <p:cNvPr id="266" name="Oval 118"/>
            <p:cNvSpPr>
              <a:spLocks noChangeArrowheads="1"/>
            </p:cNvSpPr>
            <p:nvPr/>
          </p:nvSpPr>
          <p:spPr bwMode="auto">
            <a:xfrm>
              <a:off x="2225" y="1965"/>
              <a:ext cx="49" cy="27"/>
            </a:xfrm>
            <a:prstGeom prst="ellipse">
              <a:avLst/>
            </a:prstGeom>
            <a:solidFill>
              <a:srgbClr val="FFFFFF"/>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7" name="Freeform 119"/>
            <p:cNvSpPr>
              <a:spLocks noChangeArrowheads="1"/>
            </p:cNvSpPr>
            <p:nvPr/>
          </p:nvSpPr>
          <p:spPr bwMode="auto">
            <a:xfrm>
              <a:off x="2157" y="2175"/>
              <a:ext cx="198" cy="84"/>
            </a:xfrm>
            <a:custGeom>
              <a:avLst/>
              <a:gdLst>
                <a:gd name="T0" fmla="*/ 24 w 873"/>
                <a:gd name="T1" fmla="*/ 0 h 371"/>
                <a:gd name="T2" fmla="*/ 173 w 873"/>
                <a:gd name="T3" fmla="*/ 0 h 371"/>
                <a:gd name="T4" fmla="*/ 198 w 873"/>
                <a:gd name="T5" fmla="*/ 24 h 371"/>
                <a:gd name="T6" fmla="*/ 198 w 873"/>
                <a:gd name="T7" fmla="*/ 59 h 371"/>
                <a:gd name="T8" fmla="*/ 173 w 873"/>
                <a:gd name="T9" fmla="*/ 84 h 371"/>
                <a:gd name="T10" fmla="*/ 24 w 873"/>
                <a:gd name="T11" fmla="*/ 84 h 371"/>
                <a:gd name="T12" fmla="*/ 0 w 873"/>
                <a:gd name="T13" fmla="*/ 59 h 371"/>
                <a:gd name="T14" fmla="*/ 0 w 873"/>
                <a:gd name="T15" fmla="*/ 24 h 371"/>
                <a:gd name="T16" fmla="*/ 24 w 873"/>
                <a:gd name="T17" fmla="*/ 0 h 3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73"/>
                <a:gd name="T28" fmla="*/ 0 h 371"/>
                <a:gd name="T29" fmla="*/ 873 w 873"/>
                <a:gd name="T30" fmla="*/ 371 h 37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73" h="371">
                  <a:moveTo>
                    <a:pt x="107" y="0"/>
                  </a:moveTo>
                  <a:lnTo>
                    <a:pt x="763" y="0"/>
                  </a:lnTo>
                  <a:lnTo>
                    <a:pt x="872" y="108"/>
                  </a:lnTo>
                  <a:lnTo>
                    <a:pt x="872" y="262"/>
                  </a:lnTo>
                  <a:lnTo>
                    <a:pt x="763" y="370"/>
                  </a:lnTo>
                  <a:lnTo>
                    <a:pt x="107" y="370"/>
                  </a:lnTo>
                  <a:lnTo>
                    <a:pt x="0" y="262"/>
                  </a:lnTo>
                  <a:lnTo>
                    <a:pt x="0" y="108"/>
                  </a:lnTo>
                  <a:lnTo>
                    <a:pt x="107" y="0"/>
                  </a:lnTo>
                </a:path>
              </a:pathLst>
            </a:custGeom>
            <a:solidFill>
              <a:srgbClr val="A2C1FE"/>
            </a:solidFill>
            <a:ln w="2556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5" name="Group 4"/>
          <p:cNvGrpSpPr/>
          <p:nvPr/>
        </p:nvGrpSpPr>
        <p:grpSpPr>
          <a:xfrm>
            <a:off x="3257382" y="2464257"/>
            <a:ext cx="450850" cy="576262"/>
            <a:chOff x="3257382" y="2464257"/>
            <a:chExt cx="450850" cy="576262"/>
          </a:xfrm>
        </p:grpSpPr>
        <p:sp>
          <p:nvSpPr>
            <p:cNvPr id="258" name="Freeform 120"/>
            <p:cNvSpPr>
              <a:spLocks noChangeArrowheads="1"/>
            </p:cNvSpPr>
            <p:nvPr/>
          </p:nvSpPr>
          <p:spPr bwMode="auto">
            <a:xfrm>
              <a:off x="3546307" y="2737307"/>
              <a:ext cx="134938" cy="303212"/>
            </a:xfrm>
            <a:custGeom>
              <a:avLst/>
              <a:gdLst>
                <a:gd name="T0" fmla="*/ 62 w 376"/>
                <a:gd name="T1" fmla="*/ 0 h 843"/>
                <a:gd name="T2" fmla="*/ 85 w 376"/>
                <a:gd name="T3" fmla="*/ 0 h 843"/>
                <a:gd name="T4" fmla="*/ 23 w 376"/>
                <a:gd name="T5" fmla="*/ 191 h 843"/>
                <a:gd name="T6" fmla="*/ 0 w 376"/>
                <a:gd name="T7" fmla="*/ 191 h 843"/>
                <a:gd name="T8" fmla="*/ 62 w 376"/>
                <a:gd name="T9" fmla="*/ 0 h 843"/>
                <a:gd name="T10" fmla="*/ 0 60000 65536"/>
                <a:gd name="T11" fmla="*/ 0 60000 65536"/>
                <a:gd name="T12" fmla="*/ 0 60000 65536"/>
                <a:gd name="T13" fmla="*/ 0 60000 65536"/>
                <a:gd name="T14" fmla="*/ 0 60000 65536"/>
                <a:gd name="T15" fmla="*/ 0 w 376"/>
                <a:gd name="T16" fmla="*/ 0 h 843"/>
                <a:gd name="T17" fmla="*/ 376 w 376"/>
                <a:gd name="T18" fmla="*/ 843 h 843"/>
              </a:gdLst>
              <a:ahLst/>
              <a:cxnLst>
                <a:cxn ang="T10">
                  <a:pos x="T0" y="T1"/>
                </a:cxn>
                <a:cxn ang="T11">
                  <a:pos x="T2" y="T3"/>
                </a:cxn>
                <a:cxn ang="T12">
                  <a:pos x="T4" y="T5"/>
                </a:cxn>
                <a:cxn ang="T13">
                  <a:pos x="T6" y="T7"/>
                </a:cxn>
                <a:cxn ang="T14">
                  <a:pos x="T8" y="T9"/>
                </a:cxn>
              </a:cxnLst>
              <a:rect l="T15" t="T16" r="T17" b="T18"/>
              <a:pathLst>
                <a:path w="376" h="843">
                  <a:moveTo>
                    <a:pt x="273" y="0"/>
                  </a:moveTo>
                  <a:lnTo>
                    <a:pt x="375" y="0"/>
                  </a:lnTo>
                  <a:lnTo>
                    <a:pt x="101" y="842"/>
                  </a:lnTo>
                  <a:lnTo>
                    <a:pt x="0" y="842"/>
                  </a:lnTo>
                  <a:lnTo>
                    <a:pt x="273" y="0"/>
                  </a:lnTo>
                </a:path>
              </a:pathLst>
            </a:custGeom>
            <a:solidFill>
              <a:srgbClr val="FC012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59" name="AutoShape 121"/>
            <p:cNvSpPr>
              <a:spLocks noChangeArrowheads="1"/>
            </p:cNvSpPr>
            <p:nvPr/>
          </p:nvSpPr>
          <p:spPr bwMode="auto">
            <a:xfrm>
              <a:off x="3539957" y="2737307"/>
              <a:ext cx="168275" cy="25400"/>
            </a:xfrm>
            <a:prstGeom prst="roundRect">
              <a:avLst>
                <a:gd name="adj" fmla="val 6250"/>
              </a:avLst>
            </a:prstGeom>
            <a:solidFill>
              <a:srgbClr val="FC012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0" name="AutoShape 122"/>
            <p:cNvSpPr>
              <a:spLocks noChangeArrowheads="1"/>
            </p:cNvSpPr>
            <p:nvPr/>
          </p:nvSpPr>
          <p:spPr bwMode="auto">
            <a:xfrm>
              <a:off x="3551069" y="2865895"/>
              <a:ext cx="130175" cy="25400"/>
            </a:xfrm>
            <a:prstGeom prst="roundRect">
              <a:avLst>
                <a:gd name="adj" fmla="val 6250"/>
              </a:avLst>
            </a:prstGeom>
            <a:solidFill>
              <a:srgbClr val="FC012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1" name="AutoShape 123"/>
            <p:cNvSpPr>
              <a:spLocks noChangeArrowheads="1"/>
            </p:cNvSpPr>
            <p:nvPr/>
          </p:nvSpPr>
          <p:spPr bwMode="auto">
            <a:xfrm>
              <a:off x="3260557" y="2865895"/>
              <a:ext cx="163513" cy="17462"/>
            </a:xfrm>
            <a:prstGeom prst="roundRect">
              <a:avLst>
                <a:gd name="adj" fmla="val 10000"/>
              </a:avLst>
            </a:prstGeom>
            <a:solidFill>
              <a:srgbClr val="FC012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262" name="Group 124"/>
            <p:cNvGrpSpPr>
              <a:grpSpLocks/>
            </p:cNvGrpSpPr>
            <p:nvPr/>
          </p:nvGrpSpPr>
          <p:grpSpPr bwMode="auto">
            <a:xfrm>
              <a:off x="3257382" y="2464257"/>
              <a:ext cx="306388" cy="576262"/>
              <a:chOff x="2492" y="1986"/>
              <a:chExt cx="193" cy="363"/>
            </a:xfrm>
          </p:grpSpPr>
          <p:sp>
            <p:nvSpPr>
              <p:cNvPr id="263" name="Oval 125"/>
              <p:cNvSpPr>
                <a:spLocks noChangeArrowheads="1"/>
              </p:cNvSpPr>
              <p:nvPr/>
            </p:nvSpPr>
            <p:spPr bwMode="auto">
              <a:xfrm>
                <a:off x="2568" y="1986"/>
                <a:ext cx="49" cy="49"/>
              </a:xfrm>
              <a:prstGeom prst="ellipse">
                <a:avLst/>
              </a:prstGeom>
              <a:solidFill>
                <a:srgbClr val="FC0128"/>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4" name="Freeform 126"/>
              <p:cNvSpPr>
                <a:spLocks noChangeArrowheads="1"/>
              </p:cNvSpPr>
              <p:nvPr/>
            </p:nvSpPr>
            <p:spPr bwMode="auto">
              <a:xfrm>
                <a:off x="2492" y="2054"/>
                <a:ext cx="194" cy="296"/>
              </a:xfrm>
              <a:custGeom>
                <a:avLst/>
                <a:gdLst>
                  <a:gd name="T0" fmla="*/ 2 w 857"/>
                  <a:gd name="T1" fmla="*/ 137 h 1305"/>
                  <a:gd name="T2" fmla="*/ 1 w 857"/>
                  <a:gd name="T3" fmla="*/ 140 h 1305"/>
                  <a:gd name="T4" fmla="*/ 0 w 857"/>
                  <a:gd name="T5" fmla="*/ 145 h 1305"/>
                  <a:gd name="T6" fmla="*/ 0 w 857"/>
                  <a:gd name="T7" fmla="*/ 150 h 1305"/>
                  <a:gd name="T8" fmla="*/ 2 w 857"/>
                  <a:gd name="T9" fmla="*/ 155 h 1305"/>
                  <a:gd name="T10" fmla="*/ 4 w 857"/>
                  <a:gd name="T11" fmla="*/ 159 h 1305"/>
                  <a:gd name="T12" fmla="*/ 8 w 857"/>
                  <a:gd name="T13" fmla="*/ 164 h 1305"/>
                  <a:gd name="T14" fmla="*/ 12 w 857"/>
                  <a:gd name="T15" fmla="*/ 166 h 1305"/>
                  <a:gd name="T16" fmla="*/ 16 w 857"/>
                  <a:gd name="T17" fmla="*/ 166 h 1305"/>
                  <a:gd name="T18" fmla="*/ 21 w 857"/>
                  <a:gd name="T19" fmla="*/ 166 h 1305"/>
                  <a:gd name="T20" fmla="*/ 127 w 857"/>
                  <a:gd name="T21" fmla="*/ 296 h 1305"/>
                  <a:gd name="T22" fmla="*/ 160 w 857"/>
                  <a:gd name="T23" fmla="*/ 142 h 1305"/>
                  <a:gd name="T24" fmla="*/ 160 w 857"/>
                  <a:gd name="T25" fmla="*/ 138 h 1305"/>
                  <a:gd name="T26" fmla="*/ 158 w 857"/>
                  <a:gd name="T27" fmla="*/ 136 h 1305"/>
                  <a:gd name="T28" fmla="*/ 155 w 857"/>
                  <a:gd name="T29" fmla="*/ 133 h 1305"/>
                  <a:gd name="T30" fmla="*/ 153 w 857"/>
                  <a:gd name="T31" fmla="*/ 131 h 1305"/>
                  <a:gd name="T32" fmla="*/ 148 w 857"/>
                  <a:gd name="T33" fmla="*/ 130 h 1305"/>
                  <a:gd name="T34" fmla="*/ 145 w 857"/>
                  <a:gd name="T35" fmla="*/ 129 h 1305"/>
                  <a:gd name="T36" fmla="*/ 141 w 857"/>
                  <a:gd name="T37" fmla="*/ 129 h 1305"/>
                  <a:gd name="T38" fmla="*/ 138 w 857"/>
                  <a:gd name="T39" fmla="*/ 129 h 1305"/>
                  <a:gd name="T40" fmla="*/ 93 w 857"/>
                  <a:gd name="T41" fmla="*/ 75 h 1305"/>
                  <a:gd name="T42" fmla="*/ 180 w 857"/>
                  <a:gd name="T43" fmla="*/ 93 h 1305"/>
                  <a:gd name="T44" fmla="*/ 184 w 857"/>
                  <a:gd name="T45" fmla="*/ 92 h 1305"/>
                  <a:gd name="T46" fmla="*/ 186 w 857"/>
                  <a:gd name="T47" fmla="*/ 91 h 1305"/>
                  <a:gd name="T48" fmla="*/ 190 w 857"/>
                  <a:gd name="T49" fmla="*/ 89 h 1305"/>
                  <a:gd name="T50" fmla="*/ 192 w 857"/>
                  <a:gd name="T51" fmla="*/ 86 h 1305"/>
                  <a:gd name="T52" fmla="*/ 193 w 857"/>
                  <a:gd name="T53" fmla="*/ 83 h 1305"/>
                  <a:gd name="T54" fmla="*/ 194 w 857"/>
                  <a:gd name="T55" fmla="*/ 78 h 1305"/>
                  <a:gd name="T56" fmla="*/ 193 w 857"/>
                  <a:gd name="T57" fmla="*/ 74 h 1305"/>
                  <a:gd name="T58" fmla="*/ 191 w 857"/>
                  <a:gd name="T59" fmla="*/ 70 h 1305"/>
                  <a:gd name="T60" fmla="*/ 189 w 857"/>
                  <a:gd name="T61" fmla="*/ 68 h 1305"/>
                  <a:gd name="T62" fmla="*/ 185 w 857"/>
                  <a:gd name="T63" fmla="*/ 65 h 1305"/>
                  <a:gd name="T64" fmla="*/ 182 w 857"/>
                  <a:gd name="T65" fmla="*/ 64 h 1305"/>
                  <a:gd name="T66" fmla="*/ 122 w 857"/>
                  <a:gd name="T67" fmla="*/ 64 h 1305"/>
                  <a:gd name="T68" fmla="*/ 112 w 857"/>
                  <a:gd name="T69" fmla="*/ 42 h 1305"/>
                  <a:gd name="T70" fmla="*/ 113 w 857"/>
                  <a:gd name="T71" fmla="*/ 37 h 1305"/>
                  <a:gd name="T72" fmla="*/ 114 w 857"/>
                  <a:gd name="T73" fmla="*/ 30 h 1305"/>
                  <a:gd name="T74" fmla="*/ 114 w 857"/>
                  <a:gd name="T75" fmla="*/ 24 h 1305"/>
                  <a:gd name="T76" fmla="*/ 112 w 857"/>
                  <a:gd name="T77" fmla="*/ 19 h 1305"/>
                  <a:gd name="T78" fmla="*/ 110 w 857"/>
                  <a:gd name="T79" fmla="*/ 15 h 1305"/>
                  <a:gd name="T80" fmla="*/ 107 w 857"/>
                  <a:gd name="T81" fmla="*/ 10 h 1305"/>
                  <a:gd name="T82" fmla="*/ 103 w 857"/>
                  <a:gd name="T83" fmla="*/ 7 h 1305"/>
                  <a:gd name="T84" fmla="*/ 98 w 857"/>
                  <a:gd name="T85" fmla="*/ 3 h 1305"/>
                  <a:gd name="T86" fmla="*/ 93 w 857"/>
                  <a:gd name="T87" fmla="*/ 1 h 1305"/>
                  <a:gd name="T88" fmla="*/ 87 w 857"/>
                  <a:gd name="T89" fmla="*/ 0 h 1305"/>
                  <a:gd name="T90" fmla="*/ 81 w 857"/>
                  <a:gd name="T91" fmla="*/ 0 h 1305"/>
                  <a:gd name="T92" fmla="*/ 75 w 857"/>
                  <a:gd name="T93" fmla="*/ 1 h 1305"/>
                  <a:gd name="T94" fmla="*/ 69 w 857"/>
                  <a:gd name="T95" fmla="*/ 3 h 1305"/>
                  <a:gd name="T96" fmla="*/ 63 w 857"/>
                  <a:gd name="T97" fmla="*/ 6 h 1305"/>
                  <a:gd name="T98" fmla="*/ 59 w 857"/>
                  <a:gd name="T99" fmla="*/ 11 h 1305"/>
                  <a:gd name="T100" fmla="*/ 55 w 857"/>
                  <a:gd name="T101" fmla="*/ 17 h 1305"/>
                  <a:gd name="T102" fmla="*/ 53 w 857"/>
                  <a:gd name="T103" fmla="*/ 23 h 130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57"/>
                  <a:gd name="T157" fmla="*/ 0 h 1305"/>
                  <a:gd name="T158" fmla="*/ 857 w 857"/>
                  <a:gd name="T159" fmla="*/ 1305 h 130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57" h="1305">
                    <a:moveTo>
                      <a:pt x="235" y="101"/>
                    </a:moveTo>
                    <a:lnTo>
                      <a:pt x="8" y="605"/>
                    </a:lnTo>
                    <a:lnTo>
                      <a:pt x="4" y="609"/>
                    </a:lnTo>
                    <a:lnTo>
                      <a:pt x="4" y="618"/>
                    </a:lnTo>
                    <a:lnTo>
                      <a:pt x="0" y="627"/>
                    </a:lnTo>
                    <a:lnTo>
                      <a:pt x="0" y="640"/>
                    </a:lnTo>
                    <a:lnTo>
                      <a:pt x="0" y="649"/>
                    </a:lnTo>
                    <a:lnTo>
                      <a:pt x="0" y="662"/>
                    </a:lnTo>
                    <a:lnTo>
                      <a:pt x="4" y="671"/>
                    </a:lnTo>
                    <a:lnTo>
                      <a:pt x="8" y="684"/>
                    </a:lnTo>
                    <a:lnTo>
                      <a:pt x="13" y="693"/>
                    </a:lnTo>
                    <a:lnTo>
                      <a:pt x="17" y="703"/>
                    </a:lnTo>
                    <a:lnTo>
                      <a:pt x="26" y="712"/>
                    </a:lnTo>
                    <a:lnTo>
                      <a:pt x="35" y="721"/>
                    </a:lnTo>
                    <a:lnTo>
                      <a:pt x="44" y="725"/>
                    </a:lnTo>
                    <a:lnTo>
                      <a:pt x="53" y="730"/>
                    </a:lnTo>
                    <a:lnTo>
                      <a:pt x="61" y="730"/>
                    </a:lnTo>
                    <a:lnTo>
                      <a:pt x="70" y="734"/>
                    </a:lnTo>
                    <a:lnTo>
                      <a:pt x="79" y="734"/>
                    </a:lnTo>
                    <a:lnTo>
                      <a:pt x="92" y="734"/>
                    </a:lnTo>
                    <a:lnTo>
                      <a:pt x="559" y="734"/>
                    </a:lnTo>
                    <a:lnTo>
                      <a:pt x="559" y="1304"/>
                    </a:lnTo>
                    <a:lnTo>
                      <a:pt x="705" y="1304"/>
                    </a:lnTo>
                    <a:lnTo>
                      <a:pt x="705" y="627"/>
                    </a:lnTo>
                    <a:lnTo>
                      <a:pt x="705" y="618"/>
                    </a:lnTo>
                    <a:lnTo>
                      <a:pt x="705" y="609"/>
                    </a:lnTo>
                    <a:lnTo>
                      <a:pt x="700" y="605"/>
                    </a:lnTo>
                    <a:lnTo>
                      <a:pt x="696" y="601"/>
                    </a:lnTo>
                    <a:lnTo>
                      <a:pt x="692" y="596"/>
                    </a:lnTo>
                    <a:lnTo>
                      <a:pt x="683" y="587"/>
                    </a:lnTo>
                    <a:lnTo>
                      <a:pt x="678" y="583"/>
                    </a:lnTo>
                    <a:lnTo>
                      <a:pt x="674" y="578"/>
                    </a:lnTo>
                    <a:lnTo>
                      <a:pt x="665" y="578"/>
                    </a:lnTo>
                    <a:lnTo>
                      <a:pt x="656" y="574"/>
                    </a:lnTo>
                    <a:lnTo>
                      <a:pt x="647" y="574"/>
                    </a:lnTo>
                    <a:lnTo>
                      <a:pt x="639" y="570"/>
                    </a:lnTo>
                    <a:lnTo>
                      <a:pt x="630" y="570"/>
                    </a:lnTo>
                    <a:lnTo>
                      <a:pt x="621" y="570"/>
                    </a:lnTo>
                    <a:lnTo>
                      <a:pt x="617" y="570"/>
                    </a:lnTo>
                    <a:lnTo>
                      <a:pt x="608" y="570"/>
                    </a:lnTo>
                    <a:lnTo>
                      <a:pt x="337" y="552"/>
                    </a:lnTo>
                    <a:lnTo>
                      <a:pt x="412" y="331"/>
                    </a:lnTo>
                    <a:lnTo>
                      <a:pt x="465" y="411"/>
                    </a:lnTo>
                    <a:lnTo>
                      <a:pt x="794" y="411"/>
                    </a:lnTo>
                    <a:lnTo>
                      <a:pt x="803" y="406"/>
                    </a:lnTo>
                    <a:lnTo>
                      <a:pt x="812" y="406"/>
                    </a:lnTo>
                    <a:lnTo>
                      <a:pt x="816" y="402"/>
                    </a:lnTo>
                    <a:lnTo>
                      <a:pt x="821" y="402"/>
                    </a:lnTo>
                    <a:lnTo>
                      <a:pt x="830" y="398"/>
                    </a:lnTo>
                    <a:lnTo>
                      <a:pt x="838" y="393"/>
                    </a:lnTo>
                    <a:lnTo>
                      <a:pt x="843" y="384"/>
                    </a:lnTo>
                    <a:lnTo>
                      <a:pt x="847" y="380"/>
                    </a:lnTo>
                    <a:lnTo>
                      <a:pt x="852" y="371"/>
                    </a:lnTo>
                    <a:lnTo>
                      <a:pt x="852" y="367"/>
                    </a:lnTo>
                    <a:lnTo>
                      <a:pt x="856" y="358"/>
                    </a:lnTo>
                    <a:lnTo>
                      <a:pt x="856" y="345"/>
                    </a:lnTo>
                    <a:lnTo>
                      <a:pt x="856" y="336"/>
                    </a:lnTo>
                    <a:lnTo>
                      <a:pt x="852" y="327"/>
                    </a:lnTo>
                    <a:lnTo>
                      <a:pt x="847" y="318"/>
                    </a:lnTo>
                    <a:lnTo>
                      <a:pt x="843" y="309"/>
                    </a:lnTo>
                    <a:lnTo>
                      <a:pt x="838" y="305"/>
                    </a:lnTo>
                    <a:lnTo>
                      <a:pt x="834" y="300"/>
                    </a:lnTo>
                    <a:lnTo>
                      <a:pt x="825" y="291"/>
                    </a:lnTo>
                    <a:lnTo>
                      <a:pt x="816" y="286"/>
                    </a:lnTo>
                    <a:lnTo>
                      <a:pt x="816" y="282"/>
                    </a:lnTo>
                    <a:lnTo>
                      <a:pt x="803" y="282"/>
                    </a:lnTo>
                    <a:lnTo>
                      <a:pt x="794" y="282"/>
                    </a:lnTo>
                    <a:lnTo>
                      <a:pt x="541" y="282"/>
                    </a:lnTo>
                    <a:lnTo>
                      <a:pt x="487" y="194"/>
                    </a:lnTo>
                    <a:lnTo>
                      <a:pt x="496" y="185"/>
                    </a:lnTo>
                    <a:lnTo>
                      <a:pt x="501" y="172"/>
                    </a:lnTo>
                    <a:lnTo>
                      <a:pt x="501" y="163"/>
                    </a:lnTo>
                    <a:lnTo>
                      <a:pt x="505" y="150"/>
                    </a:lnTo>
                    <a:lnTo>
                      <a:pt x="505" y="132"/>
                    </a:lnTo>
                    <a:lnTo>
                      <a:pt x="505" y="123"/>
                    </a:lnTo>
                    <a:lnTo>
                      <a:pt x="505" y="105"/>
                    </a:lnTo>
                    <a:lnTo>
                      <a:pt x="501" y="97"/>
                    </a:lnTo>
                    <a:lnTo>
                      <a:pt x="496" y="83"/>
                    </a:lnTo>
                    <a:lnTo>
                      <a:pt x="492" y="75"/>
                    </a:lnTo>
                    <a:lnTo>
                      <a:pt x="487" y="66"/>
                    </a:lnTo>
                    <a:lnTo>
                      <a:pt x="483" y="57"/>
                    </a:lnTo>
                    <a:lnTo>
                      <a:pt x="474" y="44"/>
                    </a:lnTo>
                    <a:lnTo>
                      <a:pt x="465" y="39"/>
                    </a:lnTo>
                    <a:lnTo>
                      <a:pt x="457" y="30"/>
                    </a:lnTo>
                    <a:lnTo>
                      <a:pt x="448" y="22"/>
                    </a:lnTo>
                    <a:lnTo>
                      <a:pt x="434" y="13"/>
                    </a:lnTo>
                    <a:lnTo>
                      <a:pt x="426" y="13"/>
                    </a:lnTo>
                    <a:lnTo>
                      <a:pt x="412" y="4"/>
                    </a:lnTo>
                    <a:lnTo>
                      <a:pt x="399" y="4"/>
                    </a:lnTo>
                    <a:lnTo>
                      <a:pt x="386" y="0"/>
                    </a:lnTo>
                    <a:lnTo>
                      <a:pt x="373" y="0"/>
                    </a:lnTo>
                    <a:lnTo>
                      <a:pt x="359" y="0"/>
                    </a:lnTo>
                    <a:lnTo>
                      <a:pt x="346" y="0"/>
                    </a:lnTo>
                    <a:lnTo>
                      <a:pt x="333" y="4"/>
                    </a:lnTo>
                    <a:lnTo>
                      <a:pt x="319" y="8"/>
                    </a:lnTo>
                    <a:lnTo>
                      <a:pt x="305" y="13"/>
                    </a:lnTo>
                    <a:lnTo>
                      <a:pt x="292" y="17"/>
                    </a:lnTo>
                    <a:lnTo>
                      <a:pt x="279" y="26"/>
                    </a:lnTo>
                    <a:lnTo>
                      <a:pt x="270" y="39"/>
                    </a:lnTo>
                    <a:lnTo>
                      <a:pt x="261" y="48"/>
                    </a:lnTo>
                    <a:lnTo>
                      <a:pt x="252" y="57"/>
                    </a:lnTo>
                    <a:lnTo>
                      <a:pt x="243" y="75"/>
                    </a:lnTo>
                    <a:lnTo>
                      <a:pt x="235" y="83"/>
                    </a:lnTo>
                    <a:lnTo>
                      <a:pt x="235" y="101"/>
                    </a:lnTo>
                  </a:path>
                </a:pathLst>
              </a:custGeom>
              <a:solidFill>
                <a:srgbClr val="FC012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pic>
        <p:nvPicPr>
          <p:cNvPr id="34820" name="Picture 4" descr="Amazon.com: Wicker Laundry Basket Plastic With Cutout Handles 50 Liter,  Brown Curved Bin To Keep Dirty Cloths 1.40 Bushel. By Superio: Home &amp;  Kitch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456" y="2434910"/>
            <a:ext cx="926157" cy="655594"/>
          </a:xfrm>
          <a:prstGeom prst="rect">
            <a:avLst/>
          </a:prstGeom>
          <a:noFill/>
          <a:extLst>
            <a:ext uri="{909E8E84-426E-40DD-AFC4-6F175D3DCCD1}">
              <a14:hiddenFill xmlns:a14="http://schemas.microsoft.com/office/drawing/2010/main">
                <a:solidFill>
                  <a:srgbClr val="FFFFFF"/>
                </a:solidFill>
              </a14:hiddenFill>
            </a:ext>
          </a:extLst>
        </p:spPr>
      </p:pic>
      <p:pic>
        <p:nvPicPr>
          <p:cNvPr id="286" name="Picture 4" descr="Amazon.com: Wicker Laundry Basket Plastic With Cutout Handles 50 Liter,  Brown Curved Bin To Keep Dirty Cloths 1.40 Bushel. By Superio: Home &amp;  Kitch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180" y="3326004"/>
            <a:ext cx="926157" cy="655594"/>
          </a:xfrm>
          <a:prstGeom prst="rect">
            <a:avLst/>
          </a:prstGeom>
          <a:noFill/>
          <a:extLst>
            <a:ext uri="{909E8E84-426E-40DD-AFC4-6F175D3DCCD1}">
              <a14:hiddenFill xmlns:a14="http://schemas.microsoft.com/office/drawing/2010/main">
                <a:solidFill>
                  <a:srgbClr val="FFFFFF"/>
                </a:solidFill>
              </a14:hiddenFill>
            </a:ext>
          </a:extLst>
        </p:spPr>
      </p:pic>
      <p:grpSp>
        <p:nvGrpSpPr>
          <p:cNvPr id="287" name="Group 97"/>
          <p:cNvGrpSpPr>
            <a:grpSpLocks/>
          </p:cNvGrpSpPr>
          <p:nvPr/>
        </p:nvGrpSpPr>
        <p:grpSpPr bwMode="auto">
          <a:xfrm>
            <a:off x="4006854" y="3241845"/>
            <a:ext cx="482600" cy="709612"/>
            <a:chOff x="1809" y="1929"/>
            <a:chExt cx="304" cy="447"/>
          </a:xfrm>
        </p:grpSpPr>
        <p:grpSp>
          <p:nvGrpSpPr>
            <p:cNvPr id="288" name="Group 98"/>
            <p:cNvGrpSpPr>
              <a:grpSpLocks/>
            </p:cNvGrpSpPr>
            <p:nvPr/>
          </p:nvGrpSpPr>
          <p:grpSpPr bwMode="auto">
            <a:xfrm>
              <a:off x="1809" y="1929"/>
              <a:ext cx="304" cy="447"/>
              <a:chOff x="1809" y="1929"/>
              <a:chExt cx="304" cy="447"/>
            </a:xfrm>
          </p:grpSpPr>
          <p:grpSp>
            <p:nvGrpSpPr>
              <p:cNvPr id="290" name="Group 99"/>
              <p:cNvGrpSpPr>
                <a:grpSpLocks/>
              </p:cNvGrpSpPr>
              <p:nvPr/>
            </p:nvGrpSpPr>
            <p:grpSpPr bwMode="auto">
              <a:xfrm>
                <a:off x="1809" y="2000"/>
                <a:ext cx="304" cy="376"/>
                <a:chOff x="1809" y="2000"/>
                <a:chExt cx="304" cy="376"/>
              </a:xfrm>
            </p:grpSpPr>
            <p:sp>
              <p:nvSpPr>
                <p:cNvPr id="295" name="Freeform 100"/>
                <p:cNvSpPr>
                  <a:spLocks noChangeArrowheads="1"/>
                </p:cNvSpPr>
                <p:nvPr/>
              </p:nvSpPr>
              <p:spPr bwMode="auto">
                <a:xfrm>
                  <a:off x="1809" y="2000"/>
                  <a:ext cx="305" cy="377"/>
                </a:xfrm>
                <a:custGeom>
                  <a:avLst/>
                  <a:gdLst>
                    <a:gd name="T0" fmla="*/ 0 w 1346"/>
                    <a:gd name="T1" fmla="*/ 377 h 1664"/>
                    <a:gd name="T2" fmla="*/ 0 w 1346"/>
                    <a:gd name="T3" fmla="*/ 76 h 1664"/>
                    <a:gd name="T4" fmla="*/ 76 w 1346"/>
                    <a:gd name="T5" fmla="*/ 0 h 1664"/>
                    <a:gd name="T6" fmla="*/ 305 w 1346"/>
                    <a:gd name="T7" fmla="*/ 0 h 1664"/>
                    <a:gd name="T8" fmla="*/ 305 w 1346"/>
                    <a:gd name="T9" fmla="*/ 300 h 1664"/>
                    <a:gd name="T10" fmla="*/ 228 w 1346"/>
                    <a:gd name="T11" fmla="*/ 377 h 1664"/>
                    <a:gd name="T12" fmla="*/ 0 w 1346"/>
                    <a:gd name="T13" fmla="*/ 377 h 1664"/>
                    <a:gd name="T14" fmla="*/ 0 60000 65536"/>
                    <a:gd name="T15" fmla="*/ 0 60000 65536"/>
                    <a:gd name="T16" fmla="*/ 0 60000 65536"/>
                    <a:gd name="T17" fmla="*/ 0 60000 65536"/>
                    <a:gd name="T18" fmla="*/ 0 60000 65536"/>
                    <a:gd name="T19" fmla="*/ 0 60000 65536"/>
                    <a:gd name="T20" fmla="*/ 0 60000 65536"/>
                    <a:gd name="T21" fmla="*/ 0 w 1346"/>
                    <a:gd name="T22" fmla="*/ 0 h 1664"/>
                    <a:gd name="T23" fmla="*/ 1346 w 1346"/>
                    <a:gd name="T24" fmla="*/ 1664 h 16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6" h="1664">
                      <a:moveTo>
                        <a:pt x="0" y="1663"/>
                      </a:moveTo>
                      <a:lnTo>
                        <a:pt x="0" y="335"/>
                      </a:lnTo>
                      <a:lnTo>
                        <a:pt x="335" y="0"/>
                      </a:lnTo>
                      <a:lnTo>
                        <a:pt x="1345" y="0"/>
                      </a:lnTo>
                      <a:lnTo>
                        <a:pt x="1345" y="1326"/>
                      </a:lnTo>
                      <a:lnTo>
                        <a:pt x="1008" y="1663"/>
                      </a:lnTo>
                      <a:lnTo>
                        <a:pt x="0" y="1663"/>
                      </a:lnTo>
                    </a:path>
                  </a:pathLst>
                </a:custGeom>
                <a:solidFill>
                  <a:srgbClr val="F6BF69"/>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96" name="Freeform 101"/>
                <p:cNvSpPr>
                  <a:spLocks noChangeArrowheads="1"/>
                </p:cNvSpPr>
                <p:nvPr/>
              </p:nvSpPr>
              <p:spPr bwMode="auto">
                <a:xfrm>
                  <a:off x="1809" y="2000"/>
                  <a:ext cx="305" cy="76"/>
                </a:xfrm>
                <a:custGeom>
                  <a:avLst/>
                  <a:gdLst>
                    <a:gd name="T0" fmla="*/ 0 w 1346"/>
                    <a:gd name="T1" fmla="*/ 76 h 336"/>
                    <a:gd name="T2" fmla="*/ 76 w 1346"/>
                    <a:gd name="T3" fmla="*/ 0 h 336"/>
                    <a:gd name="T4" fmla="*/ 305 w 1346"/>
                    <a:gd name="T5" fmla="*/ 0 h 336"/>
                    <a:gd name="T6" fmla="*/ 228 w 1346"/>
                    <a:gd name="T7" fmla="*/ 76 h 336"/>
                    <a:gd name="T8" fmla="*/ 0 w 1346"/>
                    <a:gd name="T9" fmla="*/ 76 h 336"/>
                    <a:gd name="T10" fmla="*/ 0 60000 65536"/>
                    <a:gd name="T11" fmla="*/ 0 60000 65536"/>
                    <a:gd name="T12" fmla="*/ 0 60000 65536"/>
                    <a:gd name="T13" fmla="*/ 0 60000 65536"/>
                    <a:gd name="T14" fmla="*/ 0 60000 65536"/>
                    <a:gd name="T15" fmla="*/ 0 w 1346"/>
                    <a:gd name="T16" fmla="*/ 0 h 336"/>
                    <a:gd name="T17" fmla="*/ 1346 w 1346"/>
                    <a:gd name="T18" fmla="*/ 336 h 336"/>
                  </a:gdLst>
                  <a:ahLst/>
                  <a:cxnLst>
                    <a:cxn ang="T10">
                      <a:pos x="T0" y="T1"/>
                    </a:cxn>
                    <a:cxn ang="T11">
                      <a:pos x="T2" y="T3"/>
                    </a:cxn>
                    <a:cxn ang="T12">
                      <a:pos x="T4" y="T5"/>
                    </a:cxn>
                    <a:cxn ang="T13">
                      <a:pos x="T6" y="T7"/>
                    </a:cxn>
                    <a:cxn ang="T14">
                      <a:pos x="T8" y="T9"/>
                    </a:cxn>
                  </a:cxnLst>
                  <a:rect l="T15" t="T16" r="T17" b="T18"/>
                  <a:pathLst>
                    <a:path w="1346" h="336">
                      <a:moveTo>
                        <a:pt x="0" y="335"/>
                      </a:moveTo>
                      <a:lnTo>
                        <a:pt x="335" y="0"/>
                      </a:lnTo>
                      <a:lnTo>
                        <a:pt x="1345" y="0"/>
                      </a:lnTo>
                      <a:lnTo>
                        <a:pt x="1008" y="335"/>
                      </a:lnTo>
                      <a:lnTo>
                        <a:pt x="0" y="335"/>
                      </a:lnTo>
                    </a:path>
                  </a:pathLst>
                </a:custGeom>
                <a:solidFill>
                  <a:srgbClr val="FFD072"/>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97" name="Freeform 102"/>
                <p:cNvSpPr>
                  <a:spLocks noChangeArrowheads="1"/>
                </p:cNvSpPr>
                <p:nvPr/>
              </p:nvSpPr>
              <p:spPr bwMode="auto">
                <a:xfrm>
                  <a:off x="2038" y="2000"/>
                  <a:ext cx="77" cy="377"/>
                </a:xfrm>
                <a:custGeom>
                  <a:avLst/>
                  <a:gdLst>
                    <a:gd name="T0" fmla="*/ 0 w 338"/>
                    <a:gd name="T1" fmla="*/ 377 h 1664"/>
                    <a:gd name="T2" fmla="*/ 0 w 338"/>
                    <a:gd name="T3" fmla="*/ 76 h 1664"/>
                    <a:gd name="T4" fmla="*/ 77 w 338"/>
                    <a:gd name="T5" fmla="*/ 0 h 1664"/>
                    <a:gd name="T6" fmla="*/ 77 w 338"/>
                    <a:gd name="T7" fmla="*/ 300 h 1664"/>
                    <a:gd name="T8" fmla="*/ 0 w 338"/>
                    <a:gd name="T9" fmla="*/ 377 h 1664"/>
                    <a:gd name="T10" fmla="*/ 0 60000 65536"/>
                    <a:gd name="T11" fmla="*/ 0 60000 65536"/>
                    <a:gd name="T12" fmla="*/ 0 60000 65536"/>
                    <a:gd name="T13" fmla="*/ 0 60000 65536"/>
                    <a:gd name="T14" fmla="*/ 0 60000 65536"/>
                    <a:gd name="T15" fmla="*/ 0 w 338"/>
                    <a:gd name="T16" fmla="*/ 0 h 1664"/>
                    <a:gd name="T17" fmla="*/ 338 w 338"/>
                    <a:gd name="T18" fmla="*/ 1664 h 1664"/>
                  </a:gdLst>
                  <a:ahLst/>
                  <a:cxnLst>
                    <a:cxn ang="T10">
                      <a:pos x="T0" y="T1"/>
                    </a:cxn>
                    <a:cxn ang="T11">
                      <a:pos x="T2" y="T3"/>
                    </a:cxn>
                    <a:cxn ang="T12">
                      <a:pos x="T4" y="T5"/>
                    </a:cxn>
                    <a:cxn ang="T13">
                      <a:pos x="T6" y="T7"/>
                    </a:cxn>
                    <a:cxn ang="T14">
                      <a:pos x="T8" y="T9"/>
                    </a:cxn>
                  </a:cxnLst>
                  <a:rect l="T15" t="T16" r="T17" b="T18"/>
                  <a:pathLst>
                    <a:path w="338" h="1664">
                      <a:moveTo>
                        <a:pt x="0" y="1663"/>
                      </a:moveTo>
                      <a:lnTo>
                        <a:pt x="0" y="335"/>
                      </a:lnTo>
                      <a:lnTo>
                        <a:pt x="337" y="0"/>
                      </a:lnTo>
                      <a:lnTo>
                        <a:pt x="337" y="1326"/>
                      </a:lnTo>
                      <a:lnTo>
                        <a:pt x="0" y="1663"/>
                      </a:lnTo>
                    </a:path>
                  </a:pathLst>
                </a:custGeom>
                <a:solidFill>
                  <a:srgbClr val="D3A45A"/>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291" name="Group 103"/>
              <p:cNvGrpSpPr>
                <a:grpSpLocks/>
              </p:cNvGrpSpPr>
              <p:nvPr/>
            </p:nvGrpSpPr>
            <p:grpSpPr bwMode="auto">
              <a:xfrm>
                <a:off x="1879" y="1929"/>
                <a:ext cx="234" cy="77"/>
                <a:chOff x="1879" y="1929"/>
                <a:chExt cx="234" cy="77"/>
              </a:xfrm>
            </p:grpSpPr>
            <p:sp>
              <p:nvSpPr>
                <p:cNvPr id="292" name="Freeform 104"/>
                <p:cNvSpPr>
                  <a:spLocks noChangeArrowheads="1"/>
                </p:cNvSpPr>
                <p:nvPr/>
              </p:nvSpPr>
              <p:spPr bwMode="auto">
                <a:xfrm>
                  <a:off x="1879" y="1929"/>
                  <a:ext cx="235" cy="78"/>
                </a:xfrm>
                <a:custGeom>
                  <a:avLst/>
                  <a:gdLst>
                    <a:gd name="T0" fmla="*/ 0 w 1037"/>
                    <a:gd name="T1" fmla="*/ 78 h 345"/>
                    <a:gd name="T2" fmla="*/ 0 w 1037"/>
                    <a:gd name="T3" fmla="*/ 19 h 345"/>
                    <a:gd name="T4" fmla="*/ 19 w 1037"/>
                    <a:gd name="T5" fmla="*/ 0 h 345"/>
                    <a:gd name="T6" fmla="*/ 235 w 1037"/>
                    <a:gd name="T7" fmla="*/ 0 h 345"/>
                    <a:gd name="T8" fmla="*/ 235 w 1037"/>
                    <a:gd name="T9" fmla="*/ 58 h 345"/>
                    <a:gd name="T10" fmla="*/ 215 w 1037"/>
                    <a:gd name="T11" fmla="*/ 78 h 345"/>
                    <a:gd name="T12" fmla="*/ 0 w 1037"/>
                    <a:gd name="T13" fmla="*/ 78 h 345"/>
                    <a:gd name="T14" fmla="*/ 0 60000 65536"/>
                    <a:gd name="T15" fmla="*/ 0 60000 65536"/>
                    <a:gd name="T16" fmla="*/ 0 60000 65536"/>
                    <a:gd name="T17" fmla="*/ 0 60000 65536"/>
                    <a:gd name="T18" fmla="*/ 0 60000 65536"/>
                    <a:gd name="T19" fmla="*/ 0 60000 65536"/>
                    <a:gd name="T20" fmla="*/ 0 60000 65536"/>
                    <a:gd name="T21" fmla="*/ 0 w 1037"/>
                    <a:gd name="T22" fmla="*/ 0 h 345"/>
                    <a:gd name="T23" fmla="*/ 1037 w 1037"/>
                    <a:gd name="T24" fmla="*/ 345 h 3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7" h="345">
                      <a:moveTo>
                        <a:pt x="0" y="344"/>
                      </a:moveTo>
                      <a:lnTo>
                        <a:pt x="0" y="85"/>
                      </a:lnTo>
                      <a:lnTo>
                        <a:pt x="85" y="0"/>
                      </a:lnTo>
                      <a:lnTo>
                        <a:pt x="1036" y="0"/>
                      </a:lnTo>
                      <a:lnTo>
                        <a:pt x="1036" y="257"/>
                      </a:lnTo>
                      <a:lnTo>
                        <a:pt x="949" y="344"/>
                      </a:lnTo>
                      <a:lnTo>
                        <a:pt x="0" y="344"/>
                      </a:lnTo>
                    </a:path>
                  </a:pathLst>
                </a:custGeom>
                <a:solidFill>
                  <a:srgbClr val="F6BF69"/>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93" name="Freeform 105"/>
                <p:cNvSpPr>
                  <a:spLocks noChangeArrowheads="1"/>
                </p:cNvSpPr>
                <p:nvPr/>
              </p:nvSpPr>
              <p:spPr bwMode="auto">
                <a:xfrm>
                  <a:off x="1879" y="1929"/>
                  <a:ext cx="235" cy="20"/>
                </a:xfrm>
                <a:custGeom>
                  <a:avLst/>
                  <a:gdLst>
                    <a:gd name="T0" fmla="*/ 0 w 1037"/>
                    <a:gd name="T1" fmla="*/ 20 h 86"/>
                    <a:gd name="T2" fmla="*/ 19 w 1037"/>
                    <a:gd name="T3" fmla="*/ 0 h 86"/>
                    <a:gd name="T4" fmla="*/ 235 w 1037"/>
                    <a:gd name="T5" fmla="*/ 0 h 86"/>
                    <a:gd name="T6" fmla="*/ 215 w 1037"/>
                    <a:gd name="T7" fmla="*/ 20 h 86"/>
                    <a:gd name="T8" fmla="*/ 0 w 1037"/>
                    <a:gd name="T9" fmla="*/ 20 h 86"/>
                    <a:gd name="T10" fmla="*/ 0 60000 65536"/>
                    <a:gd name="T11" fmla="*/ 0 60000 65536"/>
                    <a:gd name="T12" fmla="*/ 0 60000 65536"/>
                    <a:gd name="T13" fmla="*/ 0 60000 65536"/>
                    <a:gd name="T14" fmla="*/ 0 60000 65536"/>
                    <a:gd name="T15" fmla="*/ 0 w 1037"/>
                    <a:gd name="T16" fmla="*/ 0 h 86"/>
                    <a:gd name="T17" fmla="*/ 1037 w 1037"/>
                    <a:gd name="T18" fmla="*/ 86 h 86"/>
                  </a:gdLst>
                  <a:ahLst/>
                  <a:cxnLst>
                    <a:cxn ang="T10">
                      <a:pos x="T0" y="T1"/>
                    </a:cxn>
                    <a:cxn ang="T11">
                      <a:pos x="T2" y="T3"/>
                    </a:cxn>
                    <a:cxn ang="T12">
                      <a:pos x="T4" y="T5"/>
                    </a:cxn>
                    <a:cxn ang="T13">
                      <a:pos x="T6" y="T7"/>
                    </a:cxn>
                    <a:cxn ang="T14">
                      <a:pos x="T8" y="T9"/>
                    </a:cxn>
                  </a:cxnLst>
                  <a:rect l="T15" t="T16" r="T17" b="T18"/>
                  <a:pathLst>
                    <a:path w="1037" h="86">
                      <a:moveTo>
                        <a:pt x="0" y="85"/>
                      </a:moveTo>
                      <a:lnTo>
                        <a:pt x="85" y="0"/>
                      </a:lnTo>
                      <a:lnTo>
                        <a:pt x="1036" y="0"/>
                      </a:lnTo>
                      <a:lnTo>
                        <a:pt x="949" y="85"/>
                      </a:lnTo>
                      <a:lnTo>
                        <a:pt x="0" y="85"/>
                      </a:lnTo>
                    </a:path>
                  </a:pathLst>
                </a:custGeom>
                <a:solidFill>
                  <a:srgbClr val="FFD072"/>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94" name="Freeform 106"/>
                <p:cNvSpPr>
                  <a:spLocks noChangeArrowheads="1"/>
                </p:cNvSpPr>
                <p:nvPr/>
              </p:nvSpPr>
              <p:spPr bwMode="auto">
                <a:xfrm>
                  <a:off x="2094" y="1929"/>
                  <a:ext cx="20" cy="78"/>
                </a:xfrm>
                <a:custGeom>
                  <a:avLst/>
                  <a:gdLst>
                    <a:gd name="T0" fmla="*/ 0 w 88"/>
                    <a:gd name="T1" fmla="*/ 78 h 345"/>
                    <a:gd name="T2" fmla="*/ 0 w 88"/>
                    <a:gd name="T3" fmla="*/ 19 h 345"/>
                    <a:gd name="T4" fmla="*/ 20 w 88"/>
                    <a:gd name="T5" fmla="*/ 0 h 345"/>
                    <a:gd name="T6" fmla="*/ 20 w 88"/>
                    <a:gd name="T7" fmla="*/ 58 h 345"/>
                    <a:gd name="T8" fmla="*/ 0 w 88"/>
                    <a:gd name="T9" fmla="*/ 78 h 345"/>
                    <a:gd name="T10" fmla="*/ 0 60000 65536"/>
                    <a:gd name="T11" fmla="*/ 0 60000 65536"/>
                    <a:gd name="T12" fmla="*/ 0 60000 65536"/>
                    <a:gd name="T13" fmla="*/ 0 60000 65536"/>
                    <a:gd name="T14" fmla="*/ 0 60000 65536"/>
                    <a:gd name="T15" fmla="*/ 0 w 88"/>
                    <a:gd name="T16" fmla="*/ 0 h 345"/>
                    <a:gd name="T17" fmla="*/ 88 w 88"/>
                    <a:gd name="T18" fmla="*/ 345 h 345"/>
                  </a:gdLst>
                  <a:ahLst/>
                  <a:cxnLst>
                    <a:cxn ang="T10">
                      <a:pos x="T0" y="T1"/>
                    </a:cxn>
                    <a:cxn ang="T11">
                      <a:pos x="T2" y="T3"/>
                    </a:cxn>
                    <a:cxn ang="T12">
                      <a:pos x="T4" y="T5"/>
                    </a:cxn>
                    <a:cxn ang="T13">
                      <a:pos x="T6" y="T7"/>
                    </a:cxn>
                    <a:cxn ang="T14">
                      <a:pos x="T8" y="T9"/>
                    </a:cxn>
                  </a:cxnLst>
                  <a:rect l="T15" t="T16" r="T17" b="T18"/>
                  <a:pathLst>
                    <a:path w="88" h="345">
                      <a:moveTo>
                        <a:pt x="0" y="344"/>
                      </a:moveTo>
                      <a:lnTo>
                        <a:pt x="0" y="85"/>
                      </a:lnTo>
                      <a:lnTo>
                        <a:pt x="87" y="0"/>
                      </a:lnTo>
                      <a:lnTo>
                        <a:pt x="87" y="257"/>
                      </a:lnTo>
                      <a:lnTo>
                        <a:pt x="0" y="344"/>
                      </a:lnTo>
                    </a:path>
                  </a:pathLst>
                </a:custGeom>
                <a:solidFill>
                  <a:srgbClr val="D3A45A"/>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sp>
          <p:nvSpPr>
            <p:cNvPr id="289" name="Freeform 107"/>
            <p:cNvSpPr>
              <a:spLocks noChangeArrowheads="1"/>
            </p:cNvSpPr>
            <p:nvPr/>
          </p:nvSpPr>
          <p:spPr bwMode="auto">
            <a:xfrm>
              <a:off x="1871" y="2033"/>
              <a:ext cx="158" cy="27"/>
            </a:xfrm>
            <a:custGeom>
              <a:avLst/>
              <a:gdLst>
                <a:gd name="T0" fmla="*/ 39 w 698"/>
                <a:gd name="T1" fmla="*/ 0 h 120"/>
                <a:gd name="T2" fmla="*/ 158 w 698"/>
                <a:gd name="T3" fmla="*/ 0 h 120"/>
                <a:gd name="T4" fmla="*/ 118 w 698"/>
                <a:gd name="T5" fmla="*/ 27 h 120"/>
                <a:gd name="T6" fmla="*/ 0 w 698"/>
                <a:gd name="T7" fmla="*/ 27 h 120"/>
                <a:gd name="T8" fmla="*/ 39 w 698"/>
                <a:gd name="T9" fmla="*/ 0 h 120"/>
                <a:gd name="T10" fmla="*/ 0 60000 65536"/>
                <a:gd name="T11" fmla="*/ 0 60000 65536"/>
                <a:gd name="T12" fmla="*/ 0 60000 65536"/>
                <a:gd name="T13" fmla="*/ 0 60000 65536"/>
                <a:gd name="T14" fmla="*/ 0 60000 65536"/>
                <a:gd name="T15" fmla="*/ 0 w 698"/>
                <a:gd name="T16" fmla="*/ 0 h 120"/>
                <a:gd name="T17" fmla="*/ 698 w 698"/>
                <a:gd name="T18" fmla="*/ 120 h 120"/>
              </a:gdLst>
              <a:ahLst/>
              <a:cxnLst>
                <a:cxn ang="T10">
                  <a:pos x="T0" y="T1"/>
                </a:cxn>
                <a:cxn ang="T11">
                  <a:pos x="T2" y="T3"/>
                </a:cxn>
                <a:cxn ang="T12">
                  <a:pos x="T4" y="T5"/>
                </a:cxn>
                <a:cxn ang="T13">
                  <a:pos x="T6" y="T7"/>
                </a:cxn>
                <a:cxn ang="T14">
                  <a:pos x="T8" y="T9"/>
                </a:cxn>
              </a:cxnLst>
              <a:rect l="T15" t="T16" r="T17" b="T18"/>
              <a:pathLst>
                <a:path w="698" h="120">
                  <a:moveTo>
                    <a:pt x="173" y="0"/>
                  </a:moveTo>
                  <a:lnTo>
                    <a:pt x="697" y="0"/>
                  </a:lnTo>
                  <a:lnTo>
                    <a:pt x="522" y="119"/>
                  </a:lnTo>
                  <a:lnTo>
                    <a:pt x="0" y="119"/>
                  </a:lnTo>
                  <a:lnTo>
                    <a:pt x="173" y="0"/>
                  </a:lnTo>
                </a:path>
              </a:pathLst>
            </a:custGeom>
            <a:solidFill>
              <a:srgbClr val="F6BF69"/>
            </a:solidFill>
            <a:ln w="2556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298" name="Group 108"/>
          <p:cNvGrpSpPr>
            <a:grpSpLocks/>
          </p:cNvGrpSpPr>
          <p:nvPr/>
        </p:nvGrpSpPr>
        <p:grpSpPr bwMode="auto">
          <a:xfrm>
            <a:off x="4817853" y="3243433"/>
            <a:ext cx="598488" cy="709612"/>
            <a:chOff x="2110" y="1929"/>
            <a:chExt cx="377" cy="447"/>
          </a:xfrm>
        </p:grpSpPr>
        <p:grpSp>
          <p:nvGrpSpPr>
            <p:cNvPr id="299" name="Group 109"/>
            <p:cNvGrpSpPr>
              <a:grpSpLocks/>
            </p:cNvGrpSpPr>
            <p:nvPr/>
          </p:nvGrpSpPr>
          <p:grpSpPr bwMode="auto">
            <a:xfrm>
              <a:off x="2110" y="1929"/>
              <a:ext cx="377" cy="447"/>
              <a:chOff x="2110" y="1929"/>
              <a:chExt cx="377" cy="447"/>
            </a:xfrm>
          </p:grpSpPr>
          <p:grpSp>
            <p:nvGrpSpPr>
              <p:cNvPr id="302" name="Group 110"/>
              <p:cNvGrpSpPr>
                <a:grpSpLocks/>
              </p:cNvGrpSpPr>
              <p:nvPr/>
            </p:nvGrpSpPr>
            <p:grpSpPr bwMode="auto">
              <a:xfrm>
                <a:off x="2110" y="2000"/>
                <a:ext cx="377" cy="376"/>
                <a:chOff x="2110" y="2000"/>
                <a:chExt cx="377" cy="376"/>
              </a:xfrm>
            </p:grpSpPr>
            <p:sp>
              <p:nvSpPr>
                <p:cNvPr id="307" name="Freeform 111"/>
                <p:cNvSpPr>
                  <a:spLocks noChangeArrowheads="1"/>
                </p:cNvSpPr>
                <p:nvPr/>
              </p:nvSpPr>
              <p:spPr bwMode="auto">
                <a:xfrm>
                  <a:off x="2110" y="2000"/>
                  <a:ext cx="378" cy="377"/>
                </a:xfrm>
                <a:custGeom>
                  <a:avLst/>
                  <a:gdLst>
                    <a:gd name="T0" fmla="*/ 0 w 1667"/>
                    <a:gd name="T1" fmla="*/ 377 h 1664"/>
                    <a:gd name="T2" fmla="*/ 0 w 1667"/>
                    <a:gd name="T3" fmla="*/ 94 h 1664"/>
                    <a:gd name="T4" fmla="*/ 94 w 1667"/>
                    <a:gd name="T5" fmla="*/ 0 h 1664"/>
                    <a:gd name="T6" fmla="*/ 378 w 1667"/>
                    <a:gd name="T7" fmla="*/ 0 h 1664"/>
                    <a:gd name="T8" fmla="*/ 378 w 1667"/>
                    <a:gd name="T9" fmla="*/ 283 h 1664"/>
                    <a:gd name="T10" fmla="*/ 283 w 1667"/>
                    <a:gd name="T11" fmla="*/ 377 h 1664"/>
                    <a:gd name="T12" fmla="*/ 0 w 1667"/>
                    <a:gd name="T13" fmla="*/ 377 h 1664"/>
                    <a:gd name="T14" fmla="*/ 0 60000 65536"/>
                    <a:gd name="T15" fmla="*/ 0 60000 65536"/>
                    <a:gd name="T16" fmla="*/ 0 60000 65536"/>
                    <a:gd name="T17" fmla="*/ 0 60000 65536"/>
                    <a:gd name="T18" fmla="*/ 0 60000 65536"/>
                    <a:gd name="T19" fmla="*/ 0 60000 65536"/>
                    <a:gd name="T20" fmla="*/ 0 60000 65536"/>
                    <a:gd name="T21" fmla="*/ 0 w 1667"/>
                    <a:gd name="T22" fmla="*/ 0 h 1664"/>
                    <a:gd name="T23" fmla="*/ 1667 w 1667"/>
                    <a:gd name="T24" fmla="*/ 1664 h 16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7" h="1664">
                      <a:moveTo>
                        <a:pt x="0" y="1663"/>
                      </a:moveTo>
                      <a:lnTo>
                        <a:pt x="0" y="414"/>
                      </a:lnTo>
                      <a:lnTo>
                        <a:pt x="414" y="0"/>
                      </a:lnTo>
                      <a:lnTo>
                        <a:pt x="1666" y="0"/>
                      </a:lnTo>
                      <a:lnTo>
                        <a:pt x="1666" y="1247"/>
                      </a:lnTo>
                      <a:lnTo>
                        <a:pt x="1250" y="1663"/>
                      </a:lnTo>
                      <a:lnTo>
                        <a:pt x="0" y="1663"/>
                      </a:lnTo>
                    </a:path>
                  </a:pathLst>
                </a:custGeom>
                <a:solidFill>
                  <a:srgbClr val="A2C1FE"/>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8" name="Freeform 112"/>
                <p:cNvSpPr>
                  <a:spLocks noChangeArrowheads="1"/>
                </p:cNvSpPr>
                <p:nvPr/>
              </p:nvSpPr>
              <p:spPr bwMode="auto">
                <a:xfrm>
                  <a:off x="2110" y="2000"/>
                  <a:ext cx="378" cy="94"/>
                </a:xfrm>
                <a:custGeom>
                  <a:avLst/>
                  <a:gdLst>
                    <a:gd name="T0" fmla="*/ 0 w 1667"/>
                    <a:gd name="T1" fmla="*/ 94 h 415"/>
                    <a:gd name="T2" fmla="*/ 94 w 1667"/>
                    <a:gd name="T3" fmla="*/ 0 h 415"/>
                    <a:gd name="T4" fmla="*/ 378 w 1667"/>
                    <a:gd name="T5" fmla="*/ 0 h 415"/>
                    <a:gd name="T6" fmla="*/ 283 w 1667"/>
                    <a:gd name="T7" fmla="*/ 94 h 415"/>
                    <a:gd name="T8" fmla="*/ 0 w 1667"/>
                    <a:gd name="T9" fmla="*/ 94 h 415"/>
                    <a:gd name="T10" fmla="*/ 0 60000 65536"/>
                    <a:gd name="T11" fmla="*/ 0 60000 65536"/>
                    <a:gd name="T12" fmla="*/ 0 60000 65536"/>
                    <a:gd name="T13" fmla="*/ 0 60000 65536"/>
                    <a:gd name="T14" fmla="*/ 0 60000 65536"/>
                    <a:gd name="T15" fmla="*/ 0 w 1667"/>
                    <a:gd name="T16" fmla="*/ 0 h 415"/>
                    <a:gd name="T17" fmla="*/ 1667 w 1667"/>
                    <a:gd name="T18" fmla="*/ 415 h 415"/>
                  </a:gdLst>
                  <a:ahLst/>
                  <a:cxnLst>
                    <a:cxn ang="T10">
                      <a:pos x="T0" y="T1"/>
                    </a:cxn>
                    <a:cxn ang="T11">
                      <a:pos x="T2" y="T3"/>
                    </a:cxn>
                    <a:cxn ang="T12">
                      <a:pos x="T4" y="T5"/>
                    </a:cxn>
                    <a:cxn ang="T13">
                      <a:pos x="T6" y="T7"/>
                    </a:cxn>
                    <a:cxn ang="T14">
                      <a:pos x="T8" y="T9"/>
                    </a:cxn>
                  </a:cxnLst>
                  <a:rect l="T15" t="T16" r="T17" b="T18"/>
                  <a:pathLst>
                    <a:path w="1667" h="415">
                      <a:moveTo>
                        <a:pt x="0" y="414"/>
                      </a:moveTo>
                      <a:lnTo>
                        <a:pt x="414" y="0"/>
                      </a:lnTo>
                      <a:lnTo>
                        <a:pt x="1666" y="0"/>
                      </a:lnTo>
                      <a:lnTo>
                        <a:pt x="1250" y="414"/>
                      </a:lnTo>
                      <a:lnTo>
                        <a:pt x="0" y="414"/>
                      </a:lnTo>
                    </a:path>
                  </a:pathLst>
                </a:custGeom>
                <a:solidFill>
                  <a:srgbClr val="B1D3FF"/>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9" name="Freeform 113"/>
                <p:cNvSpPr>
                  <a:spLocks noChangeArrowheads="1"/>
                </p:cNvSpPr>
                <p:nvPr/>
              </p:nvSpPr>
              <p:spPr bwMode="auto">
                <a:xfrm>
                  <a:off x="2394" y="2000"/>
                  <a:ext cx="95" cy="377"/>
                </a:xfrm>
                <a:custGeom>
                  <a:avLst/>
                  <a:gdLst>
                    <a:gd name="T0" fmla="*/ 0 w 417"/>
                    <a:gd name="T1" fmla="*/ 377 h 1664"/>
                    <a:gd name="T2" fmla="*/ 0 w 417"/>
                    <a:gd name="T3" fmla="*/ 94 h 1664"/>
                    <a:gd name="T4" fmla="*/ 95 w 417"/>
                    <a:gd name="T5" fmla="*/ 0 h 1664"/>
                    <a:gd name="T6" fmla="*/ 95 w 417"/>
                    <a:gd name="T7" fmla="*/ 283 h 1664"/>
                    <a:gd name="T8" fmla="*/ 0 w 417"/>
                    <a:gd name="T9" fmla="*/ 377 h 1664"/>
                    <a:gd name="T10" fmla="*/ 0 60000 65536"/>
                    <a:gd name="T11" fmla="*/ 0 60000 65536"/>
                    <a:gd name="T12" fmla="*/ 0 60000 65536"/>
                    <a:gd name="T13" fmla="*/ 0 60000 65536"/>
                    <a:gd name="T14" fmla="*/ 0 60000 65536"/>
                    <a:gd name="T15" fmla="*/ 0 w 417"/>
                    <a:gd name="T16" fmla="*/ 0 h 1664"/>
                    <a:gd name="T17" fmla="*/ 417 w 417"/>
                    <a:gd name="T18" fmla="*/ 1664 h 1664"/>
                  </a:gdLst>
                  <a:ahLst/>
                  <a:cxnLst>
                    <a:cxn ang="T10">
                      <a:pos x="T0" y="T1"/>
                    </a:cxn>
                    <a:cxn ang="T11">
                      <a:pos x="T2" y="T3"/>
                    </a:cxn>
                    <a:cxn ang="T12">
                      <a:pos x="T4" y="T5"/>
                    </a:cxn>
                    <a:cxn ang="T13">
                      <a:pos x="T6" y="T7"/>
                    </a:cxn>
                    <a:cxn ang="T14">
                      <a:pos x="T8" y="T9"/>
                    </a:cxn>
                  </a:cxnLst>
                  <a:rect l="T15" t="T16" r="T17" b="T18"/>
                  <a:pathLst>
                    <a:path w="417" h="1664">
                      <a:moveTo>
                        <a:pt x="0" y="1663"/>
                      </a:moveTo>
                      <a:lnTo>
                        <a:pt x="0" y="414"/>
                      </a:lnTo>
                      <a:lnTo>
                        <a:pt x="416" y="0"/>
                      </a:lnTo>
                      <a:lnTo>
                        <a:pt x="416" y="1247"/>
                      </a:lnTo>
                      <a:lnTo>
                        <a:pt x="0" y="1663"/>
                      </a:lnTo>
                    </a:path>
                  </a:pathLst>
                </a:custGeom>
                <a:solidFill>
                  <a:srgbClr val="8BA5DA"/>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303" name="Group 114"/>
              <p:cNvGrpSpPr>
                <a:grpSpLocks/>
              </p:cNvGrpSpPr>
              <p:nvPr/>
            </p:nvGrpSpPr>
            <p:grpSpPr bwMode="auto">
              <a:xfrm>
                <a:off x="2196" y="1929"/>
                <a:ext cx="291" cy="77"/>
                <a:chOff x="2196" y="1929"/>
                <a:chExt cx="291" cy="77"/>
              </a:xfrm>
            </p:grpSpPr>
            <p:sp>
              <p:nvSpPr>
                <p:cNvPr id="304" name="Freeform 115"/>
                <p:cNvSpPr>
                  <a:spLocks noChangeArrowheads="1"/>
                </p:cNvSpPr>
                <p:nvPr/>
              </p:nvSpPr>
              <p:spPr bwMode="auto">
                <a:xfrm>
                  <a:off x="2196" y="1929"/>
                  <a:ext cx="292" cy="78"/>
                </a:xfrm>
                <a:custGeom>
                  <a:avLst/>
                  <a:gdLst>
                    <a:gd name="T0" fmla="*/ 0 w 1288"/>
                    <a:gd name="T1" fmla="*/ 78 h 345"/>
                    <a:gd name="T2" fmla="*/ 0 w 1288"/>
                    <a:gd name="T3" fmla="*/ 19 h 345"/>
                    <a:gd name="T4" fmla="*/ 19 w 1288"/>
                    <a:gd name="T5" fmla="*/ 0 h 345"/>
                    <a:gd name="T6" fmla="*/ 292 w 1288"/>
                    <a:gd name="T7" fmla="*/ 0 h 345"/>
                    <a:gd name="T8" fmla="*/ 292 w 1288"/>
                    <a:gd name="T9" fmla="*/ 58 h 345"/>
                    <a:gd name="T10" fmla="*/ 272 w 1288"/>
                    <a:gd name="T11" fmla="*/ 78 h 345"/>
                    <a:gd name="T12" fmla="*/ 0 w 1288"/>
                    <a:gd name="T13" fmla="*/ 78 h 345"/>
                    <a:gd name="T14" fmla="*/ 0 60000 65536"/>
                    <a:gd name="T15" fmla="*/ 0 60000 65536"/>
                    <a:gd name="T16" fmla="*/ 0 60000 65536"/>
                    <a:gd name="T17" fmla="*/ 0 60000 65536"/>
                    <a:gd name="T18" fmla="*/ 0 60000 65536"/>
                    <a:gd name="T19" fmla="*/ 0 60000 65536"/>
                    <a:gd name="T20" fmla="*/ 0 60000 65536"/>
                    <a:gd name="T21" fmla="*/ 0 w 1288"/>
                    <a:gd name="T22" fmla="*/ 0 h 345"/>
                    <a:gd name="T23" fmla="*/ 1288 w 1288"/>
                    <a:gd name="T24" fmla="*/ 345 h 3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8" h="345">
                      <a:moveTo>
                        <a:pt x="0" y="344"/>
                      </a:moveTo>
                      <a:lnTo>
                        <a:pt x="0" y="85"/>
                      </a:lnTo>
                      <a:lnTo>
                        <a:pt x="85" y="0"/>
                      </a:lnTo>
                      <a:lnTo>
                        <a:pt x="1287" y="0"/>
                      </a:lnTo>
                      <a:lnTo>
                        <a:pt x="1287" y="257"/>
                      </a:lnTo>
                      <a:lnTo>
                        <a:pt x="1200" y="344"/>
                      </a:lnTo>
                      <a:lnTo>
                        <a:pt x="0" y="344"/>
                      </a:lnTo>
                    </a:path>
                  </a:pathLst>
                </a:custGeom>
                <a:solidFill>
                  <a:srgbClr val="A2C1FE"/>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5" name="Freeform 116"/>
                <p:cNvSpPr>
                  <a:spLocks noChangeArrowheads="1"/>
                </p:cNvSpPr>
                <p:nvPr/>
              </p:nvSpPr>
              <p:spPr bwMode="auto">
                <a:xfrm>
                  <a:off x="2196" y="1929"/>
                  <a:ext cx="292" cy="20"/>
                </a:xfrm>
                <a:custGeom>
                  <a:avLst/>
                  <a:gdLst>
                    <a:gd name="T0" fmla="*/ 0 w 1288"/>
                    <a:gd name="T1" fmla="*/ 20 h 86"/>
                    <a:gd name="T2" fmla="*/ 19 w 1288"/>
                    <a:gd name="T3" fmla="*/ 0 h 86"/>
                    <a:gd name="T4" fmla="*/ 292 w 1288"/>
                    <a:gd name="T5" fmla="*/ 0 h 86"/>
                    <a:gd name="T6" fmla="*/ 272 w 1288"/>
                    <a:gd name="T7" fmla="*/ 20 h 86"/>
                    <a:gd name="T8" fmla="*/ 0 w 1288"/>
                    <a:gd name="T9" fmla="*/ 20 h 86"/>
                    <a:gd name="T10" fmla="*/ 0 60000 65536"/>
                    <a:gd name="T11" fmla="*/ 0 60000 65536"/>
                    <a:gd name="T12" fmla="*/ 0 60000 65536"/>
                    <a:gd name="T13" fmla="*/ 0 60000 65536"/>
                    <a:gd name="T14" fmla="*/ 0 60000 65536"/>
                    <a:gd name="T15" fmla="*/ 0 w 1288"/>
                    <a:gd name="T16" fmla="*/ 0 h 86"/>
                    <a:gd name="T17" fmla="*/ 1288 w 1288"/>
                    <a:gd name="T18" fmla="*/ 86 h 86"/>
                  </a:gdLst>
                  <a:ahLst/>
                  <a:cxnLst>
                    <a:cxn ang="T10">
                      <a:pos x="T0" y="T1"/>
                    </a:cxn>
                    <a:cxn ang="T11">
                      <a:pos x="T2" y="T3"/>
                    </a:cxn>
                    <a:cxn ang="T12">
                      <a:pos x="T4" y="T5"/>
                    </a:cxn>
                    <a:cxn ang="T13">
                      <a:pos x="T6" y="T7"/>
                    </a:cxn>
                    <a:cxn ang="T14">
                      <a:pos x="T8" y="T9"/>
                    </a:cxn>
                  </a:cxnLst>
                  <a:rect l="T15" t="T16" r="T17" b="T18"/>
                  <a:pathLst>
                    <a:path w="1288" h="86">
                      <a:moveTo>
                        <a:pt x="0" y="85"/>
                      </a:moveTo>
                      <a:lnTo>
                        <a:pt x="85" y="0"/>
                      </a:lnTo>
                      <a:lnTo>
                        <a:pt x="1287" y="0"/>
                      </a:lnTo>
                      <a:lnTo>
                        <a:pt x="1200" y="85"/>
                      </a:lnTo>
                      <a:lnTo>
                        <a:pt x="0" y="85"/>
                      </a:lnTo>
                    </a:path>
                  </a:pathLst>
                </a:custGeom>
                <a:solidFill>
                  <a:srgbClr val="B1D3FF"/>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6" name="Freeform 117"/>
                <p:cNvSpPr>
                  <a:spLocks noChangeArrowheads="1"/>
                </p:cNvSpPr>
                <p:nvPr/>
              </p:nvSpPr>
              <p:spPr bwMode="auto">
                <a:xfrm>
                  <a:off x="2468" y="1929"/>
                  <a:ext cx="20" cy="78"/>
                </a:xfrm>
                <a:custGeom>
                  <a:avLst/>
                  <a:gdLst>
                    <a:gd name="T0" fmla="*/ 0 w 88"/>
                    <a:gd name="T1" fmla="*/ 78 h 345"/>
                    <a:gd name="T2" fmla="*/ 0 w 88"/>
                    <a:gd name="T3" fmla="*/ 19 h 345"/>
                    <a:gd name="T4" fmla="*/ 20 w 88"/>
                    <a:gd name="T5" fmla="*/ 0 h 345"/>
                    <a:gd name="T6" fmla="*/ 20 w 88"/>
                    <a:gd name="T7" fmla="*/ 58 h 345"/>
                    <a:gd name="T8" fmla="*/ 0 w 88"/>
                    <a:gd name="T9" fmla="*/ 78 h 345"/>
                    <a:gd name="T10" fmla="*/ 0 60000 65536"/>
                    <a:gd name="T11" fmla="*/ 0 60000 65536"/>
                    <a:gd name="T12" fmla="*/ 0 60000 65536"/>
                    <a:gd name="T13" fmla="*/ 0 60000 65536"/>
                    <a:gd name="T14" fmla="*/ 0 60000 65536"/>
                    <a:gd name="T15" fmla="*/ 0 w 88"/>
                    <a:gd name="T16" fmla="*/ 0 h 345"/>
                    <a:gd name="T17" fmla="*/ 88 w 88"/>
                    <a:gd name="T18" fmla="*/ 345 h 345"/>
                  </a:gdLst>
                  <a:ahLst/>
                  <a:cxnLst>
                    <a:cxn ang="T10">
                      <a:pos x="T0" y="T1"/>
                    </a:cxn>
                    <a:cxn ang="T11">
                      <a:pos x="T2" y="T3"/>
                    </a:cxn>
                    <a:cxn ang="T12">
                      <a:pos x="T4" y="T5"/>
                    </a:cxn>
                    <a:cxn ang="T13">
                      <a:pos x="T6" y="T7"/>
                    </a:cxn>
                    <a:cxn ang="T14">
                      <a:pos x="T8" y="T9"/>
                    </a:cxn>
                  </a:cxnLst>
                  <a:rect l="T15" t="T16" r="T17" b="T18"/>
                  <a:pathLst>
                    <a:path w="88" h="345">
                      <a:moveTo>
                        <a:pt x="0" y="344"/>
                      </a:moveTo>
                      <a:lnTo>
                        <a:pt x="0" y="85"/>
                      </a:lnTo>
                      <a:lnTo>
                        <a:pt x="87" y="0"/>
                      </a:lnTo>
                      <a:lnTo>
                        <a:pt x="87" y="257"/>
                      </a:lnTo>
                      <a:lnTo>
                        <a:pt x="0" y="344"/>
                      </a:lnTo>
                    </a:path>
                  </a:pathLst>
                </a:custGeom>
                <a:solidFill>
                  <a:srgbClr val="8BA5DA"/>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sp>
          <p:nvSpPr>
            <p:cNvPr id="300" name="Oval 118"/>
            <p:cNvSpPr>
              <a:spLocks noChangeArrowheads="1"/>
            </p:cNvSpPr>
            <p:nvPr/>
          </p:nvSpPr>
          <p:spPr bwMode="auto">
            <a:xfrm>
              <a:off x="2225" y="1965"/>
              <a:ext cx="49" cy="27"/>
            </a:xfrm>
            <a:prstGeom prst="ellipse">
              <a:avLst/>
            </a:prstGeom>
            <a:solidFill>
              <a:srgbClr val="FFFFFF"/>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1" name="Freeform 119"/>
            <p:cNvSpPr>
              <a:spLocks noChangeArrowheads="1"/>
            </p:cNvSpPr>
            <p:nvPr/>
          </p:nvSpPr>
          <p:spPr bwMode="auto">
            <a:xfrm>
              <a:off x="2157" y="2175"/>
              <a:ext cx="198" cy="84"/>
            </a:xfrm>
            <a:custGeom>
              <a:avLst/>
              <a:gdLst>
                <a:gd name="T0" fmla="*/ 24 w 873"/>
                <a:gd name="T1" fmla="*/ 0 h 371"/>
                <a:gd name="T2" fmla="*/ 173 w 873"/>
                <a:gd name="T3" fmla="*/ 0 h 371"/>
                <a:gd name="T4" fmla="*/ 198 w 873"/>
                <a:gd name="T5" fmla="*/ 24 h 371"/>
                <a:gd name="T6" fmla="*/ 198 w 873"/>
                <a:gd name="T7" fmla="*/ 59 h 371"/>
                <a:gd name="T8" fmla="*/ 173 w 873"/>
                <a:gd name="T9" fmla="*/ 84 h 371"/>
                <a:gd name="T10" fmla="*/ 24 w 873"/>
                <a:gd name="T11" fmla="*/ 84 h 371"/>
                <a:gd name="T12" fmla="*/ 0 w 873"/>
                <a:gd name="T13" fmla="*/ 59 h 371"/>
                <a:gd name="T14" fmla="*/ 0 w 873"/>
                <a:gd name="T15" fmla="*/ 24 h 371"/>
                <a:gd name="T16" fmla="*/ 24 w 873"/>
                <a:gd name="T17" fmla="*/ 0 h 3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73"/>
                <a:gd name="T28" fmla="*/ 0 h 371"/>
                <a:gd name="T29" fmla="*/ 873 w 873"/>
                <a:gd name="T30" fmla="*/ 371 h 37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73" h="371">
                  <a:moveTo>
                    <a:pt x="107" y="0"/>
                  </a:moveTo>
                  <a:lnTo>
                    <a:pt x="763" y="0"/>
                  </a:lnTo>
                  <a:lnTo>
                    <a:pt x="872" y="108"/>
                  </a:lnTo>
                  <a:lnTo>
                    <a:pt x="872" y="262"/>
                  </a:lnTo>
                  <a:lnTo>
                    <a:pt x="763" y="370"/>
                  </a:lnTo>
                  <a:lnTo>
                    <a:pt x="107" y="370"/>
                  </a:lnTo>
                  <a:lnTo>
                    <a:pt x="0" y="262"/>
                  </a:lnTo>
                  <a:lnTo>
                    <a:pt x="0" y="108"/>
                  </a:lnTo>
                  <a:lnTo>
                    <a:pt x="107" y="0"/>
                  </a:lnTo>
                </a:path>
              </a:pathLst>
            </a:custGeom>
            <a:solidFill>
              <a:srgbClr val="A2C1FE"/>
            </a:solidFill>
            <a:ln w="2556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318" name="Group 317"/>
          <p:cNvGrpSpPr/>
          <p:nvPr/>
        </p:nvGrpSpPr>
        <p:grpSpPr>
          <a:xfrm>
            <a:off x="5733248" y="3308089"/>
            <a:ext cx="450850" cy="576262"/>
            <a:chOff x="3257382" y="2464257"/>
            <a:chExt cx="450850" cy="576262"/>
          </a:xfrm>
        </p:grpSpPr>
        <p:sp>
          <p:nvSpPr>
            <p:cNvPr id="319" name="Freeform 120"/>
            <p:cNvSpPr>
              <a:spLocks noChangeArrowheads="1"/>
            </p:cNvSpPr>
            <p:nvPr/>
          </p:nvSpPr>
          <p:spPr bwMode="auto">
            <a:xfrm>
              <a:off x="3546307" y="2737307"/>
              <a:ext cx="134938" cy="303212"/>
            </a:xfrm>
            <a:custGeom>
              <a:avLst/>
              <a:gdLst>
                <a:gd name="T0" fmla="*/ 62 w 376"/>
                <a:gd name="T1" fmla="*/ 0 h 843"/>
                <a:gd name="T2" fmla="*/ 85 w 376"/>
                <a:gd name="T3" fmla="*/ 0 h 843"/>
                <a:gd name="T4" fmla="*/ 23 w 376"/>
                <a:gd name="T5" fmla="*/ 191 h 843"/>
                <a:gd name="T6" fmla="*/ 0 w 376"/>
                <a:gd name="T7" fmla="*/ 191 h 843"/>
                <a:gd name="T8" fmla="*/ 62 w 376"/>
                <a:gd name="T9" fmla="*/ 0 h 843"/>
                <a:gd name="T10" fmla="*/ 0 60000 65536"/>
                <a:gd name="T11" fmla="*/ 0 60000 65536"/>
                <a:gd name="T12" fmla="*/ 0 60000 65536"/>
                <a:gd name="T13" fmla="*/ 0 60000 65536"/>
                <a:gd name="T14" fmla="*/ 0 60000 65536"/>
                <a:gd name="T15" fmla="*/ 0 w 376"/>
                <a:gd name="T16" fmla="*/ 0 h 843"/>
                <a:gd name="T17" fmla="*/ 376 w 376"/>
                <a:gd name="T18" fmla="*/ 843 h 843"/>
              </a:gdLst>
              <a:ahLst/>
              <a:cxnLst>
                <a:cxn ang="T10">
                  <a:pos x="T0" y="T1"/>
                </a:cxn>
                <a:cxn ang="T11">
                  <a:pos x="T2" y="T3"/>
                </a:cxn>
                <a:cxn ang="T12">
                  <a:pos x="T4" y="T5"/>
                </a:cxn>
                <a:cxn ang="T13">
                  <a:pos x="T6" y="T7"/>
                </a:cxn>
                <a:cxn ang="T14">
                  <a:pos x="T8" y="T9"/>
                </a:cxn>
              </a:cxnLst>
              <a:rect l="T15" t="T16" r="T17" b="T18"/>
              <a:pathLst>
                <a:path w="376" h="843">
                  <a:moveTo>
                    <a:pt x="273" y="0"/>
                  </a:moveTo>
                  <a:lnTo>
                    <a:pt x="375" y="0"/>
                  </a:lnTo>
                  <a:lnTo>
                    <a:pt x="101" y="842"/>
                  </a:lnTo>
                  <a:lnTo>
                    <a:pt x="0" y="842"/>
                  </a:lnTo>
                  <a:lnTo>
                    <a:pt x="273" y="0"/>
                  </a:lnTo>
                </a:path>
              </a:pathLst>
            </a:custGeom>
            <a:solidFill>
              <a:srgbClr val="FC012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0" name="AutoShape 121"/>
            <p:cNvSpPr>
              <a:spLocks noChangeArrowheads="1"/>
            </p:cNvSpPr>
            <p:nvPr/>
          </p:nvSpPr>
          <p:spPr bwMode="auto">
            <a:xfrm>
              <a:off x="3539957" y="2737307"/>
              <a:ext cx="168275" cy="25400"/>
            </a:xfrm>
            <a:prstGeom prst="roundRect">
              <a:avLst>
                <a:gd name="adj" fmla="val 6250"/>
              </a:avLst>
            </a:prstGeom>
            <a:solidFill>
              <a:srgbClr val="FC012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1" name="AutoShape 122"/>
            <p:cNvSpPr>
              <a:spLocks noChangeArrowheads="1"/>
            </p:cNvSpPr>
            <p:nvPr/>
          </p:nvSpPr>
          <p:spPr bwMode="auto">
            <a:xfrm>
              <a:off x="3551069" y="2865895"/>
              <a:ext cx="130175" cy="25400"/>
            </a:xfrm>
            <a:prstGeom prst="roundRect">
              <a:avLst>
                <a:gd name="adj" fmla="val 6250"/>
              </a:avLst>
            </a:prstGeom>
            <a:solidFill>
              <a:srgbClr val="FC012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2" name="AutoShape 123"/>
            <p:cNvSpPr>
              <a:spLocks noChangeArrowheads="1"/>
            </p:cNvSpPr>
            <p:nvPr/>
          </p:nvSpPr>
          <p:spPr bwMode="auto">
            <a:xfrm>
              <a:off x="3260557" y="2865895"/>
              <a:ext cx="163513" cy="17462"/>
            </a:xfrm>
            <a:prstGeom prst="roundRect">
              <a:avLst>
                <a:gd name="adj" fmla="val 10000"/>
              </a:avLst>
            </a:prstGeom>
            <a:solidFill>
              <a:srgbClr val="FC012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323" name="Group 124"/>
            <p:cNvGrpSpPr>
              <a:grpSpLocks/>
            </p:cNvGrpSpPr>
            <p:nvPr/>
          </p:nvGrpSpPr>
          <p:grpSpPr bwMode="auto">
            <a:xfrm>
              <a:off x="3257382" y="2464257"/>
              <a:ext cx="306388" cy="576262"/>
              <a:chOff x="2492" y="1986"/>
              <a:chExt cx="193" cy="363"/>
            </a:xfrm>
          </p:grpSpPr>
          <p:sp>
            <p:nvSpPr>
              <p:cNvPr id="324" name="Oval 125"/>
              <p:cNvSpPr>
                <a:spLocks noChangeArrowheads="1"/>
              </p:cNvSpPr>
              <p:nvPr/>
            </p:nvSpPr>
            <p:spPr bwMode="auto">
              <a:xfrm>
                <a:off x="2568" y="1986"/>
                <a:ext cx="49" cy="49"/>
              </a:xfrm>
              <a:prstGeom prst="ellipse">
                <a:avLst/>
              </a:prstGeom>
              <a:solidFill>
                <a:srgbClr val="FC0128"/>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5" name="Freeform 126"/>
              <p:cNvSpPr>
                <a:spLocks noChangeArrowheads="1"/>
              </p:cNvSpPr>
              <p:nvPr/>
            </p:nvSpPr>
            <p:spPr bwMode="auto">
              <a:xfrm>
                <a:off x="2492" y="2054"/>
                <a:ext cx="194" cy="296"/>
              </a:xfrm>
              <a:custGeom>
                <a:avLst/>
                <a:gdLst>
                  <a:gd name="T0" fmla="*/ 2 w 857"/>
                  <a:gd name="T1" fmla="*/ 137 h 1305"/>
                  <a:gd name="T2" fmla="*/ 1 w 857"/>
                  <a:gd name="T3" fmla="*/ 140 h 1305"/>
                  <a:gd name="T4" fmla="*/ 0 w 857"/>
                  <a:gd name="T5" fmla="*/ 145 h 1305"/>
                  <a:gd name="T6" fmla="*/ 0 w 857"/>
                  <a:gd name="T7" fmla="*/ 150 h 1305"/>
                  <a:gd name="T8" fmla="*/ 2 w 857"/>
                  <a:gd name="T9" fmla="*/ 155 h 1305"/>
                  <a:gd name="T10" fmla="*/ 4 w 857"/>
                  <a:gd name="T11" fmla="*/ 159 h 1305"/>
                  <a:gd name="T12" fmla="*/ 8 w 857"/>
                  <a:gd name="T13" fmla="*/ 164 h 1305"/>
                  <a:gd name="T14" fmla="*/ 12 w 857"/>
                  <a:gd name="T15" fmla="*/ 166 h 1305"/>
                  <a:gd name="T16" fmla="*/ 16 w 857"/>
                  <a:gd name="T17" fmla="*/ 166 h 1305"/>
                  <a:gd name="T18" fmla="*/ 21 w 857"/>
                  <a:gd name="T19" fmla="*/ 166 h 1305"/>
                  <a:gd name="T20" fmla="*/ 127 w 857"/>
                  <a:gd name="T21" fmla="*/ 296 h 1305"/>
                  <a:gd name="T22" fmla="*/ 160 w 857"/>
                  <a:gd name="T23" fmla="*/ 142 h 1305"/>
                  <a:gd name="T24" fmla="*/ 160 w 857"/>
                  <a:gd name="T25" fmla="*/ 138 h 1305"/>
                  <a:gd name="T26" fmla="*/ 158 w 857"/>
                  <a:gd name="T27" fmla="*/ 136 h 1305"/>
                  <a:gd name="T28" fmla="*/ 155 w 857"/>
                  <a:gd name="T29" fmla="*/ 133 h 1305"/>
                  <a:gd name="T30" fmla="*/ 153 w 857"/>
                  <a:gd name="T31" fmla="*/ 131 h 1305"/>
                  <a:gd name="T32" fmla="*/ 148 w 857"/>
                  <a:gd name="T33" fmla="*/ 130 h 1305"/>
                  <a:gd name="T34" fmla="*/ 145 w 857"/>
                  <a:gd name="T35" fmla="*/ 129 h 1305"/>
                  <a:gd name="T36" fmla="*/ 141 w 857"/>
                  <a:gd name="T37" fmla="*/ 129 h 1305"/>
                  <a:gd name="T38" fmla="*/ 138 w 857"/>
                  <a:gd name="T39" fmla="*/ 129 h 1305"/>
                  <a:gd name="T40" fmla="*/ 93 w 857"/>
                  <a:gd name="T41" fmla="*/ 75 h 1305"/>
                  <a:gd name="T42" fmla="*/ 180 w 857"/>
                  <a:gd name="T43" fmla="*/ 93 h 1305"/>
                  <a:gd name="T44" fmla="*/ 184 w 857"/>
                  <a:gd name="T45" fmla="*/ 92 h 1305"/>
                  <a:gd name="T46" fmla="*/ 186 w 857"/>
                  <a:gd name="T47" fmla="*/ 91 h 1305"/>
                  <a:gd name="T48" fmla="*/ 190 w 857"/>
                  <a:gd name="T49" fmla="*/ 89 h 1305"/>
                  <a:gd name="T50" fmla="*/ 192 w 857"/>
                  <a:gd name="T51" fmla="*/ 86 h 1305"/>
                  <a:gd name="T52" fmla="*/ 193 w 857"/>
                  <a:gd name="T53" fmla="*/ 83 h 1305"/>
                  <a:gd name="T54" fmla="*/ 194 w 857"/>
                  <a:gd name="T55" fmla="*/ 78 h 1305"/>
                  <a:gd name="T56" fmla="*/ 193 w 857"/>
                  <a:gd name="T57" fmla="*/ 74 h 1305"/>
                  <a:gd name="T58" fmla="*/ 191 w 857"/>
                  <a:gd name="T59" fmla="*/ 70 h 1305"/>
                  <a:gd name="T60" fmla="*/ 189 w 857"/>
                  <a:gd name="T61" fmla="*/ 68 h 1305"/>
                  <a:gd name="T62" fmla="*/ 185 w 857"/>
                  <a:gd name="T63" fmla="*/ 65 h 1305"/>
                  <a:gd name="T64" fmla="*/ 182 w 857"/>
                  <a:gd name="T65" fmla="*/ 64 h 1305"/>
                  <a:gd name="T66" fmla="*/ 122 w 857"/>
                  <a:gd name="T67" fmla="*/ 64 h 1305"/>
                  <a:gd name="T68" fmla="*/ 112 w 857"/>
                  <a:gd name="T69" fmla="*/ 42 h 1305"/>
                  <a:gd name="T70" fmla="*/ 113 w 857"/>
                  <a:gd name="T71" fmla="*/ 37 h 1305"/>
                  <a:gd name="T72" fmla="*/ 114 w 857"/>
                  <a:gd name="T73" fmla="*/ 30 h 1305"/>
                  <a:gd name="T74" fmla="*/ 114 w 857"/>
                  <a:gd name="T75" fmla="*/ 24 h 1305"/>
                  <a:gd name="T76" fmla="*/ 112 w 857"/>
                  <a:gd name="T77" fmla="*/ 19 h 1305"/>
                  <a:gd name="T78" fmla="*/ 110 w 857"/>
                  <a:gd name="T79" fmla="*/ 15 h 1305"/>
                  <a:gd name="T80" fmla="*/ 107 w 857"/>
                  <a:gd name="T81" fmla="*/ 10 h 1305"/>
                  <a:gd name="T82" fmla="*/ 103 w 857"/>
                  <a:gd name="T83" fmla="*/ 7 h 1305"/>
                  <a:gd name="T84" fmla="*/ 98 w 857"/>
                  <a:gd name="T85" fmla="*/ 3 h 1305"/>
                  <a:gd name="T86" fmla="*/ 93 w 857"/>
                  <a:gd name="T87" fmla="*/ 1 h 1305"/>
                  <a:gd name="T88" fmla="*/ 87 w 857"/>
                  <a:gd name="T89" fmla="*/ 0 h 1305"/>
                  <a:gd name="T90" fmla="*/ 81 w 857"/>
                  <a:gd name="T91" fmla="*/ 0 h 1305"/>
                  <a:gd name="T92" fmla="*/ 75 w 857"/>
                  <a:gd name="T93" fmla="*/ 1 h 1305"/>
                  <a:gd name="T94" fmla="*/ 69 w 857"/>
                  <a:gd name="T95" fmla="*/ 3 h 1305"/>
                  <a:gd name="T96" fmla="*/ 63 w 857"/>
                  <a:gd name="T97" fmla="*/ 6 h 1305"/>
                  <a:gd name="T98" fmla="*/ 59 w 857"/>
                  <a:gd name="T99" fmla="*/ 11 h 1305"/>
                  <a:gd name="T100" fmla="*/ 55 w 857"/>
                  <a:gd name="T101" fmla="*/ 17 h 1305"/>
                  <a:gd name="T102" fmla="*/ 53 w 857"/>
                  <a:gd name="T103" fmla="*/ 23 h 130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57"/>
                  <a:gd name="T157" fmla="*/ 0 h 1305"/>
                  <a:gd name="T158" fmla="*/ 857 w 857"/>
                  <a:gd name="T159" fmla="*/ 1305 h 130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57" h="1305">
                    <a:moveTo>
                      <a:pt x="235" y="101"/>
                    </a:moveTo>
                    <a:lnTo>
                      <a:pt x="8" y="605"/>
                    </a:lnTo>
                    <a:lnTo>
                      <a:pt x="4" y="609"/>
                    </a:lnTo>
                    <a:lnTo>
                      <a:pt x="4" y="618"/>
                    </a:lnTo>
                    <a:lnTo>
                      <a:pt x="0" y="627"/>
                    </a:lnTo>
                    <a:lnTo>
                      <a:pt x="0" y="640"/>
                    </a:lnTo>
                    <a:lnTo>
                      <a:pt x="0" y="649"/>
                    </a:lnTo>
                    <a:lnTo>
                      <a:pt x="0" y="662"/>
                    </a:lnTo>
                    <a:lnTo>
                      <a:pt x="4" y="671"/>
                    </a:lnTo>
                    <a:lnTo>
                      <a:pt x="8" y="684"/>
                    </a:lnTo>
                    <a:lnTo>
                      <a:pt x="13" y="693"/>
                    </a:lnTo>
                    <a:lnTo>
                      <a:pt x="17" y="703"/>
                    </a:lnTo>
                    <a:lnTo>
                      <a:pt x="26" y="712"/>
                    </a:lnTo>
                    <a:lnTo>
                      <a:pt x="35" y="721"/>
                    </a:lnTo>
                    <a:lnTo>
                      <a:pt x="44" y="725"/>
                    </a:lnTo>
                    <a:lnTo>
                      <a:pt x="53" y="730"/>
                    </a:lnTo>
                    <a:lnTo>
                      <a:pt x="61" y="730"/>
                    </a:lnTo>
                    <a:lnTo>
                      <a:pt x="70" y="734"/>
                    </a:lnTo>
                    <a:lnTo>
                      <a:pt x="79" y="734"/>
                    </a:lnTo>
                    <a:lnTo>
                      <a:pt x="92" y="734"/>
                    </a:lnTo>
                    <a:lnTo>
                      <a:pt x="559" y="734"/>
                    </a:lnTo>
                    <a:lnTo>
                      <a:pt x="559" y="1304"/>
                    </a:lnTo>
                    <a:lnTo>
                      <a:pt x="705" y="1304"/>
                    </a:lnTo>
                    <a:lnTo>
                      <a:pt x="705" y="627"/>
                    </a:lnTo>
                    <a:lnTo>
                      <a:pt x="705" y="618"/>
                    </a:lnTo>
                    <a:lnTo>
                      <a:pt x="705" y="609"/>
                    </a:lnTo>
                    <a:lnTo>
                      <a:pt x="700" y="605"/>
                    </a:lnTo>
                    <a:lnTo>
                      <a:pt x="696" y="601"/>
                    </a:lnTo>
                    <a:lnTo>
                      <a:pt x="692" y="596"/>
                    </a:lnTo>
                    <a:lnTo>
                      <a:pt x="683" y="587"/>
                    </a:lnTo>
                    <a:lnTo>
                      <a:pt x="678" y="583"/>
                    </a:lnTo>
                    <a:lnTo>
                      <a:pt x="674" y="578"/>
                    </a:lnTo>
                    <a:lnTo>
                      <a:pt x="665" y="578"/>
                    </a:lnTo>
                    <a:lnTo>
                      <a:pt x="656" y="574"/>
                    </a:lnTo>
                    <a:lnTo>
                      <a:pt x="647" y="574"/>
                    </a:lnTo>
                    <a:lnTo>
                      <a:pt x="639" y="570"/>
                    </a:lnTo>
                    <a:lnTo>
                      <a:pt x="630" y="570"/>
                    </a:lnTo>
                    <a:lnTo>
                      <a:pt x="621" y="570"/>
                    </a:lnTo>
                    <a:lnTo>
                      <a:pt x="617" y="570"/>
                    </a:lnTo>
                    <a:lnTo>
                      <a:pt x="608" y="570"/>
                    </a:lnTo>
                    <a:lnTo>
                      <a:pt x="337" y="552"/>
                    </a:lnTo>
                    <a:lnTo>
                      <a:pt x="412" y="331"/>
                    </a:lnTo>
                    <a:lnTo>
                      <a:pt x="465" y="411"/>
                    </a:lnTo>
                    <a:lnTo>
                      <a:pt x="794" y="411"/>
                    </a:lnTo>
                    <a:lnTo>
                      <a:pt x="803" y="406"/>
                    </a:lnTo>
                    <a:lnTo>
                      <a:pt x="812" y="406"/>
                    </a:lnTo>
                    <a:lnTo>
                      <a:pt x="816" y="402"/>
                    </a:lnTo>
                    <a:lnTo>
                      <a:pt x="821" y="402"/>
                    </a:lnTo>
                    <a:lnTo>
                      <a:pt x="830" y="398"/>
                    </a:lnTo>
                    <a:lnTo>
                      <a:pt x="838" y="393"/>
                    </a:lnTo>
                    <a:lnTo>
                      <a:pt x="843" y="384"/>
                    </a:lnTo>
                    <a:lnTo>
                      <a:pt x="847" y="380"/>
                    </a:lnTo>
                    <a:lnTo>
                      <a:pt x="852" y="371"/>
                    </a:lnTo>
                    <a:lnTo>
                      <a:pt x="852" y="367"/>
                    </a:lnTo>
                    <a:lnTo>
                      <a:pt x="856" y="358"/>
                    </a:lnTo>
                    <a:lnTo>
                      <a:pt x="856" y="345"/>
                    </a:lnTo>
                    <a:lnTo>
                      <a:pt x="856" y="336"/>
                    </a:lnTo>
                    <a:lnTo>
                      <a:pt x="852" y="327"/>
                    </a:lnTo>
                    <a:lnTo>
                      <a:pt x="847" y="318"/>
                    </a:lnTo>
                    <a:lnTo>
                      <a:pt x="843" y="309"/>
                    </a:lnTo>
                    <a:lnTo>
                      <a:pt x="838" y="305"/>
                    </a:lnTo>
                    <a:lnTo>
                      <a:pt x="834" y="300"/>
                    </a:lnTo>
                    <a:lnTo>
                      <a:pt x="825" y="291"/>
                    </a:lnTo>
                    <a:lnTo>
                      <a:pt x="816" y="286"/>
                    </a:lnTo>
                    <a:lnTo>
                      <a:pt x="816" y="282"/>
                    </a:lnTo>
                    <a:lnTo>
                      <a:pt x="803" y="282"/>
                    </a:lnTo>
                    <a:lnTo>
                      <a:pt x="794" y="282"/>
                    </a:lnTo>
                    <a:lnTo>
                      <a:pt x="541" y="282"/>
                    </a:lnTo>
                    <a:lnTo>
                      <a:pt x="487" y="194"/>
                    </a:lnTo>
                    <a:lnTo>
                      <a:pt x="496" y="185"/>
                    </a:lnTo>
                    <a:lnTo>
                      <a:pt x="501" y="172"/>
                    </a:lnTo>
                    <a:lnTo>
                      <a:pt x="501" y="163"/>
                    </a:lnTo>
                    <a:lnTo>
                      <a:pt x="505" y="150"/>
                    </a:lnTo>
                    <a:lnTo>
                      <a:pt x="505" y="132"/>
                    </a:lnTo>
                    <a:lnTo>
                      <a:pt x="505" y="123"/>
                    </a:lnTo>
                    <a:lnTo>
                      <a:pt x="505" y="105"/>
                    </a:lnTo>
                    <a:lnTo>
                      <a:pt x="501" y="97"/>
                    </a:lnTo>
                    <a:lnTo>
                      <a:pt x="496" y="83"/>
                    </a:lnTo>
                    <a:lnTo>
                      <a:pt x="492" y="75"/>
                    </a:lnTo>
                    <a:lnTo>
                      <a:pt x="487" y="66"/>
                    </a:lnTo>
                    <a:lnTo>
                      <a:pt x="483" y="57"/>
                    </a:lnTo>
                    <a:lnTo>
                      <a:pt x="474" y="44"/>
                    </a:lnTo>
                    <a:lnTo>
                      <a:pt x="465" y="39"/>
                    </a:lnTo>
                    <a:lnTo>
                      <a:pt x="457" y="30"/>
                    </a:lnTo>
                    <a:lnTo>
                      <a:pt x="448" y="22"/>
                    </a:lnTo>
                    <a:lnTo>
                      <a:pt x="434" y="13"/>
                    </a:lnTo>
                    <a:lnTo>
                      <a:pt x="426" y="13"/>
                    </a:lnTo>
                    <a:lnTo>
                      <a:pt x="412" y="4"/>
                    </a:lnTo>
                    <a:lnTo>
                      <a:pt x="399" y="4"/>
                    </a:lnTo>
                    <a:lnTo>
                      <a:pt x="386" y="0"/>
                    </a:lnTo>
                    <a:lnTo>
                      <a:pt x="373" y="0"/>
                    </a:lnTo>
                    <a:lnTo>
                      <a:pt x="359" y="0"/>
                    </a:lnTo>
                    <a:lnTo>
                      <a:pt x="346" y="0"/>
                    </a:lnTo>
                    <a:lnTo>
                      <a:pt x="333" y="4"/>
                    </a:lnTo>
                    <a:lnTo>
                      <a:pt x="319" y="8"/>
                    </a:lnTo>
                    <a:lnTo>
                      <a:pt x="305" y="13"/>
                    </a:lnTo>
                    <a:lnTo>
                      <a:pt x="292" y="17"/>
                    </a:lnTo>
                    <a:lnTo>
                      <a:pt x="279" y="26"/>
                    </a:lnTo>
                    <a:lnTo>
                      <a:pt x="270" y="39"/>
                    </a:lnTo>
                    <a:lnTo>
                      <a:pt x="261" y="48"/>
                    </a:lnTo>
                    <a:lnTo>
                      <a:pt x="252" y="57"/>
                    </a:lnTo>
                    <a:lnTo>
                      <a:pt x="243" y="75"/>
                    </a:lnTo>
                    <a:lnTo>
                      <a:pt x="235" y="83"/>
                    </a:lnTo>
                    <a:lnTo>
                      <a:pt x="235" y="101"/>
                    </a:lnTo>
                  </a:path>
                </a:pathLst>
              </a:custGeom>
              <a:solidFill>
                <a:srgbClr val="FC012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grpSp>
        <p:nvGrpSpPr>
          <p:cNvPr id="326" name="Group 97"/>
          <p:cNvGrpSpPr>
            <a:grpSpLocks/>
          </p:cNvGrpSpPr>
          <p:nvPr/>
        </p:nvGrpSpPr>
        <p:grpSpPr bwMode="auto">
          <a:xfrm>
            <a:off x="3158735" y="4135475"/>
            <a:ext cx="482600" cy="709612"/>
            <a:chOff x="1809" y="1929"/>
            <a:chExt cx="304" cy="447"/>
          </a:xfrm>
        </p:grpSpPr>
        <p:grpSp>
          <p:nvGrpSpPr>
            <p:cNvPr id="327" name="Group 98"/>
            <p:cNvGrpSpPr>
              <a:grpSpLocks/>
            </p:cNvGrpSpPr>
            <p:nvPr/>
          </p:nvGrpSpPr>
          <p:grpSpPr bwMode="auto">
            <a:xfrm>
              <a:off x="1809" y="1929"/>
              <a:ext cx="304" cy="447"/>
              <a:chOff x="1809" y="1929"/>
              <a:chExt cx="304" cy="447"/>
            </a:xfrm>
          </p:grpSpPr>
          <p:grpSp>
            <p:nvGrpSpPr>
              <p:cNvPr id="329" name="Group 99"/>
              <p:cNvGrpSpPr>
                <a:grpSpLocks/>
              </p:cNvGrpSpPr>
              <p:nvPr/>
            </p:nvGrpSpPr>
            <p:grpSpPr bwMode="auto">
              <a:xfrm>
                <a:off x="1809" y="2000"/>
                <a:ext cx="304" cy="376"/>
                <a:chOff x="1809" y="2000"/>
                <a:chExt cx="304" cy="376"/>
              </a:xfrm>
            </p:grpSpPr>
            <p:sp>
              <p:nvSpPr>
                <p:cNvPr id="334" name="Freeform 100"/>
                <p:cNvSpPr>
                  <a:spLocks noChangeArrowheads="1"/>
                </p:cNvSpPr>
                <p:nvPr/>
              </p:nvSpPr>
              <p:spPr bwMode="auto">
                <a:xfrm>
                  <a:off x="1809" y="2000"/>
                  <a:ext cx="305" cy="377"/>
                </a:xfrm>
                <a:custGeom>
                  <a:avLst/>
                  <a:gdLst>
                    <a:gd name="T0" fmla="*/ 0 w 1346"/>
                    <a:gd name="T1" fmla="*/ 377 h 1664"/>
                    <a:gd name="T2" fmla="*/ 0 w 1346"/>
                    <a:gd name="T3" fmla="*/ 76 h 1664"/>
                    <a:gd name="T4" fmla="*/ 76 w 1346"/>
                    <a:gd name="T5" fmla="*/ 0 h 1664"/>
                    <a:gd name="T6" fmla="*/ 305 w 1346"/>
                    <a:gd name="T7" fmla="*/ 0 h 1664"/>
                    <a:gd name="T8" fmla="*/ 305 w 1346"/>
                    <a:gd name="T9" fmla="*/ 300 h 1664"/>
                    <a:gd name="T10" fmla="*/ 228 w 1346"/>
                    <a:gd name="T11" fmla="*/ 377 h 1664"/>
                    <a:gd name="T12" fmla="*/ 0 w 1346"/>
                    <a:gd name="T13" fmla="*/ 377 h 1664"/>
                    <a:gd name="T14" fmla="*/ 0 60000 65536"/>
                    <a:gd name="T15" fmla="*/ 0 60000 65536"/>
                    <a:gd name="T16" fmla="*/ 0 60000 65536"/>
                    <a:gd name="T17" fmla="*/ 0 60000 65536"/>
                    <a:gd name="T18" fmla="*/ 0 60000 65536"/>
                    <a:gd name="T19" fmla="*/ 0 60000 65536"/>
                    <a:gd name="T20" fmla="*/ 0 60000 65536"/>
                    <a:gd name="T21" fmla="*/ 0 w 1346"/>
                    <a:gd name="T22" fmla="*/ 0 h 1664"/>
                    <a:gd name="T23" fmla="*/ 1346 w 1346"/>
                    <a:gd name="T24" fmla="*/ 1664 h 16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6" h="1664">
                      <a:moveTo>
                        <a:pt x="0" y="1663"/>
                      </a:moveTo>
                      <a:lnTo>
                        <a:pt x="0" y="335"/>
                      </a:lnTo>
                      <a:lnTo>
                        <a:pt x="335" y="0"/>
                      </a:lnTo>
                      <a:lnTo>
                        <a:pt x="1345" y="0"/>
                      </a:lnTo>
                      <a:lnTo>
                        <a:pt x="1345" y="1326"/>
                      </a:lnTo>
                      <a:lnTo>
                        <a:pt x="1008" y="1663"/>
                      </a:lnTo>
                      <a:lnTo>
                        <a:pt x="0" y="1663"/>
                      </a:lnTo>
                    </a:path>
                  </a:pathLst>
                </a:custGeom>
                <a:solidFill>
                  <a:srgbClr val="F6BF69"/>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5" name="Freeform 101"/>
                <p:cNvSpPr>
                  <a:spLocks noChangeArrowheads="1"/>
                </p:cNvSpPr>
                <p:nvPr/>
              </p:nvSpPr>
              <p:spPr bwMode="auto">
                <a:xfrm>
                  <a:off x="1809" y="2000"/>
                  <a:ext cx="305" cy="76"/>
                </a:xfrm>
                <a:custGeom>
                  <a:avLst/>
                  <a:gdLst>
                    <a:gd name="T0" fmla="*/ 0 w 1346"/>
                    <a:gd name="T1" fmla="*/ 76 h 336"/>
                    <a:gd name="T2" fmla="*/ 76 w 1346"/>
                    <a:gd name="T3" fmla="*/ 0 h 336"/>
                    <a:gd name="T4" fmla="*/ 305 w 1346"/>
                    <a:gd name="T5" fmla="*/ 0 h 336"/>
                    <a:gd name="T6" fmla="*/ 228 w 1346"/>
                    <a:gd name="T7" fmla="*/ 76 h 336"/>
                    <a:gd name="T8" fmla="*/ 0 w 1346"/>
                    <a:gd name="T9" fmla="*/ 76 h 336"/>
                    <a:gd name="T10" fmla="*/ 0 60000 65536"/>
                    <a:gd name="T11" fmla="*/ 0 60000 65536"/>
                    <a:gd name="T12" fmla="*/ 0 60000 65536"/>
                    <a:gd name="T13" fmla="*/ 0 60000 65536"/>
                    <a:gd name="T14" fmla="*/ 0 60000 65536"/>
                    <a:gd name="T15" fmla="*/ 0 w 1346"/>
                    <a:gd name="T16" fmla="*/ 0 h 336"/>
                    <a:gd name="T17" fmla="*/ 1346 w 1346"/>
                    <a:gd name="T18" fmla="*/ 336 h 336"/>
                  </a:gdLst>
                  <a:ahLst/>
                  <a:cxnLst>
                    <a:cxn ang="T10">
                      <a:pos x="T0" y="T1"/>
                    </a:cxn>
                    <a:cxn ang="T11">
                      <a:pos x="T2" y="T3"/>
                    </a:cxn>
                    <a:cxn ang="T12">
                      <a:pos x="T4" y="T5"/>
                    </a:cxn>
                    <a:cxn ang="T13">
                      <a:pos x="T6" y="T7"/>
                    </a:cxn>
                    <a:cxn ang="T14">
                      <a:pos x="T8" y="T9"/>
                    </a:cxn>
                  </a:cxnLst>
                  <a:rect l="T15" t="T16" r="T17" b="T18"/>
                  <a:pathLst>
                    <a:path w="1346" h="336">
                      <a:moveTo>
                        <a:pt x="0" y="335"/>
                      </a:moveTo>
                      <a:lnTo>
                        <a:pt x="335" y="0"/>
                      </a:lnTo>
                      <a:lnTo>
                        <a:pt x="1345" y="0"/>
                      </a:lnTo>
                      <a:lnTo>
                        <a:pt x="1008" y="335"/>
                      </a:lnTo>
                      <a:lnTo>
                        <a:pt x="0" y="335"/>
                      </a:lnTo>
                    </a:path>
                  </a:pathLst>
                </a:custGeom>
                <a:solidFill>
                  <a:srgbClr val="FFD072"/>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6" name="Freeform 102"/>
                <p:cNvSpPr>
                  <a:spLocks noChangeArrowheads="1"/>
                </p:cNvSpPr>
                <p:nvPr/>
              </p:nvSpPr>
              <p:spPr bwMode="auto">
                <a:xfrm>
                  <a:off x="2038" y="2000"/>
                  <a:ext cx="77" cy="377"/>
                </a:xfrm>
                <a:custGeom>
                  <a:avLst/>
                  <a:gdLst>
                    <a:gd name="T0" fmla="*/ 0 w 338"/>
                    <a:gd name="T1" fmla="*/ 377 h 1664"/>
                    <a:gd name="T2" fmla="*/ 0 w 338"/>
                    <a:gd name="T3" fmla="*/ 76 h 1664"/>
                    <a:gd name="T4" fmla="*/ 77 w 338"/>
                    <a:gd name="T5" fmla="*/ 0 h 1664"/>
                    <a:gd name="T6" fmla="*/ 77 w 338"/>
                    <a:gd name="T7" fmla="*/ 300 h 1664"/>
                    <a:gd name="T8" fmla="*/ 0 w 338"/>
                    <a:gd name="T9" fmla="*/ 377 h 1664"/>
                    <a:gd name="T10" fmla="*/ 0 60000 65536"/>
                    <a:gd name="T11" fmla="*/ 0 60000 65536"/>
                    <a:gd name="T12" fmla="*/ 0 60000 65536"/>
                    <a:gd name="T13" fmla="*/ 0 60000 65536"/>
                    <a:gd name="T14" fmla="*/ 0 60000 65536"/>
                    <a:gd name="T15" fmla="*/ 0 w 338"/>
                    <a:gd name="T16" fmla="*/ 0 h 1664"/>
                    <a:gd name="T17" fmla="*/ 338 w 338"/>
                    <a:gd name="T18" fmla="*/ 1664 h 1664"/>
                  </a:gdLst>
                  <a:ahLst/>
                  <a:cxnLst>
                    <a:cxn ang="T10">
                      <a:pos x="T0" y="T1"/>
                    </a:cxn>
                    <a:cxn ang="T11">
                      <a:pos x="T2" y="T3"/>
                    </a:cxn>
                    <a:cxn ang="T12">
                      <a:pos x="T4" y="T5"/>
                    </a:cxn>
                    <a:cxn ang="T13">
                      <a:pos x="T6" y="T7"/>
                    </a:cxn>
                    <a:cxn ang="T14">
                      <a:pos x="T8" y="T9"/>
                    </a:cxn>
                  </a:cxnLst>
                  <a:rect l="T15" t="T16" r="T17" b="T18"/>
                  <a:pathLst>
                    <a:path w="338" h="1664">
                      <a:moveTo>
                        <a:pt x="0" y="1663"/>
                      </a:moveTo>
                      <a:lnTo>
                        <a:pt x="0" y="335"/>
                      </a:lnTo>
                      <a:lnTo>
                        <a:pt x="337" y="0"/>
                      </a:lnTo>
                      <a:lnTo>
                        <a:pt x="337" y="1326"/>
                      </a:lnTo>
                      <a:lnTo>
                        <a:pt x="0" y="1663"/>
                      </a:lnTo>
                    </a:path>
                  </a:pathLst>
                </a:custGeom>
                <a:solidFill>
                  <a:srgbClr val="D3A45A"/>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330" name="Group 103"/>
              <p:cNvGrpSpPr>
                <a:grpSpLocks/>
              </p:cNvGrpSpPr>
              <p:nvPr/>
            </p:nvGrpSpPr>
            <p:grpSpPr bwMode="auto">
              <a:xfrm>
                <a:off x="1879" y="1929"/>
                <a:ext cx="234" cy="77"/>
                <a:chOff x="1879" y="1929"/>
                <a:chExt cx="234" cy="77"/>
              </a:xfrm>
            </p:grpSpPr>
            <p:sp>
              <p:nvSpPr>
                <p:cNvPr id="331" name="Freeform 104"/>
                <p:cNvSpPr>
                  <a:spLocks noChangeArrowheads="1"/>
                </p:cNvSpPr>
                <p:nvPr/>
              </p:nvSpPr>
              <p:spPr bwMode="auto">
                <a:xfrm>
                  <a:off x="1879" y="1929"/>
                  <a:ext cx="235" cy="78"/>
                </a:xfrm>
                <a:custGeom>
                  <a:avLst/>
                  <a:gdLst>
                    <a:gd name="T0" fmla="*/ 0 w 1037"/>
                    <a:gd name="T1" fmla="*/ 78 h 345"/>
                    <a:gd name="T2" fmla="*/ 0 w 1037"/>
                    <a:gd name="T3" fmla="*/ 19 h 345"/>
                    <a:gd name="T4" fmla="*/ 19 w 1037"/>
                    <a:gd name="T5" fmla="*/ 0 h 345"/>
                    <a:gd name="T6" fmla="*/ 235 w 1037"/>
                    <a:gd name="T7" fmla="*/ 0 h 345"/>
                    <a:gd name="T8" fmla="*/ 235 w 1037"/>
                    <a:gd name="T9" fmla="*/ 58 h 345"/>
                    <a:gd name="T10" fmla="*/ 215 w 1037"/>
                    <a:gd name="T11" fmla="*/ 78 h 345"/>
                    <a:gd name="T12" fmla="*/ 0 w 1037"/>
                    <a:gd name="T13" fmla="*/ 78 h 345"/>
                    <a:gd name="T14" fmla="*/ 0 60000 65536"/>
                    <a:gd name="T15" fmla="*/ 0 60000 65536"/>
                    <a:gd name="T16" fmla="*/ 0 60000 65536"/>
                    <a:gd name="T17" fmla="*/ 0 60000 65536"/>
                    <a:gd name="T18" fmla="*/ 0 60000 65536"/>
                    <a:gd name="T19" fmla="*/ 0 60000 65536"/>
                    <a:gd name="T20" fmla="*/ 0 60000 65536"/>
                    <a:gd name="T21" fmla="*/ 0 w 1037"/>
                    <a:gd name="T22" fmla="*/ 0 h 345"/>
                    <a:gd name="T23" fmla="*/ 1037 w 1037"/>
                    <a:gd name="T24" fmla="*/ 345 h 3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7" h="345">
                      <a:moveTo>
                        <a:pt x="0" y="344"/>
                      </a:moveTo>
                      <a:lnTo>
                        <a:pt x="0" y="85"/>
                      </a:lnTo>
                      <a:lnTo>
                        <a:pt x="85" y="0"/>
                      </a:lnTo>
                      <a:lnTo>
                        <a:pt x="1036" y="0"/>
                      </a:lnTo>
                      <a:lnTo>
                        <a:pt x="1036" y="257"/>
                      </a:lnTo>
                      <a:lnTo>
                        <a:pt x="949" y="344"/>
                      </a:lnTo>
                      <a:lnTo>
                        <a:pt x="0" y="344"/>
                      </a:lnTo>
                    </a:path>
                  </a:pathLst>
                </a:custGeom>
                <a:solidFill>
                  <a:srgbClr val="F6BF69"/>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2" name="Freeform 105"/>
                <p:cNvSpPr>
                  <a:spLocks noChangeArrowheads="1"/>
                </p:cNvSpPr>
                <p:nvPr/>
              </p:nvSpPr>
              <p:spPr bwMode="auto">
                <a:xfrm>
                  <a:off x="1879" y="1929"/>
                  <a:ext cx="235" cy="20"/>
                </a:xfrm>
                <a:custGeom>
                  <a:avLst/>
                  <a:gdLst>
                    <a:gd name="T0" fmla="*/ 0 w 1037"/>
                    <a:gd name="T1" fmla="*/ 20 h 86"/>
                    <a:gd name="T2" fmla="*/ 19 w 1037"/>
                    <a:gd name="T3" fmla="*/ 0 h 86"/>
                    <a:gd name="T4" fmla="*/ 235 w 1037"/>
                    <a:gd name="T5" fmla="*/ 0 h 86"/>
                    <a:gd name="T6" fmla="*/ 215 w 1037"/>
                    <a:gd name="T7" fmla="*/ 20 h 86"/>
                    <a:gd name="T8" fmla="*/ 0 w 1037"/>
                    <a:gd name="T9" fmla="*/ 20 h 86"/>
                    <a:gd name="T10" fmla="*/ 0 60000 65536"/>
                    <a:gd name="T11" fmla="*/ 0 60000 65536"/>
                    <a:gd name="T12" fmla="*/ 0 60000 65536"/>
                    <a:gd name="T13" fmla="*/ 0 60000 65536"/>
                    <a:gd name="T14" fmla="*/ 0 60000 65536"/>
                    <a:gd name="T15" fmla="*/ 0 w 1037"/>
                    <a:gd name="T16" fmla="*/ 0 h 86"/>
                    <a:gd name="T17" fmla="*/ 1037 w 1037"/>
                    <a:gd name="T18" fmla="*/ 86 h 86"/>
                  </a:gdLst>
                  <a:ahLst/>
                  <a:cxnLst>
                    <a:cxn ang="T10">
                      <a:pos x="T0" y="T1"/>
                    </a:cxn>
                    <a:cxn ang="T11">
                      <a:pos x="T2" y="T3"/>
                    </a:cxn>
                    <a:cxn ang="T12">
                      <a:pos x="T4" y="T5"/>
                    </a:cxn>
                    <a:cxn ang="T13">
                      <a:pos x="T6" y="T7"/>
                    </a:cxn>
                    <a:cxn ang="T14">
                      <a:pos x="T8" y="T9"/>
                    </a:cxn>
                  </a:cxnLst>
                  <a:rect l="T15" t="T16" r="T17" b="T18"/>
                  <a:pathLst>
                    <a:path w="1037" h="86">
                      <a:moveTo>
                        <a:pt x="0" y="85"/>
                      </a:moveTo>
                      <a:lnTo>
                        <a:pt x="85" y="0"/>
                      </a:lnTo>
                      <a:lnTo>
                        <a:pt x="1036" y="0"/>
                      </a:lnTo>
                      <a:lnTo>
                        <a:pt x="949" y="85"/>
                      </a:lnTo>
                      <a:lnTo>
                        <a:pt x="0" y="85"/>
                      </a:lnTo>
                    </a:path>
                  </a:pathLst>
                </a:custGeom>
                <a:solidFill>
                  <a:srgbClr val="FFD072"/>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3" name="Freeform 106"/>
                <p:cNvSpPr>
                  <a:spLocks noChangeArrowheads="1"/>
                </p:cNvSpPr>
                <p:nvPr/>
              </p:nvSpPr>
              <p:spPr bwMode="auto">
                <a:xfrm>
                  <a:off x="2094" y="1929"/>
                  <a:ext cx="20" cy="78"/>
                </a:xfrm>
                <a:custGeom>
                  <a:avLst/>
                  <a:gdLst>
                    <a:gd name="T0" fmla="*/ 0 w 88"/>
                    <a:gd name="T1" fmla="*/ 78 h 345"/>
                    <a:gd name="T2" fmla="*/ 0 w 88"/>
                    <a:gd name="T3" fmla="*/ 19 h 345"/>
                    <a:gd name="T4" fmla="*/ 20 w 88"/>
                    <a:gd name="T5" fmla="*/ 0 h 345"/>
                    <a:gd name="T6" fmla="*/ 20 w 88"/>
                    <a:gd name="T7" fmla="*/ 58 h 345"/>
                    <a:gd name="T8" fmla="*/ 0 w 88"/>
                    <a:gd name="T9" fmla="*/ 78 h 345"/>
                    <a:gd name="T10" fmla="*/ 0 60000 65536"/>
                    <a:gd name="T11" fmla="*/ 0 60000 65536"/>
                    <a:gd name="T12" fmla="*/ 0 60000 65536"/>
                    <a:gd name="T13" fmla="*/ 0 60000 65536"/>
                    <a:gd name="T14" fmla="*/ 0 60000 65536"/>
                    <a:gd name="T15" fmla="*/ 0 w 88"/>
                    <a:gd name="T16" fmla="*/ 0 h 345"/>
                    <a:gd name="T17" fmla="*/ 88 w 88"/>
                    <a:gd name="T18" fmla="*/ 345 h 345"/>
                  </a:gdLst>
                  <a:ahLst/>
                  <a:cxnLst>
                    <a:cxn ang="T10">
                      <a:pos x="T0" y="T1"/>
                    </a:cxn>
                    <a:cxn ang="T11">
                      <a:pos x="T2" y="T3"/>
                    </a:cxn>
                    <a:cxn ang="T12">
                      <a:pos x="T4" y="T5"/>
                    </a:cxn>
                    <a:cxn ang="T13">
                      <a:pos x="T6" y="T7"/>
                    </a:cxn>
                    <a:cxn ang="T14">
                      <a:pos x="T8" y="T9"/>
                    </a:cxn>
                  </a:cxnLst>
                  <a:rect l="T15" t="T16" r="T17" b="T18"/>
                  <a:pathLst>
                    <a:path w="88" h="345">
                      <a:moveTo>
                        <a:pt x="0" y="344"/>
                      </a:moveTo>
                      <a:lnTo>
                        <a:pt x="0" y="85"/>
                      </a:lnTo>
                      <a:lnTo>
                        <a:pt x="87" y="0"/>
                      </a:lnTo>
                      <a:lnTo>
                        <a:pt x="87" y="257"/>
                      </a:lnTo>
                      <a:lnTo>
                        <a:pt x="0" y="344"/>
                      </a:lnTo>
                    </a:path>
                  </a:pathLst>
                </a:custGeom>
                <a:solidFill>
                  <a:srgbClr val="D3A45A"/>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sp>
          <p:nvSpPr>
            <p:cNvPr id="328" name="Freeform 107"/>
            <p:cNvSpPr>
              <a:spLocks noChangeArrowheads="1"/>
            </p:cNvSpPr>
            <p:nvPr/>
          </p:nvSpPr>
          <p:spPr bwMode="auto">
            <a:xfrm>
              <a:off x="1871" y="2033"/>
              <a:ext cx="158" cy="27"/>
            </a:xfrm>
            <a:custGeom>
              <a:avLst/>
              <a:gdLst>
                <a:gd name="T0" fmla="*/ 39 w 698"/>
                <a:gd name="T1" fmla="*/ 0 h 120"/>
                <a:gd name="T2" fmla="*/ 158 w 698"/>
                <a:gd name="T3" fmla="*/ 0 h 120"/>
                <a:gd name="T4" fmla="*/ 118 w 698"/>
                <a:gd name="T5" fmla="*/ 27 h 120"/>
                <a:gd name="T6" fmla="*/ 0 w 698"/>
                <a:gd name="T7" fmla="*/ 27 h 120"/>
                <a:gd name="T8" fmla="*/ 39 w 698"/>
                <a:gd name="T9" fmla="*/ 0 h 120"/>
                <a:gd name="T10" fmla="*/ 0 60000 65536"/>
                <a:gd name="T11" fmla="*/ 0 60000 65536"/>
                <a:gd name="T12" fmla="*/ 0 60000 65536"/>
                <a:gd name="T13" fmla="*/ 0 60000 65536"/>
                <a:gd name="T14" fmla="*/ 0 60000 65536"/>
                <a:gd name="T15" fmla="*/ 0 w 698"/>
                <a:gd name="T16" fmla="*/ 0 h 120"/>
                <a:gd name="T17" fmla="*/ 698 w 698"/>
                <a:gd name="T18" fmla="*/ 120 h 120"/>
              </a:gdLst>
              <a:ahLst/>
              <a:cxnLst>
                <a:cxn ang="T10">
                  <a:pos x="T0" y="T1"/>
                </a:cxn>
                <a:cxn ang="T11">
                  <a:pos x="T2" y="T3"/>
                </a:cxn>
                <a:cxn ang="T12">
                  <a:pos x="T4" y="T5"/>
                </a:cxn>
                <a:cxn ang="T13">
                  <a:pos x="T6" y="T7"/>
                </a:cxn>
                <a:cxn ang="T14">
                  <a:pos x="T8" y="T9"/>
                </a:cxn>
              </a:cxnLst>
              <a:rect l="T15" t="T16" r="T17" b="T18"/>
              <a:pathLst>
                <a:path w="698" h="120">
                  <a:moveTo>
                    <a:pt x="173" y="0"/>
                  </a:moveTo>
                  <a:lnTo>
                    <a:pt x="697" y="0"/>
                  </a:lnTo>
                  <a:lnTo>
                    <a:pt x="522" y="119"/>
                  </a:lnTo>
                  <a:lnTo>
                    <a:pt x="0" y="119"/>
                  </a:lnTo>
                  <a:lnTo>
                    <a:pt x="173" y="0"/>
                  </a:lnTo>
                </a:path>
              </a:pathLst>
            </a:custGeom>
            <a:solidFill>
              <a:srgbClr val="F6BF69"/>
            </a:solidFill>
            <a:ln w="2556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337" name="Group 108"/>
          <p:cNvGrpSpPr>
            <a:grpSpLocks/>
          </p:cNvGrpSpPr>
          <p:nvPr/>
        </p:nvGrpSpPr>
        <p:grpSpPr bwMode="auto">
          <a:xfrm>
            <a:off x="3969734" y="4137063"/>
            <a:ext cx="598488" cy="709612"/>
            <a:chOff x="2110" y="1929"/>
            <a:chExt cx="377" cy="447"/>
          </a:xfrm>
        </p:grpSpPr>
        <p:grpSp>
          <p:nvGrpSpPr>
            <p:cNvPr id="338" name="Group 109"/>
            <p:cNvGrpSpPr>
              <a:grpSpLocks/>
            </p:cNvGrpSpPr>
            <p:nvPr/>
          </p:nvGrpSpPr>
          <p:grpSpPr bwMode="auto">
            <a:xfrm>
              <a:off x="2110" y="1929"/>
              <a:ext cx="377" cy="447"/>
              <a:chOff x="2110" y="1929"/>
              <a:chExt cx="377" cy="447"/>
            </a:xfrm>
          </p:grpSpPr>
          <p:grpSp>
            <p:nvGrpSpPr>
              <p:cNvPr id="341" name="Group 110"/>
              <p:cNvGrpSpPr>
                <a:grpSpLocks/>
              </p:cNvGrpSpPr>
              <p:nvPr/>
            </p:nvGrpSpPr>
            <p:grpSpPr bwMode="auto">
              <a:xfrm>
                <a:off x="2110" y="2000"/>
                <a:ext cx="377" cy="376"/>
                <a:chOff x="2110" y="2000"/>
                <a:chExt cx="377" cy="376"/>
              </a:xfrm>
            </p:grpSpPr>
            <p:sp>
              <p:nvSpPr>
                <p:cNvPr id="346" name="Freeform 111"/>
                <p:cNvSpPr>
                  <a:spLocks noChangeArrowheads="1"/>
                </p:cNvSpPr>
                <p:nvPr/>
              </p:nvSpPr>
              <p:spPr bwMode="auto">
                <a:xfrm>
                  <a:off x="2110" y="2000"/>
                  <a:ext cx="378" cy="377"/>
                </a:xfrm>
                <a:custGeom>
                  <a:avLst/>
                  <a:gdLst>
                    <a:gd name="T0" fmla="*/ 0 w 1667"/>
                    <a:gd name="T1" fmla="*/ 377 h 1664"/>
                    <a:gd name="T2" fmla="*/ 0 w 1667"/>
                    <a:gd name="T3" fmla="*/ 94 h 1664"/>
                    <a:gd name="T4" fmla="*/ 94 w 1667"/>
                    <a:gd name="T5" fmla="*/ 0 h 1664"/>
                    <a:gd name="T6" fmla="*/ 378 w 1667"/>
                    <a:gd name="T7" fmla="*/ 0 h 1664"/>
                    <a:gd name="T8" fmla="*/ 378 w 1667"/>
                    <a:gd name="T9" fmla="*/ 283 h 1664"/>
                    <a:gd name="T10" fmla="*/ 283 w 1667"/>
                    <a:gd name="T11" fmla="*/ 377 h 1664"/>
                    <a:gd name="T12" fmla="*/ 0 w 1667"/>
                    <a:gd name="T13" fmla="*/ 377 h 1664"/>
                    <a:gd name="T14" fmla="*/ 0 60000 65536"/>
                    <a:gd name="T15" fmla="*/ 0 60000 65536"/>
                    <a:gd name="T16" fmla="*/ 0 60000 65536"/>
                    <a:gd name="T17" fmla="*/ 0 60000 65536"/>
                    <a:gd name="T18" fmla="*/ 0 60000 65536"/>
                    <a:gd name="T19" fmla="*/ 0 60000 65536"/>
                    <a:gd name="T20" fmla="*/ 0 60000 65536"/>
                    <a:gd name="T21" fmla="*/ 0 w 1667"/>
                    <a:gd name="T22" fmla="*/ 0 h 1664"/>
                    <a:gd name="T23" fmla="*/ 1667 w 1667"/>
                    <a:gd name="T24" fmla="*/ 1664 h 16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7" h="1664">
                      <a:moveTo>
                        <a:pt x="0" y="1663"/>
                      </a:moveTo>
                      <a:lnTo>
                        <a:pt x="0" y="414"/>
                      </a:lnTo>
                      <a:lnTo>
                        <a:pt x="414" y="0"/>
                      </a:lnTo>
                      <a:lnTo>
                        <a:pt x="1666" y="0"/>
                      </a:lnTo>
                      <a:lnTo>
                        <a:pt x="1666" y="1247"/>
                      </a:lnTo>
                      <a:lnTo>
                        <a:pt x="1250" y="1663"/>
                      </a:lnTo>
                      <a:lnTo>
                        <a:pt x="0" y="1663"/>
                      </a:lnTo>
                    </a:path>
                  </a:pathLst>
                </a:custGeom>
                <a:solidFill>
                  <a:srgbClr val="A2C1FE"/>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7" name="Freeform 112"/>
                <p:cNvSpPr>
                  <a:spLocks noChangeArrowheads="1"/>
                </p:cNvSpPr>
                <p:nvPr/>
              </p:nvSpPr>
              <p:spPr bwMode="auto">
                <a:xfrm>
                  <a:off x="2110" y="2000"/>
                  <a:ext cx="378" cy="94"/>
                </a:xfrm>
                <a:custGeom>
                  <a:avLst/>
                  <a:gdLst>
                    <a:gd name="T0" fmla="*/ 0 w 1667"/>
                    <a:gd name="T1" fmla="*/ 94 h 415"/>
                    <a:gd name="T2" fmla="*/ 94 w 1667"/>
                    <a:gd name="T3" fmla="*/ 0 h 415"/>
                    <a:gd name="T4" fmla="*/ 378 w 1667"/>
                    <a:gd name="T5" fmla="*/ 0 h 415"/>
                    <a:gd name="T6" fmla="*/ 283 w 1667"/>
                    <a:gd name="T7" fmla="*/ 94 h 415"/>
                    <a:gd name="T8" fmla="*/ 0 w 1667"/>
                    <a:gd name="T9" fmla="*/ 94 h 415"/>
                    <a:gd name="T10" fmla="*/ 0 60000 65536"/>
                    <a:gd name="T11" fmla="*/ 0 60000 65536"/>
                    <a:gd name="T12" fmla="*/ 0 60000 65536"/>
                    <a:gd name="T13" fmla="*/ 0 60000 65536"/>
                    <a:gd name="T14" fmla="*/ 0 60000 65536"/>
                    <a:gd name="T15" fmla="*/ 0 w 1667"/>
                    <a:gd name="T16" fmla="*/ 0 h 415"/>
                    <a:gd name="T17" fmla="*/ 1667 w 1667"/>
                    <a:gd name="T18" fmla="*/ 415 h 415"/>
                  </a:gdLst>
                  <a:ahLst/>
                  <a:cxnLst>
                    <a:cxn ang="T10">
                      <a:pos x="T0" y="T1"/>
                    </a:cxn>
                    <a:cxn ang="T11">
                      <a:pos x="T2" y="T3"/>
                    </a:cxn>
                    <a:cxn ang="T12">
                      <a:pos x="T4" y="T5"/>
                    </a:cxn>
                    <a:cxn ang="T13">
                      <a:pos x="T6" y="T7"/>
                    </a:cxn>
                    <a:cxn ang="T14">
                      <a:pos x="T8" y="T9"/>
                    </a:cxn>
                  </a:cxnLst>
                  <a:rect l="T15" t="T16" r="T17" b="T18"/>
                  <a:pathLst>
                    <a:path w="1667" h="415">
                      <a:moveTo>
                        <a:pt x="0" y="414"/>
                      </a:moveTo>
                      <a:lnTo>
                        <a:pt x="414" y="0"/>
                      </a:lnTo>
                      <a:lnTo>
                        <a:pt x="1666" y="0"/>
                      </a:lnTo>
                      <a:lnTo>
                        <a:pt x="1250" y="414"/>
                      </a:lnTo>
                      <a:lnTo>
                        <a:pt x="0" y="414"/>
                      </a:lnTo>
                    </a:path>
                  </a:pathLst>
                </a:custGeom>
                <a:solidFill>
                  <a:srgbClr val="B1D3FF"/>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8" name="Freeform 113"/>
                <p:cNvSpPr>
                  <a:spLocks noChangeArrowheads="1"/>
                </p:cNvSpPr>
                <p:nvPr/>
              </p:nvSpPr>
              <p:spPr bwMode="auto">
                <a:xfrm>
                  <a:off x="2394" y="2000"/>
                  <a:ext cx="95" cy="377"/>
                </a:xfrm>
                <a:custGeom>
                  <a:avLst/>
                  <a:gdLst>
                    <a:gd name="T0" fmla="*/ 0 w 417"/>
                    <a:gd name="T1" fmla="*/ 377 h 1664"/>
                    <a:gd name="T2" fmla="*/ 0 w 417"/>
                    <a:gd name="T3" fmla="*/ 94 h 1664"/>
                    <a:gd name="T4" fmla="*/ 95 w 417"/>
                    <a:gd name="T5" fmla="*/ 0 h 1664"/>
                    <a:gd name="T6" fmla="*/ 95 w 417"/>
                    <a:gd name="T7" fmla="*/ 283 h 1664"/>
                    <a:gd name="T8" fmla="*/ 0 w 417"/>
                    <a:gd name="T9" fmla="*/ 377 h 1664"/>
                    <a:gd name="T10" fmla="*/ 0 60000 65536"/>
                    <a:gd name="T11" fmla="*/ 0 60000 65536"/>
                    <a:gd name="T12" fmla="*/ 0 60000 65536"/>
                    <a:gd name="T13" fmla="*/ 0 60000 65536"/>
                    <a:gd name="T14" fmla="*/ 0 60000 65536"/>
                    <a:gd name="T15" fmla="*/ 0 w 417"/>
                    <a:gd name="T16" fmla="*/ 0 h 1664"/>
                    <a:gd name="T17" fmla="*/ 417 w 417"/>
                    <a:gd name="T18" fmla="*/ 1664 h 1664"/>
                  </a:gdLst>
                  <a:ahLst/>
                  <a:cxnLst>
                    <a:cxn ang="T10">
                      <a:pos x="T0" y="T1"/>
                    </a:cxn>
                    <a:cxn ang="T11">
                      <a:pos x="T2" y="T3"/>
                    </a:cxn>
                    <a:cxn ang="T12">
                      <a:pos x="T4" y="T5"/>
                    </a:cxn>
                    <a:cxn ang="T13">
                      <a:pos x="T6" y="T7"/>
                    </a:cxn>
                    <a:cxn ang="T14">
                      <a:pos x="T8" y="T9"/>
                    </a:cxn>
                  </a:cxnLst>
                  <a:rect l="T15" t="T16" r="T17" b="T18"/>
                  <a:pathLst>
                    <a:path w="417" h="1664">
                      <a:moveTo>
                        <a:pt x="0" y="1663"/>
                      </a:moveTo>
                      <a:lnTo>
                        <a:pt x="0" y="414"/>
                      </a:lnTo>
                      <a:lnTo>
                        <a:pt x="416" y="0"/>
                      </a:lnTo>
                      <a:lnTo>
                        <a:pt x="416" y="1247"/>
                      </a:lnTo>
                      <a:lnTo>
                        <a:pt x="0" y="1663"/>
                      </a:lnTo>
                    </a:path>
                  </a:pathLst>
                </a:custGeom>
                <a:solidFill>
                  <a:srgbClr val="8BA5DA"/>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342" name="Group 114"/>
              <p:cNvGrpSpPr>
                <a:grpSpLocks/>
              </p:cNvGrpSpPr>
              <p:nvPr/>
            </p:nvGrpSpPr>
            <p:grpSpPr bwMode="auto">
              <a:xfrm>
                <a:off x="2196" y="1929"/>
                <a:ext cx="291" cy="77"/>
                <a:chOff x="2196" y="1929"/>
                <a:chExt cx="291" cy="77"/>
              </a:xfrm>
            </p:grpSpPr>
            <p:sp>
              <p:nvSpPr>
                <p:cNvPr id="343" name="Freeform 115"/>
                <p:cNvSpPr>
                  <a:spLocks noChangeArrowheads="1"/>
                </p:cNvSpPr>
                <p:nvPr/>
              </p:nvSpPr>
              <p:spPr bwMode="auto">
                <a:xfrm>
                  <a:off x="2196" y="1929"/>
                  <a:ext cx="292" cy="78"/>
                </a:xfrm>
                <a:custGeom>
                  <a:avLst/>
                  <a:gdLst>
                    <a:gd name="T0" fmla="*/ 0 w 1288"/>
                    <a:gd name="T1" fmla="*/ 78 h 345"/>
                    <a:gd name="T2" fmla="*/ 0 w 1288"/>
                    <a:gd name="T3" fmla="*/ 19 h 345"/>
                    <a:gd name="T4" fmla="*/ 19 w 1288"/>
                    <a:gd name="T5" fmla="*/ 0 h 345"/>
                    <a:gd name="T6" fmla="*/ 292 w 1288"/>
                    <a:gd name="T7" fmla="*/ 0 h 345"/>
                    <a:gd name="T8" fmla="*/ 292 w 1288"/>
                    <a:gd name="T9" fmla="*/ 58 h 345"/>
                    <a:gd name="T10" fmla="*/ 272 w 1288"/>
                    <a:gd name="T11" fmla="*/ 78 h 345"/>
                    <a:gd name="T12" fmla="*/ 0 w 1288"/>
                    <a:gd name="T13" fmla="*/ 78 h 345"/>
                    <a:gd name="T14" fmla="*/ 0 60000 65536"/>
                    <a:gd name="T15" fmla="*/ 0 60000 65536"/>
                    <a:gd name="T16" fmla="*/ 0 60000 65536"/>
                    <a:gd name="T17" fmla="*/ 0 60000 65536"/>
                    <a:gd name="T18" fmla="*/ 0 60000 65536"/>
                    <a:gd name="T19" fmla="*/ 0 60000 65536"/>
                    <a:gd name="T20" fmla="*/ 0 60000 65536"/>
                    <a:gd name="T21" fmla="*/ 0 w 1288"/>
                    <a:gd name="T22" fmla="*/ 0 h 345"/>
                    <a:gd name="T23" fmla="*/ 1288 w 1288"/>
                    <a:gd name="T24" fmla="*/ 345 h 3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8" h="345">
                      <a:moveTo>
                        <a:pt x="0" y="344"/>
                      </a:moveTo>
                      <a:lnTo>
                        <a:pt x="0" y="85"/>
                      </a:lnTo>
                      <a:lnTo>
                        <a:pt x="85" y="0"/>
                      </a:lnTo>
                      <a:lnTo>
                        <a:pt x="1287" y="0"/>
                      </a:lnTo>
                      <a:lnTo>
                        <a:pt x="1287" y="257"/>
                      </a:lnTo>
                      <a:lnTo>
                        <a:pt x="1200" y="344"/>
                      </a:lnTo>
                      <a:lnTo>
                        <a:pt x="0" y="344"/>
                      </a:lnTo>
                    </a:path>
                  </a:pathLst>
                </a:custGeom>
                <a:solidFill>
                  <a:srgbClr val="A2C1FE"/>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4" name="Freeform 116"/>
                <p:cNvSpPr>
                  <a:spLocks noChangeArrowheads="1"/>
                </p:cNvSpPr>
                <p:nvPr/>
              </p:nvSpPr>
              <p:spPr bwMode="auto">
                <a:xfrm>
                  <a:off x="2196" y="1929"/>
                  <a:ext cx="292" cy="20"/>
                </a:xfrm>
                <a:custGeom>
                  <a:avLst/>
                  <a:gdLst>
                    <a:gd name="T0" fmla="*/ 0 w 1288"/>
                    <a:gd name="T1" fmla="*/ 20 h 86"/>
                    <a:gd name="T2" fmla="*/ 19 w 1288"/>
                    <a:gd name="T3" fmla="*/ 0 h 86"/>
                    <a:gd name="T4" fmla="*/ 292 w 1288"/>
                    <a:gd name="T5" fmla="*/ 0 h 86"/>
                    <a:gd name="T6" fmla="*/ 272 w 1288"/>
                    <a:gd name="T7" fmla="*/ 20 h 86"/>
                    <a:gd name="T8" fmla="*/ 0 w 1288"/>
                    <a:gd name="T9" fmla="*/ 20 h 86"/>
                    <a:gd name="T10" fmla="*/ 0 60000 65536"/>
                    <a:gd name="T11" fmla="*/ 0 60000 65536"/>
                    <a:gd name="T12" fmla="*/ 0 60000 65536"/>
                    <a:gd name="T13" fmla="*/ 0 60000 65536"/>
                    <a:gd name="T14" fmla="*/ 0 60000 65536"/>
                    <a:gd name="T15" fmla="*/ 0 w 1288"/>
                    <a:gd name="T16" fmla="*/ 0 h 86"/>
                    <a:gd name="T17" fmla="*/ 1288 w 1288"/>
                    <a:gd name="T18" fmla="*/ 86 h 86"/>
                  </a:gdLst>
                  <a:ahLst/>
                  <a:cxnLst>
                    <a:cxn ang="T10">
                      <a:pos x="T0" y="T1"/>
                    </a:cxn>
                    <a:cxn ang="T11">
                      <a:pos x="T2" y="T3"/>
                    </a:cxn>
                    <a:cxn ang="T12">
                      <a:pos x="T4" y="T5"/>
                    </a:cxn>
                    <a:cxn ang="T13">
                      <a:pos x="T6" y="T7"/>
                    </a:cxn>
                    <a:cxn ang="T14">
                      <a:pos x="T8" y="T9"/>
                    </a:cxn>
                  </a:cxnLst>
                  <a:rect l="T15" t="T16" r="T17" b="T18"/>
                  <a:pathLst>
                    <a:path w="1288" h="86">
                      <a:moveTo>
                        <a:pt x="0" y="85"/>
                      </a:moveTo>
                      <a:lnTo>
                        <a:pt x="85" y="0"/>
                      </a:lnTo>
                      <a:lnTo>
                        <a:pt x="1287" y="0"/>
                      </a:lnTo>
                      <a:lnTo>
                        <a:pt x="1200" y="85"/>
                      </a:lnTo>
                      <a:lnTo>
                        <a:pt x="0" y="85"/>
                      </a:lnTo>
                    </a:path>
                  </a:pathLst>
                </a:custGeom>
                <a:solidFill>
                  <a:srgbClr val="B1D3FF"/>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5" name="Freeform 117"/>
                <p:cNvSpPr>
                  <a:spLocks noChangeArrowheads="1"/>
                </p:cNvSpPr>
                <p:nvPr/>
              </p:nvSpPr>
              <p:spPr bwMode="auto">
                <a:xfrm>
                  <a:off x="2468" y="1929"/>
                  <a:ext cx="20" cy="78"/>
                </a:xfrm>
                <a:custGeom>
                  <a:avLst/>
                  <a:gdLst>
                    <a:gd name="T0" fmla="*/ 0 w 88"/>
                    <a:gd name="T1" fmla="*/ 78 h 345"/>
                    <a:gd name="T2" fmla="*/ 0 w 88"/>
                    <a:gd name="T3" fmla="*/ 19 h 345"/>
                    <a:gd name="T4" fmla="*/ 20 w 88"/>
                    <a:gd name="T5" fmla="*/ 0 h 345"/>
                    <a:gd name="T6" fmla="*/ 20 w 88"/>
                    <a:gd name="T7" fmla="*/ 58 h 345"/>
                    <a:gd name="T8" fmla="*/ 0 w 88"/>
                    <a:gd name="T9" fmla="*/ 78 h 345"/>
                    <a:gd name="T10" fmla="*/ 0 60000 65536"/>
                    <a:gd name="T11" fmla="*/ 0 60000 65536"/>
                    <a:gd name="T12" fmla="*/ 0 60000 65536"/>
                    <a:gd name="T13" fmla="*/ 0 60000 65536"/>
                    <a:gd name="T14" fmla="*/ 0 60000 65536"/>
                    <a:gd name="T15" fmla="*/ 0 w 88"/>
                    <a:gd name="T16" fmla="*/ 0 h 345"/>
                    <a:gd name="T17" fmla="*/ 88 w 88"/>
                    <a:gd name="T18" fmla="*/ 345 h 345"/>
                  </a:gdLst>
                  <a:ahLst/>
                  <a:cxnLst>
                    <a:cxn ang="T10">
                      <a:pos x="T0" y="T1"/>
                    </a:cxn>
                    <a:cxn ang="T11">
                      <a:pos x="T2" y="T3"/>
                    </a:cxn>
                    <a:cxn ang="T12">
                      <a:pos x="T4" y="T5"/>
                    </a:cxn>
                    <a:cxn ang="T13">
                      <a:pos x="T6" y="T7"/>
                    </a:cxn>
                    <a:cxn ang="T14">
                      <a:pos x="T8" y="T9"/>
                    </a:cxn>
                  </a:cxnLst>
                  <a:rect l="T15" t="T16" r="T17" b="T18"/>
                  <a:pathLst>
                    <a:path w="88" h="345">
                      <a:moveTo>
                        <a:pt x="0" y="344"/>
                      </a:moveTo>
                      <a:lnTo>
                        <a:pt x="0" y="85"/>
                      </a:lnTo>
                      <a:lnTo>
                        <a:pt x="87" y="0"/>
                      </a:lnTo>
                      <a:lnTo>
                        <a:pt x="87" y="257"/>
                      </a:lnTo>
                      <a:lnTo>
                        <a:pt x="0" y="344"/>
                      </a:lnTo>
                    </a:path>
                  </a:pathLst>
                </a:custGeom>
                <a:solidFill>
                  <a:srgbClr val="8BA5DA"/>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sp>
          <p:nvSpPr>
            <p:cNvPr id="339" name="Oval 118"/>
            <p:cNvSpPr>
              <a:spLocks noChangeArrowheads="1"/>
            </p:cNvSpPr>
            <p:nvPr/>
          </p:nvSpPr>
          <p:spPr bwMode="auto">
            <a:xfrm>
              <a:off x="2225" y="1965"/>
              <a:ext cx="49" cy="27"/>
            </a:xfrm>
            <a:prstGeom prst="ellipse">
              <a:avLst/>
            </a:prstGeom>
            <a:solidFill>
              <a:srgbClr val="FFFFFF"/>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0" name="Freeform 119"/>
            <p:cNvSpPr>
              <a:spLocks noChangeArrowheads="1"/>
            </p:cNvSpPr>
            <p:nvPr/>
          </p:nvSpPr>
          <p:spPr bwMode="auto">
            <a:xfrm>
              <a:off x="2157" y="2175"/>
              <a:ext cx="198" cy="84"/>
            </a:xfrm>
            <a:custGeom>
              <a:avLst/>
              <a:gdLst>
                <a:gd name="T0" fmla="*/ 24 w 873"/>
                <a:gd name="T1" fmla="*/ 0 h 371"/>
                <a:gd name="T2" fmla="*/ 173 w 873"/>
                <a:gd name="T3" fmla="*/ 0 h 371"/>
                <a:gd name="T4" fmla="*/ 198 w 873"/>
                <a:gd name="T5" fmla="*/ 24 h 371"/>
                <a:gd name="T6" fmla="*/ 198 w 873"/>
                <a:gd name="T7" fmla="*/ 59 h 371"/>
                <a:gd name="T8" fmla="*/ 173 w 873"/>
                <a:gd name="T9" fmla="*/ 84 h 371"/>
                <a:gd name="T10" fmla="*/ 24 w 873"/>
                <a:gd name="T11" fmla="*/ 84 h 371"/>
                <a:gd name="T12" fmla="*/ 0 w 873"/>
                <a:gd name="T13" fmla="*/ 59 h 371"/>
                <a:gd name="T14" fmla="*/ 0 w 873"/>
                <a:gd name="T15" fmla="*/ 24 h 371"/>
                <a:gd name="T16" fmla="*/ 24 w 873"/>
                <a:gd name="T17" fmla="*/ 0 h 3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73"/>
                <a:gd name="T28" fmla="*/ 0 h 371"/>
                <a:gd name="T29" fmla="*/ 873 w 873"/>
                <a:gd name="T30" fmla="*/ 371 h 37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73" h="371">
                  <a:moveTo>
                    <a:pt x="107" y="0"/>
                  </a:moveTo>
                  <a:lnTo>
                    <a:pt x="763" y="0"/>
                  </a:lnTo>
                  <a:lnTo>
                    <a:pt x="872" y="108"/>
                  </a:lnTo>
                  <a:lnTo>
                    <a:pt x="872" y="262"/>
                  </a:lnTo>
                  <a:lnTo>
                    <a:pt x="763" y="370"/>
                  </a:lnTo>
                  <a:lnTo>
                    <a:pt x="107" y="370"/>
                  </a:lnTo>
                  <a:lnTo>
                    <a:pt x="0" y="262"/>
                  </a:lnTo>
                  <a:lnTo>
                    <a:pt x="0" y="108"/>
                  </a:lnTo>
                  <a:lnTo>
                    <a:pt x="107" y="0"/>
                  </a:lnTo>
                </a:path>
              </a:pathLst>
            </a:custGeom>
            <a:solidFill>
              <a:srgbClr val="A2C1FE"/>
            </a:solidFill>
            <a:ln w="2556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349" name="Group 348"/>
          <p:cNvGrpSpPr/>
          <p:nvPr/>
        </p:nvGrpSpPr>
        <p:grpSpPr>
          <a:xfrm>
            <a:off x="4885129" y="4201719"/>
            <a:ext cx="450850" cy="576262"/>
            <a:chOff x="3257382" y="2464257"/>
            <a:chExt cx="450850" cy="576262"/>
          </a:xfrm>
        </p:grpSpPr>
        <p:sp>
          <p:nvSpPr>
            <p:cNvPr id="350" name="Freeform 120"/>
            <p:cNvSpPr>
              <a:spLocks noChangeArrowheads="1"/>
            </p:cNvSpPr>
            <p:nvPr/>
          </p:nvSpPr>
          <p:spPr bwMode="auto">
            <a:xfrm>
              <a:off x="3546307" y="2737307"/>
              <a:ext cx="134938" cy="303212"/>
            </a:xfrm>
            <a:custGeom>
              <a:avLst/>
              <a:gdLst>
                <a:gd name="T0" fmla="*/ 62 w 376"/>
                <a:gd name="T1" fmla="*/ 0 h 843"/>
                <a:gd name="T2" fmla="*/ 85 w 376"/>
                <a:gd name="T3" fmla="*/ 0 h 843"/>
                <a:gd name="T4" fmla="*/ 23 w 376"/>
                <a:gd name="T5" fmla="*/ 191 h 843"/>
                <a:gd name="T6" fmla="*/ 0 w 376"/>
                <a:gd name="T7" fmla="*/ 191 h 843"/>
                <a:gd name="T8" fmla="*/ 62 w 376"/>
                <a:gd name="T9" fmla="*/ 0 h 843"/>
                <a:gd name="T10" fmla="*/ 0 60000 65536"/>
                <a:gd name="T11" fmla="*/ 0 60000 65536"/>
                <a:gd name="T12" fmla="*/ 0 60000 65536"/>
                <a:gd name="T13" fmla="*/ 0 60000 65536"/>
                <a:gd name="T14" fmla="*/ 0 60000 65536"/>
                <a:gd name="T15" fmla="*/ 0 w 376"/>
                <a:gd name="T16" fmla="*/ 0 h 843"/>
                <a:gd name="T17" fmla="*/ 376 w 376"/>
                <a:gd name="T18" fmla="*/ 843 h 843"/>
              </a:gdLst>
              <a:ahLst/>
              <a:cxnLst>
                <a:cxn ang="T10">
                  <a:pos x="T0" y="T1"/>
                </a:cxn>
                <a:cxn ang="T11">
                  <a:pos x="T2" y="T3"/>
                </a:cxn>
                <a:cxn ang="T12">
                  <a:pos x="T4" y="T5"/>
                </a:cxn>
                <a:cxn ang="T13">
                  <a:pos x="T6" y="T7"/>
                </a:cxn>
                <a:cxn ang="T14">
                  <a:pos x="T8" y="T9"/>
                </a:cxn>
              </a:cxnLst>
              <a:rect l="T15" t="T16" r="T17" b="T18"/>
              <a:pathLst>
                <a:path w="376" h="843">
                  <a:moveTo>
                    <a:pt x="273" y="0"/>
                  </a:moveTo>
                  <a:lnTo>
                    <a:pt x="375" y="0"/>
                  </a:lnTo>
                  <a:lnTo>
                    <a:pt x="101" y="842"/>
                  </a:lnTo>
                  <a:lnTo>
                    <a:pt x="0" y="842"/>
                  </a:lnTo>
                  <a:lnTo>
                    <a:pt x="273" y="0"/>
                  </a:lnTo>
                </a:path>
              </a:pathLst>
            </a:custGeom>
            <a:solidFill>
              <a:srgbClr val="FC012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51" name="AutoShape 121"/>
            <p:cNvSpPr>
              <a:spLocks noChangeArrowheads="1"/>
            </p:cNvSpPr>
            <p:nvPr/>
          </p:nvSpPr>
          <p:spPr bwMode="auto">
            <a:xfrm>
              <a:off x="3539957" y="2737307"/>
              <a:ext cx="168275" cy="25400"/>
            </a:xfrm>
            <a:prstGeom prst="roundRect">
              <a:avLst>
                <a:gd name="adj" fmla="val 6250"/>
              </a:avLst>
            </a:prstGeom>
            <a:solidFill>
              <a:srgbClr val="FC012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52" name="AutoShape 122"/>
            <p:cNvSpPr>
              <a:spLocks noChangeArrowheads="1"/>
            </p:cNvSpPr>
            <p:nvPr/>
          </p:nvSpPr>
          <p:spPr bwMode="auto">
            <a:xfrm>
              <a:off x="3551069" y="2865895"/>
              <a:ext cx="130175" cy="25400"/>
            </a:xfrm>
            <a:prstGeom prst="roundRect">
              <a:avLst>
                <a:gd name="adj" fmla="val 6250"/>
              </a:avLst>
            </a:prstGeom>
            <a:solidFill>
              <a:srgbClr val="FC012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53" name="AutoShape 123"/>
            <p:cNvSpPr>
              <a:spLocks noChangeArrowheads="1"/>
            </p:cNvSpPr>
            <p:nvPr/>
          </p:nvSpPr>
          <p:spPr bwMode="auto">
            <a:xfrm>
              <a:off x="3260557" y="2865895"/>
              <a:ext cx="163513" cy="17462"/>
            </a:xfrm>
            <a:prstGeom prst="roundRect">
              <a:avLst>
                <a:gd name="adj" fmla="val 10000"/>
              </a:avLst>
            </a:prstGeom>
            <a:solidFill>
              <a:srgbClr val="FC012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354" name="Group 124"/>
            <p:cNvGrpSpPr>
              <a:grpSpLocks/>
            </p:cNvGrpSpPr>
            <p:nvPr/>
          </p:nvGrpSpPr>
          <p:grpSpPr bwMode="auto">
            <a:xfrm>
              <a:off x="3257382" y="2464257"/>
              <a:ext cx="306388" cy="576262"/>
              <a:chOff x="2492" y="1986"/>
              <a:chExt cx="193" cy="363"/>
            </a:xfrm>
          </p:grpSpPr>
          <p:sp>
            <p:nvSpPr>
              <p:cNvPr id="355" name="Oval 125"/>
              <p:cNvSpPr>
                <a:spLocks noChangeArrowheads="1"/>
              </p:cNvSpPr>
              <p:nvPr/>
            </p:nvSpPr>
            <p:spPr bwMode="auto">
              <a:xfrm>
                <a:off x="2568" y="1986"/>
                <a:ext cx="49" cy="49"/>
              </a:xfrm>
              <a:prstGeom prst="ellipse">
                <a:avLst/>
              </a:prstGeom>
              <a:solidFill>
                <a:srgbClr val="FC0128"/>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56" name="Freeform 126"/>
              <p:cNvSpPr>
                <a:spLocks noChangeArrowheads="1"/>
              </p:cNvSpPr>
              <p:nvPr/>
            </p:nvSpPr>
            <p:spPr bwMode="auto">
              <a:xfrm>
                <a:off x="2492" y="2054"/>
                <a:ext cx="194" cy="296"/>
              </a:xfrm>
              <a:custGeom>
                <a:avLst/>
                <a:gdLst>
                  <a:gd name="T0" fmla="*/ 2 w 857"/>
                  <a:gd name="T1" fmla="*/ 137 h 1305"/>
                  <a:gd name="T2" fmla="*/ 1 w 857"/>
                  <a:gd name="T3" fmla="*/ 140 h 1305"/>
                  <a:gd name="T4" fmla="*/ 0 w 857"/>
                  <a:gd name="T5" fmla="*/ 145 h 1305"/>
                  <a:gd name="T6" fmla="*/ 0 w 857"/>
                  <a:gd name="T7" fmla="*/ 150 h 1305"/>
                  <a:gd name="T8" fmla="*/ 2 w 857"/>
                  <a:gd name="T9" fmla="*/ 155 h 1305"/>
                  <a:gd name="T10" fmla="*/ 4 w 857"/>
                  <a:gd name="T11" fmla="*/ 159 h 1305"/>
                  <a:gd name="T12" fmla="*/ 8 w 857"/>
                  <a:gd name="T13" fmla="*/ 164 h 1305"/>
                  <a:gd name="T14" fmla="*/ 12 w 857"/>
                  <a:gd name="T15" fmla="*/ 166 h 1305"/>
                  <a:gd name="T16" fmla="*/ 16 w 857"/>
                  <a:gd name="T17" fmla="*/ 166 h 1305"/>
                  <a:gd name="T18" fmla="*/ 21 w 857"/>
                  <a:gd name="T19" fmla="*/ 166 h 1305"/>
                  <a:gd name="T20" fmla="*/ 127 w 857"/>
                  <a:gd name="T21" fmla="*/ 296 h 1305"/>
                  <a:gd name="T22" fmla="*/ 160 w 857"/>
                  <a:gd name="T23" fmla="*/ 142 h 1305"/>
                  <a:gd name="T24" fmla="*/ 160 w 857"/>
                  <a:gd name="T25" fmla="*/ 138 h 1305"/>
                  <a:gd name="T26" fmla="*/ 158 w 857"/>
                  <a:gd name="T27" fmla="*/ 136 h 1305"/>
                  <a:gd name="T28" fmla="*/ 155 w 857"/>
                  <a:gd name="T29" fmla="*/ 133 h 1305"/>
                  <a:gd name="T30" fmla="*/ 153 w 857"/>
                  <a:gd name="T31" fmla="*/ 131 h 1305"/>
                  <a:gd name="T32" fmla="*/ 148 w 857"/>
                  <a:gd name="T33" fmla="*/ 130 h 1305"/>
                  <a:gd name="T34" fmla="*/ 145 w 857"/>
                  <a:gd name="T35" fmla="*/ 129 h 1305"/>
                  <a:gd name="T36" fmla="*/ 141 w 857"/>
                  <a:gd name="T37" fmla="*/ 129 h 1305"/>
                  <a:gd name="T38" fmla="*/ 138 w 857"/>
                  <a:gd name="T39" fmla="*/ 129 h 1305"/>
                  <a:gd name="T40" fmla="*/ 93 w 857"/>
                  <a:gd name="T41" fmla="*/ 75 h 1305"/>
                  <a:gd name="T42" fmla="*/ 180 w 857"/>
                  <a:gd name="T43" fmla="*/ 93 h 1305"/>
                  <a:gd name="T44" fmla="*/ 184 w 857"/>
                  <a:gd name="T45" fmla="*/ 92 h 1305"/>
                  <a:gd name="T46" fmla="*/ 186 w 857"/>
                  <a:gd name="T47" fmla="*/ 91 h 1305"/>
                  <a:gd name="T48" fmla="*/ 190 w 857"/>
                  <a:gd name="T49" fmla="*/ 89 h 1305"/>
                  <a:gd name="T50" fmla="*/ 192 w 857"/>
                  <a:gd name="T51" fmla="*/ 86 h 1305"/>
                  <a:gd name="T52" fmla="*/ 193 w 857"/>
                  <a:gd name="T53" fmla="*/ 83 h 1305"/>
                  <a:gd name="T54" fmla="*/ 194 w 857"/>
                  <a:gd name="T55" fmla="*/ 78 h 1305"/>
                  <a:gd name="T56" fmla="*/ 193 w 857"/>
                  <a:gd name="T57" fmla="*/ 74 h 1305"/>
                  <a:gd name="T58" fmla="*/ 191 w 857"/>
                  <a:gd name="T59" fmla="*/ 70 h 1305"/>
                  <a:gd name="T60" fmla="*/ 189 w 857"/>
                  <a:gd name="T61" fmla="*/ 68 h 1305"/>
                  <a:gd name="T62" fmla="*/ 185 w 857"/>
                  <a:gd name="T63" fmla="*/ 65 h 1305"/>
                  <a:gd name="T64" fmla="*/ 182 w 857"/>
                  <a:gd name="T65" fmla="*/ 64 h 1305"/>
                  <a:gd name="T66" fmla="*/ 122 w 857"/>
                  <a:gd name="T67" fmla="*/ 64 h 1305"/>
                  <a:gd name="T68" fmla="*/ 112 w 857"/>
                  <a:gd name="T69" fmla="*/ 42 h 1305"/>
                  <a:gd name="T70" fmla="*/ 113 w 857"/>
                  <a:gd name="T71" fmla="*/ 37 h 1305"/>
                  <a:gd name="T72" fmla="*/ 114 w 857"/>
                  <a:gd name="T73" fmla="*/ 30 h 1305"/>
                  <a:gd name="T74" fmla="*/ 114 w 857"/>
                  <a:gd name="T75" fmla="*/ 24 h 1305"/>
                  <a:gd name="T76" fmla="*/ 112 w 857"/>
                  <a:gd name="T77" fmla="*/ 19 h 1305"/>
                  <a:gd name="T78" fmla="*/ 110 w 857"/>
                  <a:gd name="T79" fmla="*/ 15 h 1305"/>
                  <a:gd name="T80" fmla="*/ 107 w 857"/>
                  <a:gd name="T81" fmla="*/ 10 h 1305"/>
                  <a:gd name="T82" fmla="*/ 103 w 857"/>
                  <a:gd name="T83" fmla="*/ 7 h 1305"/>
                  <a:gd name="T84" fmla="*/ 98 w 857"/>
                  <a:gd name="T85" fmla="*/ 3 h 1305"/>
                  <a:gd name="T86" fmla="*/ 93 w 857"/>
                  <a:gd name="T87" fmla="*/ 1 h 1305"/>
                  <a:gd name="T88" fmla="*/ 87 w 857"/>
                  <a:gd name="T89" fmla="*/ 0 h 1305"/>
                  <a:gd name="T90" fmla="*/ 81 w 857"/>
                  <a:gd name="T91" fmla="*/ 0 h 1305"/>
                  <a:gd name="T92" fmla="*/ 75 w 857"/>
                  <a:gd name="T93" fmla="*/ 1 h 1305"/>
                  <a:gd name="T94" fmla="*/ 69 w 857"/>
                  <a:gd name="T95" fmla="*/ 3 h 1305"/>
                  <a:gd name="T96" fmla="*/ 63 w 857"/>
                  <a:gd name="T97" fmla="*/ 6 h 1305"/>
                  <a:gd name="T98" fmla="*/ 59 w 857"/>
                  <a:gd name="T99" fmla="*/ 11 h 1305"/>
                  <a:gd name="T100" fmla="*/ 55 w 857"/>
                  <a:gd name="T101" fmla="*/ 17 h 1305"/>
                  <a:gd name="T102" fmla="*/ 53 w 857"/>
                  <a:gd name="T103" fmla="*/ 23 h 130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57"/>
                  <a:gd name="T157" fmla="*/ 0 h 1305"/>
                  <a:gd name="T158" fmla="*/ 857 w 857"/>
                  <a:gd name="T159" fmla="*/ 1305 h 130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57" h="1305">
                    <a:moveTo>
                      <a:pt x="235" y="101"/>
                    </a:moveTo>
                    <a:lnTo>
                      <a:pt x="8" y="605"/>
                    </a:lnTo>
                    <a:lnTo>
                      <a:pt x="4" y="609"/>
                    </a:lnTo>
                    <a:lnTo>
                      <a:pt x="4" y="618"/>
                    </a:lnTo>
                    <a:lnTo>
                      <a:pt x="0" y="627"/>
                    </a:lnTo>
                    <a:lnTo>
                      <a:pt x="0" y="640"/>
                    </a:lnTo>
                    <a:lnTo>
                      <a:pt x="0" y="649"/>
                    </a:lnTo>
                    <a:lnTo>
                      <a:pt x="0" y="662"/>
                    </a:lnTo>
                    <a:lnTo>
                      <a:pt x="4" y="671"/>
                    </a:lnTo>
                    <a:lnTo>
                      <a:pt x="8" y="684"/>
                    </a:lnTo>
                    <a:lnTo>
                      <a:pt x="13" y="693"/>
                    </a:lnTo>
                    <a:lnTo>
                      <a:pt x="17" y="703"/>
                    </a:lnTo>
                    <a:lnTo>
                      <a:pt x="26" y="712"/>
                    </a:lnTo>
                    <a:lnTo>
                      <a:pt x="35" y="721"/>
                    </a:lnTo>
                    <a:lnTo>
                      <a:pt x="44" y="725"/>
                    </a:lnTo>
                    <a:lnTo>
                      <a:pt x="53" y="730"/>
                    </a:lnTo>
                    <a:lnTo>
                      <a:pt x="61" y="730"/>
                    </a:lnTo>
                    <a:lnTo>
                      <a:pt x="70" y="734"/>
                    </a:lnTo>
                    <a:lnTo>
                      <a:pt x="79" y="734"/>
                    </a:lnTo>
                    <a:lnTo>
                      <a:pt x="92" y="734"/>
                    </a:lnTo>
                    <a:lnTo>
                      <a:pt x="559" y="734"/>
                    </a:lnTo>
                    <a:lnTo>
                      <a:pt x="559" y="1304"/>
                    </a:lnTo>
                    <a:lnTo>
                      <a:pt x="705" y="1304"/>
                    </a:lnTo>
                    <a:lnTo>
                      <a:pt x="705" y="627"/>
                    </a:lnTo>
                    <a:lnTo>
                      <a:pt x="705" y="618"/>
                    </a:lnTo>
                    <a:lnTo>
                      <a:pt x="705" y="609"/>
                    </a:lnTo>
                    <a:lnTo>
                      <a:pt x="700" y="605"/>
                    </a:lnTo>
                    <a:lnTo>
                      <a:pt x="696" y="601"/>
                    </a:lnTo>
                    <a:lnTo>
                      <a:pt x="692" y="596"/>
                    </a:lnTo>
                    <a:lnTo>
                      <a:pt x="683" y="587"/>
                    </a:lnTo>
                    <a:lnTo>
                      <a:pt x="678" y="583"/>
                    </a:lnTo>
                    <a:lnTo>
                      <a:pt x="674" y="578"/>
                    </a:lnTo>
                    <a:lnTo>
                      <a:pt x="665" y="578"/>
                    </a:lnTo>
                    <a:lnTo>
                      <a:pt x="656" y="574"/>
                    </a:lnTo>
                    <a:lnTo>
                      <a:pt x="647" y="574"/>
                    </a:lnTo>
                    <a:lnTo>
                      <a:pt x="639" y="570"/>
                    </a:lnTo>
                    <a:lnTo>
                      <a:pt x="630" y="570"/>
                    </a:lnTo>
                    <a:lnTo>
                      <a:pt x="621" y="570"/>
                    </a:lnTo>
                    <a:lnTo>
                      <a:pt x="617" y="570"/>
                    </a:lnTo>
                    <a:lnTo>
                      <a:pt x="608" y="570"/>
                    </a:lnTo>
                    <a:lnTo>
                      <a:pt x="337" y="552"/>
                    </a:lnTo>
                    <a:lnTo>
                      <a:pt x="412" y="331"/>
                    </a:lnTo>
                    <a:lnTo>
                      <a:pt x="465" y="411"/>
                    </a:lnTo>
                    <a:lnTo>
                      <a:pt x="794" y="411"/>
                    </a:lnTo>
                    <a:lnTo>
                      <a:pt x="803" y="406"/>
                    </a:lnTo>
                    <a:lnTo>
                      <a:pt x="812" y="406"/>
                    </a:lnTo>
                    <a:lnTo>
                      <a:pt x="816" y="402"/>
                    </a:lnTo>
                    <a:lnTo>
                      <a:pt x="821" y="402"/>
                    </a:lnTo>
                    <a:lnTo>
                      <a:pt x="830" y="398"/>
                    </a:lnTo>
                    <a:lnTo>
                      <a:pt x="838" y="393"/>
                    </a:lnTo>
                    <a:lnTo>
                      <a:pt x="843" y="384"/>
                    </a:lnTo>
                    <a:lnTo>
                      <a:pt x="847" y="380"/>
                    </a:lnTo>
                    <a:lnTo>
                      <a:pt x="852" y="371"/>
                    </a:lnTo>
                    <a:lnTo>
                      <a:pt x="852" y="367"/>
                    </a:lnTo>
                    <a:lnTo>
                      <a:pt x="856" y="358"/>
                    </a:lnTo>
                    <a:lnTo>
                      <a:pt x="856" y="345"/>
                    </a:lnTo>
                    <a:lnTo>
                      <a:pt x="856" y="336"/>
                    </a:lnTo>
                    <a:lnTo>
                      <a:pt x="852" y="327"/>
                    </a:lnTo>
                    <a:lnTo>
                      <a:pt x="847" y="318"/>
                    </a:lnTo>
                    <a:lnTo>
                      <a:pt x="843" y="309"/>
                    </a:lnTo>
                    <a:lnTo>
                      <a:pt x="838" y="305"/>
                    </a:lnTo>
                    <a:lnTo>
                      <a:pt x="834" y="300"/>
                    </a:lnTo>
                    <a:lnTo>
                      <a:pt x="825" y="291"/>
                    </a:lnTo>
                    <a:lnTo>
                      <a:pt x="816" y="286"/>
                    </a:lnTo>
                    <a:lnTo>
                      <a:pt x="816" y="282"/>
                    </a:lnTo>
                    <a:lnTo>
                      <a:pt x="803" y="282"/>
                    </a:lnTo>
                    <a:lnTo>
                      <a:pt x="794" y="282"/>
                    </a:lnTo>
                    <a:lnTo>
                      <a:pt x="541" y="282"/>
                    </a:lnTo>
                    <a:lnTo>
                      <a:pt x="487" y="194"/>
                    </a:lnTo>
                    <a:lnTo>
                      <a:pt x="496" y="185"/>
                    </a:lnTo>
                    <a:lnTo>
                      <a:pt x="501" y="172"/>
                    </a:lnTo>
                    <a:lnTo>
                      <a:pt x="501" y="163"/>
                    </a:lnTo>
                    <a:lnTo>
                      <a:pt x="505" y="150"/>
                    </a:lnTo>
                    <a:lnTo>
                      <a:pt x="505" y="132"/>
                    </a:lnTo>
                    <a:lnTo>
                      <a:pt x="505" y="123"/>
                    </a:lnTo>
                    <a:lnTo>
                      <a:pt x="505" y="105"/>
                    </a:lnTo>
                    <a:lnTo>
                      <a:pt x="501" y="97"/>
                    </a:lnTo>
                    <a:lnTo>
                      <a:pt x="496" y="83"/>
                    </a:lnTo>
                    <a:lnTo>
                      <a:pt x="492" y="75"/>
                    </a:lnTo>
                    <a:lnTo>
                      <a:pt x="487" y="66"/>
                    </a:lnTo>
                    <a:lnTo>
                      <a:pt x="483" y="57"/>
                    </a:lnTo>
                    <a:lnTo>
                      <a:pt x="474" y="44"/>
                    </a:lnTo>
                    <a:lnTo>
                      <a:pt x="465" y="39"/>
                    </a:lnTo>
                    <a:lnTo>
                      <a:pt x="457" y="30"/>
                    </a:lnTo>
                    <a:lnTo>
                      <a:pt x="448" y="22"/>
                    </a:lnTo>
                    <a:lnTo>
                      <a:pt x="434" y="13"/>
                    </a:lnTo>
                    <a:lnTo>
                      <a:pt x="426" y="13"/>
                    </a:lnTo>
                    <a:lnTo>
                      <a:pt x="412" y="4"/>
                    </a:lnTo>
                    <a:lnTo>
                      <a:pt x="399" y="4"/>
                    </a:lnTo>
                    <a:lnTo>
                      <a:pt x="386" y="0"/>
                    </a:lnTo>
                    <a:lnTo>
                      <a:pt x="373" y="0"/>
                    </a:lnTo>
                    <a:lnTo>
                      <a:pt x="359" y="0"/>
                    </a:lnTo>
                    <a:lnTo>
                      <a:pt x="346" y="0"/>
                    </a:lnTo>
                    <a:lnTo>
                      <a:pt x="333" y="4"/>
                    </a:lnTo>
                    <a:lnTo>
                      <a:pt x="319" y="8"/>
                    </a:lnTo>
                    <a:lnTo>
                      <a:pt x="305" y="13"/>
                    </a:lnTo>
                    <a:lnTo>
                      <a:pt x="292" y="17"/>
                    </a:lnTo>
                    <a:lnTo>
                      <a:pt x="279" y="26"/>
                    </a:lnTo>
                    <a:lnTo>
                      <a:pt x="270" y="39"/>
                    </a:lnTo>
                    <a:lnTo>
                      <a:pt x="261" y="48"/>
                    </a:lnTo>
                    <a:lnTo>
                      <a:pt x="252" y="57"/>
                    </a:lnTo>
                    <a:lnTo>
                      <a:pt x="243" y="75"/>
                    </a:lnTo>
                    <a:lnTo>
                      <a:pt x="235" y="83"/>
                    </a:lnTo>
                    <a:lnTo>
                      <a:pt x="235" y="101"/>
                    </a:lnTo>
                  </a:path>
                </a:pathLst>
              </a:custGeom>
              <a:solidFill>
                <a:srgbClr val="FC012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pic>
        <p:nvPicPr>
          <p:cNvPr id="357" name="Picture 4" descr="Amazon.com: Wicker Laundry Basket Plastic With Cutout Handles 50 Liter,  Brown Curved Bin To Keep Dirty Cloths 1.40 Bushel. By Superio: Home &amp;  Kitch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131" y="4221996"/>
            <a:ext cx="926157" cy="655594"/>
          </a:xfrm>
          <a:prstGeom prst="rect">
            <a:avLst/>
          </a:prstGeom>
          <a:noFill/>
          <a:extLst>
            <a:ext uri="{909E8E84-426E-40DD-AFC4-6F175D3DCCD1}">
              <a14:hiddenFill xmlns:a14="http://schemas.microsoft.com/office/drawing/2010/main">
                <a:solidFill>
                  <a:srgbClr val="FFFFFF"/>
                </a:solidFill>
              </a14:hiddenFill>
            </a:ext>
          </a:extLst>
        </p:spPr>
      </p:pic>
      <p:pic>
        <p:nvPicPr>
          <p:cNvPr id="358" name="Picture 4" descr="Amazon.com: Wicker Laundry Basket Plastic With Cutout Handles 50 Liter,  Brown Curved Bin To Keep Dirty Cloths 1.40 Bushel. By Superio: Home &amp;  Kitch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719" y="5113090"/>
            <a:ext cx="926157" cy="655594"/>
          </a:xfrm>
          <a:prstGeom prst="rect">
            <a:avLst/>
          </a:prstGeom>
          <a:noFill/>
          <a:extLst>
            <a:ext uri="{909E8E84-426E-40DD-AFC4-6F175D3DCCD1}">
              <a14:hiddenFill xmlns:a14="http://schemas.microsoft.com/office/drawing/2010/main">
                <a:solidFill>
                  <a:srgbClr val="FFFFFF"/>
                </a:solidFill>
              </a14:hiddenFill>
            </a:ext>
          </a:extLst>
        </p:spPr>
      </p:pic>
      <p:grpSp>
        <p:nvGrpSpPr>
          <p:cNvPr id="359" name="Group 97"/>
          <p:cNvGrpSpPr>
            <a:grpSpLocks/>
          </p:cNvGrpSpPr>
          <p:nvPr/>
        </p:nvGrpSpPr>
        <p:grpSpPr bwMode="auto">
          <a:xfrm>
            <a:off x="4060435" y="4967649"/>
            <a:ext cx="482600" cy="709612"/>
            <a:chOff x="1809" y="1929"/>
            <a:chExt cx="304" cy="447"/>
          </a:xfrm>
        </p:grpSpPr>
        <p:grpSp>
          <p:nvGrpSpPr>
            <p:cNvPr id="360" name="Group 98"/>
            <p:cNvGrpSpPr>
              <a:grpSpLocks/>
            </p:cNvGrpSpPr>
            <p:nvPr/>
          </p:nvGrpSpPr>
          <p:grpSpPr bwMode="auto">
            <a:xfrm>
              <a:off x="1809" y="1929"/>
              <a:ext cx="304" cy="447"/>
              <a:chOff x="1809" y="1929"/>
              <a:chExt cx="304" cy="447"/>
            </a:xfrm>
          </p:grpSpPr>
          <p:grpSp>
            <p:nvGrpSpPr>
              <p:cNvPr id="362" name="Group 99"/>
              <p:cNvGrpSpPr>
                <a:grpSpLocks/>
              </p:cNvGrpSpPr>
              <p:nvPr/>
            </p:nvGrpSpPr>
            <p:grpSpPr bwMode="auto">
              <a:xfrm>
                <a:off x="1809" y="2000"/>
                <a:ext cx="304" cy="376"/>
                <a:chOff x="1809" y="2000"/>
                <a:chExt cx="304" cy="376"/>
              </a:xfrm>
            </p:grpSpPr>
            <p:sp>
              <p:nvSpPr>
                <p:cNvPr id="367" name="Freeform 100"/>
                <p:cNvSpPr>
                  <a:spLocks noChangeArrowheads="1"/>
                </p:cNvSpPr>
                <p:nvPr/>
              </p:nvSpPr>
              <p:spPr bwMode="auto">
                <a:xfrm>
                  <a:off x="1809" y="2000"/>
                  <a:ext cx="305" cy="377"/>
                </a:xfrm>
                <a:custGeom>
                  <a:avLst/>
                  <a:gdLst>
                    <a:gd name="T0" fmla="*/ 0 w 1346"/>
                    <a:gd name="T1" fmla="*/ 377 h 1664"/>
                    <a:gd name="T2" fmla="*/ 0 w 1346"/>
                    <a:gd name="T3" fmla="*/ 76 h 1664"/>
                    <a:gd name="T4" fmla="*/ 76 w 1346"/>
                    <a:gd name="T5" fmla="*/ 0 h 1664"/>
                    <a:gd name="T6" fmla="*/ 305 w 1346"/>
                    <a:gd name="T7" fmla="*/ 0 h 1664"/>
                    <a:gd name="T8" fmla="*/ 305 w 1346"/>
                    <a:gd name="T9" fmla="*/ 300 h 1664"/>
                    <a:gd name="T10" fmla="*/ 228 w 1346"/>
                    <a:gd name="T11" fmla="*/ 377 h 1664"/>
                    <a:gd name="T12" fmla="*/ 0 w 1346"/>
                    <a:gd name="T13" fmla="*/ 377 h 1664"/>
                    <a:gd name="T14" fmla="*/ 0 60000 65536"/>
                    <a:gd name="T15" fmla="*/ 0 60000 65536"/>
                    <a:gd name="T16" fmla="*/ 0 60000 65536"/>
                    <a:gd name="T17" fmla="*/ 0 60000 65536"/>
                    <a:gd name="T18" fmla="*/ 0 60000 65536"/>
                    <a:gd name="T19" fmla="*/ 0 60000 65536"/>
                    <a:gd name="T20" fmla="*/ 0 60000 65536"/>
                    <a:gd name="T21" fmla="*/ 0 w 1346"/>
                    <a:gd name="T22" fmla="*/ 0 h 1664"/>
                    <a:gd name="T23" fmla="*/ 1346 w 1346"/>
                    <a:gd name="T24" fmla="*/ 1664 h 16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6" h="1664">
                      <a:moveTo>
                        <a:pt x="0" y="1663"/>
                      </a:moveTo>
                      <a:lnTo>
                        <a:pt x="0" y="335"/>
                      </a:lnTo>
                      <a:lnTo>
                        <a:pt x="335" y="0"/>
                      </a:lnTo>
                      <a:lnTo>
                        <a:pt x="1345" y="0"/>
                      </a:lnTo>
                      <a:lnTo>
                        <a:pt x="1345" y="1326"/>
                      </a:lnTo>
                      <a:lnTo>
                        <a:pt x="1008" y="1663"/>
                      </a:lnTo>
                      <a:lnTo>
                        <a:pt x="0" y="1663"/>
                      </a:lnTo>
                    </a:path>
                  </a:pathLst>
                </a:custGeom>
                <a:solidFill>
                  <a:srgbClr val="F6BF69"/>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8" name="Freeform 101"/>
                <p:cNvSpPr>
                  <a:spLocks noChangeArrowheads="1"/>
                </p:cNvSpPr>
                <p:nvPr/>
              </p:nvSpPr>
              <p:spPr bwMode="auto">
                <a:xfrm>
                  <a:off x="1809" y="2000"/>
                  <a:ext cx="305" cy="76"/>
                </a:xfrm>
                <a:custGeom>
                  <a:avLst/>
                  <a:gdLst>
                    <a:gd name="T0" fmla="*/ 0 w 1346"/>
                    <a:gd name="T1" fmla="*/ 76 h 336"/>
                    <a:gd name="T2" fmla="*/ 76 w 1346"/>
                    <a:gd name="T3" fmla="*/ 0 h 336"/>
                    <a:gd name="T4" fmla="*/ 305 w 1346"/>
                    <a:gd name="T5" fmla="*/ 0 h 336"/>
                    <a:gd name="T6" fmla="*/ 228 w 1346"/>
                    <a:gd name="T7" fmla="*/ 76 h 336"/>
                    <a:gd name="T8" fmla="*/ 0 w 1346"/>
                    <a:gd name="T9" fmla="*/ 76 h 336"/>
                    <a:gd name="T10" fmla="*/ 0 60000 65536"/>
                    <a:gd name="T11" fmla="*/ 0 60000 65536"/>
                    <a:gd name="T12" fmla="*/ 0 60000 65536"/>
                    <a:gd name="T13" fmla="*/ 0 60000 65536"/>
                    <a:gd name="T14" fmla="*/ 0 60000 65536"/>
                    <a:gd name="T15" fmla="*/ 0 w 1346"/>
                    <a:gd name="T16" fmla="*/ 0 h 336"/>
                    <a:gd name="T17" fmla="*/ 1346 w 1346"/>
                    <a:gd name="T18" fmla="*/ 336 h 336"/>
                  </a:gdLst>
                  <a:ahLst/>
                  <a:cxnLst>
                    <a:cxn ang="T10">
                      <a:pos x="T0" y="T1"/>
                    </a:cxn>
                    <a:cxn ang="T11">
                      <a:pos x="T2" y="T3"/>
                    </a:cxn>
                    <a:cxn ang="T12">
                      <a:pos x="T4" y="T5"/>
                    </a:cxn>
                    <a:cxn ang="T13">
                      <a:pos x="T6" y="T7"/>
                    </a:cxn>
                    <a:cxn ang="T14">
                      <a:pos x="T8" y="T9"/>
                    </a:cxn>
                  </a:cxnLst>
                  <a:rect l="T15" t="T16" r="T17" b="T18"/>
                  <a:pathLst>
                    <a:path w="1346" h="336">
                      <a:moveTo>
                        <a:pt x="0" y="335"/>
                      </a:moveTo>
                      <a:lnTo>
                        <a:pt x="335" y="0"/>
                      </a:lnTo>
                      <a:lnTo>
                        <a:pt x="1345" y="0"/>
                      </a:lnTo>
                      <a:lnTo>
                        <a:pt x="1008" y="335"/>
                      </a:lnTo>
                      <a:lnTo>
                        <a:pt x="0" y="335"/>
                      </a:lnTo>
                    </a:path>
                  </a:pathLst>
                </a:custGeom>
                <a:solidFill>
                  <a:srgbClr val="FFD072"/>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9" name="Freeform 102"/>
                <p:cNvSpPr>
                  <a:spLocks noChangeArrowheads="1"/>
                </p:cNvSpPr>
                <p:nvPr/>
              </p:nvSpPr>
              <p:spPr bwMode="auto">
                <a:xfrm>
                  <a:off x="2038" y="2000"/>
                  <a:ext cx="77" cy="377"/>
                </a:xfrm>
                <a:custGeom>
                  <a:avLst/>
                  <a:gdLst>
                    <a:gd name="T0" fmla="*/ 0 w 338"/>
                    <a:gd name="T1" fmla="*/ 377 h 1664"/>
                    <a:gd name="T2" fmla="*/ 0 w 338"/>
                    <a:gd name="T3" fmla="*/ 76 h 1664"/>
                    <a:gd name="T4" fmla="*/ 77 w 338"/>
                    <a:gd name="T5" fmla="*/ 0 h 1664"/>
                    <a:gd name="T6" fmla="*/ 77 w 338"/>
                    <a:gd name="T7" fmla="*/ 300 h 1664"/>
                    <a:gd name="T8" fmla="*/ 0 w 338"/>
                    <a:gd name="T9" fmla="*/ 377 h 1664"/>
                    <a:gd name="T10" fmla="*/ 0 60000 65536"/>
                    <a:gd name="T11" fmla="*/ 0 60000 65536"/>
                    <a:gd name="T12" fmla="*/ 0 60000 65536"/>
                    <a:gd name="T13" fmla="*/ 0 60000 65536"/>
                    <a:gd name="T14" fmla="*/ 0 60000 65536"/>
                    <a:gd name="T15" fmla="*/ 0 w 338"/>
                    <a:gd name="T16" fmla="*/ 0 h 1664"/>
                    <a:gd name="T17" fmla="*/ 338 w 338"/>
                    <a:gd name="T18" fmla="*/ 1664 h 1664"/>
                  </a:gdLst>
                  <a:ahLst/>
                  <a:cxnLst>
                    <a:cxn ang="T10">
                      <a:pos x="T0" y="T1"/>
                    </a:cxn>
                    <a:cxn ang="T11">
                      <a:pos x="T2" y="T3"/>
                    </a:cxn>
                    <a:cxn ang="T12">
                      <a:pos x="T4" y="T5"/>
                    </a:cxn>
                    <a:cxn ang="T13">
                      <a:pos x="T6" y="T7"/>
                    </a:cxn>
                    <a:cxn ang="T14">
                      <a:pos x="T8" y="T9"/>
                    </a:cxn>
                  </a:cxnLst>
                  <a:rect l="T15" t="T16" r="T17" b="T18"/>
                  <a:pathLst>
                    <a:path w="338" h="1664">
                      <a:moveTo>
                        <a:pt x="0" y="1663"/>
                      </a:moveTo>
                      <a:lnTo>
                        <a:pt x="0" y="335"/>
                      </a:lnTo>
                      <a:lnTo>
                        <a:pt x="337" y="0"/>
                      </a:lnTo>
                      <a:lnTo>
                        <a:pt x="337" y="1326"/>
                      </a:lnTo>
                      <a:lnTo>
                        <a:pt x="0" y="1663"/>
                      </a:lnTo>
                    </a:path>
                  </a:pathLst>
                </a:custGeom>
                <a:solidFill>
                  <a:srgbClr val="D3A45A"/>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363" name="Group 103"/>
              <p:cNvGrpSpPr>
                <a:grpSpLocks/>
              </p:cNvGrpSpPr>
              <p:nvPr/>
            </p:nvGrpSpPr>
            <p:grpSpPr bwMode="auto">
              <a:xfrm>
                <a:off x="1879" y="1929"/>
                <a:ext cx="234" cy="77"/>
                <a:chOff x="1879" y="1929"/>
                <a:chExt cx="234" cy="77"/>
              </a:xfrm>
            </p:grpSpPr>
            <p:sp>
              <p:nvSpPr>
                <p:cNvPr id="364" name="Freeform 104"/>
                <p:cNvSpPr>
                  <a:spLocks noChangeArrowheads="1"/>
                </p:cNvSpPr>
                <p:nvPr/>
              </p:nvSpPr>
              <p:spPr bwMode="auto">
                <a:xfrm>
                  <a:off x="1879" y="1929"/>
                  <a:ext cx="235" cy="78"/>
                </a:xfrm>
                <a:custGeom>
                  <a:avLst/>
                  <a:gdLst>
                    <a:gd name="T0" fmla="*/ 0 w 1037"/>
                    <a:gd name="T1" fmla="*/ 78 h 345"/>
                    <a:gd name="T2" fmla="*/ 0 w 1037"/>
                    <a:gd name="T3" fmla="*/ 19 h 345"/>
                    <a:gd name="T4" fmla="*/ 19 w 1037"/>
                    <a:gd name="T5" fmla="*/ 0 h 345"/>
                    <a:gd name="T6" fmla="*/ 235 w 1037"/>
                    <a:gd name="T7" fmla="*/ 0 h 345"/>
                    <a:gd name="T8" fmla="*/ 235 w 1037"/>
                    <a:gd name="T9" fmla="*/ 58 h 345"/>
                    <a:gd name="T10" fmla="*/ 215 w 1037"/>
                    <a:gd name="T11" fmla="*/ 78 h 345"/>
                    <a:gd name="T12" fmla="*/ 0 w 1037"/>
                    <a:gd name="T13" fmla="*/ 78 h 345"/>
                    <a:gd name="T14" fmla="*/ 0 60000 65536"/>
                    <a:gd name="T15" fmla="*/ 0 60000 65536"/>
                    <a:gd name="T16" fmla="*/ 0 60000 65536"/>
                    <a:gd name="T17" fmla="*/ 0 60000 65536"/>
                    <a:gd name="T18" fmla="*/ 0 60000 65536"/>
                    <a:gd name="T19" fmla="*/ 0 60000 65536"/>
                    <a:gd name="T20" fmla="*/ 0 60000 65536"/>
                    <a:gd name="T21" fmla="*/ 0 w 1037"/>
                    <a:gd name="T22" fmla="*/ 0 h 345"/>
                    <a:gd name="T23" fmla="*/ 1037 w 1037"/>
                    <a:gd name="T24" fmla="*/ 345 h 3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7" h="345">
                      <a:moveTo>
                        <a:pt x="0" y="344"/>
                      </a:moveTo>
                      <a:lnTo>
                        <a:pt x="0" y="85"/>
                      </a:lnTo>
                      <a:lnTo>
                        <a:pt x="85" y="0"/>
                      </a:lnTo>
                      <a:lnTo>
                        <a:pt x="1036" y="0"/>
                      </a:lnTo>
                      <a:lnTo>
                        <a:pt x="1036" y="257"/>
                      </a:lnTo>
                      <a:lnTo>
                        <a:pt x="949" y="344"/>
                      </a:lnTo>
                      <a:lnTo>
                        <a:pt x="0" y="344"/>
                      </a:lnTo>
                    </a:path>
                  </a:pathLst>
                </a:custGeom>
                <a:solidFill>
                  <a:srgbClr val="F6BF69"/>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5" name="Freeform 105"/>
                <p:cNvSpPr>
                  <a:spLocks noChangeArrowheads="1"/>
                </p:cNvSpPr>
                <p:nvPr/>
              </p:nvSpPr>
              <p:spPr bwMode="auto">
                <a:xfrm>
                  <a:off x="1879" y="1929"/>
                  <a:ext cx="235" cy="20"/>
                </a:xfrm>
                <a:custGeom>
                  <a:avLst/>
                  <a:gdLst>
                    <a:gd name="T0" fmla="*/ 0 w 1037"/>
                    <a:gd name="T1" fmla="*/ 20 h 86"/>
                    <a:gd name="T2" fmla="*/ 19 w 1037"/>
                    <a:gd name="T3" fmla="*/ 0 h 86"/>
                    <a:gd name="T4" fmla="*/ 235 w 1037"/>
                    <a:gd name="T5" fmla="*/ 0 h 86"/>
                    <a:gd name="T6" fmla="*/ 215 w 1037"/>
                    <a:gd name="T7" fmla="*/ 20 h 86"/>
                    <a:gd name="T8" fmla="*/ 0 w 1037"/>
                    <a:gd name="T9" fmla="*/ 20 h 86"/>
                    <a:gd name="T10" fmla="*/ 0 60000 65536"/>
                    <a:gd name="T11" fmla="*/ 0 60000 65536"/>
                    <a:gd name="T12" fmla="*/ 0 60000 65536"/>
                    <a:gd name="T13" fmla="*/ 0 60000 65536"/>
                    <a:gd name="T14" fmla="*/ 0 60000 65536"/>
                    <a:gd name="T15" fmla="*/ 0 w 1037"/>
                    <a:gd name="T16" fmla="*/ 0 h 86"/>
                    <a:gd name="T17" fmla="*/ 1037 w 1037"/>
                    <a:gd name="T18" fmla="*/ 86 h 86"/>
                  </a:gdLst>
                  <a:ahLst/>
                  <a:cxnLst>
                    <a:cxn ang="T10">
                      <a:pos x="T0" y="T1"/>
                    </a:cxn>
                    <a:cxn ang="T11">
                      <a:pos x="T2" y="T3"/>
                    </a:cxn>
                    <a:cxn ang="T12">
                      <a:pos x="T4" y="T5"/>
                    </a:cxn>
                    <a:cxn ang="T13">
                      <a:pos x="T6" y="T7"/>
                    </a:cxn>
                    <a:cxn ang="T14">
                      <a:pos x="T8" y="T9"/>
                    </a:cxn>
                  </a:cxnLst>
                  <a:rect l="T15" t="T16" r="T17" b="T18"/>
                  <a:pathLst>
                    <a:path w="1037" h="86">
                      <a:moveTo>
                        <a:pt x="0" y="85"/>
                      </a:moveTo>
                      <a:lnTo>
                        <a:pt x="85" y="0"/>
                      </a:lnTo>
                      <a:lnTo>
                        <a:pt x="1036" y="0"/>
                      </a:lnTo>
                      <a:lnTo>
                        <a:pt x="949" y="85"/>
                      </a:lnTo>
                      <a:lnTo>
                        <a:pt x="0" y="85"/>
                      </a:lnTo>
                    </a:path>
                  </a:pathLst>
                </a:custGeom>
                <a:solidFill>
                  <a:srgbClr val="FFD072"/>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6" name="Freeform 106"/>
                <p:cNvSpPr>
                  <a:spLocks noChangeArrowheads="1"/>
                </p:cNvSpPr>
                <p:nvPr/>
              </p:nvSpPr>
              <p:spPr bwMode="auto">
                <a:xfrm>
                  <a:off x="2094" y="1929"/>
                  <a:ext cx="20" cy="78"/>
                </a:xfrm>
                <a:custGeom>
                  <a:avLst/>
                  <a:gdLst>
                    <a:gd name="T0" fmla="*/ 0 w 88"/>
                    <a:gd name="T1" fmla="*/ 78 h 345"/>
                    <a:gd name="T2" fmla="*/ 0 w 88"/>
                    <a:gd name="T3" fmla="*/ 19 h 345"/>
                    <a:gd name="T4" fmla="*/ 20 w 88"/>
                    <a:gd name="T5" fmla="*/ 0 h 345"/>
                    <a:gd name="T6" fmla="*/ 20 w 88"/>
                    <a:gd name="T7" fmla="*/ 58 h 345"/>
                    <a:gd name="T8" fmla="*/ 0 w 88"/>
                    <a:gd name="T9" fmla="*/ 78 h 345"/>
                    <a:gd name="T10" fmla="*/ 0 60000 65536"/>
                    <a:gd name="T11" fmla="*/ 0 60000 65536"/>
                    <a:gd name="T12" fmla="*/ 0 60000 65536"/>
                    <a:gd name="T13" fmla="*/ 0 60000 65536"/>
                    <a:gd name="T14" fmla="*/ 0 60000 65536"/>
                    <a:gd name="T15" fmla="*/ 0 w 88"/>
                    <a:gd name="T16" fmla="*/ 0 h 345"/>
                    <a:gd name="T17" fmla="*/ 88 w 88"/>
                    <a:gd name="T18" fmla="*/ 345 h 345"/>
                  </a:gdLst>
                  <a:ahLst/>
                  <a:cxnLst>
                    <a:cxn ang="T10">
                      <a:pos x="T0" y="T1"/>
                    </a:cxn>
                    <a:cxn ang="T11">
                      <a:pos x="T2" y="T3"/>
                    </a:cxn>
                    <a:cxn ang="T12">
                      <a:pos x="T4" y="T5"/>
                    </a:cxn>
                    <a:cxn ang="T13">
                      <a:pos x="T6" y="T7"/>
                    </a:cxn>
                    <a:cxn ang="T14">
                      <a:pos x="T8" y="T9"/>
                    </a:cxn>
                  </a:cxnLst>
                  <a:rect l="T15" t="T16" r="T17" b="T18"/>
                  <a:pathLst>
                    <a:path w="88" h="345">
                      <a:moveTo>
                        <a:pt x="0" y="344"/>
                      </a:moveTo>
                      <a:lnTo>
                        <a:pt x="0" y="85"/>
                      </a:lnTo>
                      <a:lnTo>
                        <a:pt x="87" y="0"/>
                      </a:lnTo>
                      <a:lnTo>
                        <a:pt x="87" y="257"/>
                      </a:lnTo>
                      <a:lnTo>
                        <a:pt x="0" y="344"/>
                      </a:lnTo>
                    </a:path>
                  </a:pathLst>
                </a:custGeom>
                <a:solidFill>
                  <a:srgbClr val="D3A45A"/>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sp>
          <p:nvSpPr>
            <p:cNvPr id="361" name="Freeform 107"/>
            <p:cNvSpPr>
              <a:spLocks noChangeArrowheads="1"/>
            </p:cNvSpPr>
            <p:nvPr/>
          </p:nvSpPr>
          <p:spPr bwMode="auto">
            <a:xfrm>
              <a:off x="1871" y="2033"/>
              <a:ext cx="158" cy="27"/>
            </a:xfrm>
            <a:custGeom>
              <a:avLst/>
              <a:gdLst>
                <a:gd name="T0" fmla="*/ 39 w 698"/>
                <a:gd name="T1" fmla="*/ 0 h 120"/>
                <a:gd name="T2" fmla="*/ 158 w 698"/>
                <a:gd name="T3" fmla="*/ 0 h 120"/>
                <a:gd name="T4" fmla="*/ 118 w 698"/>
                <a:gd name="T5" fmla="*/ 27 h 120"/>
                <a:gd name="T6" fmla="*/ 0 w 698"/>
                <a:gd name="T7" fmla="*/ 27 h 120"/>
                <a:gd name="T8" fmla="*/ 39 w 698"/>
                <a:gd name="T9" fmla="*/ 0 h 120"/>
                <a:gd name="T10" fmla="*/ 0 60000 65536"/>
                <a:gd name="T11" fmla="*/ 0 60000 65536"/>
                <a:gd name="T12" fmla="*/ 0 60000 65536"/>
                <a:gd name="T13" fmla="*/ 0 60000 65536"/>
                <a:gd name="T14" fmla="*/ 0 60000 65536"/>
                <a:gd name="T15" fmla="*/ 0 w 698"/>
                <a:gd name="T16" fmla="*/ 0 h 120"/>
                <a:gd name="T17" fmla="*/ 698 w 698"/>
                <a:gd name="T18" fmla="*/ 120 h 120"/>
              </a:gdLst>
              <a:ahLst/>
              <a:cxnLst>
                <a:cxn ang="T10">
                  <a:pos x="T0" y="T1"/>
                </a:cxn>
                <a:cxn ang="T11">
                  <a:pos x="T2" y="T3"/>
                </a:cxn>
                <a:cxn ang="T12">
                  <a:pos x="T4" y="T5"/>
                </a:cxn>
                <a:cxn ang="T13">
                  <a:pos x="T6" y="T7"/>
                </a:cxn>
                <a:cxn ang="T14">
                  <a:pos x="T8" y="T9"/>
                </a:cxn>
              </a:cxnLst>
              <a:rect l="T15" t="T16" r="T17" b="T18"/>
              <a:pathLst>
                <a:path w="698" h="120">
                  <a:moveTo>
                    <a:pt x="173" y="0"/>
                  </a:moveTo>
                  <a:lnTo>
                    <a:pt x="697" y="0"/>
                  </a:lnTo>
                  <a:lnTo>
                    <a:pt x="522" y="119"/>
                  </a:lnTo>
                  <a:lnTo>
                    <a:pt x="0" y="119"/>
                  </a:lnTo>
                  <a:lnTo>
                    <a:pt x="173" y="0"/>
                  </a:lnTo>
                </a:path>
              </a:pathLst>
            </a:custGeom>
            <a:solidFill>
              <a:srgbClr val="F6BF69"/>
            </a:solidFill>
            <a:ln w="2556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370" name="Group 108"/>
          <p:cNvGrpSpPr>
            <a:grpSpLocks/>
          </p:cNvGrpSpPr>
          <p:nvPr/>
        </p:nvGrpSpPr>
        <p:grpSpPr bwMode="auto">
          <a:xfrm>
            <a:off x="4871434" y="4969237"/>
            <a:ext cx="598488" cy="709612"/>
            <a:chOff x="2110" y="1929"/>
            <a:chExt cx="377" cy="447"/>
          </a:xfrm>
        </p:grpSpPr>
        <p:grpSp>
          <p:nvGrpSpPr>
            <p:cNvPr id="371" name="Group 109"/>
            <p:cNvGrpSpPr>
              <a:grpSpLocks/>
            </p:cNvGrpSpPr>
            <p:nvPr/>
          </p:nvGrpSpPr>
          <p:grpSpPr bwMode="auto">
            <a:xfrm>
              <a:off x="2110" y="1929"/>
              <a:ext cx="377" cy="447"/>
              <a:chOff x="2110" y="1929"/>
              <a:chExt cx="377" cy="447"/>
            </a:xfrm>
          </p:grpSpPr>
          <p:grpSp>
            <p:nvGrpSpPr>
              <p:cNvPr id="374" name="Group 110"/>
              <p:cNvGrpSpPr>
                <a:grpSpLocks/>
              </p:cNvGrpSpPr>
              <p:nvPr/>
            </p:nvGrpSpPr>
            <p:grpSpPr bwMode="auto">
              <a:xfrm>
                <a:off x="2110" y="2000"/>
                <a:ext cx="377" cy="376"/>
                <a:chOff x="2110" y="2000"/>
                <a:chExt cx="377" cy="376"/>
              </a:xfrm>
            </p:grpSpPr>
            <p:sp>
              <p:nvSpPr>
                <p:cNvPr id="379" name="Freeform 111"/>
                <p:cNvSpPr>
                  <a:spLocks noChangeArrowheads="1"/>
                </p:cNvSpPr>
                <p:nvPr/>
              </p:nvSpPr>
              <p:spPr bwMode="auto">
                <a:xfrm>
                  <a:off x="2110" y="2000"/>
                  <a:ext cx="378" cy="377"/>
                </a:xfrm>
                <a:custGeom>
                  <a:avLst/>
                  <a:gdLst>
                    <a:gd name="T0" fmla="*/ 0 w 1667"/>
                    <a:gd name="T1" fmla="*/ 377 h 1664"/>
                    <a:gd name="T2" fmla="*/ 0 w 1667"/>
                    <a:gd name="T3" fmla="*/ 94 h 1664"/>
                    <a:gd name="T4" fmla="*/ 94 w 1667"/>
                    <a:gd name="T5" fmla="*/ 0 h 1664"/>
                    <a:gd name="T6" fmla="*/ 378 w 1667"/>
                    <a:gd name="T7" fmla="*/ 0 h 1664"/>
                    <a:gd name="T8" fmla="*/ 378 w 1667"/>
                    <a:gd name="T9" fmla="*/ 283 h 1664"/>
                    <a:gd name="T10" fmla="*/ 283 w 1667"/>
                    <a:gd name="T11" fmla="*/ 377 h 1664"/>
                    <a:gd name="T12" fmla="*/ 0 w 1667"/>
                    <a:gd name="T13" fmla="*/ 377 h 1664"/>
                    <a:gd name="T14" fmla="*/ 0 60000 65536"/>
                    <a:gd name="T15" fmla="*/ 0 60000 65536"/>
                    <a:gd name="T16" fmla="*/ 0 60000 65536"/>
                    <a:gd name="T17" fmla="*/ 0 60000 65536"/>
                    <a:gd name="T18" fmla="*/ 0 60000 65536"/>
                    <a:gd name="T19" fmla="*/ 0 60000 65536"/>
                    <a:gd name="T20" fmla="*/ 0 60000 65536"/>
                    <a:gd name="T21" fmla="*/ 0 w 1667"/>
                    <a:gd name="T22" fmla="*/ 0 h 1664"/>
                    <a:gd name="T23" fmla="*/ 1667 w 1667"/>
                    <a:gd name="T24" fmla="*/ 1664 h 16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7" h="1664">
                      <a:moveTo>
                        <a:pt x="0" y="1663"/>
                      </a:moveTo>
                      <a:lnTo>
                        <a:pt x="0" y="414"/>
                      </a:lnTo>
                      <a:lnTo>
                        <a:pt x="414" y="0"/>
                      </a:lnTo>
                      <a:lnTo>
                        <a:pt x="1666" y="0"/>
                      </a:lnTo>
                      <a:lnTo>
                        <a:pt x="1666" y="1247"/>
                      </a:lnTo>
                      <a:lnTo>
                        <a:pt x="1250" y="1663"/>
                      </a:lnTo>
                      <a:lnTo>
                        <a:pt x="0" y="1663"/>
                      </a:lnTo>
                    </a:path>
                  </a:pathLst>
                </a:custGeom>
                <a:solidFill>
                  <a:srgbClr val="A2C1FE"/>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80" name="Freeform 112"/>
                <p:cNvSpPr>
                  <a:spLocks noChangeArrowheads="1"/>
                </p:cNvSpPr>
                <p:nvPr/>
              </p:nvSpPr>
              <p:spPr bwMode="auto">
                <a:xfrm>
                  <a:off x="2110" y="2000"/>
                  <a:ext cx="378" cy="94"/>
                </a:xfrm>
                <a:custGeom>
                  <a:avLst/>
                  <a:gdLst>
                    <a:gd name="T0" fmla="*/ 0 w 1667"/>
                    <a:gd name="T1" fmla="*/ 94 h 415"/>
                    <a:gd name="T2" fmla="*/ 94 w 1667"/>
                    <a:gd name="T3" fmla="*/ 0 h 415"/>
                    <a:gd name="T4" fmla="*/ 378 w 1667"/>
                    <a:gd name="T5" fmla="*/ 0 h 415"/>
                    <a:gd name="T6" fmla="*/ 283 w 1667"/>
                    <a:gd name="T7" fmla="*/ 94 h 415"/>
                    <a:gd name="T8" fmla="*/ 0 w 1667"/>
                    <a:gd name="T9" fmla="*/ 94 h 415"/>
                    <a:gd name="T10" fmla="*/ 0 60000 65536"/>
                    <a:gd name="T11" fmla="*/ 0 60000 65536"/>
                    <a:gd name="T12" fmla="*/ 0 60000 65536"/>
                    <a:gd name="T13" fmla="*/ 0 60000 65536"/>
                    <a:gd name="T14" fmla="*/ 0 60000 65536"/>
                    <a:gd name="T15" fmla="*/ 0 w 1667"/>
                    <a:gd name="T16" fmla="*/ 0 h 415"/>
                    <a:gd name="T17" fmla="*/ 1667 w 1667"/>
                    <a:gd name="T18" fmla="*/ 415 h 415"/>
                  </a:gdLst>
                  <a:ahLst/>
                  <a:cxnLst>
                    <a:cxn ang="T10">
                      <a:pos x="T0" y="T1"/>
                    </a:cxn>
                    <a:cxn ang="T11">
                      <a:pos x="T2" y="T3"/>
                    </a:cxn>
                    <a:cxn ang="T12">
                      <a:pos x="T4" y="T5"/>
                    </a:cxn>
                    <a:cxn ang="T13">
                      <a:pos x="T6" y="T7"/>
                    </a:cxn>
                    <a:cxn ang="T14">
                      <a:pos x="T8" y="T9"/>
                    </a:cxn>
                  </a:cxnLst>
                  <a:rect l="T15" t="T16" r="T17" b="T18"/>
                  <a:pathLst>
                    <a:path w="1667" h="415">
                      <a:moveTo>
                        <a:pt x="0" y="414"/>
                      </a:moveTo>
                      <a:lnTo>
                        <a:pt x="414" y="0"/>
                      </a:lnTo>
                      <a:lnTo>
                        <a:pt x="1666" y="0"/>
                      </a:lnTo>
                      <a:lnTo>
                        <a:pt x="1250" y="414"/>
                      </a:lnTo>
                      <a:lnTo>
                        <a:pt x="0" y="414"/>
                      </a:lnTo>
                    </a:path>
                  </a:pathLst>
                </a:custGeom>
                <a:solidFill>
                  <a:srgbClr val="B1D3FF"/>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81" name="Freeform 113"/>
                <p:cNvSpPr>
                  <a:spLocks noChangeArrowheads="1"/>
                </p:cNvSpPr>
                <p:nvPr/>
              </p:nvSpPr>
              <p:spPr bwMode="auto">
                <a:xfrm>
                  <a:off x="2394" y="2000"/>
                  <a:ext cx="95" cy="377"/>
                </a:xfrm>
                <a:custGeom>
                  <a:avLst/>
                  <a:gdLst>
                    <a:gd name="T0" fmla="*/ 0 w 417"/>
                    <a:gd name="T1" fmla="*/ 377 h 1664"/>
                    <a:gd name="T2" fmla="*/ 0 w 417"/>
                    <a:gd name="T3" fmla="*/ 94 h 1664"/>
                    <a:gd name="T4" fmla="*/ 95 w 417"/>
                    <a:gd name="T5" fmla="*/ 0 h 1664"/>
                    <a:gd name="T6" fmla="*/ 95 w 417"/>
                    <a:gd name="T7" fmla="*/ 283 h 1664"/>
                    <a:gd name="T8" fmla="*/ 0 w 417"/>
                    <a:gd name="T9" fmla="*/ 377 h 1664"/>
                    <a:gd name="T10" fmla="*/ 0 60000 65536"/>
                    <a:gd name="T11" fmla="*/ 0 60000 65536"/>
                    <a:gd name="T12" fmla="*/ 0 60000 65536"/>
                    <a:gd name="T13" fmla="*/ 0 60000 65536"/>
                    <a:gd name="T14" fmla="*/ 0 60000 65536"/>
                    <a:gd name="T15" fmla="*/ 0 w 417"/>
                    <a:gd name="T16" fmla="*/ 0 h 1664"/>
                    <a:gd name="T17" fmla="*/ 417 w 417"/>
                    <a:gd name="T18" fmla="*/ 1664 h 1664"/>
                  </a:gdLst>
                  <a:ahLst/>
                  <a:cxnLst>
                    <a:cxn ang="T10">
                      <a:pos x="T0" y="T1"/>
                    </a:cxn>
                    <a:cxn ang="T11">
                      <a:pos x="T2" y="T3"/>
                    </a:cxn>
                    <a:cxn ang="T12">
                      <a:pos x="T4" y="T5"/>
                    </a:cxn>
                    <a:cxn ang="T13">
                      <a:pos x="T6" y="T7"/>
                    </a:cxn>
                    <a:cxn ang="T14">
                      <a:pos x="T8" y="T9"/>
                    </a:cxn>
                  </a:cxnLst>
                  <a:rect l="T15" t="T16" r="T17" b="T18"/>
                  <a:pathLst>
                    <a:path w="417" h="1664">
                      <a:moveTo>
                        <a:pt x="0" y="1663"/>
                      </a:moveTo>
                      <a:lnTo>
                        <a:pt x="0" y="414"/>
                      </a:lnTo>
                      <a:lnTo>
                        <a:pt x="416" y="0"/>
                      </a:lnTo>
                      <a:lnTo>
                        <a:pt x="416" y="1247"/>
                      </a:lnTo>
                      <a:lnTo>
                        <a:pt x="0" y="1663"/>
                      </a:lnTo>
                    </a:path>
                  </a:pathLst>
                </a:custGeom>
                <a:solidFill>
                  <a:srgbClr val="8BA5DA"/>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375" name="Group 114"/>
              <p:cNvGrpSpPr>
                <a:grpSpLocks/>
              </p:cNvGrpSpPr>
              <p:nvPr/>
            </p:nvGrpSpPr>
            <p:grpSpPr bwMode="auto">
              <a:xfrm>
                <a:off x="2196" y="1929"/>
                <a:ext cx="291" cy="77"/>
                <a:chOff x="2196" y="1929"/>
                <a:chExt cx="291" cy="77"/>
              </a:xfrm>
            </p:grpSpPr>
            <p:sp>
              <p:nvSpPr>
                <p:cNvPr id="376" name="Freeform 115"/>
                <p:cNvSpPr>
                  <a:spLocks noChangeArrowheads="1"/>
                </p:cNvSpPr>
                <p:nvPr/>
              </p:nvSpPr>
              <p:spPr bwMode="auto">
                <a:xfrm>
                  <a:off x="2196" y="1929"/>
                  <a:ext cx="292" cy="78"/>
                </a:xfrm>
                <a:custGeom>
                  <a:avLst/>
                  <a:gdLst>
                    <a:gd name="T0" fmla="*/ 0 w 1288"/>
                    <a:gd name="T1" fmla="*/ 78 h 345"/>
                    <a:gd name="T2" fmla="*/ 0 w 1288"/>
                    <a:gd name="T3" fmla="*/ 19 h 345"/>
                    <a:gd name="T4" fmla="*/ 19 w 1288"/>
                    <a:gd name="T5" fmla="*/ 0 h 345"/>
                    <a:gd name="T6" fmla="*/ 292 w 1288"/>
                    <a:gd name="T7" fmla="*/ 0 h 345"/>
                    <a:gd name="T8" fmla="*/ 292 w 1288"/>
                    <a:gd name="T9" fmla="*/ 58 h 345"/>
                    <a:gd name="T10" fmla="*/ 272 w 1288"/>
                    <a:gd name="T11" fmla="*/ 78 h 345"/>
                    <a:gd name="T12" fmla="*/ 0 w 1288"/>
                    <a:gd name="T13" fmla="*/ 78 h 345"/>
                    <a:gd name="T14" fmla="*/ 0 60000 65536"/>
                    <a:gd name="T15" fmla="*/ 0 60000 65536"/>
                    <a:gd name="T16" fmla="*/ 0 60000 65536"/>
                    <a:gd name="T17" fmla="*/ 0 60000 65536"/>
                    <a:gd name="T18" fmla="*/ 0 60000 65536"/>
                    <a:gd name="T19" fmla="*/ 0 60000 65536"/>
                    <a:gd name="T20" fmla="*/ 0 60000 65536"/>
                    <a:gd name="T21" fmla="*/ 0 w 1288"/>
                    <a:gd name="T22" fmla="*/ 0 h 345"/>
                    <a:gd name="T23" fmla="*/ 1288 w 1288"/>
                    <a:gd name="T24" fmla="*/ 345 h 3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8" h="345">
                      <a:moveTo>
                        <a:pt x="0" y="344"/>
                      </a:moveTo>
                      <a:lnTo>
                        <a:pt x="0" y="85"/>
                      </a:lnTo>
                      <a:lnTo>
                        <a:pt x="85" y="0"/>
                      </a:lnTo>
                      <a:lnTo>
                        <a:pt x="1287" y="0"/>
                      </a:lnTo>
                      <a:lnTo>
                        <a:pt x="1287" y="257"/>
                      </a:lnTo>
                      <a:lnTo>
                        <a:pt x="1200" y="344"/>
                      </a:lnTo>
                      <a:lnTo>
                        <a:pt x="0" y="344"/>
                      </a:lnTo>
                    </a:path>
                  </a:pathLst>
                </a:custGeom>
                <a:solidFill>
                  <a:srgbClr val="A2C1FE"/>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7" name="Freeform 116"/>
                <p:cNvSpPr>
                  <a:spLocks noChangeArrowheads="1"/>
                </p:cNvSpPr>
                <p:nvPr/>
              </p:nvSpPr>
              <p:spPr bwMode="auto">
                <a:xfrm>
                  <a:off x="2196" y="1929"/>
                  <a:ext cx="292" cy="20"/>
                </a:xfrm>
                <a:custGeom>
                  <a:avLst/>
                  <a:gdLst>
                    <a:gd name="T0" fmla="*/ 0 w 1288"/>
                    <a:gd name="T1" fmla="*/ 20 h 86"/>
                    <a:gd name="T2" fmla="*/ 19 w 1288"/>
                    <a:gd name="T3" fmla="*/ 0 h 86"/>
                    <a:gd name="T4" fmla="*/ 292 w 1288"/>
                    <a:gd name="T5" fmla="*/ 0 h 86"/>
                    <a:gd name="T6" fmla="*/ 272 w 1288"/>
                    <a:gd name="T7" fmla="*/ 20 h 86"/>
                    <a:gd name="T8" fmla="*/ 0 w 1288"/>
                    <a:gd name="T9" fmla="*/ 20 h 86"/>
                    <a:gd name="T10" fmla="*/ 0 60000 65536"/>
                    <a:gd name="T11" fmla="*/ 0 60000 65536"/>
                    <a:gd name="T12" fmla="*/ 0 60000 65536"/>
                    <a:gd name="T13" fmla="*/ 0 60000 65536"/>
                    <a:gd name="T14" fmla="*/ 0 60000 65536"/>
                    <a:gd name="T15" fmla="*/ 0 w 1288"/>
                    <a:gd name="T16" fmla="*/ 0 h 86"/>
                    <a:gd name="T17" fmla="*/ 1288 w 1288"/>
                    <a:gd name="T18" fmla="*/ 86 h 86"/>
                  </a:gdLst>
                  <a:ahLst/>
                  <a:cxnLst>
                    <a:cxn ang="T10">
                      <a:pos x="T0" y="T1"/>
                    </a:cxn>
                    <a:cxn ang="T11">
                      <a:pos x="T2" y="T3"/>
                    </a:cxn>
                    <a:cxn ang="T12">
                      <a:pos x="T4" y="T5"/>
                    </a:cxn>
                    <a:cxn ang="T13">
                      <a:pos x="T6" y="T7"/>
                    </a:cxn>
                    <a:cxn ang="T14">
                      <a:pos x="T8" y="T9"/>
                    </a:cxn>
                  </a:cxnLst>
                  <a:rect l="T15" t="T16" r="T17" b="T18"/>
                  <a:pathLst>
                    <a:path w="1288" h="86">
                      <a:moveTo>
                        <a:pt x="0" y="85"/>
                      </a:moveTo>
                      <a:lnTo>
                        <a:pt x="85" y="0"/>
                      </a:lnTo>
                      <a:lnTo>
                        <a:pt x="1287" y="0"/>
                      </a:lnTo>
                      <a:lnTo>
                        <a:pt x="1200" y="85"/>
                      </a:lnTo>
                      <a:lnTo>
                        <a:pt x="0" y="85"/>
                      </a:lnTo>
                    </a:path>
                  </a:pathLst>
                </a:custGeom>
                <a:solidFill>
                  <a:srgbClr val="B1D3FF"/>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8" name="Freeform 117"/>
                <p:cNvSpPr>
                  <a:spLocks noChangeArrowheads="1"/>
                </p:cNvSpPr>
                <p:nvPr/>
              </p:nvSpPr>
              <p:spPr bwMode="auto">
                <a:xfrm>
                  <a:off x="2468" y="1929"/>
                  <a:ext cx="20" cy="78"/>
                </a:xfrm>
                <a:custGeom>
                  <a:avLst/>
                  <a:gdLst>
                    <a:gd name="T0" fmla="*/ 0 w 88"/>
                    <a:gd name="T1" fmla="*/ 78 h 345"/>
                    <a:gd name="T2" fmla="*/ 0 w 88"/>
                    <a:gd name="T3" fmla="*/ 19 h 345"/>
                    <a:gd name="T4" fmla="*/ 20 w 88"/>
                    <a:gd name="T5" fmla="*/ 0 h 345"/>
                    <a:gd name="T6" fmla="*/ 20 w 88"/>
                    <a:gd name="T7" fmla="*/ 58 h 345"/>
                    <a:gd name="T8" fmla="*/ 0 w 88"/>
                    <a:gd name="T9" fmla="*/ 78 h 345"/>
                    <a:gd name="T10" fmla="*/ 0 60000 65536"/>
                    <a:gd name="T11" fmla="*/ 0 60000 65536"/>
                    <a:gd name="T12" fmla="*/ 0 60000 65536"/>
                    <a:gd name="T13" fmla="*/ 0 60000 65536"/>
                    <a:gd name="T14" fmla="*/ 0 60000 65536"/>
                    <a:gd name="T15" fmla="*/ 0 w 88"/>
                    <a:gd name="T16" fmla="*/ 0 h 345"/>
                    <a:gd name="T17" fmla="*/ 88 w 88"/>
                    <a:gd name="T18" fmla="*/ 345 h 345"/>
                  </a:gdLst>
                  <a:ahLst/>
                  <a:cxnLst>
                    <a:cxn ang="T10">
                      <a:pos x="T0" y="T1"/>
                    </a:cxn>
                    <a:cxn ang="T11">
                      <a:pos x="T2" y="T3"/>
                    </a:cxn>
                    <a:cxn ang="T12">
                      <a:pos x="T4" y="T5"/>
                    </a:cxn>
                    <a:cxn ang="T13">
                      <a:pos x="T6" y="T7"/>
                    </a:cxn>
                    <a:cxn ang="T14">
                      <a:pos x="T8" y="T9"/>
                    </a:cxn>
                  </a:cxnLst>
                  <a:rect l="T15" t="T16" r="T17" b="T18"/>
                  <a:pathLst>
                    <a:path w="88" h="345">
                      <a:moveTo>
                        <a:pt x="0" y="344"/>
                      </a:moveTo>
                      <a:lnTo>
                        <a:pt x="0" y="85"/>
                      </a:lnTo>
                      <a:lnTo>
                        <a:pt x="87" y="0"/>
                      </a:lnTo>
                      <a:lnTo>
                        <a:pt x="87" y="257"/>
                      </a:lnTo>
                      <a:lnTo>
                        <a:pt x="0" y="344"/>
                      </a:lnTo>
                    </a:path>
                  </a:pathLst>
                </a:custGeom>
                <a:solidFill>
                  <a:srgbClr val="8BA5DA"/>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sp>
          <p:nvSpPr>
            <p:cNvPr id="372" name="Oval 118"/>
            <p:cNvSpPr>
              <a:spLocks noChangeArrowheads="1"/>
            </p:cNvSpPr>
            <p:nvPr/>
          </p:nvSpPr>
          <p:spPr bwMode="auto">
            <a:xfrm>
              <a:off x="2225" y="1965"/>
              <a:ext cx="49" cy="27"/>
            </a:xfrm>
            <a:prstGeom prst="ellipse">
              <a:avLst/>
            </a:prstGeom>
            <a:solidFill>
              <a:srgbClr val="FFFFFF"/>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3" name="Freeform 119"/>
            <p:cNvSpPr>
              <a:spLocks noChangeArrowheads="1"/>
            </p:cNvSpPr>
            <p:nvPr/>
          </p:nvSpPr>
          <p:spPr bwMode="auto">
            <a:xfrm>
              <a:off x="2157" y="2175"/>
              <a:ext cx="198" cy="84"/>
            </a:xfrm>
            <a:custGeom>
              <a:avLst/>
              <a:gdLst>
                <a:gd name="T0" fmla="*/ 24 w 873"/>
                <a:gd name="T1" fmla="*/ 0 h 371"/>
                <a:gd name="T2" fmla="*/ 173 w 873"/>
                <a:gd name="T3" fmla="*/ 0 h 371"/>
                <a:gd name="T4" fmla="*/ 198 w 873"/>
                <a:gd name="T5" fmla="*/ 24 h 371"/>
                <a:gd name="T6" fmla="*/ 198 w 873"/>
                <a:gd name="T7" fmla="*/ 59 h 371"/>
                <a:gd name="T8" fmla="*/ 173 w 873"/>
                <a:gd name="T9" fmla="*/ 84 h 371"/>
                <a:gd name="T10" fmla="*/ 24 w 873"/>
                <a:gd name="T11" fmla="*/ 84 h 371"/>
                <a:gd name="T12" fmla="*/ 0 w 873"/>
                <a:gd name="T13" fmla="*/ 59 h 371"/>
                <a:gd name="T14" fmla="*/ 0 w 873"/>
                <a:gd name="T15" fmla="*/ 24 h 371"/>
                <a:gd name="T16" fmla="*/ 24 w 873"/>
                <a:gd name="T17" fmla="*/ 0 h 3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73"/>
                <a:gd name="T28" fmla="*/ 0 h 371"/>
                <a:gd name="T29" fmla="*/ 873 w 873"/>
                <a:gd name="T30" fmla="*/ 371 h 37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73" h="371">
                  <a:moveTo>
                    <a:pt x="107" y="0"/>
                  </a:moveTo>
                  <a:lnTo>
                    <a:pt x="763" y="0"/>
                  </a:lnTo>
                  <a:lnTo>
                    <a:pt x="872" y="108"/>
                  </a:lnTo>
                  <a:lnTo>
                    <a:pt x="872" y="262"/>
                  </a:lnTo>
                  <a:lnTo>
                    <a:pt x="763" y="370"/>
                  </a:lnTo>
                  <a:lnTo>
                    <a:pt x="107" y="370"/>
                  </a:lnTo>
                  <a:lnTo>
                    <a:pt x="0" y="262"/>
                  </a:lnTo>
                  <a:lnTo>
                    <a:pt x="0" y="108"/>
                  </a:lnTo>
                  <a:lnTo>
                    <a:pt x="107" y="0"/>
                  </a:lnTo>
                </a:path>
              </a:pathLst>
            </a:custGeom>
            <a:solidFill>
              <a:srgbClr val="A2C1FE"/>
            </a:solidFill>
            <a:ln w="2556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382" name="Group 381"/>
          <p:cNvGrpSpPr/>
          <p:nvPr/>
        </p:nvGrpSpPr>
        <p:grpSpPr>
          <a:xfrm>
            <a:off x="5786829" y="5033893"/>
            <a:ext cx="450850" cy="576262"/>
            <a:chOff x="3257382" y="2464257"/>
            <a:chExt cx="450850" cy="576262"/>
          </a:xfrm>
        </p:grpSpPr>
        <p:sp>
          <p:nvSpPr>
            <p:cNvPr id="383" name="Freeform 120"/>
            <p:cNvSpPr>
              <a:spLocks noChangeArrowheads="1"/>
            </p:cNvSpPr>
            <p:nvPr/>
          </p:nvSpPr>
          <p:spPr bwMode="auto">
            <a:xfrm>
              <a:off x="3546307" y="2737307"/>
              <a:ext cx="134938" cy="303212"/>
            </a:xfrm>
            <a:custGeom>
              <a:avLst/>
              <a:gdLst>
                <a:gd name="T0" fmla="*/ 62 w 376"/>
                <a:gd name="T1" fmla="*/ 0 h 843"/>
                <a:gd name="T2" fmla="*/ 85 w 376"/>
                <a:gd name="T3" fmla="*/ 0 h 843"/>
                <a:gd name="T4" fmla="*/ 23 w 376"/>
                <a:gd name="T5" fmla="*/ 191 h 843"/>
                <a:gd name="T6" fmla="*/ 0 w 376"/>
                <a:gd name="T7" fmla="*/ 191 h 843"/>
                <a:gd name="T8" fmla="*/ 62 w 376"/>
                <a:gd name="T9" fmla="*/ 0 h 843"/>
                <a:gd name="T10" fmla="*/ 0 60000 65536"/>
                <a:gd name="T11" fmla="*/ 0 60000 65536"/>
                <a:gd name="T12" fmla="*/ 0 60000 65536"/>
                <a:gd name="T13" fmla="*/ 0 60000 65536"/>
                <a:gd name="T14" fmla="*/ 0 60000 65536"/>
                <a:gd name="T15" fmla="*/ 0 w 376"/>
                <a:gd name="T16" fmla="*/ 0 h 843"/>
                <a:gd name="T17" fmla="*/ 376 w 376"/>
                <a:gd name="T18" fmla="*/ 843 h 843"/>
              </a:gdLst>
              <a:ahLst/>
              <a:cxnLst>
                <a:cxn ang="T10">
                  <a:pos x="T0" y="T1"/>
                </a:cxn>
                <a:cxn ang="T11">
                  <a:pos x="T2" y="T3"/>
                </a:cxn>
                <a:cxn ang="T12">
                  <a:pos x="T4" y="T5"/>
                </a:cxn>
                <a:cxn ang="T13">
                  <a:pos x="T6" y="T7"/>
                </a:cxn>
                <a:cxn ang="T14">
                  <a:pos x="T8" y="T9"/>
                </a:cxn>
              </a:cxnLst>
              <a:rect l="T15" t="T16" r="T17" b="T18"/>
              <a:pathLst>
                <a:path w="376" h="843">
                  <a:moveTo>
                    <a:pt x="273" y="0"/>
                  </a:moveTo>
                  <a:lnTo>
                    <a:pt x="375" y="0"/>
                  </a:lnTo>
                  <a:lnTo>
                    <a:pt x="101" y="842"/>
                  </a:lnTo>
                  <a:lnTo>
                    <a:pt x="0" y="842"/>
                  </a:lnTo>
                  <a:lnTo>
                    <a:pt x="273" y="0"/>
                  </a:lnTo>
                </a:path>
              </a:pathLst>
            </a:custGeom>
            <a:solidFill>
              <a:srgbClr val="FC012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84" name="AutoShape 121"/>
            <p:cNvSpPr>
              <a:spLocks noChangeArrowheads="1"/>
            </p:cNvSpPr>
            <p:nvPr/>
          </p:nvSpPr>
          <p:spPr bwMode="auto">
            <a:xfrm>
              <a:off x="3539957" y="2737307"/>
              <a:ext cx="168275" cy="25400"/>
            </a:xfrm>
            <a:prstGeom prst="roundRect">
              <a:avLst>
                <a:gd name="adj" fmla="val 6250"/>
              </a:avLst>
            </a:prstGeom>
            <a:solidFill>
              <a:srgbClr val="FC012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85" name="AutoShape 122"/>
            <p:cNvSpPr>
              <a:spLocks noChangeArrowheads="1"/>
            </p:cNvSpPr>
            <p:nvPr/>
          </p:nvSpPr>
          <p:spPr bwMode="auto">
            <a:xfrm>
              <a:off x="3551069" y="2865895"/>
              <a:ext cx="130175" cy="25400"/>
            </a:xfrm>
            <a:prstGeom prst="roundRect">
              <a:avLst>
                <a:gd name="adj" fmla="val 6250"/>
              </a:avLst>
            </a:prstGeom>
            <a:solidFill>
              <a:srgbClr val="FC012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86" name="AutoShape 123"/>
            <p:cNvSpPr>
              <a:spLocks noChangeArrowheads="1"/>
            </p:cNvSpPr>
            <p:nvPr/>
          </p:nvSpPr>
          <p:spPr bwMode="auto">
            <a:xfrm>
              <a:off x="3260557" y="2865895"/>
              <a:ext cx="163513" cy="17462"/>
            </a:xfrm>
            <a:prstGeom prst="roundRect">
              <a:avLst>
                <a:gd name="adj" fmla="val 10000"/>
              </a:avLst>
            </a:prstGeom>
            <a:solidFill>
              <a:srgbClr val="FC012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387" name="Group 124"/>
            <p:cNvGrpSpPr>
              <a:grpSpLocks/>
            </p:cNvGrpSpPr>
            <p:nvPr/>
          </p:nvGrpSpPr>
          <p:grpSpPr bwMode="auto">
            <a:xfrm>
              <a:off x="3257382" y="2464257"/>
              <a:ext cx="306388" cy="576262"/>
              <a:chOff x="2492" y="1986"/>
              <a:chExt cx="193" cy="363"/>
            </a:xfrm>
          </p:grpSpPr>
          <p:sp>
            <p:nvSpPr>
              <p:cNvPr id="388" name="Oval 125"/>
              <p:cNvSpPr>
                <a:spLocks noChangeArrowheads="1"/>
              </p:cNvSpPr>
              <p:nvPr/>
            </p:nvSpPr>
            <p:spPr bwMode="auto">
              <a:xfrm>
                <a:off x="2568" y="1986"/>
                <a:ext cx="49" cy="49"/>
              </a:xfrm>
              <a:prstGeom prst="ellipse">
                <a:avLst/>
              </a:prstGeom>
              <a:solidFill>
                <a:srgbClr val="FC0128"/>
              </a:solidFill>
              <a:ln w="12600">
                <a:solidFill>
                  <a:srgbClr val="00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89" name="Freeform 126"/>
              <p:cNvSpPr>
                <a:spLocks noChangeArrowheads="1"/>
              </p:cNvSpPr>
              <p:nvPr/>
            </p:nvSpPr>
            <p:spPr bwMode="auto">
              <a:xfrm>
                <a:off x="2492" y="2054"/>
                <a:ext cx="194" cy="296"/>
              </a:xfrm>
              <a:custGeom>
                <a:avLst/>
                <a:gdLst>
                  <a:gd name="T0" fmla="*/ 2 w 857"/>
                  <a:gd name="T1" fmla="*/ 137 h 1305"/>
                  <a:gd name="T2" fmla="*/ 1 w 857"/>
                  <a:gd name="T3" fmla="*/ 140 h 1305"/>
                  <a:gd name="T4" fmla="*/ 0 w 857"/>
                  <a:gd name="T5" fmla="*/ 145 h 1305"/>
                  <a:gd name="T6" fmla="*/ 0 w 857"/>
                  <a:gd name="T7" fmla="*/ 150 h 1305"/>
                  <a:gd name="T8" fmla="*/ 2 w 857"/>
                  <a:gd name="T9" fmla="*/ 155 h 1305"/>
                  <a:gd name="T10" fmla="*/ 4 w 857"/>
                  <a:gd name="T11" fmla="*/ 159 h 1305"/>
                  <a:gd name="T12" fmla="*/ 8 w 857"/>
                  <a:gd name="T13" fmla="*/ 164 h 1305"/>
                  <a:gd name="T14" fmla="*/ 12 w 857"/>
                  <a:gd name="T15" fmla="*/ 166 h 1305"/>
                  <a:gd name="T16" fmla="*/ 16 w 857"/>
                  <a:gd name="T17" fmla="*/ 166 h 1305"/>
                  <a:gd name="T18" fmla="*/ 21 w 857"/>
                  <a:gd name="T19" fmla="*/ 166 h 1305"/>
                  <a:gd name="T20" fmla="*/ 127 w 857"/>
                  <a:gd name="T21" fmla="*/ 296 h 1305"/>
                  <a:gd name="T22" fmla="*/ 160 w 857"/>
                  <a:gd name="T23" fmla="*/ 142 h 1305"/>
                  <a:gd name="T24" fmla="*/ 160 w 857"/>
                  <a:gd name="T25" fmla="*/ 138 h 1305"/>
                  <a:gd name="T26" fmla="*/ 158 w 857"/>
                  <a:gd name="T27" fmla="*/ 136 h 1305"/>
                  <a:gd name="T28" fmla="*/ 155 w 857"/>
                  <a:gd name="T29" fmla="*/ 133 h 1305"/>
                  <a:gd name="T30" fmla="*/ 153 w 857"/>
                  <a:gd name="T31" fmla="*/ 131 h 1305"/>
                  <a:gd name="T32" fmla="*/ 148 w 857"/>
                  <a:gd name="T33" fmla="*/ 130 h 1305"/>
                  <a:gd name="T34" fmla="*/ 145 w 857"/>
                  <a:gd name="T35" fmla="*/ 129 h 1305"/>
                  <a:gd name="T36" fmla="*/ 141 w 857"/>
                  <a:gd name="T37" fmla="*/ 129 h 1305"/>
                  <a:gd name="T38" fmla="*/ 138 w 857"/>
                  <a:gd name="T39" fmla="*/ 129 h 1305"/>
                  <a:gd name="T40" fmla="*/ 93 w 857"/>
                  <a:gd name="T41" fmla="*/ 75 h 1305"/>
                  <a:gd name="T42" fmla="*/ 180 w 857"/>
                  <a:gd name="T43" fmla="*/ 93 h 1305"/>
                  <a:gd name="T44" fmla="*/ 184 w 857"/>
                  <a:gd name="T45" fmla="*/ 92 h 1305"/>
                  <a:gd name="T46" fmla="*/ 186 w 857"/>
                  <a:gd name="T47" fmla="*/ 91 h 1305"/>
                  <a:gd name="T48" fmla="*/ 190 w 857"/>
                  <a:gd name="T49" fmla="*/ 89 h 1305"/>
                  <a:gd name="T50" fmla="*/ 192 w 857"/>
                  <a:gd name="T51" fmla="*/ 86 h 1305"/>
                  <a:gd name="T52" fmla="*/ 193 w 857"/>
                  <a:gd name="T53" fmla="*/ 83 h 1305"/>
                  <a:gd name="T54" fmla="*/ 194 w 857"/>
                  <a:gd name="T55" fmla="*/ 78 h 1305"/>
                  <a:gd name="T56" fmla="*/ 193 w 857"/>
                  <a:gd name="T57" fmla="*/ 74 h 1305"/>
                  <a:gd name="T58" fmla="*/ 191 w 857"/>
                  <a:gd name="T59" fmla="*/ 70 h 1305"/>
                  <a:gd name="T60" fmla="*/ 189 w 857"/>
                  <a:gd name="T61" fmla="*/ 68 h 1305"/>
                  <a:gd name="T62" fmla="*/ 185 w 857"/>
                  <a:gd name="T63" fmla="*/ 65 h 1305"/>
                  <a:gd name="T64" fmla="*/ 182 w 857"/>
                  <a:gd name="T65" fmla="*/ 64 h 1305"/>
                  <a:gd name="T66" fmla="*/ 122 w 857"/>
                  <a:gd name="T67" fmla="*/ 64 h 1305"/>
                  <a:gd name="T68" fmla="*/ 112 w 857"/>
                  <a:gd name="T69" fmla="*/ 42 h 1305"/>
                  <a:gd name="T70" fmla="*/ 113 w 857"/>
                  <a:gd name="T71" fmla="*/ 37 h 1305"/>
                  <a:gd name="T72" fmla="*/ 114 w 857"/>
                  <a:gd name="T73" fmla="*/ 30 h 1305"/>
                  <a:gd name="T74" fmla="*/ 114 w 857"/>
                  <a:gd name="T75" fmla="*/ 24 h 1305"/>
                  <a:gd name="T76" fmla="*/ 112 w 857"/>
                  <a:gd name="T77" fmla="*/ 19 h 1305"/>
                  <a:gd name="T78" fmla="*/ 110 w 857"/>
                  <a:gd name="T79" fmla="*/ 15 h 1305"/>
                  <a:gd name="T80" fmla="*/ 107 w 857"/>
                  <a:gd name="T81" fmla="*/ 10 h 1305"/>
                  <a:gd name="T82" fmla="*/ 103 w 857"/>
                  <a:gd name="T83" fmla="*/ 7 h 1305"/>
                  <a:gd name="T84" fmla="*/ 98 w 857"/>
                  <a:gd name="T85" fmla="*/ 3 h 1305"/>
                  <a:gd name="T86" fmla="*/ 93 w 857"/>
                  <a:gd name="T87" fmla="*/ 1 h 1305"/>
                  <a:gd name="T88" fmla="*/ 87 w 857"/>
                  <a:gd name="T89" fmla="*/ 0 h 1305"/>
                  <a:gd name="T90" fmla="*/ 81 w 857"/>
                  <a:gd name="T91" fmla="*/ 0 h 1305"/>
                  <a:gd name="T92" fmla="*/ 75 w 857"/>
                  <a:gd name="T93" fmla="*/ 1 h 1305"/>
                  <a:gd name="T94" fmla="*/ 69 w 857"/>
                  <a:gd name="T95" fmla="*/ 3 h 1305"/>
                  <a:gd name="T96" fmla="*/ 63 w 857"/>
                  <a:gd name="T97" fmla="*/ 6 h 1305"/>
                  <a:gd name="T98" fmla="*/ 59 w 857"/>
                  <a:gd name="T99" fmla="*/ 11 h 1305"/>
                  <a:gd name="T100" fmla="*/ 55 w 857"/>
                  <a:gd name="T101" fmla="*/ 17 h 1305"/>
                  <a:gd name="T102" fmla="*/ 53 w 857"/>
                  <a:gd name="T103" fmla="*/ 23 h 130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57"/>
                  <a:gd name="T157" fmla="*/ 0 h 1305"/>
                  <a:gd name="T158" fmla="*/ 857 w 857"/>
                  <a:gd name="T159" fmla="*/ 1305 h 130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57" h="1305">
                    <a:moveTo>
                      <a:pt x="235" y="101"/>
                    </a:moveTo>
                    <a:lnTo>
                      <a:pt x="8" y="605"/>
                    </a:lnTo>
                    <a:lnTo>
                      <a:pt x="4" y="609"/>
                    </a:lnTo>
                    <a:lnTo>
                      <a:pt x="4" y="618"/>
                    </a:lnTo>
                    <a:lnTo>
                      <a:pt x="0" y="627"/>
                    </a:lnTo>
                    <a:lnTo>
                      <a:pt x="0" y="640"/>
                    </a:lnTo>
                    <a:lnTo>
                      <a:pt x="0" y="649"/>
                    </a:lnTo>
                    <a:lnTo>
                      <a:pt x="0" y="662"/>
                    </a:lnTo>
                    <a:lnTo>
                      <a:pt x="4" y="671"/>
                    </a:lnTo>
                    <a:lnTo>
                      <a:pt x="8" y="684"/>
                    </a:lnTo>
                    <a:lnTo>
                      <a:pt x="13" y="693"/>
                    </a:lnTo>
                    <a:lnTo>
                      <a:pt x="17" y="703"/>
                    </a:lnTo>
                    <a:lnTo>
                      <a:pt x="26" y="712"/>
                    </a:lnTo>
                    <a:lnTo>
                      <a:pt x="35" y="721"/>
                    </a:lnTo>
                    <a:lnTo>
                      <a:pt x="44" y="725"/>
                    </a:lnTo>
                    <a:lnTo>
                      <a:pt x="53" y="730"/>
                    </a:lnTo>
                    <a:lnTo>
                      <a:pt x="61" y="730"/>
                    </a:lnTo>
                    <a:lnTo>
                      <a:pt x="70" y="734"/>
                    </a:lnTo>
                    <a:lnTo>
                      <a:pt x="79" y="734"/>
                    </a:lnTo>
                    <a:lnTo>
                      <a:pt x="92" y="734"/>
                    </a:lnTo>
                    <a:lnTo>
                      <a:pt x="559" y="734"/>
                    </a:lnTo>
                    <a:lnTo>
                      <a:pt x="559" y="1304"/>
                    </a:lnTo>
                    <a:lnTo>
                      <a:pt x="705" y="1304"/>
                    </a:lnTo>
                    <a:lnTo>
                      <a:pt x="705" y="627"/>
                    </a:lnTo>
                    <a:lnTo>
                      <a:pt x="705" y="618"/>
                    </a:lnTo>
                    <a:lnTo>
                      <a:pt x="705" y="609"/>
                    </a:lnTo>
                    <a:lnTo>
                      <a:pt x="700" y="605"/>
                    </a:lnTo>
                    <a:lnTo>
                      <a:pt x="696" y="601"/>
                    </a:lnTo>
                    <a:lnTo>
                      <a:pt x="692" y="596"/>
                    </a:lnTo>
                    <a:lnTo>
                      <a:pt x="683" y="587"/>
                    </a:lnTo>
                    <a:lnTo>
                      <a:pt x="678" y="583"/>
                    </a:lnTo>
                    <a:lnTo>
                      <a:pt x="674" y="578"/>
                    </a:lnTo>
                    <a:lnTo>
                      <a:pt x="665" y="578"/>
                    </a:lnTo>
                    <a:lnTo>
                      <a:pt x="656" y="574"/>
                    </a:lnTo>
                    <a:lnTo>
                      <a:pt x="647" y="574"/>
                    </a:lnTo>
                    <a:lnTo>
                      <a:pt x="639" y="570"/>
                    </a:lnTo>
                    <a:lnTo>
                      <a:pt x="630" y="570"/>
                    </a:lnTo>
                    <a:lnTo>
                      <a:pt x="621" y="570"/>
                    </a:lnTo>
                    <a:lnTo>
                      <a:pt x="617" y="570"/>
                    </a:lnTo>
                    <a:lnTo>
                      <a:pt x="608" y="570"/>
                    </a:lnTo>
                    <a:lnTo>
                      <a:pt x="337" y="552"/>
                    </a:lnTo>
                    <a:lnTo>
                      <a:pt x="412" y="331"/>
                    </a:lnTo>
                    <a:lnTo>
                      <a:pt x="465" y="411"/>
                    </a:lnTo>
                    <a:lnTo>
                      <a:pt x="794" y="411"/>
                    </a:lnTo>
                    <a:lnTo>
                      <a:pt x="803" y="406"/>
                    </a:lnTo>
                    <a:lnTo>
                      <a:pt x="812" y="406"/>
                    </a:lnTo>
                    <a:lnTo>
                      <a:pt x="816" y="402"/>
                    </a:lnTo>
                    <a:lnTo>
                      <a:pt x="821" y="402"/>
                    </a:lnTo>
                    <a:lnTo>
                      <a:pt x="830" y="398"/>
                    </a:lnTo>
                    <a:lnTo>
                      <a:pt x="838" y="393"/>
                    </a:lnTo>
                    <a:lnTo>
                      <a:pt x="843" y="384"/>
                    </a:lnTo>
                    <a:lnTo>
                      <a:pt x="847" y="380"/>
                    </a:lnTo>
                    <a:lnTo>
                      <a:pt x="852" y="371"/>
                    </a:lnTo>
                    <a:lnTo>
                      <a:pt x="852" y="367"/>
                    </a:lnTo>
                    <a:lnTo>
                      <a:pt x="856" y="358"/>
                    </a:lnTo>
                    <a:lnTo>
                      <a:pt x="856" y="345"/>
                    </a:lnTo>
                    <a:lnTo>
                      <a:pt x="856" y="336"/>
                    </a:lnTo>
                    <a:lnTo>
                      <a:pt x="852" y="327"/>
                    </a:lnTo>
                    <a:lnTo>
                      <a:pt x="847" y="318"/>
                    </a:lnTo>
                    <a:lnTo>
                      <a:pt x="843" y="309"/>
                    </a:lnTo>
                    <a:lnTo>
                      <a:pt x="838" y="305"/>
                    </a:lnTo>
                    <a:lnTo>
                      <a:pt x="834" y="300"/>
                    </a:lnTo>
                    <a:lnTo>
                      <a:pt x="825" y="291"/>
                    </a:lnTo>
                    <a:lnTo>
                      <a:pt x="816" y="286"/>
                    </a:lnTo>
                    <a:lnTo>
                      <a:pt x="816" y="282"/>
                    </a:lnTo>
                    <a:lnTo>
                      <a:pt x="803" y="282"/>
                    </a:lnTo>
                    <a:lnTo>
                      <a:pt x="794" y="282"/>
                    </a:lnTo>
                    <a:lnTo>
                      <a:pt x="541" y="282"/>
                    </a:lnTo>
                    <a:lnTo>
                      <a:pt x="487" y="194"/>
                    </a:lnTo>
                    <a:lnTo>
                      <a:pt x="496" y="185"/>
                    </a:lnTo>
                    <a:lnTo>
                      <a:pt x="501" y="172"/>
                    </a:lnTo>
                    <a:lnTo>
                      <a:pt x="501" y="163"/>
                    </a:lnTo>
                    <a:lnTo>
                      <a:pt x="505" y="150"/>
                    </a:lnTo>
                    <a:lnTo>
                      <a:pt x="505" y="132"/>
                    </a:lnTo>
                    <a:lnTo>
                      <a:pt x="505" y="123"/>
                    </a:lnTo>
                    <a:lnTo>
                      <a:pt x="505" y="105"/>
                    </a:lnTo>
                    <a:lnTo>
                      <a:pt x="501" y="97"/>
                    </a:lnTo>
                    <a:lnTo>
                      <a:pt x="496" y="83"/>
                    </a:lnTo>
                    <a:lnTo>
                      <a:pt x="492" y="75"/>
                    </a:lnTo>
                    <a:lnTo>
                      <a:pt x="487" y="66"/>
                    </a:lnTo>
                    <a:lnTo>
                      <a:pt x="483" y="57"/>
                    </a:lnTo>
                    <a:lnTo>
                      <a:pt x="474" y="44"/>
                    </a:lnTo>
                    <a:lnTo>
                      <a:pt x="465" y="39"/>
                    </a:lnTo>
                    <a:lnTo>
                      <a:pt x="457" y="30"/>
                    </a:lnTo>
                    <a:lnTo>
                      <a:pt x="448" y="22"/>
                    </a:lnTo>
                    <a:lnTo>
                      <a:pt x="434" y="13"/>
                    </a:lnTo>
                    <a:lnTo>
                      <a:pt x="426" y="13"/>
                    </a:lnTo>
                    <a:lnTo>
                      <a:pt x="412" y="4"/>
                    </a:lnTo>
                    <a:lnTo>
                      <a:pt x="399" y="4"/>
                    </a:lnTo>
                    <a:lnTo>
                      <a:pt x="386" y="0"/>
                    </a:lnTo>
                    <a:lnTo>
                      <a:pt x="373" y="0"/>
                    </a:lnTo>
                    <a:lnTo>
                      <a:pt x="359" y="0"/>
                    </a:lnTo>
                    <a:lnTo>
                      <a:pt x="346" y="0"/>
                    </a:lnTo>
                    <a:lnTo>
                      <a:pt x="333" y="4"/>
                    </a:lnTo>
                    <a:lnTo>
                      <a:pt x="319" y="8"/>
                    </a:lnTo>
                    <a:lnTo>
                      <a:pt x="305" y="13"/>
                    </a:lnTo>
                    <a:lnTo>
                      <a:pt x="292" y="17"/>
                    </a:lnTo>
                    <a:lnTo>
                      <a:pt x="279" y="26"/>
                    </a:lnTo>
                    <a:lnTo>
                      <a:pt x="270" y="39"/>
                    </a:lnTo>
                    <a:lnTo>
                      <a:pt x="261" y="48"/>
                    </a:lnTo>
                    <a:lnTo>
                      <a:pt x="252" y="57"/>
                    </a:lnTo>
                    <a:lnTo>
                      <a:pt x="243" y="75"/>
                    </a:lnTo>
                    <a:lnTo>
                      <a:pt x="235" y="83"/>
                    </a:lnTo>
                    <a:lnTo>
                      <a:pt x="235" y="101"/>
                    </a:lnTo>
                  </a:path>
                </a:pathLst>
              </a:custGeom>
              <a:solidFill>
                <a:srgbClr val="FC012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spTree>
    <p:extLst>
      <p:ext uri="{BB962C8B-B14F-4D97-AF65-F5344CB8AC3E}">
        <p14:creationId xmlns:p14="http://schemas.microsoft.com/office/powerpoint/2010/main" val="1048271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820"/>
                                        </p:tgtEl>
                                        <p:attrNameLst>
                                          <p:attrName>style.visibility</p:attrName>
                                        </p:attrNameLst>
                                      </p:cBhvr>
                                      <p:to>
                                        <p:strVal val="visible"/>
                                      </p:to>
                                    </p:set>
                                    <p:animEffect transition="in" filter="fade">
                                      <p:cBhvr>
                                        <p:cTn id="7" dur="500"/>
                                        <p:tgtEl>
                                          <p:spTgt spid="348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6"/>
                                        </p:tgtEl>
                                        <p:attrNameLst>
                                          <p:attrName>style.visibility</p:attrName>
                                        </p:attrNameLst>
                                      </p:cBhvr>
                                      <p:to>
                                        <p:strVal val="visible"/>
                                      </p:to>
                                    </p:set>
                                    <p:animEffect transition="in" filter="fade">
                                      <p:cBhvr>
                                        <p:cTn id="12" dur="500"/>
                                        <p:tgtEl>
                                          <p:spTgt spid="256"/>
                                        </p:tgtEl>
                                      </p:cBhvr>
                                    </p:animEffect>
                                  </p:childTnLst>
                                </p:cTn>
                              </p:par>
                              <p:par>
                                <p:cTn id="13" presetID="10" presetClass="entr" presetSubtype="0" fill="hold" nodeType="withEffect">
                                  <p:stCondLst>
                                    <p:cond delay="0"/>
                                  </p:stCondLst>
                                  <p:childTnLst>
                                    <p:set>
                                      <p:cBhvr>
                                        <p:cTn id="14" dur="1" fill="hold">
                                          <p:stCondLst>
                                            <p:cond delay="0"/>
                                          </p:stCondLst>
                                        </p:cTn>
                                        <p:tgtEl>
                                          <p:spTgt spid="257"/>
                                        </p:tgtEl>
                                        <p:attrNameLst>
                                          <p:attrName>style.visibility</p:attrName>
                                        </p:attrNameLst>
                                      </p:cBhvr>
                                      <p:to>
                                        <p:strVal val="visible"/>
                                      </p:to>
                                    </p:set>
                                    <p:animEffect transition="in" filter="fade">
                                      <p:cBhvr>
                                        <p:cTn id="15" dur="500"/>
                                        <p:tgtEl>
                                          <p:spTgt spid="257"/>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86"/>
                                        </p:tgtEl>
                                        <p:attrNameLst>
                                          <p:attrName>style.visibility</p:attrName>
                                        </p:attrNameLst>
                                      </p:cBhvr>
                                      <p:to>
                                        <p:strVal val="visible"/>
                                      </p:to>
                                    </p:set>
                                    <p:animEffect transition="in" filter="fade">
                                      <p:cBhvr>
                                        <p:cTn id="23" dur="500"/>
                                        <p:tgtEl>
                                          <p:spTgt spid="28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18"/>
                                        </p:tgtEl>
                                        <p:attrNameLst>
                                          <p:attrName>style.visibility</p:attrName>
                                        </p:attrNameLst>
                                      </p:cBhvr>
                                      <p:to>
                                        <p:strVal val="visible"/>
                                      </p:to>
                                    </p:set>
                                    <p:animEffect transition="in" filter="fade">
                                      <p:cBhvr>
                                        <p:cTn id="28" dur="500"/>
                                        <p:tgtEl>
                                          <p:spTgt spid="318"/>
                                        </p:tgtEl>
                                      </p:cBhvr>
                                    </p:animEffect>
                                  </p:childTnLst>
                                </p:cTn>
                              </p:par>
                              <p:par>
                                <p:cTn id="29" presetID="10" presetClass="entr" presetSubtype="0" fill="hold" nodeType="withEffect">
                                  <p:stCondLst>
                                    <p:cond delay="0"/>
                                  </p:stCondLst>
                                  <p:childTnLst>
                                    <p:set>
                                      <p:cBhvr>
                                        <p:cTn id="30" dur="1" fill="hold">
                                          <p:stCondLst>
                                            <p:cond delay="0"/>
                                          </p:stCondLst>
                                        </p:cTn>
                                        <p:tgtEl>
                                          <p:spTgt spid="298"/>
                                        </p:tgtEl>
                                        <p:attrNameLst>
                                          <p:attrName>style.visibility</p:attrName>
                                        </p:attrNameLst>
                                      </p:cBhvr>
                                      <p:to>
                                        <p:strVal val="visible"/>
                                      </p:to>
                                    </p:set>
                                    <p:animEffect transition="in" filter="fade">
                                      <p:cBhvr>
                                        <p:cTn id="31" dur="500"/>
                                        <p:tgtEl>
                                          <p:spTgt spid="298"/>
                                        </p:tgtEl>
                                      </p:cBhvr>
                                    </p:animEffect>
                                  </p:childTnLst>
                                </p:cTn>
                              </p:par>
                              <p:par>
                                <p:cTn id="32" presetID="10" presetClass="entr" presetSubtype="0" fill="hold" nodeType="withEffect">
                                  <p:stCondLst>
                                    <p:cond delay="0"/>
                                  </p:stCondLst>
                                  <p:childTnLst>
                                    <p:set>
                                      <p:cBhvr>
                                        <p:cTn id="33" dur="1" fill="hold">
                                          <p:stCondLst>
                                            <p:cond delay="0"/>
                                          </p:stCondLst>
                                        </p:cTn>
                                        <p:tgtEl>
                                          <p:spTgt spid="287"/>
                                        </p:tgtEl>
                                        <p:attrNameLst>
                                          <p:attrName>style.visibility</p:attrName>
                                        </p:attrNameLst>
                                      </p:cBhvr>
                                      <p:to>
                                        <p:strVal val="visible"/>
                                      </p:to>
                                    </p:set>
                                    <p:animEffect transition="in" filter="fade">
                                      <p:cBhvr>
                                        <p:cTn id="34" dur="500"/>
                                        <p:tgtEl>
                                          <p:spTgt spid="287"/>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nodeType="clickEffect">
                                  <p:stCondLst>
                                    <p:cond delay="0"/>
                                  </p:stCondLst>
                                  <p:childTnLst>
                                    <p:animMotion origin="layout" path="M -2.5E-6 4.44444E-6 L -0.18697 3.7037E-7 " pathEditMode="relative" rAng="0" ptsTypes="AA">
                                      <p:cBhvr>
                                        <p:cTn id="38" dur="2000" fill="hold"/>
                                        <p:tgtEl>
                                          <p:spTgt spid="318"/>
                                        </p:tgtEl>
                                        <p:attrNameLst>
                                          <p:attrName>ppt_x</p:attrName>
                                          <p:attrName>ppt_y</p:attrName>
                                        </p:attrNameLst>
                                      </p:cBhvr>
                                      <p:rCtr x="-8993" y="-370"/>
                                    </p:animMotion>
                                  </p:childTnLst>
                                </p:cTn>
                              </p:par>
                              <p:par>
                                <p:cTn id="39" presetID="42" presetClass="path" presetSubtype="0" accel="50000" decel="50000" fill="hold" nodeType="withEffect">
                                  <p:stCondLst>
                                    <p:cond delay="0"/>
                                  </p:stCondLst>
                                  <p:childTnLst>
                                    <p:animMotion origin="layout" path="M 1.38889E-6 2.96296E-6 L -0.19011 0.00023 " pathEditMode="relative" rAng="0" ptsTypes="AA">
                                      <p:cBhvr>
                                        <p:cTn id="40" dur="2000" fill="hold"/>
                                        <p:tgtEl>
                                          <p:spTgt spid="298"/>
                                        </p:tgtEl>
                                        <p:attrNameLst>
                                          <p:attrName>ppt_x</p:attrName>
                                          <p:attrName>ppt_y</p:attrName>
                                        </p:attrNameLst>
                                      </p:cBhvr>
                                      <p:rCtr x="-9514" y="0"/>
                                    </p:animMotion>
                                  </p:childTnLst>
                                </p:cTn>
                              </p:par>
                              <p:par>
                                <p:cTn id="41" presetID="42" presetClass="path" presetSubtype="0" accel="50000" decel="50000" fill="hold" nodeType="withEffect">
                                  <p:stCondLst>
                                    <p:cond delay="0"/>
                                  </p:stCondLst>
                                  <p:childTnLst>
                                    <p:animMotion origin="layout" path="M -3.33333E-6 4.44444E-6 L -0.17812 0.00231 " pathEditMode="relative" rAng="0" ptsTypes="AA">
                                      <p:cBhvr>
                                        <p:cTn id="42" dur="2000" fill="hold"/>
                                        <p:tgtEl>
                                          <p:spTgt spid="287"/>
                                        </p:tgtEl>
                                        <p:attrNameLst>
                                          <p:attrName>ppt_x</p:attrName>
                                          <p:attrName>ppt_y</p:attrName>
                                        </p:attrNameLst>
                                      </p:cBhvr>
                                      <p:rCtr x="-8906" y="116"/>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5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4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59"/>
                                        </p:tgtEl>
                                        <p:attrNameLst>
                                          <p:attrName>style.visibility</p:attrName>
                                        </p:attrNameLst>
                                      </p:cBhvr>
                                      <p:to>
                                        <p:strVal val="visible"/>
                                      </p:to>
                                    </p:set>
                                    <p:animEffect transition="in" filter="fade">
                                      <p:cBhvr>
                                        <p:cTn id="57" dur="500"/>
                                        <p:tgtEl>
                                          <p:spTgt spid="359"/>
                                        </p:tgtEl>
                                      </p:cBhvr>
                                    </p:animEffect>
                                  </p:childTnLst>
                                </p:cTn>
                              </p:par>
                              <p:par>
                                <p:cTn id="58" presetID="10" presetClass="entr" presetSubtype="0" fill="hold" nodeType="withEffect">
                                  <p:stCondLst>
                                    <p:cond delay="0"/>
                                  </p:stCondLst>
                                  <p:childTnLst>
                                    <p:set>
                                      <p:cBhvr>
                                        <p:cTn id="59" dur="1" fill="hold">
                                          <p:stCondLst>
                                            <p:cond delay="0"/>
                                          </p:stCondLst>
                                        </p:cTn>
                                        <p:tgtEl>
                                          <p:spTgt spid="370"/>
                                        </p:tgtEl>
                                        <p:attrNameLst>
                                          <p:attrName>style.visibility</p:attrName>
                                        </p:attrNameLst>
                                      </p:cBhvr>
                                      <p:to>
                                        <p:strVal val="visible"/>
                                      </p:to>
                                    </p:set>
                                    <p:animEffect transition="in" filter="fade">
                                      <p:cBhvr>
                                        <p:cTn id="60" dur="500"/>
                                        <p:tgtEl>
                                          <p:spTgt spid="370"/>
                                        </p:tgtEl>
                                      </p:cBhvr>
                                    </p:animEffect>
                                  </p:childTnLst>
                                </p:cTn>
                              </p:par>
                              <p:par>
                                <p:cTn id="61" presetID="10" presetClass="entr" presetSubtype="0" fill="hold" nodeType="withEffect">
                                  <p:stCondLst>
                                    <p:cond delay="0"/>
                                  </p:stCondLst>
                                  <p:childTnLst>
                                    <p:set>
                                      <p:cBhvr>
                                        <p:cTn id="62" dur="1" fill="hold">
                                          <p:stCondLst>
                                            <p:cond delay="0"/>
                                          </p:stCondLst>
                                        </p:cTn>
                                        <p:tgtEl>
                                          <p:spTgt spid="382"/>
                                        </p:tgtEl>
                                        <p:attrNameLst>
                                          <p:attrName>style.visibility</p:attrName>
                                        </p:attrNameLst>
                                      </p:cBhvr>
                                      <p:to>
                                        <p:strVal val="visible"/>
                                      </p:to>
                                    </p:set>
                                    <p:animEffect transition="in" filter="fade">
                                      <p:cBhvr>
                                        <p:cTn id="63" dur="500"/>
                                        <p:tgtEl>
                                          <p:spTgt spid="382"/>
                                        </p:tgtEl>
                                      </p:cBhvr>
                                    </p:animEffect>
                                  </p:childTnLst>
                                </p:cTn>
                              </p:par>
                              <p:par>
                                <p:cTn id="64" presetID="10" presetClass="entr" presetSubtype="0" fill="hold" nodeType="withEffect">
                                  <p:stCondLst>
                                    <p:cond delay="0"/>
                                  </p:stCondLst>
                                  <p:childTnLst>
                                    <p:set>
                                      <p:cBhvr>
                                        <p:cTn id="65" dur="1" fill="hold">
                                          <p:stCondLst>
                                            <p:cond delay="0"/>
                                          </p:stCondLst>
                                        </p:cTn>
                                        <p:tgtEl>
                                          <p:spTgt spid="358"/>
                                        </p:tgtEl>
                                        <p:attrNameLst>
                                          <p:attrName>style.visibility</p:attrName>
                                        </p:attrNameLst>
                                      </p:cBhvr>
                                      <p:to>
                                        <p:strVal val="visible"/>
                                      </p:to>
                                    </p:set>
                                    <p:animEffect transition="in" filter="fade">
                                      <p:cBhvr>
                                        <p:cTn id="66" dur="500"/>
                                        <p:tgtEl>
                                          <p:spTgt spid="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76"/>
            <a:ext cx="7886700" cy="884082"/>
          </a:xfrm>
        </p:spPr>
        <p:txBody>
          <a:bodyPr>
            <a:normAutofit/>
          </a:bodyPr>
          <a:lstStyle/>
          <a:p>
            <a:r>
              <a:rPr lang="en-US" altLang="zh-CN" sz="3200" b="1" dirty="0" smtClean="0">
                <a:latin typeface="+mn-lt"/>
                <a:cs typeface="Arial" panose="020B0604020202020204" pitchFamily="34" charset="0"/>
              </a:rPr>
              <a:t>Pipelined Instruction Execution</a:t>
            </a:r>
            <a:endParaRPr lang="en-US" altLang="zh-CN" sz="3200" b="1" dirty="0">
              <a:latin typeface="+mn-lt"/>
              <a:cs typeface="Arial" panose="020B0604020202020204" pitchFamily="34" charset="0"/>
            </a:endParaRPr>
          </a:p>
        </p:txBody>
      </p:sp>
      <p:cxnSp>
        <p:nvCxnSpPr>
          <p:cNvPr id="4" name="Straight Connector 3"/>
          <p:cNvCxnSpPr/>
          <p:nvPr/>
        </p:nvCxnSpPr>
        <p:spPr>
          <a:xfrm>
            <a:off x="0" y="895517"/>
            <a:ext cx="9144000" cy="3048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14359" y="-43394"/>
            <a:ext cx="973455" cy="973455"/>
          </a:xfrm>
          <a:prstGeom prst="rect">
            <a:avLst/>
          </a:prstGeom>
        </p:spPr>
      </p:pic>
      <p:sp>
        <p:nvSpPr>
          <p:cNvPr id="3" name="Rectangle 2"/>
          <p:cNvSpPr/>
          <p:nvPr/>
        </p:nvSpPr>
        <p:spPr>
          <a:xfrm>
            <a:off x="-60960" y="1124083"/>
            <a:ext cx="9204960" cy="855619"/>
          </a:xfrm>
          <a:prstGeom prst="rect">
            <a:avLst/>
          </a:prstGeom>
        </p:spPr>
        <p:txBody>
          <a:bodyPr wrap="square">
            <a:spAutoFit/>
          </a:bodyPr>
          <a:lstStyle/>
          <a:p>
            <a:pPr marL="342900" indent="-342900">
              <a:spcBef>
                <a:spcPct val="20000"/>
              </a:spcBef>
              <a:buSzPct val="100000"/>
              <a:buFont typeface="Wingdings" charset="2"/>
              <a:buChar char="Ø"/>
            </a:pPr>
            <a:r>
              <a:rPr lang="en-US" altLang="zh-CN" sz="2800" b="1" dirty="0" smtClean="0">
                <a:ea typeface="Calibri" charset="0"/>
                <a:cs typeface="Gill Sans"/>
              </a:rPr>
              <a:t>Pipelined Execution</a:t>
            </a:r>
            <a:endParaRPr lang="en-US" altLang="zh-CN" sz="2800" b="1" dirty="0" smtClean="0">
              <a:cs typeface="Gill Sans"/>
            </a:endParaRPr>
          </a:p>
          <a:p>
            <a:pPr lvl="1">
              <a:spcBef>
                <a:spcPct val="20000"/>
              </a:spcBef>
              <a:buClr>
                <a:schemeClr val="accent3">
                  <a:lumMod val="50000"/>
                </a:schemeClr>
              </a:buClr>
              <a:buSzPct val="80000"/>
            </a:pPr>
            <a:endParaRPr lang="en-US" altLang="zh-CN" b="1" dirty="0" smtClean="0">
              <a:solidFill>
                <a:srgbClr val="910C07"/>
              </a:solidFill>
              <a:ea typeface="Calibri" charset="0"/>
              <a:cs typeface="Gill Sans"/>
            </a:endParaRPr>
          </a:p>
        </p:txBody>
      </p:sp>
      <p:sp>
        <p:nvSpPr>
          <p:cNvPr id="18" name="Slide Number Placeholder 17"/>
          <p:cNvSpPr>
            <a:spLocks noGrp="1"/>
          </p:cNvSpPr>
          <p:nvPr>
            <p:ph type="sldNum" sz="quarter" idx="12"/>
          </p:nvPr>
        </p:nvSpPr>
        <p:spPr/>
        <p:txBody>
          <a:bodyPr/>
          <a:lstStyle/>
          <a:p>
            <a:fld id="{2EE75D0F-26FA-4B8D-AE34-0EE4D3F34880}" type="slidenum">
              <a:rPr lang="en-US" smtClean="0"/>
              <a:pPr/>
              <a:t>7</a:t>
            </a:fld>
            <a:endParaRPr lang="en-US"/>
          </a:p>
        </p:txBody>
      </p:sp>
      <p:grpSp>
        <p:nvGrpSpPr>
          <p:cNvPr id="20" name="Group 3"/>
          <p:cNvGrpSpPr>
            <a:grpSpLocks/>
          </p:cNvGrpSpPr>
          <p:nvPr/>
        </p:nvGrpSpPr>
        <p:grpSpPr bwMode="auto">
          <a:xfrm>
            <a:off x="1335992" y="1784351"/>
            <a:ext cx="6851650" cy="4572000"/>
            <a:chOff x="816" y="1056"/>
            <a:chExt cx="4316" cy="2880"/>
          </a:xfrm>
        </p:grpSpPr>
        <p:sp>
          <p:nvSpPr>
            <p:cNvPr id="22" name="Line 4"/>
            <p:cNvSpPr>
              <a:spLocks noChangeShapeType="1"/>
            </p:cNvSpPr>
            <p:nvPr/>
          </p:nvSpPr>
          <p:spPr bwMode="auto">
            <a:xfrm>
              <a:off x="816" y="1056"/>
              <a:ext cx="4144" cy="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3" name="Group 5"/>
            <p:cNvGrpSpPr>
              <a:grpSpLocks/>
            </p:cNvGrpSpPr>
            <p:nvPr/>
          </p:nvGrpSpPr>
          <p:grpSpPr bwMode="auto">
            <a:xfrm>
              <a:off x="1094" y="1440"/>
              <a:ext cx="2444" cy="441"/>
              <a:chOff x="1962" y="1200"/>
              <a:chExt cx="1910" cy="441"/>
            </a:xfrm>
          </p:grpSpPr>
          <p:grpSp>
            <p:nvGrpSpPr>
              <p:cNvPr id="141" name="Group 6"/>
              <p:cNvGrpSpPr>
                <a:grpSpLocks noChangeAspect="1"/>
              </p:cNvGrpSpPr>
              <p:nvPr/>
            </p:nvGrpSpPr>
            <p:grpSpPr bwMode="auto">
              <a:xfrm>
                <a:off x="2429" y="1304"/>
                <a:ext cx="221" cy="233"/>
                <a:chOff x="1374" y="528"/>
                <a:chExt cx="480" cy="432"/>
              </a:xfrm>
            </p:grpSpPr>
            <p:grpSp>
              <p:nvGrpSpPr>
                <p:cNvPr id="170" name="Group 7"/>
                <p:cNvGrpSpPr>
                  <a:grpSpLocks noChangeAspect="1"/>
                </p:cNvGrpSpPr>
                <p:nvPr/>
              </p:nvGrpSpPr>
              <p:grpSpPr bwMode="auto">
                <a:xfrm>
                  <a:off x="1374" y="528"/>
                  <a:ext cx="480" cy="432"/>
                  <a:chOff x="1392" y="528"/>
                  <a:chExt cx="480" cy="432"/>
                </a:xfrm>
              </p:grpSpPr>
              <p:sp>
                <p:nvSpPr>
                  <p:cNvPr id="172" name="Rectangle 8"/>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 name="Rectangle 9"/>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71" name="Text Box 10"/>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142" name="Line 11"/>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 name="Line 12"/>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4" name="Group 13"/>
              <p:cNvGrpSpPr>
                <a:grpSpLocks noChangeAspect="1"/>
              </p:cNvGrpSpPr>
              <p:nvPr/>
            </p:nvGrpSpPr>
            <p:grpSpPr bwMode="auto">
              <a:xfrm>
                <a:off x="2851" y="1235"/>
                <a:ext cx="199" cy="371"/>
                <a:chOff x="2991" y="411"/>
                <a:chExt cx="359" cy="768"/>
              </a:xfrm>
            </p:grpSpPr>
            <p:sp>
              <p:nvSpPr>
                <p:cNvPr id="166" name="AutoShape 14"/>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167" name="AutoShape 15"/>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8" name="Freeform 16"/>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9" name="Text Box 17"/>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145" name="Line 18"/>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 name="Line 19"/>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7" name="Group 20"/>
              <p:cNvGrpSpPr>
                <a:grpSpLocks noChangeAspect="1"/>
              </p:cNvGrpSpPr>
              <p:nvPr/>
            </p:nvGrpSpPr>
            <p:grpSpPr bwMode="auto">
              <a:xfrm>
                <a:off x="3209" y="1305"/>
                <a:ext cx="275" cy="232"/>
                <a:chOff x="3853" y="576"/>
                <a:chExt cx="594" cy="480"/>
              </a:xfrm>
            </p:grpSpPr>
            <p:sp>
              <p:nvSpPr>
                <p:cNvPr id="164" name="Rectangle 21"/>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65" name="Text Box 22"/>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148" name="Freeform 23"/>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 name="Line 24"/>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 name="Line 25"/>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51" name="Group 26"/>
              <p:cNvGrpSpPr>
                <a:grpSpLocks noChangeAspect="1"/>
              </p:cNvGrpSpPr>
              <p:nvPr/>
            </p:nvGrpSpPr>
            <p:grpSpPr bwMode="auto">
              <a:xfrm>
                <a:off x="1962" y="1305"/>
                <a:ext cx="290" cy="232"/>
                <a:chOff x="1123" y="576"/>
                <a:chExt cx="626" cy="480"/>
              </a:xfrm>
            </p:grpSpPr>
            <p:sp>
              <p:nvSpPr>
                <p:cNvPr id="162" name="Rectangle 27"/>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63" name="Text Box 28"/>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152" name="Group 29"/>
              <p:cNvGrpSpPr>
                <a:grpSpLocks/>
              </p:cNvGrpSpPr>
              <p:nvPr/>
            </p:nvGrpSpPr>
            <p:grpSpPr bwMode="auto">
              <a:xfrm>
                <a:off x="2288" y="1200"/>
                <a:ext cx="1297" cy="441"/>
                <a:chOff x="2112" y="528"/>
                <a:chExt cx="2088" cy="681"/>
              </a:xfrm>
            </p:grpSpPr>
            <p:sp>
              <p:nvSpPr>
                <p:cNvPr id="158" name="Rectangle 30"/>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 name="Rectangle 31"/>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 name="Rectangle 32"/>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 name="Rectangle 33"/>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3" name="Group 34"/>
              <p:cNvGrpSpPr>
                <a:grpSpLocks noChangeAspect="1"/>
              </p:cNvGrpSpPr>
              <p:nvPr/>
            </p:nvGrpSpPr>
            <p:grpSpPr bwMode="auto">
              <a:xfrm flipH="1">
                <a:off x="3649" y="1296"/>
                <a:ext cx="223" cy="233"/>
                <a:chOff x="1374" y="528"/>
                <a:chExt cx="480" cy="432"/>
              </a:xfrm>
            </p:grpSpPr>
            <p:grpSp>
              <p:nvGrpSpPr>
                <p:cNvPr id="154" name="Group 35"/>
                <p:cNvGrpSpPr>
                  <a:grpSpLocks noChangeAspect="1"/>
                </p:cNvGrpSpPr>
                <p:nvPr/>
              </p:nvGrpSpPr>
              <p:grpSpPr bwMode="auto">
                <a:xfrm>
                  <a:off x="1374" y="528"/>
                  <a:ext cx="480" cy="432"/>
                  <a:chOff x="1392" y="528"/>
                  <a:chExt cx="480" cy="432"/>
                </a:xfrm>
              </p:grpSpPr>
              <p:sp>
                <p:nvSpPr>
                  <p:cNvPr id="156" name="Rectangle 36"/>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 name="Rectangle 37"/>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55" name="Text Box 38"/>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24" name="Group 39"/>
            <p:cNvGrpSpPr>
              <a:grpSpLocks/>
            </p:cNvGrpSpPr>
            <p:nvPr/>
          </p:nvGrpSpPr>
          <p:grpSpPr bwMode="auto">
            <a:xfrm>
              <a:off x="1632" y="2016"/>
              <a:ext cx="2444" cy="441"/>
              <a:chOff x="1962" y="1200"/>
              <a:chExt cx="1910" cy="441"/>
            </a:xfrm>
          </p:grpSpPr>
          <p:grpSp>
            <p:nvGrpSpPr>
              <p:cNvPr id="108" name="Group 40"/>
              <p:cNvGrpSpPr>
                <a:grpSpLocks noChangeAspect="1"/>
              </p:cNvGrpSpPr>
              <p:nvPr/>
            </p:nvGrpSpPr>
            <p:grpSpPr bwMode="auto">
              <a:xfrm>
                <a:off x="2429" y="1304"/>
                <a:ext cx="221" cy="233"/>
                <a:chOff x="1374" y="528"/>
                <a:chExt cx="480" cy="432"/>
              </a:xfrm>
            </p:grpSpPr>
            <p:grpSp>
              <p:nvGrpSpPr>
                <p:cNvPr id="137" name="Group 41"/>
                <p:cNvGrpSpPr>
                  <a:grpSpLocks noChangeAspect="1"/>
                </p:cNvGrpSpPr>
                <p:nvPr/>
              </p:nvGrpSpPr>
              <p:grpSpPr bwMode="auto">
                <a:xfrm>
                  <a:off x="1374" y="528"/>
                  <a:ext cx="480" cy="432"/>
                  <a:chOff x="1392" y="528"/>
                  <a:chExt cx="480" cy="432"/>
                </a:xfrm>
              </p:grpSpPr>
              <p:sp>
                <p:nvSpPr>
                  <p:cNvPr id="139" name="Rectangle 42"/>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 name="Rectangle 43"/>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38" name="Text Box 44"/>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109" name="Line 45"/>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 name="Line 46"/>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1" name="Group 47"/>
              <p:cNvGrpSpPr>
                <a:grpSpLocks noChangeAspect="1"/>
              </p:cNvGrpSpPr>
              <p:nvPr/>
            </p:nvGrpSpPr>
            <p:grpSpPr bwMode="auto">
              <a:xfrm>
                <a:off x="2851" y="1235"/>
                <a:ext cx="199" cy="371"/>
                <a:chOff x="2991" y="411"/>
                <a:chExt cx="359" cy="768"/>
              </a:xfrm>
            </p:grpSpPr>
            <p:sp>
              <p:nvSpPr>
                <p:cNvPr id="133" name="AutoShape 48"/>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134" name="AutoShape 49"/>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 name="Freeform 50"/>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 name="Text Box 51"/>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112" name="Line 52"/>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 name="Line 53"/>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4" name="Group 54"/>
              <p:cNvGrpSpPr>
                <a:grpSpLocks noChangeAspect="1"/>
              </p:cNvGrpSpPr>
              <p:nvPr/>
            </p:nvGrpSpPr>
            <p:grpSpPr bwMode="auto">
              <a:xfrm>
                <a:off x="3209" y="1305"/>
                <a:ext cx="275" cy="232"/>
                <a:chOff x="3853" y="576"/>
                <a:chExt cx="594" cy="480"/>
              </a:xfrm>
            </p:grpSpPr>
            <p:sp>
              <p:nvSpPr>
                <p:cNvPr id="131" name="Rectangle 55"/>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32" name="Text Box 56"/>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115" name="Freeform 57"/>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Line 58"/>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 name="Line 59"/>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8" name="Group 60"/>
              <p:cNvGrpSpPr>
                <a:grpSpLocks noChangeAspect="1"/>
              </p:cNvGrpSpPr>
              <p:nvPr/>
            </p:nvGrpSpPr>
            <p:grpSpPr bwMode="auto">
              <a:xfrm>
                <a:off x="1962" y="1305"/>
                <a:ext cx="290" cy="232"/>
                <a:chOff x="1123" y="576"/>
                <a:chExt cx="626" cy="480"/>
              </a:xfrm>
            </p:grpSpPr>
            <p:sp>
              <p:nvSpPr>
                <p:cNvPr id="129" name="Rectangle 61"/>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30" name="Text Box 62"/>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119" name="Group 63"/>
              <p:cNvGrpSpPr>
                <a:grpSpLocks/>
              </p:cNvGrpSpPr>
              <p:nvPr/>
            </p:nvGrpSpPr>
            <p:grpSpPr bwMode="auto">
              <a:xfrm>
                <a:off x="2288" y="1200"/>
                <a:ext cx="1297" cy="441"/>
                <a:chOff x="2112" y="528"/>
                <a:chExt cx="2088" cy="681"/>
              </a:xfrm>
            </p:grpSpPr>
            <p:sp>
              <p:nvSpPr>
                <p:cNvPr id="125" name="Rectangle 64"/>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Rectangle 65"/>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 name="Rectangle 66"/>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 name="Rectangle 67"/>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0" name="Group 68"/>
              <p:cNvGrpSpPr>
                <a:grpSpLocks noChangeAspect="1"/>
              </p:cNvGrpSpPr>
              <p:nvPr/>
            </p:nvGrpSpPr>
            <p:grpSpPr bwMode="auto">
              <a:xfrm flipH="1">
                <a:off x="3649" y="1296"/>
                <a:ext cx="223" cy="233"/>
                <a:chOff x="1374" y="528"/>
                <a:chExt cx="480" cy="432"/>
              </a:xfrm>
            </p:grpSpPr>
            <p:grpSp>
              <p:nvGrpSpPr>
                <p:cNvPr id="121" name="Group 69"/>
                <p:cNvGrpSpPr>
                  <a:grpSpLocks noChangeAspect="1"/>
                </p:cNvGrpSpPr>
                <p:nvPr/>
              </p:nvGrpSpPr>
              <p:grpSpPr bwMode="auto">
                <a:xfrm>
                  <a:off x="1374" y="528"/>
                  <a:ext cx="480" cy="432"/>
                  <a:chOff x="1392" y="528"/>
                  <a:chExt cx="480" cy="432"/>
                </a:xfrm>
              </p:grpSpPr>
              <p:sp>
                <p:nvSpPr>
                  <p:cNvPr id="123" name="Rectangle 70"/>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 name="Rectangle 71"/>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22" name="Text Box 72"/>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25" name="Group 73"/>
            <p:cNvGrpSpPr>
              <a:grpSpLocks/>
            </p:cNvGrpSpPr>
            <p:nvPr/>
          </p:nvGrpSpPr>
          <p:grpSpPr bwMode="auto">
            <a:xfrm>
              <a:off x="2160" y="2544"/>
              <a:ext cx="2444" cy="441"/>
              <a:chOff x="1962" y="1200"/>
              <a:chExt cx="1910" cy="441"/>
            </a:xfrm>
          </p:grpSpPr>
          <p:grpSp>
            <p:nvGrpSpPr>
              <p:cNvPr id="75" name="Group 74"/>
              <p:cNvGrpSpPr>
                <a:grpSpLocks noChangeAspect="1"/>
              </p:cNvGrpSpPr>
              <p:nvPr/>
            </p:nvGrpSpPr>
            <p:grpSpPr bwMode="auto">
              <a:xfrm>
                <a:off x="2429" y="1304"/>
                <a:ext cx="221" cy="233"/>
                <a:chOff x="1374" y="528"/>
                <a:chExt cx="480" cy="432"/>
              </a:xfrm>
            </p:grpSpPr>
            <p:grpSp>
              <p:nvGrpSpPr>
                <p:cNvPr id="104" name="Group 75"/>
                <p:cNvGrpSpPr>
                  <a:grpSpLocks noChangeAspect="1"/>
                </p:cNvGrpSpPr>
                <p:nvPr/>
              </p:nvGrpSpPr>
              <p:grpSpPr bwMode="auto">
                <a:xfrm>
                  <a:off x="1374" y="528"/>
                  <a:ext cx="480" cy="432"/>
                  <a:chOff x="1392" y="528"/>
                  <a:chExt cx="480" cy="432"/>
                </a:xfrm>
              </p:grpSpPr>
              <p:sp>
                <p:nvSpPr>
                  <p:cNvPr id="106" name="Rectangle 76"/>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 name="Rectangle 77"/>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05" name="Text Box 78"/>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76" name="Line 79"/>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Line 80"/>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8" name="Group 81"/>
              <p:cNvGrpSpPr>
                <a:grpSpLocks noChangeAspect="1"/>
              </p:cNvGrpSpPr>
              <p:nvPr/>
            </p:nvGrpSpPr>
            <p:grpSpPr bwMode="auto">
              <a:xfrm>
                <a:off x="2851" y="1235"/>
                <a:ext cx="199" cy="371"/>
                <a:chOff x="2991" y="411"/>
                <a:chExt cx="359" cy="768"/>
              </a:xfrm>
            </p:grpSpPr>
            <p:sp>
              <p:nvSpPr>
                <p:cNvPr id="100" name="AutoShape 82"/>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101" name="AutoShape 83"/>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 name="Freeform 84"/>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 name="Text Box 85"/>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79" name="Line 86"/>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Line 87"/>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1" name="Group 88"/>
              <p:cNvGrpSpPr>
                <a:grpSpLocks noChangeAspect="1"/>
              </p:cNvGrpSpPr>
              <p:nvPr/>
            </p:nvGrpSpPr>
            <p:grpSpPr bwMode="auto">
              <a:xfrm>
                <a:off x="3209" y="1305"/>
                <a:ext cx="275" cy="232"/>
                <a:chOff x="3853" y="576"/>
                <a:chExt cx="594" cy="480"/>
              </a:xfrm>
            </p:grpSpPr>
            <p:sp>
              <p:nvSpPr>
                <p:cNvPr id="98" name="Rectangle 89"/>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99" name="Text Box 90"/>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82" name="Freeform 91"/>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Line 92"/>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Line 93"/>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5" name="Group 94"/>
              <p:cNvGrpSpPr>
                <a:grpSpLocks noChangeAspect="1"/>
              </p:cNvGrpSpPr>
              <p:nvPr/>
            </p:nvGrpSpPr>
            <p:grpSpPr bwMode="auto">
              <a:xfrm>
                <a:off x="1962" y="1305"/>
                <a:ext cx="290" cy="232"/>
                <a:chOff x="1123" y="576"/>
                <a:chExt cx="626" cy="480"/>
              </a:xfrm>
            </p:grpSpPr>
            <p:sp>
              <p:nvSpPr>
                <p:cNvPr id="96" name="Rectangle 95"/>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97" name="Text Box 96"/>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86" name="Group 97"/>
              <p:cNvGrpSpPr>
                <a:grpSpLocks/>
              </p:cNvGrpSpPr>
              <p:nvPr/>
            </p:nvGrpSpPr>
            <p:grpSpPr bwMode="auto">
              <a:xfrm>
                <a:off x="2288" y="1200"/>
                <a:ext cx="1297" cy="441"/>
                <a:chOff x="2112" y="528"/>
                <a:chExt cx="2088" cy="681"/>
              </a:xfrm>
            </p:grpSpPr>
            <p:sp>
              <p:nvSpPr>
                <p:cNvPr id="92" name="Rectangle 98"/>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Rectangle 99"/>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 name="Rectangle 100"/>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 name="Rectangle 101"/>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7" name="Group 102"/>
              <p:cNvGrpSpPr>
                <a:grpSpLocks noChangeAspect="1"/>
              </p:cNvGrpSpPr>
              <p:nvPr/>
            </p:nvGrpSpPr>
            <p:grpSpPr bwMode="auto">
              <a:xfrm flipH="1">
                <a:off x="3649" y="1296"/>
                <a:ext cx="223" cy="233"/>
                <a:chOff x="1374" y="528"/>
                <a:chExt cx="480" cy="432"/>
              </a:xfrm>
            </p:grpSpPr>
            <p:grpSp>
              <p:nvGrpSpPr>
                <p:cNvPr id="88" name="Group 103"/>
                <p:cNvGrpSpPr>
                  <a:grpSpLocks noChangeAspect="1"/>
                </p:cNvGrpSpPr>
                <p:nvPr/>
              </p:nvGrpSpPr>
              <p:grpSpPr bwMode="auto">
                <a:xfrm>
                  <a:off x="1374" y="528"/>
                  <a:ext cx="480" cy="432"/>
                  <a:chOff x="1392" y="528"/>
                  <a:chExt cx="480" cy="432"/>
                </a:xfrm>
              </p:grpSpPr>
              <p:sp>
                <p:nvSpPr>
                  <p:cNvPr id="90" name="Rectangle 104"/>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 name="Rectangle 105"/>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89" name="Text Box 106"/>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26" name="Group 107"/>
            <p:cNvGrpSpPr>
              <a:grpSpLocks/>
            </p:cNvGrpSpPr>
            <p:nvPr/>
          </p:nvGrpSpPr>
          <p:grpSpPr bwMode="auto">
            <a:xfrm>
              <a:off x="2688" y="3072"/>
              <a:ext cx="2444" cy="441"/>
              <a:chOff x="1962" y="1200"/>
              <a:chExt cx="1910" cy="441"/>
            </a:xfrm>
          </p:grpSpPr>
          <p:grpSp>
            <p:nvGrpSpPr>
              <p:cNvPr id="42" name="Group 108"/>
              <p:cNvGrpSpPr>
                <a:grpSpLocks noChangeAspect="1"/>
              </p:cNvGrpSpPr>
              <p:nvPr/>
            </p:nvGrpSpPr>
            <p:grpSpPr bwMode="auto">
              <a:xfrm>
                <a:off x="2429" y="1304"/>
                <a:ext cx="221" cy="233"/>
                <a:chOff x="1374" y="528"/>
                <a:chExt cx="480" cy="432"/>
              </a:xfrm>
            </p:grpSpPr>
            <p:grpSp>
              <p:nvGrpSpPr>
                <p:cNvPr id="71" name="Group 109"/>
                <p:cNvGrpSpPr>
                  <a:grpSpLocks noChangeAspect="1"/>
                </p:cNvGrpSpPr>
                <p:nvPr/>
              </p:nvGrpSpPr>
              <p:grpSpPr bwMode="auto">
                <a:xfrm>
                  <a:off x="1374" y="528"/>
                  <a:ext cx="480" cy="432"/>
                  <a:chOff x="1392" y="528"/>
                  <a:chExt cx="480" cy="432"/>
                </a:xfrm>
              </p:grpSpPr>
              <p:sp>
                <p:nvSpPr>
                  <p:cNvPr id="73" name="Rectangle 110"/>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Rectangle 111"/>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72" name="Text Box 112"/>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43" name="Line 113"/>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114"/>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5" name="Group 115"/>
              <p:cNvGrpSpPr>
                <a:grpSpLocks noChangeAspect="1"/>
              </p:cNvGrpSpPr>
              <p:nvPr/>
            </p:nvGrpSpPr>
            <p:grpSpPr bwMode="auto">
              <a:xfrm>
                <a:off x="2851" y="1235"/>
                <a:ext cx="199" cy="371"/>
                <a:chOff x="2991" y="411"/>
                <a:chExt cx="359" cy="768"/>
              </a:xfrm>
            </p:grpSpPr>
            <p:sp>
              <p:nvSpPr>
                <p:cNvPr id="67" name="AutoShape 116"/>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68" name="AutoShape 117"/>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Freeform 118"/>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Text Box 119"/>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46" name="Line 120"/>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121"/>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8" name="Group 122"/>
              <p:cNvGrpSpPr>
                <a:grpSpLocks noChangeAspect="1"/>
              </p:cNvGrpSpPr>
              <p:nvPr/>
            </p:nvGrpSpPr>
            <p:grpSpPr bwMode="auto">
              <a:xfrm>
                <a:off x="3209" y="1305"/>
                <a:ext cx="275" cy="232"/>
                <a:chOff x="3853" y="576"/>
                <a:chExt cx="594" cy="480"/>
              </a:xfrm>
            </p:grpSpPr>
            <p:sp>
              <p:nvSpPr>
                <p:cNvPr id="65" name="Rectangle 123"/>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66" name="Text Box 124"/>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49" name="Freeform 125"/>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Line 126"/>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127"/>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 name="Group 128"/>
              <p:cNvGrpSpPr>
                <a:grpSpLocks noChangeAspect="1"/>
              </p:cNvGrpSpPr>
              <p:nvPr/>
            </p:nvGrpSpPr>
            <p:grpSpPr bwMode="auto">
              <a:xfrm>
                <a:off x="1962" y="1305"/>
                <a:ext cx="290" cy="232"/>
                <a:chOff x="1123" y="576"/>
                <a:chExt cx="626" cy="480"/>
              </a:xfrm>
            </p:grpSpPr>
            <p:sp>
              <p:nvSpPr>
                <p:cNvPr id="63" name="Rectangle 129"/>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64" name="Text Box 130"/>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53" name="Group 131"/>
              <p:cNvGrpSpPr>
                <a:grpSpLocks/>
              </p:cNvGrpSpPr>
              <p:nvPr/>
            </p:nvGrpSpPr>
            <p:grpSpPr bwMode="auto">
              <a:xfrm>
                <a:off x="2288" y="1200"/>
                <a:ext cx="1297" cy="441"/>
                <a:chOff x="2112" y="528"/>
                <a:chExt cx="2088" cy="681"/>
              </a:xfrm>
            </p:grpSpPr>
            <p:sp>
              <p:nvSpPr>
                <p:cNvPr id="59" name="Rectangle 132"/>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Rectangle 133"/>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Rectangle 134"/>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Rectangle 135"/>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4" name="Group 136"/>
              <p:cNvGrpSpPr>
                <a:grpSpLocks noChangeAspect="1"/>
              </p:cNvGrpSpPr>
              <p:nvPr/>
            </p:nvGrpSpPr>
            <p:grpSpPr bwMode="auto">
              <a:xfrm flipH="1">
                <a:off x="3649" y="1296"/>
                <a:ext cx="223" cy="233"/>
                <a:chOff x="1374" y="528"/>
                <a:chExt cx="480" cy="432"/>
              </a:xfrm>
            </p:grpSpPr>
            <p:grpSp>
              <p:nvGrpSpPr>
                <p:cNvPr id="55" name="Group 137"/>
                <p:cNvGrpSpPr>
                  <a:grpSpLocks noChangeAspect="1"/>
                </p:cNvGrpSpPr>
                <p:nvPr/>
              </p:nvGrpSpPr>
              <p:grpSpPr bwMode="auto">
                <a:xfrm>
                  <a:off x="1374" y="528"/>
                  <a:ext cx="480" cy="432"/>
                  <a:chOff x="1392" y="528"/>
                  <a:chExt cx="480" cy="432"/>
                </a:xfrm>
              </p:grpSpPr>
              <p:sp>
                <p:nvSpPr>
                  <p:cNvPr id="57" name="Rectangle 138"/>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Rectangle 139"/>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56" name="Text Box 140"/>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sp>
          <p:nvSpPr>
            <p:cNvPr id="27" name="Line 141"/>
            <p:cNvSpPr>
              <a:spLocks noChangeShapeType="1"/>
            </p:cNvSpPr>
            <p:nvPr/>
          </p:nvSpPr>
          <p:spPr bwMode="auto">
            <a:xfrm>
              <a:off x="1536"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142"/>
            <p:cNvSpPr>
              <a:spLocks noChangeShapeType="1"/>
            </p:cNvSpPr>
            <p:nvPr/>
          </p:nvSpPr>
          <p:spPr bwMode="auto">
            <a:xfrm>
              <a:off x="2064"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143"/>
            <p:cNvSpPr>
              <a:spLocks noChangeShapeType="1"/>
            </p:cNvSpPr>
            <p:nvPr/>
          </p:nvSpPr>
          <p:spPr bwMode="auto">
            <a:xfrm>
              <a:off x="2592"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144"/>
            <p:cNvSpPr>
              <a:spLocks noChangeShapeType="1"/>
            </p:cNvSpPr>
            <p:nvPr/>
          </p:nvSpPr>
          <p:spPr bwMode="auto">
            <a:xfrm>
              <a:off x="3696"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145"/>
            <p:cNvSpPr>
              <a:spLocks noChangeShapeType="1"/>
            </p:cNvSpPr>
            <p:nvPr/>
          </p:nvSpPr>
          <p:spPr bwMode="auto">
            <a:xfrm>
              <a:off x="3120"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146"/>
            <p:cNvSpPr>
              <a:spLocks noChangeShapeType="1"/>
            </p:cNvSpPr>
            <p:nvPr/>
          </p:nvSpPr>
          <p:spPr bwMode="auto">
            <a:xfrm>
              <a:off x="4224"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147"/>
            <p:cNvSpPr>
              <a:spLocks noChangeShapeType="1"/>
            </p:cNvSpPr>
            <p:nvPr/>
          </p:nvSpPr>
          <p:spPr bwMode="auto">
            <a:xfrm>
              <a:off x="4752"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148"/>
            <p:cNvSpPr>
              <a:spLocks noChangeShapeType="1"/>
            </p:cNvSpPr>
            <p:nvPr/>
          </p:nvSpPr>
          <p:spPr bwMode="auto">
            <a:xfrm>
              <a:off x="1008"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Text Box 149"/>
            <p:cNvSpPr txBox="1">
              <a:spLocks noChangeArrowheads="1"/>
            </p:cNvSpPr>
            <p:nvPr/>
          </p:nvSpPr>
          <p:spPr bwMode="auto">
            <a:xfrm>
              <a:off x="987"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1</a:t>
              </a:r>
              <a:endParaRPr lang="en-US" altLang="en-US" sz="1600" b="0"/>
            </a:p>
          </p:txBody>
        </p:sp>
        <p:sp>
          <p:nvSpPr>
            <p:cNvPr id="36" name="Text Box 150"/>
            <p:cNvSpPr txBox="1">
              <a:spLocks noChangeArrowheads="1"/>
            </p:cNvSpPr>
            <p:nvPr/>
          </p:nvSpPr>
          <p:spPr bwMode="auto">
            <a:xfrm>
              <a:off x="150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2</a:t>
              </a:r>
              <a:endParaRPr lang="en-US" altLang="en-US" sz="1600" b="0"/>
            </a:p>
          </p:txBody>
        </p:sp>
        <p:sp>
          <p:nvSpPr>
            <p:cNvPr id="37" name="Text Box 151"/>
            <p:cNvSpPr txBox="1">
              <a:spLocks noChangeArrowheads="1"/>
            </p:cNvSpPr>
            <p:nvPr/>
          </p:nvSpPr>
          <p:spPr bwMode="auto">
            <a:xfrm>
              <a:off x="2046"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3</a:t>
              </a:r>
              <a:endParaRPr lang="en-US" altLang="en-US" sz="1600" b="0"/>
            </a:p>
          </p:txBody>
        </p:sp>
        <p:sp>
          <p:nvSpPr>
            <p:cNvPr id="38" name="Text Box 152"/>
            <p:cNvSpPr txBox="1">
              <a:spLocks noChangeArrowheads="1"/>
            </p:cNvSpPr>
            <p:nvPr/>
          </p:nvSpPr>
          <p:spPr bwMode="auto">
            <a:xfrm>
              <a:off x="258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4</a:t>
              </a:r>
              <a:endParaRPr lang="en-US" altLang="en-US" sz="1600" b="0"/>
            </a:p>
          </p:txBody>
        </p:sp>
        <p:sp>
          <p:nvSpPr>
            <p:cNvPr id="39" name="Text Box 153"/>
            <p:cNvSpPr txBox="1">
              <a:spLocks noChangeArrowheads="1"/>
            </p:cNvSpPr>
            <p:nvPr/>
          </p:nvSpPr>
          <p:spPr bwMode="auto">
            <a:xfrm>
              <a:off x="3673"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6</a:t>
              </a:r>
              <a:endParaRPr lang="en-US" altLang="en-US" sz="1600" b="0"/>
            </a:p>
          </p:txBody>
        </p:sp>
        <p:sp>
          <p:nvSpPr>
            <p:cNvPr id="40" name="Text Box 154"/>
            <p:cNvSpPr txBox="1">
              <a:spLocks noChangeArrowheads="1"/>
            </p:cNvSpPr>
            <p:nvPr/>
          </p:nvSpPr>
          <p:spPr bwMode="auto">
            <a:xfrm>
              <a:off x="420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7</a:t>
              </a:r>
              <a:endParaRPr lang="en-US" altLang="en-US" sz="1600" b="0"/>
            </a:p>
          </p:txBody>
        </p:sp>
        <p:sp>
          <p:nvSpPr>
            <p:cNvPr id="41" name="Text Box 155"/>
            <p:cNvSpPr txBox="1">
              <a:spLocks noChangeArrowheads="1"/>
            </p:cNvSpPr>
            <p:nvPr/>
          </p:nvSpPr>
          <p:spPr bwMode="auto">
            <a:xfrm>
              <a:off x="3097"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5</a:t>
              </a:r>
              <a:endParaRPr lang="en-US" altLang="en-US" sz="1600" b="0"/>
            </a:p>
          </p:txBody>
        </p:sp>
      </p:grpSp>
      <p:sp>
        <p:nvSpPr>
          <p:cNvPr id="5" name="Rectangle 4"/>
          <p:cNvSpPr/>
          <p:nvPr/>
        </p:nvSpPr>
        <p:spPr>
          <a:xfrm>
            <a:off x="-146299" y="2558859"/>
            <a:ext cx="1470274" cy="400110"/>
          </a:xfrm>
          <a:prstGeom prst="rect">
            <a:avLst/>
          </a:prstGeom>
        </p:spPr>
        <p:txBody>
          <a:bodyPr wrap="none">
            <a:spAutoFit/>
          </a:bodyPr>
          <a:lstStyle/>
          <a:p>
            <a:pPr lvl="1"/>
            <a:r>
              <a:rPr lang="en-US" altLang="en-US" sz="2000" i="1" dirty="0" err="1"/>
              <a:t>lw</a:t>
            </a:r>
            <a:r>
              <a:rPr lang="en-US" altLang="en-US" sz="2000" i="1" dirty="0"/>
              <a:t> </a:t>
            </a:r>
            <a:r>
              <a:rPr lang="en-US" altLang="en-US" sz="2000" i="1" dirty="0" err="1"/>
              <a:t>Rb</a:t>
            </a:r>
            <a:r>
              <a:rPr lang="en-US" altLang="en-US" sz="2000" i="1" dirty="0"/>
              <a:t>, b</a:t>
            </a:r>
          </a:p>
        </p:txBody>
      </p:sp>
      <p:sp>
        <p:nvSpPr>
          <p:cNvPr id="6" name="Rectangle 5"/>
          <p:cNvSpPr/>
          <p:nvPr/>
        </p:nvSpPr>
        <p:spPr>
          <a:xfrm>
            <a:off x="-124391" y="3404175"/>
            <a:ext cx="1479892" cy="400110"/>
          </a:xfrm>
          <a:prstGeom prst="rect">
            <a:avLst/>
          </a:prstGeom>
        </p:spPr>
        <p:txBody>
          <a:bodyPr wrap="none">
            <a:spAutoFit/>
          </a:bodyPr>
          <a:lstStyle/>
          <a:p>
            <a:pPr lvl="1"/>
            <a:r>
              <a:rPr lang="en-US" altLang="en-US" sz="2000" i="1" dirty="0" err="1"/>
              <a:t>lw</a:t>
            </a:r>
            <a:r>
              <a:rPr lang="en-US" altLang="en-US" sz="2000" i="1" dirty="0"/>
              <a:t> </a:t>
            </a:r>
            <a:r>
              <a:rPr lang="en-US" altLang="en-US" sz="2000" i="1" dirty="0" err="1"/>
              <a:t>Rc</a:t>
            </a:r>
            <a:r>
              <a:rPr lang="en-US" altLang="en-US" sz="2000" i="1" dirty="0"/>
              <a:t>, c </a:t>
            </a:r>
          </a:p>
        </p:txBody>
      </p:sp>
      <p:sp>
        <p:nvSpPr>
          <p:cNvPr id="7" name="Rectangle 6"/>
          <p:cNvSpPr/>
          <p:nvPr/>
        </p:nvSpPr>
        <p:spPr>
          <a:xfrm>
            <a:off x="-484616" y="4320313"/>
            <a:ext cx="2130711" cy="400110"/>
          </a:xfrm>
          <a:prstGeom prst="rect">
            <a:avLst/>
          </a:prstGeom>
        </p:spPr>
        <p:txBody>
          <a:bodyPr wrap="none">
            <a:spAutoFit/>
          </a:bodyPr>
          <a:lstStyle/>
          <a:p>
            <a:pPr lvl="1"/>
            <a:r>
              <a:rPr lang="en-US" altLang="en-US" sz="2000" i="1" dirty="0"/>
              <a:t>add Ra, </a:t>
            </a:r>
            <a:r>
              <a:rPr lang="en-US" altLang="en-US" sz="2000" i="1" dirty="0" err="1"/>
              <a:t>Rb</a:t>
            </a:r>
            <a:r>
              <a:rPr lang="en-US" altLang="en-US" sz="2000" i="1" dirty="0"/>
              <a:t>, </a:t>
            </a:r>
            <a:r>
              <a:rPr lang="en-US" altLang="en-US" sz="2000" i="1" dirty="0" err="1"/>
              <a:t>Rc</a:t>
            </a:r>
            <a:endParaRPr lang="en-US" altLang="en-US" sz="2000" i="1" dirty="0"/>
          </a:p>
        </p:txBody>
      </p:sp>
      <p:sp>
        <p:nvSpPr>
          <p:cNvPr id="8" name="Rectangle 7"/>
          <p:cNvSpPr/>
          <p:nvPr/>
        </p:nvSpPr>
        <p:spPr>
          <a:xfrm>
            <a:off x="-89008" y="5165629"/>
            <a:ext cx="1566583" cy="400110"/>
          </a:xfrm>
          <a:prstGeom prst="rect">
            <a:avLst/>
          </a:prstGeom>
        </p:spPr>
        <p:txBody>
          <a:bodyPr wrap="none">
            <a:spAutoFit/>
          </a:bodyPr>
          <a:lstStyle/>
          <a:p>
            <a:pPr lvl="1"/>
            <a:r>
              <a:rPr lang="en-US" altLang="en-US" sz="2000" i="1" dirty="0" err="1"/>
              <a:t>sw</a:t>
            </a:r>
            <a:r>
              <a:rPr lang="en-US" altLang="en-US" sz="2000" i="1" dirty="0"/>
              <a:t> Ra, a </a:t>
            </a:r>
          </a:p>
        </p:txBody>
      </p:sp>
    </p:spTree>
    <p:extLst>
      <p:ext uri="{BB962C8B-B14F-4D97-AF65-F5344CB8AC3E}">
        <p14:creationId xmlns:p14="http://schemas.microsoft.com/office/powerpoint/2010/main" val="28707944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76"/>
            <a:ext cx="7886700" cy="884082"/>
          </a:xfrm>
        </p:spPr>
        <p:txBody>
          <a:bodyPr>
            <a:normAutofit/>
          </a:bodyPr>
          <a:lstStyle/>
          <a:p>
            <a:r>
              <a:rPr lang="en-US" altLang="zh-CN" sz="3200" b="1" dirty="0" smtClean="0">
                <a:latin typeface="+mn-lt"/>
                <a:cs typeface="Arial" panose="020B0604020202020204" pitchFamily="34" charset="0"/>
              </a:rPr>
              <a:t>Pipelined Instruction Execution</a:t>
            </a:r>
            <a:endParaRPr lang="en-US" altLang="zh-CN" sz="3200" b="1" dirty="0">
              <a:latin typeface="+mn-lt"/>
              <a:cs typeface="Arial" panose="020B0604020202020204" pitchFamily="34" charset="0"/>
            </a:endParaRPr>
          </a:p>
        </p:txBody>
      </p:sp>
      <p:cxnSp>
        <p:nvCxnSpPr>
          <p:cNvPr id="4" name="Straight Connector 3"/>
          <p:cNvCxnSpPr/>
          <p:nvPr/>
        </p:nvCxnSpPr>
        <p:spPr>
          <a:xfrm>
            <a:off x="0" y="895517"/>
            <a:ext cx="9144000" cy="3048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14359" y="-43394"/>
            <a:ext cx="973455" cy="973455"/>
          </a:xfrm>
          <a:prstGeom prst="rect">
            <a:avLst/>
          </a:prstGeom>
        </p:spPr>
      </p:pic>
      <p:sp>
        <p:nvSpPr>
          <p:cNvPr id="3" name="Rectangle 2"/>
          <p:cNvSpPr/>
          <p:nvPr/>
        </p:nvSpPr>
        <p:spPr>
          <a:xfrm>
            <a:off x="-60960" y="1124083"/>
            <a:ext cx="9204960" cy="855619"/>
          </a:xfrm>
          <a:prstGeom prst="rect">
            <a:avLst/>
          </a:prstGeom>
        </p:spPr>
        <p:txBody>
          <a:bodyPr wrap="square">
            <a:spAutoFit/>
          </a:bodyPr>
          <a:lstStyle/>
          <a:p>
            <a:pPr marL="342900" indent="-342900">
              <a:spcBef>
                <a:spcPct val="20000"/>
              </a:spcBef>
              <a:buSzPct val="100000"/>
              <a:buFont typeface="Wingdings" charset="2"/>
              <a:buChar char="Ø"/>
            </a:pPr>
            <a:r>
              <a:rPr lang="en-US" altLang="zh-CN" sz="2800" b="1" dirty="0" smtClean="0">
                <a:ea typeface="Calibri" charset="0"/>
                <a:cs typeface="Gill Sans"/>
              </a:rPr>
              <a:t>Pipelined Execution</a:t>
            </a:r>
            <a:endParaRPr lang="en-US" altLang="zh-CN" sz="2800" b="1" dirty="0" smtClean="0">
              <a:cs typeface="Gill Sans"/>
            </a:endParaRPr>
          </a:p>
          <a:p>
            <a:pPr lvl="1">
              <a:spcBef>
                <a:spcPct val="20000"/>
              </a:spcBef>
              <a:buClr>
                <a:schemeClr val="accent3">
                  <a:lumMod val="50000"/>
                </a:schemeClr>
              </a:buClr>
              <a:buSzPct val="80000"/>
            </a:pPr>
            <a:endParaRPr lang="en-US" altLang="zh-CN" b="1" dirty="0" smtClean="0">
              <a:solidFill>
                <a:srgbClr val="910C07"/>
              </a:solidFill>
              <a:ea typeface="Calibri" charset="0"/>
              <a:cs typeface="Gill Sans"/>
            </a:endParaRPr>
          </a:p>
        </p:txBody>
      </p:sp>
      <p:sp>
        <p:nvSpPr>
          <p:cNvPr id="18" name="Slide Number Placeholder 17"/>
          <p:cNvSpPr>
            <a:spLocks noGrp="1"/>
          </p:cNvSpPr>
          <p:nvPr>
            <p:ph type="sldNum" sz="quarter" idx="12"/>
          </p:nvPr>
        </p:nvSpPr>
        <p:spPr/>
        <p:txBody>
          <a:bodyPr/>
          <a:lstStyle/>
          <a:p>
            <a:fld id="{2EE75D0F-26FA-4B8D-AE34-0EE4D3F34880}" type="slidenum">
              <a:rPr lang="en-US" smtClean="0"/>
              <a:pPr/>
              <a:t>8</a:t>
            </a:fld>
            <a:endParaRPr lang="en-US"/>
          </a:p>
        </p:txBody>
      </p:sp>
      <p:sp>
        <p:nvSpPr>
          <p:cNvPr id="22" name="Line 4"/>
          <p:cNvSpPr>
            <a:spLocks noChangeShapeType="1"/>
          </p:cNvSpPr>
          <p:nvPr/>
        </p:nvSpPr>
        <p:spPr bwMode="auto">
          <a:xfrm>
            <a:off x="1335992" y="1784351"/>
            <a:ext cx="6578600" cy="190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3" name="Group 5"/>
          <p:cNvGrpSpPr>
            <a:grpSpLocks/>
          </p:cNvGrpSpPr>
          <p:nvPr/>
        </p:nvGrpSpPr>
        <p:grpSpPr bwMode="auto">
          <a:xfrm>
            <a:off x="1777317" y="2393951"/>
            <a:ext cx="3879850" cy="700088"/>
            <a:chOff x="1962" y="1200"/>
            <a:chExt cx="1910" cy="441"/>
          </a:xfrm>
        </p:grpSpPr>
        <p:grpSp>
          <p:nvGrpSpPr>
            <p:cNvPr id="141" name="Group 6"/>
            <p:cNvGrpSpPr>
              <a:grpSpLocks noChangeAspect="1"/>
            </p:cNvGrpSpPr>
            <p:nvPr/>
          </p:nvGrpSpPr>
          <p:grpSpPr bwMode="auto">
            <a:xfrm>
              <a:off x="2429" y="1304"/>
              <a:ext cx="221" cy="233"/>
              <a:chOff x="1374" y="528"/>
              <a:chExt cx="480" cy="432"/>
            </a:xfrm>
          </p:grpSpPr>
          <p:grpSp>
            <p:nvGrpSpPr>
              <p:cNvPr id="170" name="Group 7"/>
              <p:cNvGrpSpPr>
                <a:grpSpLocks noChangeAspect="1"/>
              </p:cNvGrpSpPr>
              <p:nvPr/>
            </p:nvGrpSpPr>
            <p:grpSpPr bwMode="auto">
              <a:xfrm>
                <a:off x="1374" y="528"/>
                <a:ext cx="480" cy="432"/>
                <a:chOff x="1392" y="528"/>
                <a:chExt cx="480" cy="432"/>
              </a:xfrm>
            </p:grpSpPr>
            <p:sp>
              <p:nvSpPr>
                <p:cNvPr id="172" name="Rectangle 8"/>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 name="Rectangle 9"/>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71" name="Text Box 10"/>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142" name="Line 11"/>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 name="Line 12"/>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4" name="Group 13"/>
            <p:cNvGrpSpPr>
              <a:grpSpLocks noChangeAspect="1"/>
            </p:cNvGrpSpPr>
            <p:nvPr/>
          </p:nvGrpSpPr>
          <p:grpSpPr bwMode="auto">
            <a:xfrm>
              <a:off x="2851" y="1235"/>
              <a:ext cx="199" cy="371"/>
              <a:chOff x="2991" y="411"/>
              <a:chExt cx="359" cy="768"/>
            </a:xfrm>
          </p:grpSpPr>
          <p:sp>
            <p:nvSpPr>
              <p:cNvPr id="166" name="AutoShape 14"/>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167" name="AutoShape 15"/>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8" name="Freeform 16"/>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9" name="Text Box 17"/>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145" name="Line 18"/>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 name="Line 19"/>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7" name="Group 20"/>
            <p:cNvGrpSpPr>
              <a:grpSpLocks noChangeAspect="1"/>
            </p:cNvGrpSpPr>
            <p:nvPr/>
          </p:nvGrpSpPr>
          <p:grpSpPr bwMode="auto">
            <a:xfrm>
              <a:off x="3209" y="1305"/>
              <a:ext cx="275" cy="232"/>
              <a:chOff x="3853" y="576"/>
              <a:chExt cx="594" cy="480"/>
            </a:xfrm>
          </p:grpSpPr>
          <p:sp>
            <p:nvSpPr>
              <p:cNvPr id="164" name="Rectangle 21"/>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65" name="Text Box 22"/>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148" name="Freeform 23"/>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 name="Line 24"/>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 name="Line 25"/>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51" name="Group 26"/>
            <p:cNvGrpSpPr>
              <a:grpSpLocks noChangeAspect="1"/>
            </p:cNvGrpSpPr>
            <p:nvPr/>
          </p:nvGrpSpPr>
          <p:grpSpPr bwMode="auto">
            <a:xfrm>
              <a:off x="1962" y="1305"/>
              <a:ext cx="290" cy="232"/>
              <a:chOff x="1123" y="576"/>
              <a:chExt cx="626" cy="480"/>
            </a:xfrm>
          </p:grpSpPr>
          <p:sp>
            <p:nvSpPr>
              <p:cNvPr id="162" name="Rectangle 27"/>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63" name="Text Box 28"/>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152" name="Group 29"/>
            <p:cNvGrpSpPr>
              <a:grpSpLocks/>
            </p:cNvGrpSpPr>
            <p:nvPr/>
          </p:nvGrpSpPr>
          <p:grpSpPr bwMode="auto">
            <a:xfrm>
              <a:off x="2288" y="1200"/>
              <a:ext cx="1297" cy="441"/>
              <a:chOff x="2112" y="528"/>
              <a:chExt cx="2088" cy="681"/>
            </a:xfrm>
          </p:grpSpPr>
          <p:sp>
            <p:nvSpPr>
              <p:cNvPr id="158" name="Rectangle 30"/>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 name="Rectangle 31"/>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 name="Rectangle 32"/>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 name="Rectangle 33"/>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3" name="Group 34"/>
            <p:cNvGrpSpPr>
              <a:grpSpLocks noChangeAspect="1"/>
            </p:cNvGrpSpPr>
            <p:nvPr/>
          </p:nvGrpSpPr>
          <p:grpSpPr bwMode="auto">
            <a:xfrm flipH="1">
              <a:off x="3649" y="1296"/>
              <a:ext cx="223" cy="233"/>
              <a:chOff x="1374" y="528"/>
              <a:chExt cx="480" cy="432"/>
            </a:xfrm>
          </p:grpSpPr>
          <p:grpSp>
            <p:nvGrpSpPr>
              <p:cNvPr id="154" name="Group 35"/>
              <p:cNvGrpSpPr>
                <a:grpSpLocks noChangeAspect="1"/>
              </p:cNvGrpSpPr>
              <p:nvPr/>
            </p:nvGrpSpPr>
            <p:grpSpPr bwMode="auto">
              <a:xfrm>
                <a:off x="1374" y="528"/>
                <a:ext cx="480" cy="432"/>
                <a:chOff x="1392" y="528"/>
                <a:chExt cx="480" cy="432"/>
              </a:xfrm>
            </p:grpSpPr>
            <p:sp>
              <p:nvSpPr>
                <p:cNvPr id="156" name="Rectangle 36"/>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 name="Rectangle 37"/>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55" name="Text Box 38"/>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24" name="Group 39"/>
          <p:cNvGrpSpPr>
            <a:grpSpLocks/>
          </p:cNvGrpSpPr>
          <p:nvPr/>
        </p:nvGrpSpPr>
        <p:grpSpPr bwMode="auto">
          <a:xfrm>
            <a:off x="5994435" y="3226254"/>
            <a:ext cx="3879850" cy="700088"/>
            <a:chOff x="1962" y="1200"/>
            <a:chExt cx="1910" cy="441"/>
          </a:xfrm>
        </p:grpSpPr>
        <p:grpSp>
          <p:nvGrpSpPr>
            <p:cNvPr id="108" name="Group 40"/>
            <p:cNvGrpSpPr>
              <a:grpSpLocks noChangeAspect="1"/>
            </p:cNvGrpSpPr>
            <p:nvPr/>
          </p:nvGrpSpPr>
          <p:grpSpPr bwMode="auto">
            <a:xfrm>
              <a:off x="2429" y="1304"/>
              <a:ext cx="221" cy="233"/>
              <a:chOff x="1374" y="528"/>
              <a:chExt cx="480" cy="432"/>
            </a:xfrm>
          </p:grpSpPr>
          <p:grpSp>
            <p:nvGrpSpPr>
              <p:cNvPr id="137" name="Group 41"/>
              <p:cNvGrpSpPr>
                <a:grpSpLocks noChangeAspect="1"/>
              </p:cNvGrpSpPr>
              <p:nvPr/>
            </p:nvGrpSpPr>
            <p:grpSpPr bwMode="auto">
              <a:xfrm>
                <a:off x="1374" y="528"/>
                <a:ext cx="480" cy="432"/>
                <a:chOff x="1392" y="528"/>
                <a:chExt cx="480" cy="432"/>
              </a:xfrm>
            </p:grpSpPr>
            <p:sp>
              <p:nvSpPr>
                <p:cNvPr id="139" name="Rectangle 42"/>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 name="Rectangle 43"/>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38" name="Text Box 44"/>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109" name="Line 45"/>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 name="Line 46"/>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1" name="Group 47"/>
            <p:cNvGrpSpPr>
              <a:grpSpLocks noChangeAspect="1"/>
            </p:cNvGrpSpPr>
            <p:nvPr/>
          </p:nvGrpSpPr>
          <p:grpSpPr bwMode="auto">
            <a:xfrm>
              <a:off x="2851" y="1235"/>
              <a:ext cx="199" cy="371"/>
              <a:chOff x="2991" y="411"/>
              <a:chExt cx="359" cy="768"/>
            </a:xfrm>
          </p:grpSpPr>
          <p:sp>
            <p:nvSpPr>
              <p:cNvPr id="133" name="AutoShape 48"/>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134" name="AutoShape 49"/>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 name="Freeform 50"/>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 name="Text Box 51"/>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112" name="Line 52"/>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 name="Line 53"/>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4" name="Group 54"/>
            <p:cNvGrpSpPr>
              <a:grpSpLocks noChangeAspect="1"/>
            </p:cNvGrpSpPr>
            <p:nvPr/>
          </p:nvGrpSpPr>
          <p:grpSpPr bwMode="auto">
            <a:xfrm>
              <a:off x="3209" y="1305"/>
              <a:ext cx="275" cy="232"/>
              <a:chOff x="3853" y="576"/>
              <a:chExt cx="594" cy="480"/>
            </a:xfrm>
          </p:grpSpPr>
          <p:sp>
            <p:nvSpPr>
              <p:cNvPr id="131" name="Rectangle 55"/>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32" name="Text Box 56"/>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115" name="Freeform 57"/>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Line 58"/>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 name="Line 59"/>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8" name="Group 60"/>
            <p:cNvGrpSpPr>
              <a:grpSpLocks noChangeAspect="1"/>
            </p:cNvGrpSpPr>
            <p:nvPr/>
          </p:nvGrpSpPr>
          <p:grpSpPr bwMode="auto">
            <a:xfrm>
              <a:off x="1962" y="1305"/>
              <a:ext cx="290" cy="232"/>
              <a:chOff x="1123" y="576"/>
              <a:chExt cx="626" cy="480"/>
            </a:xfrm>
          </p:grpSpPr>
          <p:sp>
            <p:nvSpPr>
              <p:cNvPr id="129" name="Rectangle 61"/>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130" name="Text Box 62"/>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119" name="Group 63"/>
            <p:cNvGrpSpPr>
              <a:grpSpLocks/>
            </p:cNvGrpSpPr>
            <p:nvPr/>
          </p:nvGrpSpPr>
          <p:grpSpPr bwMode="auto">
            <a:xfrm>
              <a:off x="2288" y="1200"/>
              <a:ext cx="1297" cy="441"/>
              <a:chOff x="2112" y="528"/>
              <a:chExt cx="2088" cy="681"/>
            </a:xfrm>
          </p:grpSpPr>
          <p:sp>
            <p:nvSpPr>
              <p:cNvPr id="125" name="Rectangle 64"/>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Rectangle 65"/>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 name="Rectangle 66"/>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 name="Rectangle 67"/>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0" name="Group 68"/>
            <p:cNvGrpSpPr>
              <a:grpSpLocks noChangeAspect="1"/>
            </p:cNvGrpSpPr>
            <p:nvPr/>
          </p:nvGrpSpPr>
          <p:grpSpPr bwMode="auto">
            <a:xfrm flipH="1">
              <a:off x="3649" y="1296"/>
              <a:ext cx="223" cy="233"/>
              <a:chOff x="1374" y="528"/>
              <a:chExt cx="480" cy="432"/>
            </a:xfrm>
          </p:grpSpPr>
          <p:grpSp>
            <p:nvGrpSpPr>
              <p:cNvPr id="121" name="Group 69"/>
              <p:cNvGrpSpPr>
                <a:grpSpLocks noChangeAspect="1"/>
              </p:cNvGrpSpPr>
              <p:nvPr/>
            </p:nvGrpSpPr>
            <p:grpSpPr bwMode="auto">
              <a:xfrm>
                <a:off x="1374" y="528"/>
                <a:ext cx="480" cy="432"/>
                <a:chOff x="1392" y="528"/>
                <a:chExt cx="480" cy="432"/>
              </a:xfrm>
            </p:grpSpPr>
            <p:sp>
              <p:nvSpPr>
                <p:cNvPr id="123" name="Rectangle 70"/>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 name="Rectangle 71"/>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22" name="Text Box 72"/>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25" name="Group 73"/>
          <p:cNvGrpSpPr>
            <a:grpSpLocks/>
          </p:cNvGrpSpPr>
          <p:nvPr/>
        </p:nvGrpSpPr>
        <p:grpSpPr bwMode="auto">
          <a:xfrm>
            <a:off x="1775224" y="4085502"/>
            <a:ext cx="3879850" cy="700088"/>
            <a:chOff x="1962" y="1200"/>
            <a:chExt cx="1910" cy="441"/>
          </a:xfrm>
        </p:grpSpPr>
        <p:grpSp>
          <p:nvGrpSpPr>
            <p:cNvPr id="75" name="Group 74"/>
            <p:cNvGrpSpPr>
              <a:grpSpLocks noChangeAspect="1"/>
            </p:cNvGrpSpPr>
            <p:nvPr/>
          </p:nvGrpSpPr>
          <p:grpSpPr bwMode="auto">
            <a:xfrm>
              <a:off x="2429" y="1304"/>
              <a:ext cx="221" cy="233"/>
              <a:chOff x="1374" y="528"/>
              <a:chExt cx="480" cy="432"/>
            </a:xfrm>
          </p:grpSpPr>
          <p:grpSp>
            <p:nvGrpSpPr>
              <p:cNvPr id="104" name="Group 75"/>
              <p:cNvGrpSpPr>
                <a:grpSpLocks noChangeAspect="1"/>
              </p:cNvGrpSpPr>
              <p:nvPr/>
            </p:nvGrpSpPr>
            <p:grpSpPr bwMode="auto">
              <a:xfrm>
                <a:off x="1374" y="528"/>
                <a:ext cx="480" cy="432"/>
                <a:chOff x="1392" y="528"/>
                <a:chExt cx="480" cy="432"/>
              </a:xfrm>
            </p:grpSpPr>
            <p:sp>
              <p:nvSpPr>
                <p:cNvPr id="106" name="Rectangle 76"/>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 name="Rectangle 77"/>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105" name="Text Box 78"/>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76" name="Line 79"/>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Line 80"/>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8" name="Group 81"/>
            <p:cNvGrpSpPr>
              <a:grpSpLocks noChangeAspect="1"/>
            </p:cNvGrpSpPr>
            <p:nvPr/>
          </p:nvGrpSpPr>
          <p:grpSpPr bwMode="auto">
            <a:xfrm>
              <a:off x="2851" y="1235"/>
              <a:ext cx="199" cy="371"/>
              <a:chOff x="2991" y="411"/>
              <a:chExt cx="359" cy="768"/>
            </a:xfrm>
          </p:grpSpPr>
          <p:sp>
            <p:nvSpPr>
              <p:cNvPr id="100" name="AutoShape 82"/>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101" name="AutoShape 83"/>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 name="Freeform 84"/>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 name="Text Box 85"/>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79" name="Line 86"/>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Line 87"/>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1" name="Group 88"/>
            <p:cNvGrpSpPr>
              <a:grpSpLocks noChangeAspect="1"/>
            </p:cNvGrpSpPr>
            <p:nvPr/>
          </p:nvGrpSpPr>
          <p:grpSpPr bwMode="auto">
            <a:xfrm>
              <a:off x="3209" y="1305"/>
              <a:ext cx="275" cy="232"/>
              <a:chOff x="3853" y="576"/>
              <a:chExt cx="594" cy="480"/>
            </a:xfrm>
          </p:grpSpPr>
          <p:sp>
            <p:nvSpPr>
              <p:cNvPr id="98" name="Rectangle 89"/>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99" name="Text Box 90"/>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82" name="Freeform 91"/>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Line 92"/>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Line 93"/>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5" name="Group 94"/>
            <p:cNvGrpSpPr>
              <a:grpSpLocks noChangeAspect="1"/>
            </p:cNvGrpSpPr>
            <p:nvPr/>
          </p:nvGrpSpPr>
          <p:grpSpPr bwMode="auto">
            <a:xfrm>
              <a:off x="1962" y="1305"/>
              <a:ext cx="290" cy="232"/>
              <a:chOff x="1123" y="576"/>
              <a:chExt cx="626" cy="480"/>
            </a:xfrm>
          </p:grpSpPr>
          <p:sp>
            <p:nvSpPr>
              <p:cNvPr id="96" name="Rectangle 95"/>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97" name="Text Box 96"/>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86" name="Group 97"/>
            <p:cNvGrpSpPr>
              <a:grpSpLocks/>
            </p:cNvGrpSpPr>
            <p:nvPr/>
          </p:nvGrpSpPr>
          <p:grpSpPr bwMode="auto">
            <a:xfrm>
              <a:off x="2288" y="1200"/>
              <a:ext cx="1297" cy="441"/>
              <a:chOff x="2112" y="528"/>
              <a:chExt cx="2088" cy="681"/>
            </a:xfrm>
          </p:grpSpPr>
          <p:sp>
            <p:nvSpPr>
              <p:cNvPr id="92" name="Rectangle 98"/>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Rectangle 99"/>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 name="Rectangle 100"/>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 name="Rectangle 101"/>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7" name="Group 102"/>
            <p:cNvGrpSpPr>
              <a:grpSpLocks noChangeAspect="1"/>
            </p:cNvGrpSpPr>
            <p:nvPr/>
          </p:nvGrpSpPr>
          <p:grpSpPr bwMode="auto">
            <a:xfrm flipH="1">
              <a:off x="3649" y="1296"/>
              <a:ext cx="223" cy="233"/>
              <a:chOff x="1374" y="528"/>
              <a:chExt cx="480" cy="432"/>
            </a:xfrm>
          </p:grpSpPr>
          <p:grpSp>
            <p:nvGrpSpPr>
              <p:cNvPr id="88" name="Group 103"/>
              <p:cNvGrpSpPr>
                <a:grpSpLocks noChangeAspect="1"/>
              </p:cNvGrpSpPr>
              <p:nvPr/>
            </p:nvGrpSpPr>
            <p:grpSpPr bwMode="auto">
              <a:xfrm>
                <a:off x="1374" y="528"/>
                <a:ext cx="480" cy="432"/>
                <a:chOff x="1392" y="528"/>
                <a:chExt cx="480" cy="432"/>
              </a:xfrm>
            </p:grpSpPr>
            <p:sp>
              <p:nvSpPr>
                <p:cNvPr id="90" name="Rectangle 104"/>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 name="Rectangle 105"/>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89" name="Text Box 106"/>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grpSp>
        <p:nvGrpSpPr>
          <p:cNvPr id="26" name="Group 107"/>
          <p:cNvGrpSpPr>
            <a:grpSpLocks/>
          </p:cNvGrpSpPr>
          <p:nvPr/>
        </p:nvGrpSpPr>
        <p:grpSpPr bwMode="auto">
          <a:xfrm>
            <a:off x="2613421" y="4923702"/>
            <a:ext cx="3879850" cy="700088"/>
            <a:chOff x="1962" y="1200"/>
            <a:chExt cx="1910" cy="441"/>
          </a:xfrm>
        </p:grpSpPr>
        <p:grpSp>
          <p:nvGrpSpPr>
            <p:cNvPr id="42" name="Group 108"/>
            <p:cNvGrpSpPr>
              <a:grpSpLocks noChangeAspect="1"/>
            </p:cNvGrpSpPr>
            <p:nvPr/>
          </p:nvGrpSpPr>
          <p:grpSpPr bwMode="auto">
            <a:xfrm>
              <a:off x="2429" y="1304"/>
              <a:ext cx="221" cy="233"/>
              <a:chOff x="1374" y="528"/>
              <a:chExt cx="480" cy="432"/>
            </a:xfrm>
          </p:grpSpPr>
          <p:grpSp>
            <p:nvGrpSpPr>
              <p:cNvPr id="71" name="Group 109"/>
              <p:cNvGrpSpPr>
                <a:grpSpLocks noChangeAspect="1"/>
              </p:cNvGrpSpPr>
              <p:nvPr/>
            </p:nvGrpSpPr>
            <p:grpSpPr bwMode="auto">
              <a:xfrm>
                <a:off x="1374" y="528"/>
                <a:ext cx="480" cy="432"/>
                <a:chOff x="1392" y="528"/>
                <a:chExt cx="480" cy="432"/>
              </a:xfrm>
            </p:grpSpPr>
            <p:sp>
              <p:nvSpPr>
                <p:cNvPr id="73" name="Rectangle 110"/>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Rectangle 111"/>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72" name="Text Box 112"/>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sp>
          <p:nvSpPr>
            <p:cNvPr id="43" name="Line 113"/>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114"/>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5" name="Group 115"/>
            <p:cNvGrpSpPr>
              <a:grpSpLocks noChangeAspect="1"/>
            </p:cNvGrpSpPr>
            <p:nvPr/>
          </p:nvGrpSpPr>
          <p:grpSpPr bwMode="auto">
            <a:xfrm>
              <a:off x="2851" y="1235"/>
              <a:ext cx="199" cy="371"/>
              <a:chOff x="2991" y="411"/>
              <a:chExt cx="359" cy="768"/>
            </a:xfrm>
          </p:grpSpPr>
          <p:sp>
            <p:nvSpPr>
              <p:cNvPr id="67" name="AutoShape 116"/>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ltLang="en-US" sz="1000"/>
              </a:p>
            </p:txBody>
          </p:sp>
          <p:sp>
            <p:nvSpPr>
              <p:cNvPr id="68" name="AutoShape 117"/>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Freeform 118"/>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Text Box 119"/>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ALU</a:t>
                </a:r>
              </a:p>
            </p:txBody>
          </p:sp>
        </p:grpSp>
        <p:sp>
          <p:nvSpPr>
            <p:cNvPr id="46" name="Line 120"/>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121"/>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8" name="Group 122"/>
            <p:cNvGrpSpPr>
              <a:grpSpLocks noChangeAspect="1"/>
            </p:cNvGrpSpPr>
            <p:nvPr/>
          </p:nvGrpSpPr>
          <p:grpSpPr bwMode="auto">
            <a:xfrm>
              <a:off x="3209" y="1305"/>
              <a:ext cx="275" cy="232"/>
              <a:chOff x="3853" y="576"/>
              <a:chExt cx="594" cy="480"/>
            </a:xfrm>
          </p:grpSpPr>
          <p:sp>
            <p:nvSpPr>
              <p:cNvPr id="65" name="Rectangle 123"/>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66" name="Text Box 124"/>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DMem</a:t>
                </a:r>
              </a:p>
            </p:txBody>
          </p:sp>
        </p:grpSp>
        <p:sp>
          <p:nvSpPr>
            <p:cNvPr id="49" name="Freeform 125"/>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Line 126"/>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127"/>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 name="Group 128"/>
            <p:cNvGrpSpPr>
              <a:grpSpLocks noChangeAspect="1"/>
            </p:cNvGrpSpPr>
            <p:nvPr/>
          </p:nvGrpSpPr>
          <p:grpSpPr bwMode="auto">
            <a:xfrm>
              <a:off x="1962" y="1305"/>
              <a:ext cx="290" cy="232"/>
              <a:chOff x="1123" y="576"/>
              <a:chExt cx="626" cy="480"/>
            </a:xfrm>
          </p:grpSpPr>
          <p:sp>
            <p:nvSpPr>
              <p:cNvPr id="63" name="Rectangle 129"/>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a:p>
            </p:txBody>
          </p:sp>
          <p:sp>
            <p:nvSpPr>
              <p:cNvPr id="64" name="Text Box 130"/>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Ifetch</a:t>
                </a:r>
              </a:p>
            </p:txBody>
          </p:sp>
        </p:grpSp>
        <p:grpSp>
          <p:nvGrpSpPr>
            <p:cNvPr id="53" name="Group 131"/>
            <p:cNvGrpSpPr>
              <a:grpSpLocks/>
            </p:cNvGrpSpPr>
            <p:nvPr/>
          </p:nvGrpSpPr>
          <p:grpSpPr bwMode="auto">
            <a:xfrm>
              <a:off x="2288" y="1200"/>
              <a:ext cx="1297" cy="441"/>
              <a:chOff x="2112" y="528"/>
              <a:chExt cx="2088" cy="681"/>
            </a:xfrm>
          </p:grpSpPr>
          <p:sp>
            <p:nvSpPr>
              <p:cNvPr id="59" name="Rectangle 132"/>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Rectangle 133"/>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Rectangle 134"/>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Rectangle 135"/>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4" name="Group 136"/>
            <p:cNvGrpSpPr>
              <a:grpSpLocks noChangeAspect="1"/>
            </p:cNvGrpSpPr>
            <p:nvPr/>
          </p:nvGrpSpPr>
          <p:grpSpPr bwMode="auto">
            <a:xfrm flipH="1">
              <a:off x="3649" y="1296"/>
              <a:ext cx="223" cy="233"/>
              <a:chOff x="1374" y="528"/>
              <a:chExt cx="480" cy="432"/>
            </a:xfrm>
          </p:grpSpPr>
          <p:grpSp>
            <p:nvGrpSpPr>
              <p:cNvPr id="55" name="Group 137"/>
              <p:cNvGrpSpPr>
                <a:grpSpLocks noChangeAspect="1"/>
              </p:cNvGrpSpPr>
              <p:nvPr/>
            </p:nvGrpSpPr>
            <p:grpSpPr bwMode="auto">
              <a:xfrm>
                <a:off x="1374" y="528"/>
                <a:ext cx="480" cy="432"/>
                <a:chOff x="1392" y="528"/>
                <a:chExt cx="480" cy="432"/>
              </a:xfrm>
            </p:grpSpPr>
            <p:sp>
              <p:nvSpPr>
                <p:cNvPr id="57" name="Rectangle 138"/>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Rectangle 139"/>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1000"/>
                </a:p>
              </p:txBody>
            </p:sp>
          </p:grpSp>
          <p:sp>
            <p:nvSpPr>
              <p:cNvPr id="56" name="Text Box 140"/>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t>Reg</a:t>
                </a:r>
              </a:p>
            </p:txBody>
          </p:sp>
        </p:grpSp>
      </p:grpSp>
      <p:sp>
        <p:nvSpPr>
          <p:cNvPr id="27" name="Line 141"/>
          <p:cNvSpPr>
            <a:spLocks noChangeShapeType="1"/>
          </p:cNvSpPr>
          <p:nvPr/>
        </p:nvSpPr>
        <p:spPr bwMode="auto">
          <a:xfrm>
            <a:off x="2478992" y="1784351"/>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142"/>
          <p:cNvSpPr>
            <a:spLocks noChangeShapeType="1"/>
          </p:cNvSpPr>
          <p:nvPr/>
        </p:nvSpPr>
        <p:spPr bwMode="auto">
          <a:xfrm>
            <a:off x="3317192" y="1784351"/>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143"/>
          <p:cNvSpPr>
            <a:spLocks noChangeShapeType="1"/>
          </p:cNvSpPr>
          <p:nvPr/>
        </p:nvSpPr>
        <p:spPr bwMode="auto">
          <a:xfrm>
            <a:off x="4155392" y="1784351"/>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144"/>
          <p:cNvSpPr>
            <a:spLocks noChangeShapeType="1"/>
          </p:cNvSpPr>
          <p:nvPr/>
        </p:nvSpPr>
        <p:spPr bwMode="auto">
          <a:xfrm>
            <a:off x="5907992" y="1784351"/>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145"/>
          <p:cNvSpPr>
            <a:spLocks noChangeShapeType="1"/>
          </p:cNvSpPr>
          <p:nvPr/>
        </p:nvSpPr>
        <p:spPr bwMode="auto">
          <a:xfrm>
            <a:off x="4993592" y="1784351"/>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146"/>
          <p:cNvSpPr>
            <a:spLocks noChangeShapeType="1"/>
          </p:cNvSpPr>
          <p:nvPr/>
        </p:nvSpPr>
        <p:spPr bwMode="auto">
          <a:xfrm>
            <a:off x="6746192" y="1784351"/>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147"/>
          <p:cNvSpPr>
            <a:spLocks noChangeShapeType="1"/>
          </p:cNvSpPr>
          <p:nvPr/>
        </p:nvSpPr>
        <p:spPr bwMode="auto">
          <a:xfrm>
            <a:off x="7584392" y="1784351"/>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148"/>
          <p:cNvSpPr>
            <a:spLocks noChangeShapeType="1"/>
          </p:cNvSpPr>
          <p:nvPr/>
        </p:nvSpPr>
        <p:spPr bwMode="auto">
          <a:xfrm>
            <a:off x="1640792" y="1784351"/>
            <a:ext cx="0" cy="45720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Text Box 149"/>
          <p:cNvSpPr txBox="1">
            <a:spLocks noChangeArrowheads="1"/>
          </p:cNvSpPr>
          <p:nvPr/>
        </p:nvSpPr>
        <p:spPr bwMode="auto">
          <a:xfrm>
            <a:off x="1607455" y="1962151"/>
            <a:ext cx="9096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1</a:t>
            </a:r>
            <a:endParaRPr lang="en-US" altLang="en-US" sz="1600" b="0"/>
          </a:p>
        </p:txBody>
      </p:sp>
      <p:sp>
        <p:nvSpPr>
          <p:cNvPr id="36" name="Text Box 150"/>
          <p:cNvSpPr txBox="1">
            <a:spLocks noChangeArrowheads="1"/>
          </p:cNvSpPr>
          <p:nvPr/>
        </p:nvSpPr>
        <p:spPr bwMode="auto">
          <a:xfrm>
            <a:off x="2423430" y="1962151"/>
            <a:ext cx="9096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2</a:t>
            </a:r>
            <a:endParaRPr lang="en-US" altLang="en-US" sz="1600" b="0"/>
          </a:p>
        </p:txBody>
      </p:sp>
      <p:sp>
        <p:nvSpPr>
          <p:cNvPr id="37" name="Text Box 151"/>
          <p:cNvSpPr txBox="1">
            <a:spLocks noChangeArrowheads="1"/>
          </p:cNvSpPr>
          <p:nvPr/>
        </p:nvSpPr>
        <p:spPr bwMode="auto">
          <a:xfrm>
            <a:off x="3288617" y="1962151"/>
            <a:ext cx="9096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3</a:t>
            </a:r>
            <a:endParaRPr lang="en-US" altLang="en-US" sz="1600" b="0"/>
          </a:p>
        </p:txBody>
      </p:sp>
      <p:sp>
        <p:nvSpPr>
          <p:cNvPr id="38" name="Text Box 152"/>
          <p:cNvSpPr txBox="1">
            <a:spLocks noChangeArrowheads="1"/>
          </p:cNvSpPr>
          <p:nvPr/>
        </p:nvSpPr>
        <p:spPr bwMode="auto">
          <a:xfrm>
            <a:off x="4137930" y="1962151"/>
            <a:ext cx="9096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4</a:t>
            </a:r>
            <a:endParaRPr lang="en-US" altLang="en-US" sz="1600" b="0"/>
          </a:p>
        </p:txBody>
      </p:sp>
      <p:sp>
        <p:nvSpPr>
          <p:cNvPr id="39" name="Text Box 153"/>
          <p:cNvSpPr txBox="1">
            <a:spLocks noChangeArrowheads="1"/>
          </p:cNvSpPr>
          <p:nvPr/>
        </p:nvSpPr>
        <p:spPr bwMode="auto">
          <a:xfrm>
            <a:off x="5871480" y="1962151"/>
            <a:ext cx="9096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6</a:t>
            </a:r>
            <a:endParaRPr lang="en-US" altLang="en-US" sz="1600" b="0"/>
          </a:p>
        </p:txBody>
      </p:sp>
      <p:sp>
        <p:nvSpPr>
          <p:cNvPr id="40" name="Text Box 154"/>
          <p:cNvSpPr txBox="1">
            <a:spLocks noChangeArrowheads="1"/>
          </p:cNvSpPr>
          <p:nvPr/>
        </p:nvSpPr>
        <p:spPr bwMode="auto">
          <a:xfrm>
            <a:off x="6709680" y="1962151"/>
            <a:ext cx="9096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7</a:t>
            </a:r>
            <a:endParaRPr lang="en-US" altLang="en-US" sz="1600" b="0"/>
          </a:p>
        </p:txBody>
      </p:sp>
      <p:sp>
        <p:nvSpPr>
          <p:cNvPr id="41" name="Text Box 155"/>
          <p:cNvSpPr txBox="1">
            <a:spLocks noChangeArrowheads="1"/>
          </p:cNvSpPr>
          <p:nvPr/>
        </p:nvSpPr>
        <p:spPr bwMode="auto">
          <a:xfrm>
            <a:off x="4957080" y="1962151"/>
            <a:ext cx="9096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t>Cycle 5</a:t>
            </a:r>
            <a:endParaRPr lang="en-US" altLang="en-US" sz="1600" b="0"/>
          </a:p>
        </p:txBody>
      </p:sp>
      <p:sp>
        <p:nvSpPr>
          <p:cNvPr id="9" name="Left Brace 8"/>
          <p:cNvSpPr/>
          <p:nvPr/>
        </p:nvSpPr>
        <p:spPr>
          <a:xfrm>
            <a:off x="997527" y="2559051"/>
            <a:ext cx="338465" cy="112757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ectangle 9"/>
          <p:cNvSpPr/>
          <p:nvPr/>
        </p:nvSpPr>
        <p:spPr>
          <a:xfrm>
            <a:off x="-1257" y="2895209"/>
            <a:ext cx="1061509" cy="535531"/>
          </a:xfrm>
          <a:prstGeom prst="rect">
            <a:avLst/>
          </a:prstGeom>
        </p:spPr>
        <p:txBody>
          <a:bodyPr wrap="none">
            <a:spAutoFit/>
          </a:bodyPr>
          <a:lstStyle/>
          <a:p>
            <a:pPr fontAlgn="base">
              <a:lnSpc>
                <a:spcPct val="90000"/>
              </a:lnSpc>
              <a:spcBef>
                <a:spcPct val="0"/>
              </a:spcBef>
              <a:spcAft>
                <a:spcPct val="0"/>
              </a:spcAft>
            </a:pPr>
            <a:r>
              <a:rPr lang="en-US" altLang="zh-CN" sz="1600" b="1" dirty="0" smtClean="0">
                <a:latin typeface="Arial" panose="020B0604020202020204" pitchFamily="34" charset="0"/>
                <a:cs typeface="Arial" panose="020B0604020202020204" pitchFamily="34" charset="0"/>
              </a:rPr>
              <a:t>N</a:t>
            </a:r>
            <a:r>
              <a:rPr lang="zh-CN" altLang="en-US" sz="1600" b="1" dirty="0" smtClean="0">
                <a:latin typeface="Arial" panose="020B0604020202020204" pitchFamily="34" charset="0"/>
                <a:cs typeface="Arial" panose="020B0604020202020204" pitchFamily="34" charset="0"/>
              </a:rPr>
              <a:t>条指令</a:t>
            </a:r>
            <a:endParaRPr lang="en-US" altLang="zh-CN" sz="1600" b="1" dirty="0" smtClean="0">
              <a:latin typeface="Arial" panose="020B0604020202020204" pitchFamily="34" charset="0"/>
              <a:cs typeface="Arial" panose="020B0604020202020204" pitchFamily="34" charset="0"/>
            </a:endParaRPr>
          </a:p>
          <a:p>
            <a:pPr fontAlgn="base">
              <a:lnSpc>
                <a:spcPct val="90000"/>
              </a:lnSpc>
              <a:spcBef>
                <a:spcPct val="0"/>
              </a:spcBef>
              <a:spcAft>
                <a:spcPct val="0"/>
              </a:spcAft>
            </a:pPr>
            <a:r>
              <a:rPr lang="en-US" altLang="zh-CN" sz="1600" b="1" dirty="0" smtClean="0">
                <a:latin typeface="Arial" panose="020B0604020202020204" pitchFamily="34" charset="0"/>
                <a:cs typeface="Arial" panose="020B0604020202020204" pitchFamily="34" charset="0"/>
              </a:rPr>
              <a:t>5N</a:t>
            </a:r>
            <a:r>
              <a:rPr lang="zh-CN" altLang="en-US" sz="1600" b="1" dirty="0" smtClean="0">
                <a:latin typeface="Arial" panose="020B0604020202020204" pitchFamily="34" charset="0"/>
                <a:cs typeface="Arial" panose="020B0604020202020204" pitchFamily="34" charset="0"/>
              </a:rPr>
              <a:t>个周期</a:t>
            </a:r>
            <a:endParaRPr lang="en-US" sz="1600" b="1" dirty="0">
              <a:latin typeface="Arial" panose="020B0604020202020204" pitchFamily="34" charset="0"/>
              <a:cs typeface="Arial" panose="020B0604020202020204" pitchFamily="34" charset="0"/>
            </a:endParaRPr>
          </a:p>
        </p:txBody>
      </p:sp>
      <p:sp>
        <p:nvSpPr>
          <p:cNvPr id="174" name="Left Brace 173"/>
          <p:cNvSpPr/>
          <p:nvPr/>
        </p:nvSpPr>
        <p:spPr>
          <a:xfrm>
            <a:off x="1194254" y="4314131"/>
            <a:ext cx="338465" cy="112757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5" name="Rectangle 174"/>
          <p:cNvSpPr/>
          <p:nvPr/>
        </p:nvSpPr>
        <p:spPr>
          <a:xfrm>
            <a:off x="55715" y="4643122"/>
            <a:ext cx="1181734" cy="535531"/>
          </a:xfrm>
          <a:prstGeom prst="rect">
            <a:avLst/>
          </a:prstGeom>
        </p:spPr>
        <p:txBody>
          <a:bodyPr wrap="none">
            <a:spAutoFit/>
          </a:bodyPr>
          <a:lstStyle/>
          <a:p>
            <a:pPr fontAlgn="base">
              <a:lnSpc>
                <a:spcPct val="90000"/>
              </a:lnSpc>
              <a:spcBef>
                <a:spcPct val="0"/>
              </a:spcBef>
              <a:spcAft>
                <a:spcPct val="0"/>
              </a:spcAft>
            </a:pPr>
            <a:r>
              <a:rPr lang="en-US" altLang="zh-CN" sz="1600" b="1" dirty="0" smtClean="0">
                <a:latin typeface="Arial" panose="020B0604020202020204" pitchFamily="34" charset="0"/>
                <a:cs typeface="Arial" panose="020B0604020202020204" pitchFamily="34" charset="0"/>
              </a:rPr>
              <a:t>N</a:t>
            </a:r>
            <a:r>
              <a:rPr lang="zh-CN" altLang="en-US" sz="1600" b="1" dirty="0" smtClean="0">
                <a:latin typeface="Arial" panose="020B0604020202020204" pitchFamily="34" charset="0"/>
                <a:cs typeface="Arial" panose="020B0604020202020204" pitchFamily="34" charset="0"/>
              </a:rPr>
              <a:t>条指令</a:t>
            </a:r>
            <a:endParaRPr lang="en-US" altLang="zh-CN" sz="1600" b="1" dirty="0" smtClean="0">
              <a:latin typeface="Arial" panose="020B0604020202020204" pitchFamily="34" charset="0"/>
              <a:cs typeface="Arial" panose="020B0604020202020204" pitchFamily="34" charset="0"/>
            </a:endParaRPr>
          </a:p>
          <a:p>
            <a:pPr fontAlgn="base">
              <a:lnSpc>
                <a:spcPct val="90000"/>
              </a:lnSpc>
              <a:spcBef>
                <a:spcPct val="0"/>
              </a:spcBef>
              <a:spcAft>
                <a:spcPct val="0"/>
              </a:spcAft>
            </a:pPr>
            <a:r>
              <a:rPr lang="en-US" altLang="zh-CN" sz="1600" b="1" dirty="0" smtClean="0">
                <a:latin typeface="Arial" panose="020B0604020202020204" pitchFamily="34" charset="0"/>
                <a:cs typeface="Arial" panose="020B0604020202020204" pitchFamily="34" charset="0"/>
              </a:rPr>
              <a:t>N+4</a:t>
            </a:r>
            <a:r>
              <a:rPr lang="zh-CN" altLang="en-US" sz="1600" b="1" dirty="0" smtClean="0">
                <a:latin typeface="Arial" panose="020B0604020202020204" pitchFamily="34" charset="0"/>
                <a:cs typeface="Arial" panose="020B0604020202020204" pitchFamily="34" charset="0"/>
              </a:rPr>
              <a:t>个周期</a:t>
            </a:r>
            <a:endParaRPr lang="en-US" sz="1600" b="1"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76" name="Rectangle 175"/>
              <p:cNvSpPr/>
              <p:nvPr/>
            </p:nvSpPr>
            <p:spPr>
              <a:xfrm>
                <a:off x="15941" y="5874162"/>
                <a:ext cx="1532094" cy="622991"/>
              </a:xfrm>
              <a:prstGeom prst="rect">
                <a:avLst/>
              </a:prstGeom>
            </p:spPr>
            <p:txBody>
              <a:bodyPr wrap="square">
                <a:spAutoFit/>
              </a:bodyPr>
              <a:lstStyle/>
              <a:p>
                <a:pPr fontAlgn="base">
                  <a:lnSpc>
                    <a:spcPct val="90000"/>
                  </a:lnSpc>
                  <a:spcBef>
                    <a:spcPct val="0"/>
                  </a:spcBef>
                  <a:spcAft>
                    <a:spcPct val="0"/>
                  </a:spcAft>
                </a:pPr>
                <a14:m>
                  <m:oMathPara xmlns:m="http://schemas.openxmlformats.org/officeDocument/2006/math">
                    <m:oMathParaPr>
                      <m:jc m:val="centerGroup"/>
                    </m:oMathParaPr>
                    <m:oMath xmlns:m="http://schemas.openxmlformats.org/officeDocument/2006/math">
                      <m:f>
                        <m:fPr>
                          <m:ctrlPr>
                            <a:rPr lang="en-US" sz="2000" b="1" i="1" smtClean="0">
                              <a:latin typeface="Cambria Math" panose="02040503050406030204" pitchFamily="18" charset="0"/>
                              <a:cs typeface="Arial" panose="020B0604020202020204" pitchFamily="34" charset="0"/>
                            </a:rPr>
                          </m:ctrlPr>
                        </m:fPr>
                        <m:num>
                          <m:r>
                            <a:rPr lang="en-US" sz="2000" b="1" i="1" smtClean="0">
                              <a:latin typeface="Cambria Math" panose="02040503050406030204" pitchFamily="18" charset="0"/>
                              <a:cs typeface="Arial" panose="020B0604020202020204" pitchFamily="34" charset="0"/>
                            </a:rPr>
                            <m:t>𝟓</m:t>
                          </m:r>
                          <m:r>
                            <a:rPr lang="en-US" sz="2000" b="1" i="1" smtClean="0">
                              <a:latin typeface="Cambria Math" panose="02040503050406030204" pitchFamily="18" charset="0"/>
                              <a:cs typeface="Arial" panose="020B0604020202020204" pitchFamily="34" charset="0"/>
                            </a:rPr>
                            <m:t>𝑵</m:t>
                          </m:r>
                        </m:num>
                        <m:den>
                          <m:r>
                            <a:rPr lang="en-US" sz="2000" b="1" i="1" smtClean="0">
                              <a:latin typeface="Cambria Math" panose="02040503050406030204" pitchFamily="18" charset="0"/>
                              <a:cs typeface="Arial" panose="020B0604020202020204" pitchFamily="34" charset="0"/>
                            </a:rPr>
                            <m:t>𝑵</m:t>
                          </m:r>
                          <m:r>
                            <a:rPr lang="en-US" sz="2000" b="1" i="1" smtClean="0">
                              <a:latin typeface="Cambria Math" panose="02040503050406030204" pitchFamily="18" charset="0"/>
                              <a:cs typeface="Arial" panose="020B0604020202020204" pitchFamily="34" charset="0"/>
                            </a:rPr>
                            <m:t>+</m:t>
                          </m:r>
                          <m:r>
                            <a:rPr lang="en-US" sz="2000" b="1" i="1" smtClean="0">
                              <a:latin typeface="Cambria Math" panose="02040503050406030204" pitchFamily="18" charset="0"/>
                              <a:cs typeface="Arial" panose="020B0604020202020204" pitchFamily="34" charset="0"/>
                            </a:rPr>
                            <m:t>𝟒</m:t>
                          </m:r>
                        </m:den>
                      </m:f>
                      <m:r>
                        <a:rPr lang="en-US" sz="2000" b="1" i="1">
                          <a:latin typeface="Cambria Math" panose="02040503050406030204" pitchFamily="18" charset="0"/>
                          <a:cs typeface="Arial" panose="020B0604020202020204" pitchFamily="34" charset="0"/>
                        </a:rPr>
                        <m:t>≈</m:t>
                      </m:r>
                      <m:r>
                        <a:rPr lang="en-US" sz="2000" b="1" i="1" smtClean="0">
                          <a:latin typeface="Cambria Math" panose="02040503050406030204" pitchFamily="18" charset="0"/>
                          <a:cs typeface="Arial" panose="020B0604020202020204" pitchFamily="34" charset="0"/>
                        </a:rPr>
                        <m:t>𝟓</m:t>
                      </m:r>
                    </m:oMath>
                  </m:oMathPara>
                </a14:m>
                <a:endParaRPr lang="en-US" sz="2000" b="1" dirty="0">
                  <a:latin typeface="Arial" panose="020B0604020202020204" pitchFamily="34" charset="0"/>
                  <a:cs typeface="Arial" panose="020B0604020202020204" pitchFamily="34" charset="0"/>
                </a:endParaRPr>
              </a:p>
            </p:txBody>
          </p:sp>
        </mc:Choice>
        <mc:Fallback>
          <p:sp>
            <p:nvSpPr>
              <p:cNvPr id="176" name="Rectangle 175"/>
              <p:cNvSpPr>
                <a:spLocks noRot="1" noChangeAspect="1" noMove="1" noResize="1" noEditPoints="1" noAdjustHandles="1" noChangeArrowheads="1" noChangeShapeType="1" noTextEdit="1"/>
              </p:cNvSpPr>
              <p:nvPr/>
            </p:nvSpPr>
            <p:spPr>
              <a:xfrm>
                <a:off x="15941" y="5874162"/>
                <a:ext cx="1532094" cy="62299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1547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74"/>
                                        </p:tgtEl>
                                        <p:attrNameLst>
                                          <p:attrName>style.visibility</p:attrName>
                                        </p:attrNameLst>
                                      </p:cBhvr>
                                      <p:to>
                                        <p:strVal val="visible"/>
                                      </p:to>
                                    </p:set>
                                    <p:animEffect transition="in" filter="fade">
                                      <p:cBhvr>
                                        <p:cTn id="31" dur="500"/>
                                        <p:tgtEl>
                                          <p:spTgt spid="17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5"/>
                                        </p:tgtEl>
                                        <p:attrNameLst>
                                          <p:attrName>style.visibility</p:attrName>
                                        </p:attrNameLst>
                                      </p:cBhvr>
                                      <p:to>
                                        <p:strVal val="visible"/>
                                      </p:to>
                                    </p:set>
                                    <p:animEffect transition="in" filter="fade">
                                      <p:cBhvr>
                                        <p:cTn id="34" dur="500"/>
                                        <p:tgtEl>
                                          <p:spTgt spid="17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76"/>
                                        </p:tgtEl>
                                        <p:attrNameLst>
                                          <p:attrName>style.visibility</p:attrName>
                                        </p:attrNameLst>
                                      </p:cBhvr>
                                      <p:to>
                                        <p:strVal val="visible"/>
                                      </p:to>
                                    </p:set>
                                    <p:animEffect transition="in" filter="fade">
                                      <p:cBhvr>
                                        <p:cTn id="39" dur="5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74" grpId="0" animBg="1"/>
      <p:bldP spid="175" grpId="0"/>
      <p:bldP spid="17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76"/>
            <a:ext cx="7886700" cy="884082"/>
          </a:xfrm>
        </p:spPr>
        <p:txBody>
          <a:bodyPr>
            <a:normAutofit/>
          </a:bodyPr>
          <a:lstStyle/>
          <a:p>
            <a:r>
              <a:rPr lang="en-US" altLang="zh-CN" sz="3200" b="1" dirty="0" smtClean="0">
                <a:latin typeface="+mn-lt"/>
                <a:cs typeface="Arial" panose="020B0604020202020204" pitchFamily="34" charset="0"/>
              </a:rPr>
              <a:t>Pipelined Instruction Execution</a:t>
            </a:r>
            <a:endParaRPr lang="en-US" altLang="zh-CN" sz="3200" b="1" dirty="0">
              <a:latin typeface="+mn-lt"/>
              <a:cs typeface="Arial" panose="020B0604020202020204" pitchFamily="34" charset="0"/>
            </a:endParaRPr>
          </a:p>
        </p:txBody>
      </p:sp>
      <p:cxnSp>
        <p:nvCxnSpPr>
          <p:cNvPr id="4" name="Straight Connector 3"/>
          <p:cNvCxnSpPr/>
          <p:nvPr/>
        </p:nvCxnSpPr>
        <p:spPr>
          <a:xfrm>
            <a:off x="0" y="895517"/>
            <a:ext cx="9144000" cy="3048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14359" y="-43394"/>
            <a:ext cx="973455" cy="973455"/>
          </a:xfrm>
          <a:prstGeom prst="rect">
            <a:avLst/>
          </a:prstGeom>
        </p:spPr>
      </p:pic>
      <p:sp>
        <p:nvSpPr>
          <p:cNvPr id="3" name="Rectangle 2"/>
          <p:cNvSpPr/>
          <p:nvPr/>
        </p:nvSpPr>
        <p:spPr>
          <a:xfrm>
            <a:off x="-60960" y="1124083"/>
            <a:ext cx="9204960" cy="855619"/>
          </a:xfrm>
          <a:prstGeom prst="rect">
            <a:avLst/>
          </a:prstGeom>
        </p:spPr>
        <p:txBody>
          <a:bodyPr wrap="square">
            <a:spAutoFit/>
          </a:bodyPr>
          <a:lstStyle/>
          <a:p>
            <a:pPr marL="342900" indent="-342900">
              <a:spcBef>
                <a:spcPct val="20000"/>
              </a:spcBef>
              <a:buSzPct val="100000"/>
              <a:buFont typeface="Wingdings" charset="2"/>
              <a:buChar char="Ø"/>
            </a:pPr>
            <a:r>
              <a:rPr lang="en-US" altLang="zh-CN" sz="2800" b="1" dirty="0" smtClean="0">
                <a:ea typeface="Calibri" charset="0"/>
                <a:cs typeface="Gill Sans"/>
              </a:rPr>
              <a:t>Pipelined Execution</a:t>
            </a:r>
            <a:endParaRPr lang="en-US" altLang="zh-CN" sz="2800" b="1" dirty="0" smtClean="0">
              <a:cs typeface="Gill Sans"/>
            </a:endParaRPr>
          </a:p>
          <a:p>
            <a:pPr lvl="1">
              <a:spcBef>
                <a:spcPct val="20000"/>
              </a:spcBef>
              <a:buClr>
                <a:schemeClr val="accent3">
                  <a:lumMod val="50000"/>
                </a:schemeClr>
              </a:buClr>
              <a:buSzPct val="80000"/>
            </a:pPr>
            <a:endParaRPr lang="en-US" altLang="zh-CN" b="1" dirty="0" smtClean="0">
              <a:solidFill>
                <a:srgbClr val="910C07"/>
              </a:solidFill>
              <a:ea typeface="Calibri" charset="0"/>
              <a:cs typeface="Gill Sans"/>
            </a:endParaRPr>
          </a:p>
        </p:txBody>
      </p:sp>
      <p:sp>
        <p:nvSpPr>
          <p:cNvPr id="18" name="Slide Number Placeholder 17"/>
          <p:cNvSpPr>
            <a:spLocks noGrp="1"/>
          </p:cNvSpPr>
          <p:nvPr>
            <p:ph type="sldNum" sz="quarter" idx="12"/>
          </p:nvPr>
        </p:nvSpPr>
        <p:spPr/>
        <p:txBody>
          <a:bodyPr/>
          <a:lstStyle/>
          <a:p>
            <a:fld id="{2EE75D0F-26FA-4B8D-AE34-0EE4D3F34880}" type="slidenum">
              <a:rPr lang="en-US" smtClean="0"/>
              <a:pPr/>
              <a:t>9</a:t>
            </a:fld>
            <a:endParaRPr lang="en-US" dirty="0"/>
          </a:p>
        </p:txBody>
      </p:sp>
      <p:pic>
        <p:nvPicPr>
          <p:cNvPr id="5" name="Picture 4"/>
          <p:cNvPicPr>
            <a:picLocks noChangeAspect="1"/>
          </p:cNvPicPr>
          <p:nvPr/>
        </p:nvPicPr>
        <p:blipFill>
          <a:blip r:embed="rId4"/>
          <a:stretch>
            <a:fillRect/>
          </a:stretch>
        </p:blipFill>
        <p:spPr>
          <a:xfrm>
            <a:off x="5167202" y="1187845"/>
            <a:ext cx="3925241" cy="2655105"/>
          </a:xfrm>
          <a:prstGeom prst="rect">
            <a:avLst/>
          </a:prstGeom>
        </p:spPr>
      </p:pic>
      <p:sp>
        <p:nvSpPr>
          <p:cNvPr id="174" name="Rectangle 3"/>
          <p:cNvSpPr txBox="1">
            <a:spLocks noChangeArrowheads="1"/>
          </p:cNvSpPr>
          <p:nvPr/>
        </p:nvSpPr>
        <p:spPr>
          <a:xfrm>
            <a:off x="0" y="1833968"/>
            <a:ext cx="7886700" cy="45223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b="1" dirty="0" smtClean="0"/>
              <a:t>The good news</a:t>
            </a:r>
          </a:p>
          <a:p>
            <a:pPr lvl="1"/>
            <a:r>
              <a:rPr lang="en-US" altLang="en-US" sz="2000" dirty="0" smtClean="0"/>
              <a:t>Multiple instructions are being processed </a:t>
            </a:r>
          </a:p>
          <a:p>
            <a:pPr marL="457200" lvl="1" indent="0">
              <a:buNone/>
            </a:pPr>
            <a:r>
              <a:rPr lang="en-US" altLang="en-US" sz="2000" dirty="0" smtClean="0"/>
              <a:t>at same </a:t>
            </a:r>
            <a:r>
              <a:rPr lang="en-US" altLang="en-US" sz="2000" dirty="0" smtClean="0"/>
              <a:t>time</a:t>
            </a:r>
            <a:r>
              <a:rPr lang="zh-CN" altLang="en-US" sz="2000" dirty="0" smtClean="0"/>
              <a:t>。</a:t>
            </a:r>
            <a:endParaRPr lang="en-US" altLang="en-US" sz="2000" dirty="0" smtClean="0"/>
          </a:p>
          <a:p>
            <a:pPr lvl="1"/>
            <a:r>
              <a:rPr lang="en-US" altLang="en-US" sz="2000" dirty="0" smtClean="0"/>
              <a:t>Best case speedup of </a:t>
            </a:r>
            <a:r>
              <a:rPr lang="en-US" altLang="en-US" sz="2000" dirty="0" smtClean="0"/>
              <a:t>stage </a:t>
            </a:r>
            <a:r>
              <a:rPr lang="en-US" altLang="en-US" sz="2000" dirty="0" smtClean="0"/>
              <a:t>number</a:t>
            </a:r>
            <a:r>
              <a:rPr lang="en-US" altLang="en-US" sz="2000" dirty="0" smtClean="0"/>
              <a:t>.</a:t>
            </a:r>
            <a:endParaRPr lang="en-US" altLang="en-US" sz="2000" dirty="0" smtClean="0"/>
          </a:p>
          <a:p>
            <a:pPr marL="457200" lvl="1" indent="0">
              <a:buNone/>
            </a:pPr>
            <a:endParaRPr lang="en-US" altLang="en-US" sz="2000" dirty="0" smtClean="0"/>
          </a:p>
          <a:p>
            <a:r>
              <a:rPr lang="en-US" altLang="en-US" sz="2400" b="1" dirty="0" smtClean="0"/>
              <a:t>The bad news</a:t>
            </a:r>
          </a:p>
          <a:p>
            <a:pPr lvl="1"/>
            <a:r>
              <a:rPr lang="en-US" altLang="en-US" sz="2000" dirty="0" smtClean="0"/>
              <a:t>Instructions interfere with each other - </a:t>
            </a:r>
            <a:r>
              <a:rPr lang="en-US" altLang="en-US" sz="2000" u="sng" dirty="0" smtClean="0">
                <a:solidFill>
                  <a:srgbClr val="990000"/>
                </a:solidFill>
              </a:rPr>
              <a:t>hazards</a:t>
            </a:r>
            <a:endParaRPr lang="en-US" altLang="en-US" sz="2000" dirty="0" smtClean="0"/>
          </a:p>
          <a:p>
            <a:pPr lvl="2"/>
            <a:r>
              <a:rPr lang="en-US" altLang="en-US" sz="1800" dirty="0" smtClean="0"/>
              <a:t>Example: different instructions may need the same piece of hardware (e.g., memory) in same clock cycle</a:t>
            </a:r>
          </a:p>
          <a:p>
            <a:pPr lvl="2"/>
            <a:r>
              <a:rPr lang="en-US" altLang="en-US" sz="1800" dirty="0" smtClean="0"/>
              <a:t>Example: instruction may require a result produced by an earlier instruction that is not yet complete</a:t>
            </a:r>
          </a:p>
          <a:p>
            <a:pPr lvl="2"/>
            <a:r>
              <a:rPr lang="en-US" altLang="en-US" sz="1800" dirty="0" smtClean="0"/>
              <a:t>E</a:t>
            </a:r>
            <a:r>
              <a:rPr lang="en-US" altLang="zh-CN" sz="1800" dirty="0" smtClean="0"/>
              <a:t>xample: instructions are not in order because of branches</a:t>
            </a:r>
            <a:endParaRPr lang="en-US" altLang="en-US" sz="1800" dirty="0"/>
          </a:p>
        </p:txBody>
      </p:sp>
    </p:spTree>
    <p:extLst>
      <p:ext uri="{BB962C8B-B14F-4D97-AF65-F5344CB8AC3E}">
        <p14:creationId xmlns:p14="http://schemas.microsoft.com/office/powerpoint/2010/main" val="406292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
                                            <p:txEl>
                                              <p:pRg st="0" end="0"/>
                                            </p:txEl>
                                          </p:spTgt>
                                        </p:tgtEl>
                                        <p:attrNameLst>
                                          <p:attrName>style.visibility</p:attrName>
                                        </p:attrNameLst>
                                      </p:cBhvr>
                                      <p:to>
                                        <p:strVal val="visible"/>
                                      </p:to>
                                    </p:set>
                                    <p:animEffect transition="in" filter="fade">
                                      <p:cBhvr>
                                        <p:cTn id="7" dur="500"/>
                                        <p:tgtEl>
                                          <p:spTgt spid="17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4">
                                            <p:txEl>
                                              <p:pRg st="1" end="1"/>
                                            </p:txEl>
                                          </p:spTgt>
                                        </p:tgtEl>
                                        <p:attrNameLst>
                                          <p:attrName>style.visibility</p:attrName>
                                        </p:attrNameLst>
                                      </p:cBhvr>
                                      <p:to>
                                        <p:strVal val="visible"/>
                                      </p:to>
                                    </p:set>
                                    <p:animEffect transition="in" filter="fade">
                                      <p:cBhvr>
                                        <p:cTn id="10" dur="500"/>
                                        <p:tgtEl>
                                          <p:spTgt spid="17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74">
                                            <p:txEl>
                                              <p:pRg st="2" end="2"/>
                                            </p:txEl>
                                          </p:spTgt>
                                        </p:tgtEl>
                                        <p:attrNameLst>
                                          <p:attrName>style.visibility</p:attrName>
                                        </p:attrNameLst>
                                      </p:cBhvr>
                                      <p:to>
                                        <p:strVal val="visible"/>
                                      </p:to>
                                    </p:set>
                                    <p:animEffect transition="in" filter="fade">
                                      <p:cBhvr>
                                        <p:cTn id="13" dur="500"/>
                                        <p:tgtEl>
                                          <p:spTgt spid="17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74">
                                            <p:txEl>
                                              <p:pRg st="3" end="3"/>
                                            </p:txEl>
                                          </p:spTgt>
                                        </p:tgtEl>
                                        <p:attrNameLst>
                                          <p:attrName>style.visibility</p:attrName>
                                        </p:attrNameLst>
                                      </p:cBhvr>
                                      <p:to>
                                        <p:strVal val="visible"/>
                                      </p:to>
                                    </p:set>
                                    <p:animEffect transition="in" filter="fade">
                                      <p:cBhvr>
                                        <p:cTn id="16" dur="500"/>
                                        <p:tgtEl>
                                          <p:spTgt spid="17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74">
                                            <p:txEl>
                                              <p:pRg st="5" end="5"/>
                                            </p:txEl>
                                          </p:spTgt>
                                        </p:tgtEl>
                                        <p:attrNameLst>
                                          <p:attrName>style.visibility</p:attrName>
                                        </p:attrNameLst>
                                      </p:cBhvr>
                                      <p:to>
                                        <p:strVal val="visible"/>
                                      </p:to>
                                    </p:set>
                                    <p:animEffect transition="in" filter="fade">
                                      <p:cBhvr>
                                        <p:cTn id="21" dur="500"/>
                                        <p:tgtEl>
                                          <p:spTgt spid="17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74">
                                            <p:txEl>
                                              <p:pRg st="6" end="6"/>
                                            </p:txEl>
                                          </p:spTgt>
                                        </p:tgtEl>
                                        <p:attrNameLst>
                                          <p:attrName>style.visibility</p:attrName>
                                        </p:attrNameLst>
                                      </p:cBhvr>
                                      <p:to>
                                        <p:strVal val="visible"/>
                                      </p:to>
                                    </p:set>
                                    <p:animEffect transition="in" filter="fade">
                                      <p:cBhvr>
                                        <p:cTn id="24" dur="500"/>
                                        <p:tgtEl>
                                          <p:spTgt spid="174">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74">
                                            <p:txEl>
                                              <p:pRg st="8" end="8"/>
                                            </p:txEl>
                                          </p:spTgt>
                                        </p:tgtEl>
                                        <p:attrNameLst>
                                          <p:attrName>style.visibility</p:attrName>
                                        </p:attrNameLst>
                                      </p:cBhvr>
                                      <p:to>
                                        <p:strVal val="visible"/>
                                      </p:to>
                                    </p:set>
                                    <p:animEffect transition="in" filter="fade">
                                      <p:cBhvr>
                                        <p:cTn id="29" dur="500"/>
                                        <p:tgtEl>
                                          <p:spTgt spid="174">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74">
                                            <p:txEl>
                                              <p:pRg st="7" end="7"/>
                                            </p:txEl>
                                          </p:spTgt>
                                        </p:tgtEl>
                                        <p:attrNameLst>
                                          <p:attrName>style.visibility</p:attrName>
                                        </p:attrNameLst>
                                      </p:cBhvr>
                                      <p:to>
                                        <p:strVal val="visible"/>
                                      </p:to>
                                    </p:set>
                                    <p:animEffect transition="in" filter="fade">
                                      <p:cBhvr>
                                        <p:cTn id="32" dur="500"/>
                                        <p:tgtEl>
                                          <p:spTgt spid="174">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74">
                                            <p:txEl>
                                              <p:pRg st="9" end="9"/>
                                            </p:txEl>
                                          </p:spTgt>
                                        </p:tgtEl>
                                        <p:attrNameLst>
                                          <p:attrName>style.visibility</p:attrName>
                                        </p:attrNameLst>
                                      </p:cBhvr>
                                      <p:to>
                                        <p:strVal val="visible"/>
                                      </p:to>
                                    </p:set>
                                    <p:animEffect transition="in" filter="fade">
                                      <p:cBhvr>
                                        <p:cTn id="35" dur="500"/>
                                        <p:tgtEl>
                                          <p:spTgt spid="17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19688</TotalTime>
  <Words>5777</Words>
  <Application>Microsoft Office PowerPoint</Application>
  <PresentationFormat>On-screen Show (4:3)</PresentationFormat>
  <Paragraphs>722</Paragraphs>
  <Slides>24</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等线</vt:lpstr>
      <vt:lpstr>等线 Light</vt:lpstr>
      <vt:lpstr>Gill Sans</vt:lpstr>
      <vt:lpstr>Arial</vt:lpstr>
      <vt:lpstr>Calibri</vt:lpstr>
      <vt:lpstr>Calibri Light</vt:lpstr>
      <vt:lpstr>Cambria Math</vt:lpstr>
      <vt:lpstr>Courier New</vt:lpstr>
      <vt:lpstr>Wingdings</vt:lpstr>
      <vt:lpstr>Office Theme</vt:lpstr>
      <vt:lpstr>Instruction Pipelining and Hazards</vt:lpstr>
      <vt:lpstr>Single Instruction Execution</vt:lpstr>
      <vt:lpstr>Single Instruction Execution</vt:lpstr>
      <vt:lpstr>Single Instruction Execution</vt:lpstr>
      <vt:lpstr>Single Instruction Execution</vt:lpstr>
      <vt:lpstr>Pipelined Instruction Execution</vt:lpstr>
      <vt:lpstr>Pipelined Instruction Execution</vt:lpstr>
      <vt:lpstr>Pipelined Instruction Execution</vt:lpstr>
      <vt:lpstr>Pipelined Instruction Execution</vt:lpstr>
      <vt:lpstr>Pipeline Hazards</vt:lpstr>
      <vt:lpstr>Pipeline Hazards</vt:lpstr>
      <vt:lpstr>Pipeline Hazards</vt:lpstr>
      <vt:lpstr>Pipeline Hazards</vt:lpstr>
      <vt:lpstr>Pipeline Hazards</vt:lpstr>
      <vt:lpstr>Pipeline Hazards</vt:lpstr>
      <vt:lpstr>Pipeline Hazards</vt:lpstr>
      <vt:lpstr>Pipeline Hazards</vt:lpstr>
      <vt:lpstr>Pipeline Hazards</vt:lpstr>
      <vt:lpstr>Summary</vt:lpstr>
      <vt:lpstr>Pipeline Hazards</vt:lpstr>
      <vt:lpstr>Pipeline Hazards</vt:lpstr>
      <vt:lpstr>Pipeline Hazards</vt:lpstr>
      <vt:lpstr>Pipeline Hazards</vt:lpstr>
      <vt:lpstr>Solutions to Hazards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BRIFE SUMMARY OF  PT-SYMMETRY ELECTRONICS</dc:title>
  <dc:creator>Cao, Weidong</dc:creator>
  <cp:lastModifiedBy>an zou</cp:lastModifiedBy>
  <cp:revision>1688</cp:revision>
  <cp:lastPrinted>2020-02-29T21:58:18Z</cp:lastPrinted>
  <dcterms:created xsi:type="dcterms:W3CDTF">2016-10-01T23:58:15Z</dcterms:created>
  <dcterms:modified xsi:type="dcterms:W3CDTF">2021-03-01T18:01:07Z</dcterms:modified>
</cp:coreProperties>
</file>