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3" r:id="rId7"/>
    <p:sldId id="261" r:id="rId8"/>
    <p:sldId id="267" r:id="rId9"/>
    <p:sldId id="268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6" autoAdjust="0"/>
    <p:restoredTop sz="95897"/>
  </p:normalViewPr>
  <p:slideViewPr>
    <p:cSldViewPr snapToGrid="0" snapToObjects="1">
      <p:cViewPr varScale="1">
        <p:scale>
          <a:sx n="98" d="100"/>
          <a:sy n="98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</c:v>
                </c:pt>
                <c:pt idx="1">
                  <c:v>94</c:v>
                </c:pt>
                <c:pt idx="2">
                  <c:v>83</c:v>
                </c:pt>
                <c:pt idx="3">
                  <c:v>64</c:v>
                </c:pt>
                <c:pt idx="4">
                  <c:v>31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4-4FD7-9E87-72B8FBFF1A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FE4-4FD7-9E87-72B8FBFF1A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FE4-4FD7-9E87-72B8FBFF1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14053920"/>
        <c:axId val="-1314052144"/>
      </c:barChart>
      <c:catAx>
        <c:axId val="-13140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14052144"/>
        <c:crosses val="autoZero"/>
        <c:auto val="1"/>
        <c:lblAlgn val="ctr"/>
        <c:lblOffset val="100"/>
        <c:noMultiLvlLbl val="0"/>
      </c:catAx>
      <c:valAx>
        <c:axId val="-131405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140539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49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64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0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1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54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44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00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58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81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9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梯形 2"/>
          <p:cNvSpPr/>
          <p:nvPr userDrawn="1"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7" b="1" dirty="0">
              <a:solidFill>
                <a:schemeClr val="accent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1453" y="3283751"/>
            <a:ext cx="8190682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2369" y="1686447"/>
            <a:ext cx="2007261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</a:p>
          <a:p>
            <a:pPr lvl="0"/>
            <a:r>
              <a:rPr lang="en-US" altLang="zh-C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8953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46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6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6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语句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1712127" y="1930089"/>
            <a:ext cx="8190682" cy="13526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/>
            </a:lvl1pPr>
          </a:lstStyle>
          <a:p>
            <a:pPr lvl="0"/>
            <a:r>
              <a:rPr lang="zh-CN" altLang="en-US" dirty="0"/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10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823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4267" b="1" dirty="0">
              <a:solidFill>
                <a:srgbClr val="2E2E2E"/>
              </a:solidFill>
            </a:endParaRPr>
          </a:p>
        </p:txBody>
      </p:sp>
      <p:cxnSp>
        <p:nvCxnSpPr>
          <p:cNvPr id="13" name="直线连接符 5"/>
          <p:cNvCxnSpPr/>
          <p:nvPr userDrawn="1"/>
        </p:nvCxnSpPr>
        <p:spPr>
          <a:xfrm>
            <a:off x="7454725" y="198460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9"/>
          <p:cNvCxnSpPr/>
          <p:nvPr userDrawn="1"/>
        </p:nvCxnSpPr>
        <p:spPr>
          <a:xfrm>
            <a:off x="7454725" y="3118160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3"/>
          <p:cNvCxnSpPr/>
          <p:nvPr userDrawn="1"/>
        </p:nvCxnSpPr>
        <p:spPr>
          <a:xfrm>
            <a:off x="7454725" y="43055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-28291" y="412066"/>
            <a:ext cx="5196732" cy="9325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4200" b="1" i="0"/>
            </a:lvl1pPr>
          </a:lstStyle>
          <a:p>
            <a:pPr lvl="0"/>
            <a:r>
              <a:rPr lang="en-US" altLang="zh-CN" dirty="0"/>
              <a:t>CONTENTS </a:t>
            </a:r>
            <a:r>
              <a:rPr lang="zh-CN" altLang="en-US" dirty="0"/>
              <a:t>目录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594600" y="2054868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55024" y="1624751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7594600" y="3171326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255024" y="2741209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594600" y="4347398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255024" y="3917281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3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4267" b="1" dirty="0">
              <a:solidFill>
                <a:srgbClr val="2E2E2E"/>
              </a:solidFill>
            </a:endParaRPr>
          </a:p>
        </p:txBody>
      </p:sp>
      <p:cxnSp>
        <p:nvCxnSpPr>
          <p:cNvPr id="13" name="直线连接符 5"/>
          <p:cNvCxnSpPr/>
          <p:nvPr userDrawn="1"/>
        </p:nvCxnSpPr>
        <p:spPr>
          <a:xfrm>
            <a:off x="7454725" y="1455212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9"/>
          <p:cNvCxnSpPr/>
          <p:nvPr userDrawn="1"/>
        </p:nvCxnSpPr>
        <p:spPr>
          <a:xfrm>
            <a:off x="7454725" y="25887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3"/>
          <p:cNvCxnSpPr/>
          <p:nvPr userDrawn="1"/>
        </p:nvCxnSpPr>
        <p:spPr>
          <a:xfrm>
            <a:off x="7454725" y="3776177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17"/>
          <p:cNvCxnSpPr/>
          <p:nvPr userDrawn="1"/>
        </p:nvCxnSpPr>
        <p:spPr>
          <a:xfrm>
            <a:off x="7454725" y="4963584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-28291" y="412066"/>
            <a:ext cx="5196732" cy="9325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4200" b="1" i="0"/>
            </a:lvl1pPr>
          </a:lstStyle>
          <a:p>
            <a:pPr lvl="0"/>
            <a:r>
              <a:rPr lang="en-US" altLang="zh-CN" dirty="0"/>
              <a:t>CONTENTS </a:t>
            </a:r>
            <a:r>
              <a:rPr lang="zh-CN" altLang="en-US" dirty="0"/>
              <a:t>目录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594600" y="1525479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55024" y="1095362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7594600" y="2641937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255024" y="2211820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594600" y="3818009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255024" y="3387892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94600" y="5004855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255024" y="4574738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8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4267" b="1" dirty="0">
              <a:solidFill>
                <a:srgbClr val="2E2E2E"/>
              </a:solidFill>
            </a:endParaRPr>
          </a:p>
        </p:txBody>
      </p:sp>
      <p:cxnSp>
        <p:nvCxnSpPr>
          <p:cNvPr id="13" name="直线连接符 5"/>
          <p:cNvCxnSpPr/>
          <p:nvPr userDrawn="1"/>
        </p:nvCxnSpPr>
        <p:spPr>
          <a:xfrm>
            <a:off x="7454725" y="82662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9"/>
          <p:cNvCxnSpPr/>
          <p:nvPr userDrawn="1"/>
        </p:nvCxnSpPr>
        <p:spPr>
          <a:xfrm>
            <a:off x="7454725" y="1960180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3"/>
          <p:cNvCxnSpPr/>
          <p:nvPr userDrawn="1"/>
        </p:nvCxnSpPr>
        <p:spPr>
          <a:xfrm>
            <a:off x="7454725" y="314758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17"/>
          <p:cNvCxnSpPr/>
          <p:nvPr userDrawn="1"/>
        </p:nvCxnSpPr>
        <p:spPr>
          <a:xfrm>
            <a:off x="7454725" y="433499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-28291" y="412066"/>
            <a:ext cx="5196732" cy="9325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4200" b="1" i="0"/>
            </a:lvl1pPr>
          </a:lstStyle>
          <a:p>
            <a:pPr lvl="0"/>
            <a:r>
              <a:rPr lang="en-US" altLang="zh-CN" dirty="0"/>
              <a:t>CONTENTS </a:t>
            </a:r>
            <a:r>
              <a:rPr lang="zh-CN" altLang="en-US" dirty="0"/>
              <a:t>目录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594600" y="896888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55024" y="466771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7594600" y="2013346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255024" y="1583229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594600" y="3189418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255024" y="2759301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94600" y="4376264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255024" y="3946147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cxnSp>
        <p:nvCxnSpPr>
          <p:cNvPr id="18" name="直线连接符 17"/>
          <p:cNvCxnSpPr/>
          <p:nvPr userDrawn="1"/>
        </p:nvCxnSpPr>
        <p:spPr>
          <a:xfrm>
            <a:off x="7454725" y="5521838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7594600" y="5563109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255024" y="5132992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4267" b="1" dirty="0">
              <a:solidFill>
                <a:srgbClr val="2E2E2E"/>
              </a:solidFill>
            </a:endParaRPr>
          </a:p>
        </p:txBody>
      </p:sp>
      <p:cxnSp>
        <p:nvCxnSpPr>
          <p:cNvPr id="13" name="直线连接符 5"/>
          <p:cNvCxnSpPr/>
          <p:nvPr userDrawn="1"/>
        </p:nvCxnSpPr>
        <p:spPr>
          <a:xfrm>
            <a:off x="7454725" y="749620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9"/>
          <p:cNvCxnSpPr/>
          <p:nvPr userDrawn="1"/>
        </p:nvCxnSpPr>
        <p:spPr>
          <a:xfrm>
            <a:off x="7454725" y="1719554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-28291" y="412066"/>
            <a:ext cx="5196732" cy="9325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4200" b="1" i="0"/>
            </a:lvl1pPr>
          </a:lstStyle>
          <a:p>
            <a:pPr lvl="0"/>
            <a:r>
              <a:rPr lang="en-US" altLang="zh-CN" dirty="0"/>
              <a:t>CONTENTS </a:t>
            </a:r>
            <a:r>
              <a:rPr lang="zh-CN" altLang="en-US" dirty="0"/>
              <a:t>目录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594600" y="819887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55024" y="389770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7594600" y="1772720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255024" y="1342603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cxnSp>
        <p:nvCxnSpPr>
          <p:cNvPr id="18" name="直线连接符 5"/>
          <p:cNvCxnSpPr/>
          <p:nvPr userDrawn="1"/>
        </p:nvCxnSpPr>
        <p:spPr>
          <a:xfrm>
            <a:off x="7454725" y="265528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9"/>
          <p:cNvCxnSpPr/>
          <p:nvPr userDrawn="1"/>
        </p:nvCxnSpPr>
        <p:spPr>
          <a:xfrm>
            <a:off x="7454725" y="3625220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594600" y="2725553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255024" y="2295436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94600" y="3678386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255024" y="3248269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cxnSp>
        <p:nvCxnSpPr>
          <p:cNvPr id="26" name="直线连接符 5"/>
          <p:cNvCxnSpPr/>
          <p:nvPr userDrawn="1"/>
        </p:nvCxnSpPr>
        <p:spPr>
          <a:xfrm>
            <a:off x="7454725" y="4550685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9"/>
          <p:cNvCxnSpPr/>
          <p:nvPr userDrawn="1"/>
        </p:nvCxnSpPr>
        <p:spPr>
          <a:xfrm>
            <a:off x="7454725" y="552061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7594600" y="4620952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255024" y="4190835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4600" y="5573785"/>
            <a:ext cx="3822700" cy="5124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100" b="1"/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主要工作</a:t>
            </a:r>
          </a:p>
        </p:txBody>
      </p:sp>
      <p:sp>
        <p:nvSpPr>
          <p:cNvPr id="41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255024" y="5143668"/>
            <a:ext cx="1339576" cy="13726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6400" b="1"/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5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6223" y="421482"/>
            <a:ext cx="5929312" cy="418576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228749" y="4114800"/>
            <a:ext cx="3642231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主要工作</a:t>
            </a:r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8228749" y="4630500"/>
            <a:ext cx="3642231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10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6709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5893" y="446146"/>
            <a:ext cx="5196732" cy="612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600" b="1" i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主要工作</a:t>
            </a:r>
          </a:p>
        </p:txBody>
      </p:sp>
    </p:spTree>
    <p:extLst>
      <p:ext uri="{BB962C8B-B14F-4D97-AF65-F5344CB8AC3E}">
        <p14:creationId xmlns:p14="http://schemas.microsoft.com/office/powerpoint/2010/main" val="22731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8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5" r:id="rId3"/>
    <p:sldLayoutId id="2147483694" r:id="rId4"/>
    <p:sldLayoutId id="2147483696" r:id="rId5"/>
    <p:sldLayoutId id="2147483697" r:id="rId6"/>
    <p:sldLayoutId id="2147483698" r:id="rId7"/>
    <p:sldLayoutId id="2147483690" r:id="rId8"/>
    <p:sldLayoutId id="2147483699" r:id="rId9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001453" y="3283751"/>
            <a:ext cx="8190682" cy="1015663"/>
          </a:xfrm>
        </p:spPr>
        <p:txBody>
          <a:bodyPr/>
          <a:lstStyle/>
          <a:p>
            <a:r>
              <a:rPr lang="zh-CN" altLang="en-US" sz="6000" dirty="0"/>
              <a:t>阶段性成果汇报</a:t>
            </a:r>
            <a:endParaRPr lang="en-US" altLang="zh-CN" sz="6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5092369" y="1686447"/>
            <a:ext cx="2007261" cy="369332"/>
          </a:xfrm>
        </p:spPr>
        <p:txBody>
          <a:bodyPr/>
          <a:lstStyle/>
          <a:p>
            <a:r>
              <a:rPr lang="en-US" altLang="zh-CN" dirty="0"/>
              <a:t>11/26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092" y="21586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48">
              <a:defRPr/>
            </a:pPr>
            <a:r>
              <a:rPr lang="en-US" b="1" kern="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r>
              <a:rPr lang="en-US" altLang="zh-CN" b="1" kern="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r>
              <a:rPr lang="en-US" b="1" kern="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r>
              <a:rPr lang="en-US" altLang="zh-CN" b="1" kern="0" dirty="0">
                <a:solidFill>
                  <a:schemeClr val="accent1"/>
                </a:solidFill>
                <a:cs typeface="+mn-ea"/>
                <a:sym typeface="+mn-lt"/>
              </a:rPr>
              <a:t>/12</a:t>
            </a:r>
            <a:endParaRPr lang="en-US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296092" y="266318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48">
              <a:defRPr/>
            </a:pPr>
            <a:r>
              <a:rPr lang="en-US" b="1" kern="0" dirty="0">
                <a:solidFill>
                  <a:schemeClr val="accent2"/>
                </a:solidFill>
                <a:cs typeface="+mn-ea"/>
                <a:sym typeface="+mn-lt"/>
              </a:rPr>
              <a:t>20</a:t>
            </a:r>
            <a:r>
              <a:rPr lang="en-US" altLang="zh-CN" b="1" kern="0" dirty="0">
                <a:solidFill>
                  <a:schemeClr val="accent2"/>
                </a:solidFill>
                <a:cs typeface="+mn-ea"/>
                <a:sym typeface="+mn-lt"/>
              </a:rPr>
              <a:t>22/1</a:t>
            </a:r>
            <a:endParaRPr lang="en-US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296092" y="316769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48">
              <a:defRPr/>
            </a:pPr>
            <a:r>
              <a:rPr lang="en-US" b="1" kern="0" dirty="0">
                <a:solidFill>
                  <a:schemeClr val="accent3"/>
                </a:solidFill>
                <a:cs typeface="+mn-ea"/>
                <a:sym typeface="+mn-lt"/>
              </a:rPr>
              <a:t>20</a:t>
            </a:r>
            <a:r>
              <a:rPr lang="en-US" altLang="zh-CN" b="1" kern="0" dirty="0">
                <a:solidFill>
                  <a:schemeClr val="accent3"/>
                </a:solidFill>
                <a:cs typeface="+mn-ea"/>
                <a:sym typeface="+mn-lt"/>
              </a:rPr>
              <a:t>22/2</a:t>
            </a:r>
            <a:endParaRPr lang="en-US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296092" y="367221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48">
              <a:defRPr/>
            </a:pPr>
            <a:r>
              <a:rPr lang="en-US" b="1" kern="0" dirty="0">
                <a:solidFill>
                  <a:schemeClr val="accent4"/>
                </a:solidFill>
                <a:cs typeface="+mn-ea"/>
                <a:sym typeface="+mn-lt"/>
              </a:rPr>
              <a:t>20</a:t>
            </a:r>
            <a:r>
              <a:rPr lang="en-US" altLang="zh-CN" b="1" kern="0" dirty="0">
                <a:solidFill>
                  <a:schemeClr val="accent4"/>
                </a:solidFill>
                <a:cs typeface="+mn-ea"/>
                <a:sym typeface="+mn-lt"/>
              </a:rPr>
              <a:t>22/3</a:t>
            </a:r>
            <a:endParaRPr lang="en-US" b="1" kern="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6" name="任意多边形 7"/>
          <p:cNvSpPr/>
          <p:nvPr/>
        </p:nvSpPr>
        <p:spPr>
          <a:xfrm>
            <a:off x="2203318" y="2421888"/>
            <a:ext cx="8702491" cy="731026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048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320" y="2922795"/>
            <a:ext cx="6494179" cy="731026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048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318" y="3411224"/>
            <a:ext cx="4468671" cy="731026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048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318" y="3871215"/>
            <a:ext cx="2164715" cy="731026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4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048">
              <a:defRPr/>
            </a:pPr>
            <a:endParaRPr lang="en-US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7083" y="4611845"/>
            <a:ext cx="25426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动态分布式的无人驾驶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计算平台多任务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实时调度算法仿真测试</a:t>
            </a:r>
            <a:r>
              <a:rPr lang="zh-CN" altLang="zh-CN" sz="1400" dirty="0">
                <a:solidFill>
                  <a:schemeClr val="bg1"/>
                </a:solidFill>
              </a:rPr>
              <a:t> </a:t>
            </a:r>
            <a:endParaRPr lang="en-US" altLang="zh-CN" sz="1333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7038" y="4231482"/>
            <a:ext cx="23118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设计动态分布式的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无人驾驶计算平台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多任务实时调度算法</a:t>
            </a:r>
            <a:r>
              <a:rPr lang="zh-CN" altLang="zh-CN" sz="1400" dirty="0">
                <a:solidFill>
                  <a:schemeClr val="bg1"/>
                </a:solidFill>
              </a:rPr>
              <a:t> </a:t>
            </a:r>
            <a:endParaRPr lang="en-US" altLang="zh-CN" sz="1333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24109" y="3258590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设计静态的无人驾驶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计算平台多任务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实时调度算法</a:t>
            </a:r>
            <a:r>
              <a:rPr lang="zh-CN" altLang="zh-CN" sz="1400" dirty="0">
                <a:solidFill>
                  <a:schemeClr val="bg1"/>
                </a:solidFill>
              </a:rPr>
              <a:t> </a:t>
            </a:r>
            <a:endParaRPr lang="en-US" altLang="zh-CN" sz="1333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5587" y="3705087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静态的无人驾驶计算平台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多任务实时调度算法理论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 defTabSz="1219048">
              <a:defRPr/>
            </a:pPr>
            <a:r>
              <a:rPr lang="zh-CN" altLang="zh-CN" b="1" dirty="0">
                <a:solidFill>
                  <a:schemeClr val="bg1"/>
                </a:solidFill>
              </a:rPr>
              <a:t>仿真测试</a:t>
            </a:r>
            <a:r>
              <a:rPr lang="zh-CN" altLang="zh-CN" sz="1400" dirty="0">
                <a:solidFill>
                  <a:schemeClr val="bg1"/>
                </a:solidFill>
              </a:rPr>
              <a:t> </a:t>
            </a:r>
            <a:endParaRPr lang="en-US" altLang="zh-CN" sz="1333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25893" y="446146"/>
            <a:ext cx="5196732" cy="560474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4930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001453" y="3283751"/>
            <a:ext cx="8190682" cy="1200329"/>
          </a:xfrm>
        </p:spPr>
        <p:txBody>
          <a:bodyPr/>
          <a:lstStyle/>
          <a:p>
            <a:r>
              <a:rPr lang="en-US" altLang="zh-CN" dirty="0"/>
              <a:t>THANK YOU!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092369" y="1686447"/>
            <a:ext cx="2007261" cy="369332"/>
          </a:xfrm>
        </p:spPr>
        <p:txBody>
          <a:bodyPr/>
          <a:lstStyle/>
          <a:p>
            <a:r>
              <a:rPr lang="en-US" altLang="zh-CN" dirty="0"/>
              <a:t>11/26</a:t>
            </a:r>
          </a:p>
        </p:txBody>
      </p:sp>
    </p:spTree>
    <p:extLst>
      <p:ext uri="{BB962C8B-B14F-4D97-AF65-F5344CB8AC3E}">
        <p14:creationId xmlns:p14="http://schemas.microsoft.com/office/powerpoint/2010/main" val="156293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-28291" y="412066"/>
            <a:ext cx="5196732" cy="848566"/>
          </a:xfrm>
        </p:spPr>
        <p:txBody>
          <a:bodyPr/>
          <a:lstStyle/>
          <a:p>
            <a:r>
              <a:rPr lang="en-US" altLang="zh-CN" dirty="0"/>
              <a:t>CONTENTS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594600" y="1525479"/>
            <a:ext cx="3822700" cy="512448"/>
          </a:xfrm>
        </p:spPr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/>
              <a:t>主要工作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255024" y="1095362"/>
            <a:ext cx="1339576" cy="123149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7594600" y="2641937"/>
            <a:ext cx="3822700" cy="512448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/>
              <a:t>所取成就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/>
          </p:nvPr>
        </p:nvSpPr>
        <p:spPr>
          <a:xfrm>
            <a:off x="6255024" y="2211820"/>
            <a:ext cx="1339576" cy="123149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7594600" y="3818009"/>
            <a:ext cx="3822700" cy="470450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经验教训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6255024" y="3387892"/>
            <a:ext cx="1339576" cy="1231491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0"/>
          </p:nvPr>
        </p:nvSpPr>
        <p:spPr>
          <a:xfrm>
            <a:off x="7594600" y="5004855"/>
            <a:ext cx="3822700" cy="512448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阶段计划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1"/>
          </p:nvPr>
        </p:nvSpPr>
        <p:spPr>
          <a:xfrm>
            <a:off x="6255024" y="4574738"/>
            <a:ext cx="1339576" cy="1231491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8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228749" y="4114800"/>
            <a:ext cx="3642231" cy="461665"/>
          </a:xfrm>
        </p:spPr>
        <p:txBody>
          <a:bodyPr/>
          <a:lstStyle/>
          <a:p>
            <a:r>
              <a:rPr lang="zh-CN" altLang="en-US" sz="2400" kern="0" dirty="0">
                <a:solidFill>
                  <a:srgbClr val="2E2E2E"/>
                </a:solidFill>
                <a:cs typeface="+mn-ea"/>
                <a:sym typeface="+mn-lt"/>
              </a:rPr>
              <a:t>主要工作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228749" y="4630500"/>
            <a:ext cx="3642231" cy="1857047"/>
          </a:xfrm>
        </p:spPr>
        <p:txBody>
          <a:bodyPr/>
          <a:lstStyle/>
          <a:p>
            <a:r>
              <a:rPr lang="zh-CN" altLang="en-US" sz="1800" dirty="0"/>
              <a:t>基于论文，对论文提供的</a:t>
            </a:r>
            <a:r>
              <a:rPr lang="zh-CN" altLang="zh-CN" sz="1800" dirty="0"/>
              <a:t>实时调度算法优化</a:t>
            </a:r>
            <a:r>
              <a:rPr lang="zh-CN" altLang="en-US" sz="1800" dirty="0"/>
              <a:t>的可能性进行探索。</a:t>
            </a:r>
            <a:r>
              <a:rPr lang="zh-CN" altLang="zh-CN" sz="1800" dirty="0"/>
              <a:t>对</a:t>
            </a:r>
            <a:r>
              <a:rPr lang="zh-CN" altLang="en-US" sz="1800" dirty="0"/>
              <a:t>任务</a:t>
            </a:r>
            <a:r>
              <a:rPr lang="zh-CN" altLang="zh-CN" sz="1800" dirty="0"/>
              <a:t>调度方式进行探索，</a:t>
            </a:r>
            <a:r>
              <a:rPr lang="zh-CN" altLang="en-US" sz="1800" dirty="0"/>
              <a:t>为后续分布式架构研究做铺垫</a:t>
            </a:r>
            <a:r>
              <a:rPr lang="zh-CN" altLang="zh-CN" sz="1800" dirty="0"/>
              <a:t>以找到更优的实时调度方案。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43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323" y="4219745"/>
            <a:ext cx="2537166" cy="125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对网课进行学习，形成对实时系统的基本概念；</a:t>
            </a:r>
          </a:p>
        </p:txBody>
      </p:sp>
      <p:sp>
        <p:nvSpPr>
          <p:cNvPr id="3" name="矩形 2"/>
          <p:cNvSpPr/>
          <p:nvPr/>
        </p:nvSpPr>
        <p:spPr>
          <a:xfrm>
            <a:off x="3621729" y="4219745"/>
            <a:ext cx="2537166" cy="125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精读三篇专业论文，对实时体统的算法有更深刻的理解</a:t>
            </a:r>
          </a:p>
        </p:txBody>
      </p:sp>
      <p:sp>
        <p:nvSpPr>
          <p:cNvPr id="4" name="矩形 3"/>
          <p:cNvSpPr/>
          <p:nvPr/>
        </p:nvSpPr>
        <p:spPr>
          <a:xfrm>
            <a:off x="6120949" y="4219745"/>
            <a:ext cx="2537166" cy="125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尝试编写程序，对一组任务进行测试并成功得到成功率</a:t>
            </a:r>
          </a:p>
        </p:txBody>
      </p:sp>
      <p:sp>
        <p:nvSpPr>
          <p:cNvPr id="5" name="矩形 4"/>
          <p:cNvSpPr/>
          <p:nvPr/>
        </p:nvSpPr>
        <p:spPr>
          <a:xfrm>
            <a:off x="8608354" y="4219745"/>
            <a:ext cx="2537166" cy="125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利用编写好的程序，对不同参数的大样本数据进行测设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3727" y="885245"/>
            <a:ext cx="1813081" cy="3579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en-US" altLang="zh-CN" sz="22664" b="1" kern="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kumimoji="1" lang="zh-CN" altLang="en-US" sz="22664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826" y="885245"/>
            <a:ext cx="1813081" cy="3579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en-US" altLang="zh-CN" sz="22664" b="1" kern="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kumimoji="1" lang="zh-CN" altLang="en-US" sz="22664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5285" y="885245"/>
            <a:ext cx="1813081" cy="3579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en-US" altLang="zh-CN" sz="22664" b="1" kern="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kumimoji="1" lang="zh-CN" altLang="en-US" sz="22664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66383" y="885245"/>
            <a:ext cx="1813081" cy="3579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en-US" altLang="zh-CN" sz="22664" b="1" kern="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kumimoji="1" lang="zh-CN" altLang="en-US" sz="22664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25893" y="446146"/>
            <a:ext cx="5196732" cy="560474"/>
          </a:xfrm>
        </p:spPr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/>
              <a:t>主要工作</a:t>
            </a:r>
          </a:p>
        </p:txBody>
      </p:sp>
    </p:spTree>
    <p:extLst>
      <p:ext uri="{BB962C8B-B14F-4D97-AF65-F5344CB8AC3E}">
        <p14:creationId xmlns:p14="http://schemas.microsoft.com/office/powerpoint/2010/main" val="2023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228749" y="4114800"/>
            <a:ext cx="3642231" cy="492443"/>
          </a:xfrm>
        </p:spPr>
        <p:txBody>
          <a:bodyPr/>
          <a:lstStyle/>
          <a:p>
            <a:r>
              <a:rPr lang="zh-CN" altLang="en-US" dirty="0"/>
              <a:t>所取成就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228749" y="4630500"/>
            <a:ext cx="3642231" cy="1857047"/>
          </a:xfrm>
        </p:spPr>
        <p:txBody>
          <a:bodyPr/>
          <a:lstStyle/>
          <a:p>
            <a:r>
              <a:rPr lang="zh-CN" altLang="en-US" sz="1800" dirty="0"/>
              <a:t>已能随机生成任意任务量，任意长度，任意大小的任意个任务组。对于每个任务组，对于给定的</a:t>
            </a:r>
            <a:r>
              <a:rPr lang="en-US" altLang="zh-CN" sz="1800" dirty="0"/>
              <a:t>utilization</a:t>
            </a:r>
            <a:r>
              <a:rPr lang="zh-CN" altLang="en-US" sz="1800" dirty="0"/>
              <a:t> </a:t>
            </a:r>
            <a:r>
              <a:rPr lang="en-US" altLang="zh-CN" sz="1800" dirty="0"/>
              <a:t>rate</a:t>
            </a:r>
            <a:r>
              <a:rPr lang="zh-CN" altLang="en-US" sz="1800" dirty="0"/>
              <a:t>计算组内任务通过率。</a:t>
            </a:r>
          </a:p>
        </p:txBody>
      </p:sp>
    </p:spTree>
    <p:extLst>
      <p:ext uri="{BB962C8B-B14F-4D97-AF65-F5344CB8AC3E}">
        <p14:creationId xmlns:p14="http://schemas.microsoft.com/office/powerpoint/2010/main" val="39333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79768824"/>
              </p:ext>
            </p:extLst>
          </p:nvPr>
        </p:nvGraphicFramePr>
        <p:xfrm>
          <a:off x="5704724" y="1050899"/>
          <a:ext cx="5877991" cy="492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7323" y="1671460"/>
            <a:ext cx="3476760" cy="1077218"/>
          </a:xfrm>
          <a:prstGeom prst="rect">
            <a:avLst/>
          </a:prstGeom>
          <a:solidFill>
            <a:srgbClr val="2E2E2E"/>
          </a:solidFill>
        </p:spPr>
        <p:txBody>
          <a:bodyPr wrap="square" rtlCol="0">
            <a:spAutoFit/>
          </a:bodyPr>
          <a:lstStyle/>
          <a:p>
            <a:pPr defTabSz="914309"/>
            <a:r>
              <a:rPr kumimoji="1" lang="zh-CN" altLang="en-US" sz="3200" b="1" kern="0" dirty="0">
                <a:solidFill>
                  <a:schemeClr val="accent1"/>
                </a:solidFill>
                <a:cs typeface="+mn-ea"/>
                <a:sym typeface="+mn-lt"/>
              </a:rPr>
              <a:t>成功编写程序并获得可靠的数据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599687" y="2800733"/>
            <a:ext cx="4300307" cy="2441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右图标基于以下参数：</a:t>
            </a:r>
            <a:endParaRPr lang="en-US" altLang="zh-CN" sz="24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en-US" altLang="zh-CN" sz="2400" kern="0" dirty="0" err="1">
                <a:solidFill>
                  <a:schemeClr val="bg1"/>
                </a:solidFill>
                <a:cs typeface="+mn-ea"/>
                <a:sym typeface="+mn-lt"/>
              </a:rPr>
              <a:t>Task_size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 = 3;</a:t>
            </a:r>
          </a:p>
          <a:p>
            <a:pPr defTabSz="914309">
              <a:lnSpc>
                <a:spcPct val="130000"/>
              </a:lnSpc>
            </a:pPr>
            <a:r>
              <a:rPr lang="en-US" altLang="zh-CN" sz="2400" kern="0" dirty="0" err="1">
                <a:solidFill>
                  <a:schemeClr val="bg1"/>
                </a:solidFill>
                <a:cs typeface="+mn-ea"/>
                <a:sym typeface="+mn-lt"/>
              </a:rPr>
              <a:t>Task_num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=5</a:t>
            </a:r>
          </a:p>
          <a:p>
            <a:pPr defTabSz="914309">
              <a:lnSpc>
                <a:spcPct val="130000"/>
              </a:lnSpc>
            </a:pPr>
            <a:r>
              <a:rPr lang="en-US" altLang="zh-CN" sz="2400" kern="0" dirty="0" err="1">
                <a:solidFill>
                  <a:schemeClr val="bg1"/>
                </a:solidFill>
                <a:cs typeface="+mn-ea"/>
                <a:sym typeface="+mn-lt"/>
              </a:rPr>
              <a:t>Utilization_rate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: X axis</a:t>
            </a:r>
          </a:p>
          <a:p>
            <a:pPr defTabSz="914309">
              <a:lnSpc>
                <a:spcPct val="130000"/>
              </a:lnSpc>
            </a:pPr>
            <a:r>
              <a:rPr lang="en-US" altLang="zh-CN" sz="2400" kern="0" dirty="0" err="1">
                <a:solidFill>
                  <a:schemeClr val="bg1"/>
                </a:solidFill>
                <a:cs typeface="+mn-ea"/>
                <a:sym typeface="+mn-lt"/>
              </a:rPr>
              <a:t>Set_num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=100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25893" y="446146"/>
            <a:ext cx="5196732" cy="1075231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/>
              <a:t>取得成就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6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228749" y="4114800"/>
            <a:ext cx="3642231" cy="492443"/>
          </a:xfrm>
        </p:spPr>
        <p:txBody>
          <a:bodyPr/>
          <a:lstStyle/>
          <a:p>
            <a:r>
              <a:rPr lang="zh-CN" altLang="en-US" dirty="0"/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30144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418" y="1492984"/>
            <a:ext cx="2491864" cy="4464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3200" kern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1436" y="1492983"/>
            <a:ext cx="2491864" cy="4464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1492981"/>
            <a:ext cx="2491864" cy="4464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3200" kern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2009" y="1492980"/>
            <a:ext cx="2491864" cy="4464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6418" y="3175036"/>
            <a:ext cx="2491865" cy="1894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2E2E2E"/>
                </a:solidFill>
                <a:cs typeface="+mn-ea"/>
                <a:sym typeface="+mn-lt"/>
              </a:rPr>
              <a:t>网课</a:t>
            </a:r>
            <a:endParaRPr lang="en-US" altLang="zh-CN" sz="2400" b="1" kern="0" dirty="0">
              <a:solidFill>
                <a:srgbClr val="2E2E2E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600" kern="0" dirty="0">
                <a:solidFill>
                  <a:srgbClr val="2E2E2E"/>
                </a:solidFill>
                <a:cs typeface="+mn-ea"/>
                <a:sym typeface="+mn-lt"/>
              </a:rPr>
              <a:t>互联网是一个非常好的资源，优质的网课是对一个新鲜事物形成初步概念的理想手段</a:t>
            </a:r>
          </a:p>
        </p:txBody>
      </p:sp>
      <p:sp>
        <p:nvSpPr>
          <p:cNvPr id="11" name="矩形 10"/>
          <p:cNvSpPr/>
          <p:nvPr/>
        </p:nvSpPr>
        <p:spPr>
          <a:xfrm>
            <a:off x="3568280" y="3175036"/>
            <a:ext cx="2491865" cy="281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>
              <a:lnSpc>
                <a:spcPct val="15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cs typeface="+mn-ea"/>
                <a:sym typeface="+mn-lt"/>
              </a:rPr>
              <a:t>论文</a:t>
            </a:r>
            <a:endParaRPr lang="en-US" altLang="zh-CN" sz="16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309">
              <a:lnSpc>
                <a:spcPct val="15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专业性的论文可读性不一定强，故必须沉下心慢慢理解。扎实的理解是对后续研究极为重要的。若是走马观花般阅读后续会画更多的时间挣扎。</a:t>
            </a:r>
            <a:endParaRPr lang="en-US" altLang="zh-CN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2950" y="3161973"/>
            <a:ext cx="2491865" cy="281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2E2E2E"/>
                </a:solidFill>
                <a:cs typeface="+mn-ea"/>
                <a:sym typeface="+mn-lt"/>
              </a:rPr>
              <a:t>编程</a:t>
            </a:r>
            <a:endParaRPr lang="en-US" altLang="zh-CN" sz="1600" kern="0" dirty="0">
              <a:solidFill>
                <a:srgbClr val="2E2E2E"/>
              </a:solidFill>
              <a:cs typeface="+mn-ea"/>
              <a:sym typeface="+mn-lt"/>
            </a:endParaRPr>
          </a:p>
          <a:p>
            <a:pPr algn="ctr" defTabSz="914309">
              <a:lnSpc>
                <a:spcPct val="150000"/>
              </a:lnSpc>
            </a:pPr>
            <a:r>
              <a:rPr lang="zh-CN" altLang="en-US" sz="1600" kern="0" dirty="0">
                <a:solidFill>
                  <a:srgbClr val="2E2E2E"/>
                </a:solidFill>
                <a:cs typeface="+mn-ea"/>
                <a:sym typeface="+mn-lt"/>
              </a:rPr>
              <a:t>编程逻辑要基于实验的主要目的以及可操作性进行适当改变。若是从本质出发必须对本质有完全透彻的理解，否则会做许多的无用功。</a:t>
            </a:r>
            <a:endParaRPr lang="en-US" altLang="zh-CN" sz="2400" kern="0" dirty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5971" y="3148910"/>
            <a:ext cx="2491865" cy="2079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>
              <a:lnSpc>
                <a:spcPct val="15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cs typeface="+mn-ea"/>
                <a:sym typeface="+mn-lt"/>
              </a:rPr>
              <a:t>编程习惯</a:t>
            </a:r>
            <a:endParaRPr lang="zh-CN" altLang="en-US" sz="16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309">
              <a:lnSpc>
                <a:spcPct val="15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编程应更有可读性。为方便</a:t>
            </a: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debug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应多采用模块化设计，写完就能立刻</a:t>
            </a: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debug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cxnSp>
        <p:nvCxnSpPr>
          <p:cNvPr id="14" name="直接连接符 16"/>
          <p:cNvCxnSpPr/>
          <p:nvPr/>
        </p:nvCxnSpPr>
        <p:spPr>
          <a:xfrm>
            <a:off x="3568284" y="3655451"/>
            <a:ext cx="2484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6"/>
          <p:cNvCxnSpPr/>
          <p:nvPr/>
        </p:nvCxnSpPr>
        <p:spPr>
          <a:xfrm>
            <a:off x="8559206" y="3642097"/>
            <a:ext cx="2484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6"/>
          <p:cNvCxnSpPr/>
          <p:nvPr/>
        </p:nvCxnSpPr>
        <p:spPr>
          <a:xfrm>
            <a:off x="6074539" y="3655451"/>
            <a:ext cx="2484667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6419" y="3655451"/>
            <a:ext cx="2484667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25893" y="446146"/>
            <a:ext cx="5196732" cy="560474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经验教训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34860" y="1943209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1</a:t>
            </a:r>
            <a:endParaRPr lang="zh-CN" altLang="en-US" sz="5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526725" y="1943209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58040" y="1943209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3</a:t>
            </a:r>
            <a:endParaRPr lang="zh-CN" altLang="en-US" sz="5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510452" y="1943209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228749" y="4114800"/>
            <a:ext cx="3642231" cy="461665"/>
          </a:xfrm>
        </p:spPr>
        <p:txBody>
          <a:bodyPr/>
          <a:lstStyle/>
          <a:p>
            <a:r>
              <a:rPr lang="zh-CN" altLang="en-US" sz="2400" kern="0" dirty="0">
                <a:solidFill>
                  <a:srgbClr val="2E2E2E"/>
                </a:solidFill>
                <a:cs typeface="+mn-ea"/>
                <a:sym typeface="+mn-lt"/>
              </a:rPr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17742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B03044FF5EE0DC9CFA642F3BB7B718" id="{CA373824-6B92-1843-AFA8-4C98FE579DA1}" vid="{09BFA4E4-ED72-174D-8C46-C493672817C8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B03044FF5EE0DC9CFA642F3BB7B718" id="{CA373824-6B92-1843-AFA8-4C98FE579DA1}" vid="{7E524FDB-5598-074F-9A89-5638BED994FE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31</TotalTime>
  <Words>433</Words>
  <Application>Microsoft Macintosh PowerPoint</Application>
  <PresentationFormat>宽屏</PresentationFormat>
  <Paragraphs>80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Century Gothic</vt:lpstr>
      <vt:lpstr>Segoe UI Light</vt:lpstr>
      <vt:lpstr>Office 主题​​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Lkfdos</dc:creator>
  <cp:keywords/>
  <dc:description/>
  <cp:lastModifiedBy>Lkfdos</cp:lastModifiedBy>
  <cp:revision>2</cp:revision>
  <dcterms:created xsi:type="dcterms:W3CDTF">2021-11-25T18:12:02Z</dcterms:created>
  <dcterms:modified xsi:type="dcterms:W3CDTF">2021-11-25T18:43:29Z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2017-12-21T06:55:29.8947843Z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