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67" r:id="rId5"/>
    <p:sldId id="257" r:id="rId6"/>
    <p:sldId id="258" r:id="rId7"/>
    <p:sldId id="259" r:id="rId8"/>
    <p:sldId id="260" r:id="rId9"/>
    <p:sldId id="262" r:id="rId10"/>
    <p:sldId id="261" r:id="rId11"/>
    <p:sldId id="264" r:id="rId12"/>
    <p:sldId id="265" r:id="rId13"/>
    <p:sldId id="269" r:id="rId14"/>
    <p:sldId id="278" r:id="rId15"/>
    <p:sldId id="268" r:id="rId16"/>
    <p:sldId id="279" r:id="rId17"/>
    <p:sldId id="281" r:id="rId18"/>
    <p:sldId id="282" r:id="rId19"/>
    <p:sldId id="280" r:id="rId20"/>
    <p:sldId id="283" r:id="rId21"/>
    <p:sldId id="284" r:id="rId22"/>
    <p:sldId id="28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Faster&amp;Mask-RCNN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ZouBoHao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4-Step Alternating Training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In the first step</a:t>
            </a:r>
            <a:r>
              <a:rPr lang="zh-CN" altLang="en-US"/>
              <a:t>,we train the RPN. This network is initialized with an ImageNet-pre-trained model and fine-tuned end-to-end for the region proposal task.</a:t>
            </a:r>
            <a:endParaRPr lang="zh-CN" altLang="en-US"/>
          </a:p>
          <a:p>
            <a:r>
              <a:rPr lang="zh-CN" altLang="en-US" b="1"/>
              <a:t>In the second step</a:t>
            </a:r>
            <a:r>
              <a:rPr lang="zh-CN" altLang="en-US"/>
              <a:t>, we train a separate detection network by Fast R-CNN using the proposals generated by the step-1 RPN</a:t>
            </a:r>
            <a:r>
              <a:rPr lang="en-US" altLang="zh-CN"/>
              <a:t>.</a:t>
            </a:r>
            <a:r>
              <a:rPr lang="zh-CN" altLang="en-US"/>
              <a:t>This detection network is also initialized by the ImageNet-pre-trained model.</a:t>
            </a:r>
            <a:endParaRPr lang="zh-CN" altLang="en-US"/>
          </a:p>
          <a:p>
            <a:r>
              <a:rPr lang="zh-CN" altLang="en-US" b="1"/>
              <a:t>At this point</a:t>
            </a:r>
            <a:r>
              <a:rPr lang="zh-CN" altLang="en-US"/>
              <a:t> the two networks do not share convolutional layers.</a:t>
            </a:r>
            <a:endParaRPr lang="zh-CN" altLang="en-US"/>
          </a:p>
          <a:p>
            <a:r>
              <a:rPr lang="zh-CN" altLang="en-US" b="1"/>
              <a:t>In the third step</a:t>
            </a:r>
            <a:r>
              <a:rPr lang="zh-CN" altLang="en-US"/>
              <a:t>, we use the detector network to initialize RPN training,</a:t>
            </a:r>
            <a:r>
              <a:rPr lang="zh-CN" altLang="en-US" b="1"/>
              <a:t>fix</a:t>
            </a:r>
            <a:r>
              <a:rPr lang="zh-CN" altLang="en-US"/>
              <a:t> the shared convolutional layers and only fine-tune the layers unique to RPN.</a:t>
            </a:r>
            <a:endParaRPr lang="zh-CN" altLang="en-US"/>
          </a:p>
          <a:p>
            <a:r>
              <a:rPr lang="zh-CN" altLang="en-US" b="1"/>
              <a:t>Finally,</a:t>
            </a:r>
            <a:r>
              <a:rPr lang="zh-CN" altLang="en-US"/>
              <a:t> keeping the shared convolutional layers fixed, we fine-tune the unique layers of Fast R-CNN.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details in </a:t>
            </a:r>
            <a:r>
              <a:rPr lang="zh-CN" altLang="en-US">
                <a:sym typeface="+mn-ea"/>
              </a:rPr>
              <a:t>4-Step Alternating Training（</a:t>
            </a:r>
            <a:r>
              <a:rPr lang="en-US" altLang="zh-CN">
                <a:sym typeface="+mn-ea"/>
              </a:rPr>
              <a:t>NMS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858385" cy="4351655"/>
          </a:xfrm>
        </p:spPr>
        <p:txBody>
          <a:bodyPr/>
          <a:p>
            <a:r>
              <a:rPr lang="zh-CN" altLang="en-US"/>
              <a:t>Some RPN proposals highly overlap with each other. To reduce redundancy, we adopt </a:t>
            </a:r>
            <a:r>
              <a:rPr lang="zh-CN" altLang="en-US" b="1"/>
              <a:t>non-maximum suppression </a:t>
            </a:r>
            <a:r>
              <a:rPr lang="zh-CN" altLang="en-US"/>
              <a:t>(NMS) on the proposal regions based on their cls scores.</a:t>
            </a:r>
            <a:endParaRPr lang="zh-CN" altLang="en-US"/>
          </a:p>
          <a:p>
            <a:r>
              <a:rPr lang="zh-CN" altLang="en-US"/>
              <a:t>We fix the IoU threshold for NMS at 0.7, which leaves us about 2000 proposal regions per image. </a:t>
            </a:r>
            <a:endParaRPr lang="zh-CN" altLang="en-US"/>
          </a:p>
          <a:p>
            <a:r>
              <a:rPr lang="zh-CN" altLang="en-US"/>
              <a:t>After NMS, we use the </a:t>
            </a:r>
            <a:r>
              <a:rPr lang="zh-CN" altLang="en-US" b="1"/>
              <a:t>top-N</a:t>
            </a:r>
            <a:r>
              <a:rPr lang="zh-CN" altLang="en-US"/>
              <a:t> ranked proposal regions for detection.</a:t>
            </a:r>
            <a:endParaRPr lang="zh-CN" altLang="en-US"/>
          </a:p>
          <a:p>
            <a:r>
              <a:rPr lang="zh-CN" altLang="en-US"/>
              <a:t>In the following, we train Fast R-CNN using 2000 RPN proposals,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240" y="2152650"/>
            <a:ext cx="5671820" cy="3697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Some details in </a:t>
            </a:r>
            <a:r>
              <a:rPr lang="zh-CN" altLang="en-US">
                <a:sym typeface="+mn-ea"/>
              </a:rPr>
              <a:t>4-Step Alternating Training（</a:t>
            </a:r>
            <a:r>
              <a:rPr lang="en-US" altLang="zh-CN">
                <a:sym typeface="+mn-ea"/>
              </a:rPr>
              <a:t>ignore cross-boundary achors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anchor boxes that cross image boundaries need to be handled with care.</a:t>
            </a:r>
            <a:endParaRPr lang="zh-CN" altLang="en-US"/>
          </a:p>
          <a:p>
            <a:r>
              <a:rPr lang="zh-CN" altLang="en-US"/>
              <a:t>During training, we </a:t>
            </a:r>
            <a:r>
              <a:rPr lang="zh-CN" altLang="en-US" b="1"/>
              <a:t>ignore all cross-boundary anchors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zh-CN" altLang="en-US"/>
              <a:t>so </a:t>
            </a:r>
            <a:r>
              <a:rPr lang="zh-CN" altLang="en-US" b="1"/>
              <a:t>they do not contribute to the loss.</a:t>
            </a:r>
            <a:r>
              <a:rPr lang="zh-CN" altLang="en-US"/>
              <a:t> For a typical 1000 × 600 image, there will be roughly 20000 (≈ 60 × 40 × 9) anchors in total. With the cross-boundary anchors ignored, there are about 6000 anchors per image for training.</a:t>
            </a:r>
            <a:endParaRPr lang="zh-CN" altLang="en-US"/>
          </a:p>
          <a:p>
            <a:r>
              <a:rPr lang="zh-CN" altLang="en-US"/>
              <a:t>If the boundary-crossing outliers are not ignored in training, they introduce large, difficult to correct error terms in the objective, and training does not converge。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Test-Flow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015" y="2744470"/>
            <a:ext cx="10681335" cy="2427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Mask-RCNN(The most different two points)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345940" cy="4351655"/>
          </a:xfrm>
        </p:spPr>
        <p:txBody>
          <a:bodyPr/>
          <a:p>
            <a:r>
              <a:rPr lang="en-US" altLang="zh-CN"/>
              <a:t>Mask R-CNN adopts the same two-stage procedure, with an identical </a:t>
            </a:r>
            <a:r>
              <a:rPr lang="en-US" altLang="zh-CN" b="1"/>
              <a:t>first stage</a:t>
            </a:r>
            <a:r>
              <a:rPr lang="en-US" altLang="zh-CN"/>
              <a:t> (which is RPN).In the </a:t>
            </a:r>
            <a:r>
              <a:rPr lang="en-US" altLang="zh-CN" b="1"/>
              <a:t>second stage</a:t>
            </a:r>
            <a:r>
              <a:rPr lang="en-US" altLang="zh-CN"/>
              <a:t>, in parallel to predicting the</a:t>
            </a:r>
            <a:r>
              <a:rPr lang="en-US" altLang="zh-CN" b="1"/>
              <a:t> class</a:t>
            </a:r>
            <a:r>
              <a:rPr lang="en-US" altLang="zh-CN"/>
              <a:t> and </a:t>
            </a:r>
            <a:r>
              <a:rPr lang="en-US" altLang="zh-CN" b="1"/>
              <a:t>box</a:t>
            </a:r>
            <a:r>
              <a:rPr lang="en-US" altLang="zh-CN"/>
              <a:t> offset, Mask R-CNN also outputs a </a:t>
            </a:r>
            <a:r>
              <a:rPr lang="en-US" altLang="zh-CN" b="1"/>
              <a:t>binary mask</a:t>
            </a:r>
            <a:r>
              <a:rPr lang="en-US" altLang="zh-CN"/>
              <a:t> for each RoI.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RoIAlign</a:t>
            </a:r>
            <a:endParaRPr lang="en-US" altLang="zh-CN" b="1"/>
          </a:p>
          <a:p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920" y="1624965"/>
            <a:ext cx="6065520" cy="4753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B</a:t>
            </a:r>
            <a:r>
              <a:rPr lang="zh-CN" altLang="en-US"/>
              <a:t>inary </a:t>
            </a:r>
            <a:r>
              <a:rPr lang="en-US" altLang="zh-CN"/>
              <a:t>M</a:t>
            </a:r>
            <a:r>
              <a:rPr lang="zh-CN" altLang="en-US"/>
              <a:t>ask</a:t>
            </a:r>
            <a:r>
              <a:rPr lang="en-US" altLang="zh-CN"/>
              <a:t>(Loss function,training and represent)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178050"/>
            <a:ext cx="5066030" cy="435165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W</a:t>
            </a:r>
            <a:r>
              <a:rPr lang="zh-CN" altLang="en-US"/>
              <a:t>e define a multi-task loss on each sampled RoI as L = </a:t>
            </a:r>
            <a:r>
              <a:rPr lang="zh-CN" altLang="en-US" b="1"/>
              <a:t>Lcls</a:t>
            </a:r>
            <a:r>
              <a:rPr lang="zh-CN" altLang="en-US"/>
              <a:t> + </a:t>
            </a:r>
            <a:r>
              <a:rPr lang="zh-CN" altLang="en-US" b="1"/>
              <a:t>Lbox</a:t>
            </a:r>
            <a:r>
              <a:rPr lang="zh-CN" altLang="en-US"/>
              <a:t> + </a:t>
            </a:r>
            <a:r>
              <a:rPr lang="zh-CN" altLang="en-US" b="1"/>
              <a:t>Lmask</a:t>
            </a:r>
            <a:r>
              <a:rPr lang="zh-CN" altLang="en-US"/>
              <a:t>.The classification loss </a:t>
            </a:r>
            <a:r>
              <a:rPr lang="zh-CN" altLang="en-US" b="1"/>
              <a:t>Lcls</a:t>
            </a:r>
            <a:r>
              <a:rPr lang="zh-CN" altLang="en-US"/>
              <a:t> and bounding-box loss </a:t>
            </a:r>
            <a:r>
              <a:rPr lang="zh-CN" altLang="en-US" b="1"/>
              <a:t>Lbox</a:t>
            </a:r>
            <a:r>
              <a:rPr lang="zh-CN" altLang="en-US"/>
              <a:t> are identical as those defined in </a:t>
            </a:r>
            <a:r>
              <a:rPr lang="en-US" altLang="zh-CN"/>
              <a:t>Fast-RCNN.</a:t>
            </a:r>
            <a:endParaRPr lang="en-US" altLang="zh-CN"/>
          </a:p>
          <a:p>
            <a:r>
              <a:rPr lang="en-US" altLang="zh-CN"/>
              <a:t>The mask branch has a K*m*m-dimensional output for each RoI, which encodes K </a:t>
            </a:r>
            <a:r>
              <a:rPr lang="en-US" altLang="zh-CN" b="1"/>
              <a:t>binary masks</a:t>
            </a:r>
            <a:r>
              <a:rPr lang="en-US" altLang="zh-CN"/>
              <a:t> of resolution m * m, one for each of the K classes.</a:t>
            </a:r>
            <a:endParaRPr lang="en-US" altLang="zh-CN"/>
          </a:p>
          <a:p>
            <a:r>
              <a:rPr lang="en-US" altLang="zh-CN"/>
              <a:t>To this we apply a </a:t>
            </a:r>
            <a:r>
              <a:rPr lang="en-US" altLang="zh-CN" b="1"/>
              <a:t>per-pixel sigmoid</a:t>
            </a:r>
            <a:r>
              <a:rPr lang="en-US" altLang="zh-CN"/>
              <a:t>, and define </a:t>
            </a:r>
            <a:r>
              <a:rPr lang="en-US" altLang="zh-CN" b="1"/>
              <a:t>Lmask</a:t>
            </a:r>
            <a:r>
              <a:rPr lang="en-US" altLang="zh-CN"/>
              <a:t> as the </a:t>
            </a:r>
            <a:r>
              <a:rPr lang="en-US" altLang="zh-CN" b="1"/>
              <a:t>average binary cross-entropy loss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For an RoI associated with ground-truth class k, </a:t>
            </a:r>
            <a:r>
              <a:rPr lang="en-US" altLang="zh-CN" b="1"/>
              <a:t>Lmask</a:t>
            </a:r>
            <a:r>
              <a:rPr lang="en-US" altLang="zh-CN"/>
              <a:t> is only defined on the </a:t>
            </a:r>
            <a:r>
              <a:rPr lang="en-US" altLang="zh-CN" b="1"/>
              <a:t>k-th</a:t>
            </a:r>
            <a:r>
              <a:rPr lang="en-US" altLang="zh-CN"/>
              <a:t> mask (other mask outputs do not contribute to the loss).</a:t>
            </a:r>
            <a:endParaRPr lang="en-US" altLang="zh-CN"/>
          </a:p>
          <a:p>
            <a:r>
              <a:rPr lang="en-US" altLang="zh-CN"/>
              <a:t>With a per-pixel sigmoid and a binary loss can avoid competition in classes.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1384935"/>
            <a:ext cx="2320925" cy="707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05" y="1384935"/>
            <a:ext cx="2587625" cy="7067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14365" y="2178050"/>
            <a:ext cx="54483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Mask </a:t>
            </a:r>
            <a:r>
              <a:rPr lang="zh-CN" altLang="en-US" b="1"/>
              <a:t>Representation</a:t>
            </a:r>
            <a:r>
              <a:rPr lang="en-US" altLang="zh-CN" b="1"/>
              <a:t>: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 mask encodes an input object</a:t>
            </a:r>
            <a:r>
              <a:rPr lang="en-US" altLang="zh-CN"/>
              <a:t>'</a:t>
            </a:r>
            <a:r>
              <a:rPr lang="zh-CN" altLang="en-US"/>
              <a:t>s patial layout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Extracting the spatial structure of masks can be addressed naturally by the </a:t>
            </a:r>
            <a:r>
              <a:rPr lang="en-US" altLang="zh-CN" b="1"/>
              <a:t>pixel-to-pixel correspondence</a:t>
            </a:r>
            <a:r>
              <a:rPr lang="en-US" altLang="zh-CN"/>
              <a:t> provided by convolutions.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Specifically, we predict an m × m mask from each RoI using an </a:t>
            </a:r>
            <a:r>
              <a:rPr lang="en-US" altLang="zh-CN" b="1"/>
              <a:t>FCN (</a:t>
            </a:r>
            <a:r>
              <a:rPr lang="en-US" altLang="zh-CN" b="1">
                <a:sym typeface="+mn-ea"/>
              </a:rPr>
              <a:t>fully convolutional net</a:t>
            </a:r>
            <a:r>
              <a:rPr lang="en-US" altLang="zh-CN" b="1"/>
              <a:t>).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This allows each layer in the mask branch to maintain the explicit m × m object spatial layout without collapsing it into a vector representation that lacks spatial dimensions.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Our </a:t>
            </a:r>
            <a:r>
              <a:rPr lang="en-US" altLang="zh-CN" b="1"/>
              <a:t>fully convolutional</a:t>
            </a:r>
            <a:r>
              <a:rPr lang="en-US" altLang="zh-CN"/>
              <a:t> representation requires fewer parameters, and is more accurate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RoIPool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457960"/>
            <a:ext cx="4724400" cy="51339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684520" y="1584325"/>
            <a:ext cx="6111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Quantization</a:t>
            </a:r>
            <a:r>
              <a:rPr lang="zh-CN" altLang="en-US"/>
              <a:t> is performed, on a continuous coordinate x by computing [x/16], where 16 is a feature map stride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likewise, </a:t>
            </a:r>
            <a:r>
              <a:rPr lang="zh-CN" altLang="en-US" b="1"/>
              <a:t>quantization</a:t>
            </a:r>
            <a:r>
              <a:rPr lang="zh-CN" altLang="en-US"/>
              <a:t> is performed when dividing into bins (e.g., 7×7).These quantizations introduce misalignments between the </a:t>
            </a:r>
            <a:r>
              <a:rPr lang="zh-CN" altLang="en-US" b="1"/>
              <a:t>RoI</a:t>
            </a:r>
            <a:r>
              <a:rPr lang="zh-CN" altLang="en-US"/>
              <a:t> and the </a:t>
            </a:r>
            <a:r>
              <a:rPr lang="zh-CN" altLang="en-US" b="1"/>
              <a:t>extracted features</a:t>
            </a:r>
            <a:r>
              <a:rPr lang="zh-CN" altLang="en-US"/>
              <a:t>.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While this may not impact classification, which is robust to </a:t>
            </a:r>
            <a:r>
              <a:rPr lang="zh-CN" altLang="en-US" b="1"/>
              <a:t>small translations</a:t>
            </a:r>
            <a:r>
              <a:rPr lang="zh-CN" altLang="en-US"/>
              <a:t>, it has a large </a:t>
            </a:r>
            <a:r>
              <a:rPr lang="zh-CN" altLang="en-US" b="1"/>
              <a:t>negative</a:t>
            </a:r>
            <a:r>
              <a:rPr lang="zh-CN" altLang="en-US"/>
              <a:t> effect on predicting pixel-accurate masks.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10" y="4506595"/>
            <a:ext cx="5457825" cy="2209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Bilinear interpolation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1498600"/>
            <a:ext cx="7437755" cy="5115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RoIAlign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567045" cy="4351655"/>
          </a:xfrm>
        </p:spPr>
        <p:txBody>
          <a:bodyPr/>
          <a:p>
            <a:r>
              <a:rPr lang="en-US" altLang="zh-CN"/>
              <a:t>To address this, we propose an </a:t>
            </a:r>
            <a:r>
              <a:rPr lang="en-US" altLang="zh-CN" b="1"/>
              <a:t>RoIAlign</a:t>
            </a:r>
            <a:r>
              <a:rPr lang="en-US" altLang="zh-CN"/>
              <a:t> layer that removes the harsh </a:t>
            </a:r>
            <a:r>
              <a:rPr lang="en-US" altLang="zh-CN" b="1"/>
              <a:t>quantization</a:t>
            </a:r>
            <a:r>
              <a:rPr lang="en-US" altLang="zh-CN"/>
              <a:t> of </a:t>
            </a:r>
            <a:r>
              <a:rPr lang="en-US" altLang="zh-CN" b="1"/>
              <a:t>RoIPool</a:t>
            </a:r>
            <a:r>
              <a:rPr lang="en-US" altLang="zh-CN"/>
              <a:t>, properly aligning the extracted features with the input.</a:t>
            </a:r>
            <a:endParaRPr lang="en-US" altLang="zh-CN"/>
          </a:p>
          <a:p>
            <a:r>
              <a:rPr lang="en-US" altLang="zh-CN"/>
              <a:t>We use </a:t>
            </a:r>
            <a:r>
              <a:rPr lang="en-US" altLang="zh-CN" b="1"/>
              <a:t>bilinear interpolation </a:t>
            </a:r>
            <a:r>
              <a:rPr lang="en-US" altLang="zh-CN"/>
              <a:t>to compute the exact values of the input features at four regularly sampled locations in each RoI bin,and aggregate the result (using max or average).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1475" y="22860"/>
            <a:ext cx="5073650" cy="4525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5" y="4700905"/>
            <a:ext cx="507365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55" y="4548505"/>
            <a:ext cx="5343525" cy="2171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Network Architecture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605145" cy="4351655"/>
          </a:xfrm>
        </p:spPr>
        <p:txBody>
          <a:bodyPr>
            <a:normAutofit lnSpcReduction="10000"/>
          </a:bodyPr>
          <a:p>
            <a:r>
              <a:rPr lang="en-US" altLang="zh-CN"/>
              <a:t>W</a:t>
            </a:r>
            <a:r>
              <a:rPr lang="zh-CN" altLang="en-US"/>
              <a:t>e instantiate Mask R-CNN with multiple architectures. For clarity, we </a:t>
            </a:r>
            <a:r>
              <a:rPr lang="zh-CN" altLang="en-US" b="1"/>
              <a:t>differentiate</a:t>
            </a:r>
            <a:r>
              <a:rPr lang="zh-CN" altLang="en-US"/>
              <a:t> between: </a:t>
            </a:r>
            <a:r>
              <a:rPr lang="zh-CN" altLang="en-US" b="1"/>
              <a:t>(i)</a:t>
            </a:r>
            <a:r>
              <a:rPr lang="zh-CN" altLang="en-US"/>
              <a:t> the convolutional </a:t>
            </a:r>
            <a:r>
              <a:rPr lang="zh-CN" altLang="en-US" b="1"/>
              <a:t>backbone</a:t>
            </a:r>
            <a:r>
              <a:rPr lang="zh-CN" altLang="en-US"/>
              <a:t> architecture used for feature extraction over an entire image, and </a:t>
            </a:r>
            <a:r>
              <a:rPr lang="zh-CN" altLang="en-US" b="1"/>
              <a:t>(ii)</a:t>
            </a:r>
            <a:r>
              <a:rPr lang="zh-CN" altLang="en-US"/>
              <a:t> the network </a:t>
            </a:r>
            <a:r>
              <a:rPr lang="zh-CN" altLang="en-US" b="1"/>
              <a:t>head</a:t>
            </a:r>
            <a:r>
              <a:rPr lang="zh-CN" altLang="en-US"/>
              <a:t> for bounding-box recognition (classification and regression) and mask prediction that is applied separately to each RoI.</a:t>
            </a:r>
            <a:endParaRPr lang="zh-CN" altLang="en-US"/>
          </a:p>
          <a:p>
            <a:r>
              <a:rPr lang="zh-CN" altLang="en-US"/>
              <a:t>Using a </a:t>
            </a:r>
            <a:r>
              <a:rPr lang="zh-CN" altLang="en-US" b="1"/>
              <a:t>ResNet-FPN backbone</a:t>
            </a:r>
            <a:r>
              <a:rPr lang="zh-CN" altLang="en-US"/>
              <a:t> for feature extraction with Mask RCNN gives excellent gains in both accuracy and speed.</a:t>
            </a:r>
            <a:endParaRPr lang="zh-CN" altLang="en-US"/>
          </a:p>
          <a:p>
            <a:r>
              <a:rPr lang="zh-CN" altLang="en-US"/>
              <a:t>For the network </a:t>
            </a:r>
            <a:r>
              <a:rPr lang="zh-CN" altLang="en-US" b="1"/>
              <a:t>head </a:t>
            </a:r>
            <a:r>
              <a:rPr lang="zh-CN" altLang="en-US"/>
              <a:t>we closely follow architectures presented in previous work to which we add a </a:t>
            </a:r>
            <a:r>
              <a:rPr lang="zh-CN" altLang="en-US" b="1"/>
              <a:t>fully convolutional mask </a:t>
            </a:r>
            <a:r>
              <a:rPr lang="zh-CN" altLang="en-US"/>
              <a:t>prediction branch.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3370" y="2795905"/>
            <a:ext cx="4848225" cy="4031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90" y="119380"/>
            <a:ext cx="2876550" cy="2676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9150" y="890905"/>
            <a:ext cx="459740" cy="1133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/>
              <a:t>FPN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Fast-RCNN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635" y="2526030"/>
            <a:ext cx="8127365" cy="3454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5890" y="1669415"/>
            <a:ext cx="9380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E</a:t>
            </a:r>
            <a:r>
              <a:rPr lang="zh-CN" altLang="en-US"/>
              <a:t>xtracts feature</a:t>
            </a:r>
            <a:r>
              <a:rPr lang="en-US" altLang="zh-CN"/>
              <a:t>s </a:t>
            </a:r>
            <a:r>
              <a:rPr lang="zh-CN" altLang="en-US"/>
              <a:t>using</a:t>
            </a:r>
            <a:r>
              <a:rPr lang="zh-CN" altLang="en-US" b="1"/>
              <a:t> RoIPool</a:t>
            </a:r>
            <a:r>
              <a:rPr lang="zh-CN" altLang="en-US"/>
              <a:t> from each candidate box and performs classification and bounding-box regression.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网络的两大块，</a:t>
            </a:r>
            <a:r>
              <a:rPr lang="en-US" altLang="zh-CN"/>
              <a:t>RPN</a:t>
            </a:r>
            <a:r>
              <a:rPr lang="zh-CN" altLang="en-US"/>
              <a:t>和</a:t>
            </a:r>
            <a:r>
              <a:rPr lang="en-US" altLang="zh-CN"/>
              <a:t>classification</a:t>
            </a:r>
            <a:r>
              <a:rPr lang="zh-CN" altLang="en-US"/>
              <a:t>模块是分开的，两个网络并不互相传递损失梯度。</a:t>
            </a:r>
            <a:endParaRPr lang="zh-CN" altLang="en-US"/>
          </a:p>
          <a:p>
            <a:r>
              <a:rPr lang="zh-CN" altLang="en-US"/>
              <a:t>他们之间的连接就是</a:t>
            </a:r>
            <a:r>
              <a:rPr lang="en-US" altLang="zh-CN"/>
              <a:t>RoiPooling</a:t>
            </a:r>
            <a:r>
              <a:rPr lang="zh-CN" altLang="en-US"/>
              <a:t>层，将</a:t>
            </a:r>
            <a:r>
              <a:rPr lang="en-US" altLang="zh-CN"/>
              <a:t>backbone</a:t>
            </a:r>
            <a:r>
              <a:rPr lang="zh-CN" altLang="en-US"/>
              <a:t>提取的特征归一化后分类回归而已。</a:t>
            </a:r>
            <a:endParaRPr lang="zh-CN" altLang="en-US"/>
          </a:p>
          <a:p>
            <a:r>
              <a:rPr lang="en-US" altLang="zh-CN"/>
              <a:t>RPN</a:t>
            </a:r>
            <a:r>
              <a:rPr lang="zh-CN" altLang="en-US"/>
              <a:t>和</a:t>
            </a:r>
            <a:r>
              <a:rPr lang="en-US" altLang="zh-CN"/>
              <a:t>backbone</a:t>
            </a:r>
            <a:r>
              <a:rPr lang="zh-CN" altLang="en-US"/>
              <a:t>的损失梯度由有无背景目标和第一次粗略回归而来。这样在提取的特征里就包含了目标和它位置信息的特征。</a:t>
            </a:r>
            <a:endParaRPr lang="zh-CN" altLang="en-US"/>
          </a:p>
          <a:p>
            <a:r>
              <a:rPr lang="en-US" altLang="zh-CN"/>
              <a:t>classification</a:t>
            </a:r>
            <a:r>
              <a:rPr lang="zh-CN" altLang="en-US"/>
              <a:t>的损失由最后的精确回归和分类得来。</a:t>
            </a:r>
            <a:endParaRPr lang="zh-CN" altLang="en-US"/>
          </a:p>
          <a:p>
            <a:r>
              <a:rPr lang="zh-CN" altLang="en-US"/>
              <a:t>所以，可以先训练</a:t>
            </a:r>
            <a:r>
              <a:rPr lang="en-US" altLang="zh-CN"/>
              <a:t>RPN</a:t>
            </a:r>
            <a:r>
              <a:rPr lang="zh-CN" altLang="en-US"/>
              <a:t>，再训练</a:t>
            </a:r>
            <a:r>
              <a:rPr lang="en-US" altLang="zh-CN"/>
              <a:t>classification</a:t>
            </a:r>
            <a:r>
              <a:rPr lang="zh-CN" altLang="en-US"/>
              <a:t>网络。也可以同时训练。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structure of Faster-RCNN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000625" cy="4351655"/>
          </a:xfrm>
        </p:spPr>
        <p:txBody>
          <a:bodyPr/>
          <a:p>
            <a:r>
              <a:rPr lang="zh-CN" altLang="en-US"/>
              <a:t>The </a:t>
            </a:r>
            <a:r>
              <a:rPr lang="zh-CN" altLang="en-US" b="1"/>
              <a:t>first</a:t>
            </a:r>
            <a:r>
              <a:rPr lang="zh-CN" altLang="en-US"/>
              <a:t> module is a deep fully convolutional network that proposes regions</a:t>
            </a:r>
            <a:r>
              <a:rPr lang="en-US" altLang="zh-CN"/>
              <a:t>(give or generate the  proposed regions.)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</a:t>
            </a:r>
            <a:r>
              <a:rPr lang="en-US" altLang="zh-CN" b="1"/>
              <a:t>second</a:t>
            </a:r>
            <a:r>
              <a:rPr lang="en-US" altLang="zh-CN"/>
              <a:t> is  Fast R-CNN detector that uses the proposed regions.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The entire system is a single, unified network for object detection.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9560" y="685800"/>
            <a:ext cx="4905375" cy="5486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RPN(Region Proposal Networks)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243830" cy="4351655"/>
          </a:xfrm>
        </p:spPr>
        <p:txBody>
          <a:bodyPr>
            <a:normAutofit fontScale="90000"/>
          </a:bodyPr>
          <a:p>
            <a:r>
              <a:rPr lang="en-US" altLang="zh-CN"/>
              <a:t>A</a:t>
            </a:r>
            <a:r>
              <a:rPr lang="zh-CN" altLang="en-US"/>
              <a:t>n image (of any size) as </a:t>
            </a:r>
            <a:r>
              <a:rPr lang="zh-CN" altLang="en-US" b="1"/>
              <a:t>input</a:t>
            </a:r>
            <a:r>
              <a:rPr lang="en-US" altLang="zh-CN"/>
              <a:t>,</a:t>
            </a:r>
            <a:r>
              <a:rPr lang="en-US" altLang="zh-CN" b="1"/>
              <a:t>outputs</a:t>
            </a:r>
            <a:r>
              <a:rPr lang="en-US" altLang="zh-CN"/>
              <a:t> a set of rectangular object proposals, each with an objectness score.</a:t>
            </a:r>
            <a:endParaRPr lang="en-US" altLang="zh-CN"/>
          </a:p>
          <a:p>
            <a:r>
              <a:rPr lang="en-US" altLang="zh-CN"/>
              <a:t>To generate region proposals, we slide a small network over the convolutional feature map output by the last shared convolutional layer.This small network takes as </a:t>
            </a:r>
            <a:r>
              <a:rPr lang="en-US" altLang="zh-CN" b="1"/>
              <a:t>input</a:t>
            </a:r>
            <a:r>
              <a:rPr lang="en-US" altLang="zh-CN"/>
              <a:t> an n × n spatial window.</a:t>
            </a:r>
            <a:endParaRPr lang="en-US" altLang="zh-CN"/>
          </a:p>
          <a:p>
            <a:r>
              <a:rPr lang="en-US" altLang="zh-CN"/>
              <a:t>This feature is fed into two sibling fully connected layers—a box-regression layer (reg) and a box-classification layer (cls).</a:t>
            </a:r>
            <a:endParaRPr lang="en-US" altLang="zh-CN"/>
          </a:p>
          <a:p>
            <a:r>
              <a:rPr lang="en-US" altLang="zh-CN"/>
              <a:t>This architecture is naturally implemented with an n×n convolutional layer followed by two sibling 1 × 1 convolutional layers (for reg and cls, respectively)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0510" y="418465"/>
            <a:ext cx="4205605" cy="2851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10" y="3270250"/>
            <a:ext cx="4205605" cy="33032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Anchors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151245" cy="4686935"/>
          </a:xfrm>
        </p:spPr>
        <p:txBody>
          <a:bodyPr>
            <a:normAutofit fontScale="70000"/>
          </a:bodyPr>
          <a:p>
            <a:r>
              <a:rPr lang="zh-CN" altLang="en-US"/>
              <a:t>At each sliding-window location, we simultaneously predict multiple region proposals, where </a:t>
            </a:r>
            <a:r>
              <a:rPr lang="zh-CN" altLang="en-US" b="1"/>
              <a:t>the number of maximum possible proposals</a:t>
            </a:r>
            <a:r>
              <a:rPr lang="zh-CN" altLang="en-US"/>
              <a:t> for each location is denoted as k</a:t>
            </a:r>
            <a:r>
              <a:rPr lang="en-US" altLang="zh-CN"/>
              <a:t>.So the </a:t>
            </a:r>
            <a:r>
              <a:rPr lang="en-US" altLang="zh-CN" b="1"/>
              <a:t>reg layer</a:t>
            </a:r>
            <a:r>
              <a:rPr lang="en-US" altLang="zh-CN"/>
              <a:t> has 4k outputs encoding the coordinates of k boxes, and the </a:t>
            </a:r>
            <a:r>
              <a:rPr lang="en-US" altLang="zh-CN" b="1"/>
              <a:t>cls layer</a:t>
            </a:r>
            <a:r>
              <a:rPr lang="en-US" altLang="zh-CN"/>
              <a:t> outputs 2k scores that estimate probability of object or not object for each proposal.</a:t>
            </a:r>
            <a:endParaRPr lang="en-US" altLang="zh-CN"/>
          </a:p>
          <a:p>
            <a:r>
              <a:rPr lang="en-US" altLang="zh-CN"/>
              <a:t>The k proposals are parameterized relative to k reference boxes, which we call </a:t>
            </a:r>
            <a:r>
              <a:rPr lang="en-US" altLang="zh-CN" b="1"/>
              <a:t>anchors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An anchor is centered at the sliding window , and is associated with a scale and aspect ratio. By default we use 3 scales and3 aspect ratios, yielding k = 9 anchors at each sliding position. For a convolutional feature map of a size W × H (typically ∼2,400), there are W *H*k anchors in total.</a:t>
            </a:r>
            <a:endParaRPr lang="en-US" altLang="zh-CN"/>
          </a:p>
          <a:p>
            <a:r>
              <a:rPr lang="en-US" altLang="zh-CN"/>
              <a:t>For anchors, we use 3 scales with box areas of 128*128,256*256, and 512*512 pixels, and 3 aspect ratios of 1:1, 1:2,and 2:1.</a:t>
            </a:r>
            <a:endParaRPr lang="en-US" altLang="zh-CN"/>
          </a:p>
          <a:p>
            <a:r>
              <a:rPr lang="en-US" altLang="zh-CN" b="1"/>
              <a:t>When sliding the window to the feature map(such as 60*40 piexs),the anchors need to remap to the original image (such as 1000*600).The proportion of mapping is around 16 times.</a:t>
            </a:r>
            <a:endParaRPr lang="en-US" altLang="zh-CN" b="1"/>
          </a:p>
          <a:p>
            <a:r>
              <a:rPr lang="en-US" altLang="zh-CN" b="1"/>
              <a:t>Translation-Invariant Anchors.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5640" y="1825625"/>
            <a:ext cx="5003165" cy="3870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Loss 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162425" cy="43516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We assign a </a:t>
            </a:r>
            <a:r>
              <a:rPr lang="zh-CN" altLang="en-US" b="1">
                <a:sym typeface="+mn-ea"/>
              </a:rPr>
              <a:t>positive label</a:t>
            </a:r>
            <a:r>
              <a:rPr lang="zh-CN" altLang="en-US">
                <a:sym typeface="+mn-ea"/>
              </a:rPr>
              <a:t> to two kinds of anchors: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(i)</a:t>
            </a:r>
            <a:r>
              <a:rPr lang="zh-CN" altLang="en-US">
                <a:sym typeface="+mn-ea"/>
              </a:rPr>
              <a:t> the anchor/anchors with the highest Intersection-over Union (IoU) overlap with a ground-truth box, or </a:t>
            </a:r>
            <a:r>
              <a:rPr lang="zh-CN" altLang="en-US" b="1">
                <a:sym typeface="+mn-ea"/>
              </a:rPr>
              <a:t>(ii) </a:t>
            </a:r>
            <a:r>
              <a:rPr lang="zh-CN" altLang="en-US">
                <a:sym typeface="+mn-ea"/>
              </a:rPr>
              <a:t>an anchor that has an IoU overlap higher than 0.7 with any ground-truth box 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We assign a </a:t>
            </a:r>
            <a:r>
              <a:rPr lang="en-US" altLang="zh-CN" b="1">
                <a:sym typeface="+mn-ea"/>
              </a:rPr>
              <a:t>negative label</a:t>
            </a:r>
            <a:r>
              <a:rPr lang="en-US" altLang="zh-CN">
                <a:sym typeface="+mn-ea"/>
              </a:rPr>
              <a:t> to a non-positive anchor if its IoU ratio is lower than 0.3 for all ground-truth boxes.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Anchors that are neither positive nor negative do </a:t>
            </a:r>
            <a:r>
              <a:rPr lang="en-US" altLang="zh-CN" b="1">
                <a:sym typeface="+mn-ea"/>
              </a:rPr>
              <a:t>not contribute</a:t>
            </a:r>
            <a:r>
              <a:rPr lang="en-US" altLang="zh-CN">
                <a:sym typeface="+mn-ea"/>
              </a:rPr>
              <a:t> to the training objective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0" y="368935"/>
            <a:ext cx="4295775" cy="1139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0555" y="1584325"/>
            <a:ext cx="59397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i </a:t>
            </a:r>
            <a:r>
              <a:rPr lang="zh-CN" altLang="en-US"/>
              <a:t>is the index of an anchor in a mini-batch and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pi</a:t>
            </a:r>
            <a:r>
              <a:rPr lang="zh-CN" altLang="en-US"/>
              <a:t> is the predicted probability of anchor </a:t>
            </a:r>
            <a:r>
              <a:rPr lang="zh-CN" altLang="en-US" b="1"/>
              <a:t>i</a:t>
            </a:r>
            <a:r>
              <a:rPr lang="zh-CN" altLang="en-US"/>
              <a:t> being an object.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The ground-truth label </a:t>
            </a:r>
            <a:r>
              <a:rPr lang="zh-CN" altLang="en-US" b="1"/>
              <a:t>p∗i </a:t>
            </a:r>
            <a:r>
              <a:rPr lang="zh-CN" altLang="en-US"/>
              <a:t>is 1 if the anchor is positive, and is 0 if the anchor is negative. 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ti</a:t>
            </a:r>
            <a:r>
              <a:rPr lang="zh-CN" altLang="en-US"/>
              <a:t> is a vector representing the 4 parameterized coordinates of the predicted bounding box,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t∗i </a:t>
            </a:r>
            <a:r>
              <a:rPr lang="zh-CN" altLang="en-US"/>
              <a:t>is that of the ground-truth box associated with a positive anchor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10555" y="5279390"/>
            <a:ext cx="5367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The classification loss</a:t>
            </a:r>
            <a:r>
              <a:rPr lang="zh-CN" altLang="en-US" b="1"/>
              <a:t> Lcls</a:t>
            </a:r>
            <a:r>
              <a:rPr lang="zh-CN" altLang="en-US"/>
              <a:t> is log loss over two classes(object vs. not object).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For the regression loss, we use </a:t>
            </a:r>
            <a:r>
              <a:rPr lang="zh-CN" altLang="en-US" b="1"/>
              <a:t>Lreg</a:t>
            </a:r>
            <a:r>
              <a:rPr lang="zh-CN" altLang="en-US"/>
              <a:t> (ti, t∗i) = R(ti − t∗i) where R is the robust lossfunction (smooth L1)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5" y="4168775"/>
            <a:ext cx="3552825" cy="1110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35" y="4168140"/>
            <a:ext cx="2973070" cy="1111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Loss 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42135"/>
            <a:ext cx="5320665" cy="3546475"/>
          </a:xfrm>
        </p:spPr>
        <p:txBody>
          <a:bodyPr/>
          <a:p>
            <a:r>
              <a:rPr lang="zh-CN" altLang="en-US"/>
              <a:t>where x, y, w, and h denote the box</a:t>
            </a:r>
            <a:r>
              <a:rPr lang="en-US" altLang="zh-CN"/>
              <a:t>'</a:t>
            </a:r>
            <a:r>
              <a:rPr lang="zh-CN" altLang="en-US"/>
              <a:t>s </a:t>
            </a:r>
            <a:r>
              <a:rPr lang="zh-CN" altLang="en-US" b="1"/>
              <a:t>center coordinates</a:t>
            </a:r>
            <a:r>
              <a:rPr lang="zh-CN" altLang="en-US"/>
              <a:t> and its width and height.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Variables x, xa, and x∗are for the predicted box, anchor box, and ground truth box respectively (likewise for y, w, h).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0" y="4046220"/>
            <a:ext cx="4295775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0" y="1417955"/>
            <a:ext cx="4295775" cy="1215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2633345"/>
            <a:ext cx="4295775" cy="1412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Training RPNs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RPN can be trained end-to-end by back propagation and stochastic gradient descent (SGD)</a:t>
            </a:r>
            <a:endParaRPr lang="zh-CN" altLang="en-US"/>
          </a:p>
          <a:p>
            <a:r>
              <a:rPr lang="zh-CN" altLang="en-US"/>
              <a:t>It is possible to optimize for the loss functions of all anchors, but this will bias towards negative samples as they are dominate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Instead, we randomly sample 256 anchors in an image to compute the loss function of a mini-batch, where the sampled positive and negative anchors have a ratio of up to 1:1. If there are fewer than 128 positive samples in an image, we pad the mini-batch with negative ones.</a:t>
            </a:r>
            <a:endParaRPr lang="en-US" altLang="zh-CN"/>
          </a:p>
          <a:p>
            <a:r>
              <a:rPr lang="en-US" altLang="zh-CN"/>
              <a:t>We randomly initialize </a:t>
            </a:r>
            <a:r>
              <a:rPr lang="en-US" altLang="zh-CN" b="1"/>
              <a:t>all new layers</a:t>
            </a:r>
            <a:r>
              <a:rPr lang="en-US" altLang="zh-CN"/>
              <a:t> by drawing weights from a zero-mean Gaussian distribution with standard deviation 0.01.</a:t>
            </a:r>
            <a:endParaRPr lang="en-US" altLang="zh-CN"/>
          </a:p>
          <a:p>
            <a:r>
              <a:rPr lang="en-US" altLang="zh-CN" b="1"/>
              <a:t>All other layers </a:t>
            </a:r>
            <a:r>
              <a:rPr lang="en-US" altLang="zh-CN"/>
              <a:t>(i.e., the shared convolutional layers) are initialized by </a:t>
            </a:r>
            <a:r>
              <a:rPr lang="en-US" altLang="zh-CN" b="1"/>
              <a:t>pretraining a model for ImageNet classification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Sharing Features for RPN and Fast R-CNN</a:t>
            </a:r>
            <a:r>
              <a:rPr lang="en-US" altLang="zh-CN"/>
              <a:t>(two ways to train network)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Alternating training</a:t>
            </a:r>
            <a:r>
              <a:rPr lang="zh-CN" altLang="en-US"/>
              <a:t>. In this solution, we first train RPN, and </a:t>
            </a:r>
            <a:r>
              <a:rPr lang="zh-CN" altLang="en-US" b="1"/>
              <a:t>use the proposals to train Fast R-CNN.</a:t>
            </a:r>
            <a:r>
              <a:rPr lang="zh-CN" altLang="en-US"/>
              <a:t>The network tuned by Fast R-CNN is then used to initialize RPN, and this process is iterated. This is the solution that is used in all experiments in this paper.</a:t>
            </a:r>
            <a:endParaRPr lang="zh-CN" altLang="en-US"/>
          </a:p>
          <a:p>
            <a:r>
              <a:rPr lang="zh-CN" altLang="en-US" b="1"/>
              <a:t>Approximate joint training.</a:t>
            </a:r>
            <a:r>
              <a:rPr lang="zh-CN" altLang="en-US"/>
              <a:t>  In this solution, the RPN and Fast R-CNN networks are merged into one network during training</a:t>
            </a:r>
            <a:r>
              <a:rPr lang="en-US" altLang="zh-CN"/>
              <a:t>.</a:t>
            </a:r>
            <a:r>
              <a:rPr lang="en-US" altLang="zh-CN" b="1"/>
              <a:t>the shared layers</a:t>
            </a:r>
            <a:r>
              <a:rPr lang="en-US" altLang="zh-CN"/>
              <a:t> the backward propagated signals from both the RPN loss and the Fast R-CNN loss are combined.(reduces the training time by about </a:t>
            </a:r>
            <a:r>
              <a:rPr lang="en-US" altLang="zh-CN" b="1"/>
              <a:t>25-50%</a:t>
            </a:r>
            <a:r>
              <a:rPr lang="en-US" altLang="zh-CN"/>
              <a:t> comparing with alternating training.but the result is not precise because the forward  pass generates region proposals which are treated just like fixed)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9691</Words>
  <Application>WPS 演示</Application>
  <PresentationFormat>宽屏</PresentationFormat>
  <Paragraphs>147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Faster&amp;Mask-RCNN</vt:lpstr>
      <vt:lpstr>Fast-RCNN</vt:lpstr>
      <vt:lpstr>The structure of Faster-RCNN</vt:lpstr>
      <vt:lpstr>RPN(Region Proposal Networks)</vt:lpstr>
      <vt:lpstr>Anchors</vt:lpstr>
      <vt:lpstr>Loss Function</vt:lpstr>
      <vt:lpstr>Loss Function</vt:lpstr>
      <vt:lpstr>Training RPNs</vt:lpstr>
      <vt:lpstr>Sharing Features for RPN and Fast R-CNN(two ways to train network)</vt:lpstr>
      <vt:lpstr>4-Step Alternating Training</vt:lpstr>
      <vt:lpstr>Some details in 4-Step Alternating Training（NMS）</vt:lpstr>
      <vt:lpstr>Some details in 4-Step Alternating Training（ignore cross-boundary achors）</vt:lpstr>
      <vt:lpstr>Test-Flow</vt:lpstr>
      <vt:lpstr>Mask-RCNN(The most different two points)</vt:lpstr>
      <vt:lpstr> Binary Mask(Loss function,training and represent)</vt:lpstr>
      <vt:lpstr>RoIPool</vt:lpstr>
      <vt:lpstr>Bilinear interpolation</vt:lpstr>
      <vt:lpstr>RoIAlign</vt:lpstr>
      <vt:lpstr>Network Architecture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TwoStepsFromHell</cp:lastModifiedBy>
  <cp:revision>430</cp:revision>
  <dcterms:created xsi:type="dcterms:W3CDTF">2017-08-03T09:01:00Z</dcterms:created>
  <dcterms:modified xsi:type="dcterms:W3CDTF">2019-01-21T05:54:31Z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