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271" r:id="rId5"/>
    <p:sldId id="258" r:id="rId6"/>
    <p:sldId id="257" r:id="rId7"/>
    <p:sldId id="259" r:id="rId8"/>
    <p:sldId id="260" r:id="rId9"/>
    <p:sldId id="261" r:id="rId10"/>
    <p:sldId id="262" r:id="rId11"/>
    <p:sldId id="264" r:id="rId12"/>
    <p:sldId id="263" r:id="rId13"/>
    <p:sldId id="265" r:id="rId14"/>
    <p:sldId id="266" r:id="rId15"/>
    <p:sldId id="267" r:id="rId16"/>
    <p:sldId id="268" r:id="rId17"/>
    <p:sldId id="269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Attention,Transformer And BERT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Bohao.Zou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BERT Model 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207895"/>
            <a:ext cx="10515600" cy="39579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BERT Model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33880"/>
            <a:ext cx="6913245" cy="4351655"/>
          </a:xfrm>
        </p:spPr>
        <p:txBody>
          <a:bodyPr>
            <a:normAutofit fontScale="90000"/>
          </a:bodyPr>
          <a:p>
            <a:r>
              <a:rPr lang="zh-CN" altLang="en-US" b="1"/>
              <a:t>Task #1: Masked LM </a:t>
            </a:r>
            <a:r>
              <a:rPr lang="en-US" altLang="zh-CN" b="1"/>
              <a:t>:</a:t>
            </a:r>
            <a:endParaRPr lang="en-US" altLang="zh-CN" b="1"/>
          </a:p>
          <a:p>
            <a:pPr marL="914400" lvl="1" indent="-457200">
              <a:buAutoNum type="arabicPeriod"/>
            </a:pPr>
            <a:r>
              <a:rPr lang="en-US" altLang="zh-CN"/>
              <a:t>Intuitively, it is reasonable to believe that a deep bidirectional model is strictly </a:t>
            </a:r>
            <a:r>
              <a:rPr lang="en-US" altLang="zh-CN" b="1"/>
              <a:t>more powerful</a:t>
            </a:r>
            <a:r>
              <a:rPr lang="en-US" altLang="zh-CN"/>
              <a:t> than either a left-to-right model or the shallow concatenation of a left-to-right and right-to left model. </a:t>
            </a:r>
            <a:r>
              <a:rPr lang="en-US" altLang="zh-CN" b="1"/>
              <a:t>Unfortunately</a:t>
            </a:r>
            <a:r>
              <a:rPr lang="en-US" altLang="zh-CN"/>
              <a:t>, standard conditional language models can only be trained left-to-right or right-to-left, since bidirectional conditioning would allow each word to </a:t>
            </a:r>
            <a:r>
              <a:rPr lang="en-US" altLang="zh-CN" b="1"/>
              <a:t>indirectly “see itself” in a multi-layered context.</a:t>
            </a:r>
            <a:endParaRPr lang="en-US" altLang="zh-CN" b="1"/>
          </a:p>
          <a:p>
            <a:pPr marL="914400" lvl="1" indent="-457200">
              <a:buAutoNum type="arabicPeriod"/>
            </a:pPr>
            <a:r>
              <a:rPr lang="en-US" altLang="zh-CN"/>
              <a:t>In order to train a deep bidirectional representation, we take a straightforward approach of </a:t>
            </a:r>
            <a:r>
              <a:rPr lang="en-US" altLang="zh-CN" b="1"/>
              <a:t>masking some percentage of the input tokens at random,and then predicting only those masked tokens.</a:t>
            </a:r>
            <a:endParaRPr lang="en-US" altLang="zh-CN" b="1"/>
          </a:p>
          <a:p>
            <a:pPr marL="914400" lvl="1" indent="-457200">
              <a:buAutoNum type="arabicPeriod"/>
            </a:pPr>
            <a:r>
              <a:rPr lang="en-US" altLang="zh-CN"/>
              <a:t>In this case, the final hidden vectors corresponding to the mask tokens are fed into an </a:t>
            </a:r>
            <a:r>
              <a:rPr lang="en-US" altLang="zh-CN" b="1"/>
              <a:t>output softmax over the vocabulary</a:t>
            </a:r>
            <a:r>
              <a:rPr lang="en-US" altLang="zh-CN"/>
              <a:t>, as in a standard LM.</a:t>
            </a:r>
            <a:endParaRPr lang="en-US" altLang="zh-CN" b="1"/>
          </a:p>
          <a:p>
            <a:pPr marL="800100" lvl="1" indent="-342900">
              <a:buAutoNum type="arabicPeriod"/>
            </a:pPr>
            <a:r>
              <a:rPr lang="en-US" altLang="zh-CN"/>
              <a:t>In all of our experiments, we mask 15% of all </a:t>
            </a:r>
            <a:r>
              <a:rPr lang="en-US" altLang="zh-CN" b="1"/>
              <a:t>WordPiece</a:t>
            </a:r>
            <a:r>
              <a:rPr lang="en-US" altLang="zh-CN"/>
              <a:t> tokens in each sequence at random.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2865" y="-1905"/>
            <a:ext cx="4147820" cy="68624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BERT Model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lnSpc>
                <a:spcPct val="100000"/>
              </a:lnSpc>
            </a:pPr>
            <a:r>
              <a:rPr lang="zh-CN" altLang="en-US"/>
              <a:t>Task #2: Next Sentence Prediction</a:t>
            </a:r>
            <a:endParaRPr lang="zh-CN" altLang="en-US"/>
          </a:p>
          <a:p>
            <a:pPr marL="800100" lvl="1" indent="-342900">
              <a:lnSpc>
                <a:spcPct val="100000"/>
              </a:lnSpc>
              <a:buAutoNum type="arabicPeriod"/>
            </a:pPr>
            <a:r>
              <a:rPr lang="zh-CN" altLang="en-US" sz="1600"/>
              <a:t>In order to train a model that</a:t>
            </a:r>
            <a:r>
              <a:rPr lang="zh-CN" altLang="en-US" sz="1600" b="1"/>
              <a:t> understands sentence relationships</a:t>
            </a:r>
            <a:r>
              <a:rPr lang="zh-CN" altLang="en-US" sz="1600"/>
              <a:t>, we pre-train a binarized next sentence </a:t>
            </a:r>
            <a:r>
              <a:rPr lang="zh-CN" altLang="en-US" sz="1600" b="1"/>
              <a:t>prediction task</a:t>
            </a:r>
            <a:r>
              <a:rPr lang="zh-CN" altLang="en-US" sz="1600"/>
              <a:t> that can be generated from any monolingual corpus.</a:t>
            </a:r>
            <a:endParaRPr lang="zh-CN" altLang="en-US" sz="1600"/>
          </a:p>
          <a:p>
            <a:pPr marL="800100" lvl="1" indent="-342900">
              <a:lnSpc>
                <a:spcPct val="100000"/>
              </a:lnSpc>
              <a:buAutoNum type="arabicPeriod"/>
            </a:pPr>
            <a:r>
              <a:rPr lang="zh-CN" altLang="en-US" sz="1600"/>
              <a:t> Specifically, when choosing the sentences A and B for each pre</a:t>
            </a:r>
            <a:r>
              <a:rPr lang="en-US" altLang="zh-CN" sz="1600"/>
              <a:t>-</a:t>
            </a:r>
            <a:r>
              <a:rPr lang="zh-CN" altLang="en-US" sz="1600"/>
              <a:t>training example, </a:t>
            </a:r>
            <a:r>
              <a:rPr lang="zh-CN" altLang="en-US" sz="1600" b="1"/>
              <a:t>50% of the time B is the actual next sentence</a:t>
            </a:r>
            <a:r>
              <a:rPr lang="zh-CN" altLang="en-US" sz="1600"/>
              <a:t> that follows A, and </a:t>
            </a:r>
            <a:r>
              <a:rPr lang="zh-CN" altLang="en-US" sz="1600" b="1"/>
              <a:t>50% of the time it is a random sentence from the corpus</a:t>
            </a:r>
            <a:r>
              <a:rPr lang="zh-CN" altLang="en-US" sz="1600"/>
              <a:t>. For example:</a:t>
            </a:r>
            <a:endParaRPr lang="zh-CN" altLang="en-US" sz="1600"/>
          </a:p>
          <a:p>
            <a:pPr marL="800100" lvl="1" indent="-342900">
              <a:lnSpc>
                <a:spcPct val="100000"/>
              </a:lnSpc>
              <a:buAutoNum type="arabicPeriod"/>
            </a:pPr>
            <a:endParaRPr lang="zh-CN" altLang="en-US" sz="1600"/>
          </a:p>
          <a:p>
            <a:pPr marL="800100" lvl="1" indent="-342900">
              <a:lnSpc>
                <a:spcPct val="100000"/>
              </a:lnSpc>
              <a:buAutoNum type="arabicPeriod"/>
            </a:pPr>
            <a:endParaRPr lang="zh-CN" altLang="en-US" sz="1600"/>
          </a:p>
          <a:p>
            <a:pPr marL="800100" lvl="1" indent="-342900">
              <a:lnSpc>
                <a:spcPct val="100000"/>
              </a:lnSpc>
              <a:buAutoNum type="arabicPeriod"/>
            </a:pPr>
            <a:endParaRPr lang="zh-CN" altLang="en-US" sz="1600"/>
          </a:p>
          <a:p>
            <a:pPr marL="800100" lvl="1" indent="-342900">
              <a:lnSpc>
                <a:spcPct val="100000"/>
              </a:lnSpc>
              <a:buAutoNum type="arabicPeriod"/>
            </a:pPr>
            <a:endParaRPr lang="zh-CN" altLang="en-US" sz="1600"/>
          </a:p>
          <a:p>
            <a:pPr marL="800100" lvl="1" indent="-342900">
              <a:lnSpc>
                <a:spcPct val="100000"/>
              </a:lnSpc>
              <a:buAutoNum type="arabicPeriod"/>
            </a:pPr>
            <a:endParaRPr lang="zh-CN" altLang="en-US" sz="1600"/>
          </a:p>
          <a:p>
            <a:pPr marL="800100" lvl="1" indent="-342900">
              <a:lnSpc>
                <a:spcPct val="100000"/>
              </a:lnSpc>
              <a:buAutoNum type="arabicPeriod"/>
            </a:pPr>
            <a:endParaRPr lang="zh-CN" altLang="en-US" sz="1600"/>
          </a:p>
          <a:p>
            <a:pPr marL="800100" lvl="1" indent="-342900">
              <a:lnSpc>
                <a:spcPct val="100000"/>
              </a:lnSpc>
              <a:buAutoNum type="arabicPeriod"/>
            </a:pPr>
            <a:endParaRPr lang="zh-CN" altLang="en-US" sz="1600"/>
          </a:p>
          <a:p>
            <a:pPr marL="800100" lvl="1" indent="-342900">
              <a:lnSpc>
                <a:spcPct val="100000"/>
              </a:lnSpc>
              <a:buAutoNum type="arabicPeriod"/>
            </a:pPr>
            <a:endParaRPr lang="zh-CN" altLang="en-US" sz="1600"/>
          </a:p>
          <a:p>
            <a:pPr marL="800100" lvl="1" indent="-342900">
              <a:lnSpc>
                <a:spcPct val="100000"/>
              </a:lnSpc>
              <a:buAutoNum type="arabicPeriod"/>
            </a:pPr>
            <a:r>
              <a:rPr lang="zh-CN" altLang="en-US" sz="1600"/>
              <a:t>We choose the NotNext sentences completely at random </a:t>
            </a:r>
            <a:r>
              <a:rPr lang="en-US" altLang="zh-CN" sz="1600"/>
              <a:t>, and let BERT to predict the label of the input .</a:t>
            </a:r>
            <a:endParaRPr lang="en-US" altLang="zh-CN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4775" y="3212465"/>
            <a:ext cx="4362450" cy="22764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55470" y="20955"/>
            <a:ext cx="8481695" cy="68160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 rot="16200000">
            <a:off x="-130810" y="3267075"/>
            <a:ext cx="3326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ym typeface="+mn-ea"/>
              </a:rPr>
              <a:t>BERT Workflow for different task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Actual Example (Recently)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880" y="1444625"/>
            <a:ext cx="11064240" cy="54190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87265" y="799465"/>
            <a:ext cx="6494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ym typeface="+mn-ea"/>
              </a:rPr>
              <a:t>Predict the PN_flag of every samples and extract the essential features of each sample .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Actual Example (Recently)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325" y="1583690"/>
            <a:ext cx="3854450" cy="4861560"/>
          </a:xfrm>
        </p:spPr>
        <p:txBody>
          <a:bodyPr>
            <a:normAutofit lnSpcReduction="20000"/>
          </a:bodyPr>
          <a:p>
            <a:pPr>
              <a:lnSpc>
                <a:spcPct val="110000"/>
              </a:lnSpc>
            </a:pPr>
            <a:r>
              <a:rPr lang="en-US" altLang="zh-CN"/>
              <a:t>Traning data : 940 samples of total 1140 samples .</a:t>
            </a:r>
            <a:endParaRPr lang="en-US" altLang="zh-CN"/>
          </a:p>
          <a:p>
            <a:pPr marL="800100" lvl="1" indent="-342900">
              <a:lnSpc>
                <a:spcPct val="110000"/>
              </a:lnSpc>
              <a:buAutoNum type="arabicPeriod"/>
            </a:pPr>
            <a:r>
              <a:rPr lang="en-US" altLang="zh-CN"/>
              <a:t>Positive samples : 600</a:t>
            </a:r>
            <a:endParaRPr lang="en-US" altLang="zh-CN"/>
          </a:p>
          <a:p>
            <a:pPr marL="800100" lvl="1" indent="-342900">
              <a:lnSpc>
                <a:spcPct val="110000"/>
              </a:lnSpc>
              <a:buAutoNum type="arabicPeriod"/>
            </a:pPr>
            <a:r>
              <a:rPr lang="en-US" altLang="zh-CN"/>
              <a:t>Negtive samples : 340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/>
              <a:t>Test data : 200 samples of total 1140 samples . </a:t>
            </a:r>
            <a:endParaRPr lang="en-US" altLang="zh-CN"/>
          </a:p>
          <a:p>
            <a:pPr marL="800100" lvl="1" indent="-342900">
              <a:lnSpc>
                <a:spcPct val="110000"/>
              </a:lnSpc>
              <a:buAutoNum type="arabicPeriod"/>
            </a:pPr>
            <a:r>
              <a:rPr lang="en-US" altLang="zh-CN" sz="1800"/>
              <a:t>Positive samples : 138</a:t>
            </a:r>
            <a:endParaRPr lang="en-US" altLang="zh-CN" sz="1800"/>
          </a:p>
          <a:p>
            <a:pPr marL="800100" lvl="1" indent="-342900">
              <a:lnSpc>
                <a:spcPct val="110000"/>
              </a:lnSpc>
              <a:buAutoNum type="arabicPeriod"/>
            </a:pPr>
            <a:r>
              <a:rPr lang="en-US" altLang="zh-CN" sz="1800"/>
              <a:t>Negtive samples : 62</a:t>
            </a:r>
            <a:endParaRPr lang="en-US" altLang="zh-CN" sz="1800"/>
          </a:p>
          <a:p>
            <a:pPr lvl="0">
              <a:lnSpc>
                <a:spcPct val="110000"/>
              </a:lnSpc>
            </a:pPr>
            <a:r>
              <a:rPr lang="en-US" altLang="zh-CN"/>
              <a:t>Result :</a:t>
            </a:r>
            <a:endParaRPr lang="en-US" altLang="zh-CN"/>
          </a:p>
          <a:p>
            <a:pPr marL="800100" lvl="1" indent="-342900">
              <a:lnSpc>
                <a:spcPct val="110000"/>
              </a:lnSpc>
              <a:buAutoNum type="arabicPeriod"/>
            </a:pPr>
            <a:r>
              <a:rPr lang="en-US" altLang="zh-CN" sz="1800"/>
              <a:t>Acuurate ratio : 0.9798</a:t>
            </a:r>
            <a:endParaRPr lang="en-US" altLang="zh-CN" sz="1800"/>
          </a:p>
          <a:p>
            <a:pPr marL="800100" lvl="1" indent="-342900">
              <a:lnSpc>
                <a:spcPct val="110000"/>
              </a:lnSpc>
              <a:buAutoNum type="arabicPeriod"/>
            </a:pPr>
            <a:r>
              <a:rPr lang="en-US" altLang="zh-CN" sz="1800"/>
              <a:t>Sensitive ratio : 0.9708</a:t>
            </a:r>
            <a:endParaRPr lang="en-US" altLang="zh-CN" sz="1800"/>
          </a:p>
          <a:p>
            <a:pPr marL="800100" lvl="1" indent="-342900">
              <a:lnSpc>
                <a:spcPct val="110000"/>
              </a:lnSpc>
              <a:buAutoNum type="arabicPeriod"/>
            </a:pPr>
            <a:r>
              <a:rPr lang="en-US" altLang="zh-CN" sz="1800"/>
              <a:t>Specificity ratio : 1.0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4775" y="1557020"/>
            <a:ext cx="8265160" cy="48882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RNN </a:t>
            </a:r>
            <a:r>
              <a:rPr lang="zh-CN" altLang="en-US"/>
              <a:t>（</a:t>
            </a:r>
            <a:r>
              <a:rPr lang="en-US" altLang="zh-CN"/>
              <a:t>Sequence Model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4" name="图片 3" descr="20150829181722_2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645" y="1584325"/>
            <a:ext cx="2604135" cy="4042410"/>
          </a:xfrm>
          <a:prstGeom prst="rect">
            <a:avLst/>
          </a:prstGeom>
        </p:spPr>
      </p:pic>
      <p:pic>
        <p:nvPicPr>
          <p:cNvPr id="5" name="图片 4" descr="20150829181722_4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670" y="2552700"/>
            <a:ext cx="6667500" cy="17526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Encoder-Decoder Model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 altLang="zh-CN" b="1"/>
              <a:t>ENCODER MODEL:</a:t>
            </a:r>
            <a:endParaRPr lang="zh-CN" altLang="en-US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/>
              <a:t>In the Encoder–Decoder framework, an encoder reads the input sentence, a sequence of vectors                              , into a vector </a:t>
            </a:r>
            <a:r>
              <a:rPr lang="en-US" altLang="zh-CN" b="1"/>
              <a:t> c </a:t>
            </a:r>
            <a:r>
              <a:rPr lang="zh-CN" altLang="en-US"/>
              <a:t>.</a:t>
            </a:r>
            <a:endParaRPr lang="zh-CN" altLang="en-US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/>
              <a:t>The most common approach is to use an RNN such that                                  </a:t>
            </a:r>
            <a:r>
              <a:rPr lang="en-US" altLang="zh-CN"/>
              <a:t>and </a:t>
            </a:r>
            <a:endParaRPr lang="en-US" altLang="zh-CN"/>
          </a:p>
          <a:p>
            <a:pPr marL="800100" lvl="1" indent="-342900">
              <a:buFont typeface="+mj-ea"/>
              <a:buAutoNum type="circleNumDbPlain"/>
            </a:pPr>
            <a:r>
              <a:rPr lang="en-US" altLang="zh-CN"/>
              <a:t>Where                is a hidden state at time </a:t>
            </a:r>
            <a:r>
              <a:rPr lang="en-US" altLang="zh-CN" b="1"/>
              <a:t>t</a:t>
            </a:r>
            <a:r>
              <a:rPr lang="en-US" altLang="zh-CN"/>
              <a:t>, and </a:t>
            </a:r>
            <a:r>
              <a:rPr lang="en-US" altLang="zh-CN" b="1"/>
              <a:t>c</a:t>
            </a:r>
            <a:r>
              <a:rPr lang="en-US" altLang="zh-CN"/>
              <a:t> is a vector generated from the sequence of the hidden states .</a:t>
            </a:r>
            <a:r>
              <a:rPr lang="en-US" altLang="zh-CN" b="1"/>
              <a:t> f() </a:t>
            </a:r>
            <a:r>
              <a:rPr lang="en-US" altLang="zh-CN"/>
              <a:t>and </a:t>
            </a:r>
            <a:r>
              <a:rPr lang="en-US" altLang="zh-CN" b="1"/>
              <a:t>q()</a:t>
            </a:r>
            <a:r>
              <a:rPr lang="en-US" altLang="zh-CN"/>
              <a:t> are some </a:t>
            </a:r>
            <a:r>
              <a:rPr lang="en-US" altLang="zh-CN" b="1"/>
              <a:t>nonlinear</a:t>
            </a:r>
            <a:r>
              <a:rPr lang="en-US" altLang="zh-CN"/>
              <a:t> functions.</a:t>
            </a:r>
            <a:r>
              <a:rPr lang="en-US" altLang="zh-CN" b="1"/>
              <a:t>f()</a:t>
            </a:r>
            <a:r>
              <a:rPr lang="en-US" altLang="zh-CN"/>
              <a:t> and </a:t>
            </a:r>
            <a:r>
              <a:rPr lang="en-US" altLang="zh-CN" b="1"/>
              <a:t>q()</a:t>
            </a:r>
            <a:r>
              <a:rPr lang="en-US" altLang="zh-CN"/>
              <a:t> function are LSTM Model as usual .</a:t>
            </a:r>
            <a:endParaRPr lang="en-US" altLang="zh-CN"/>
          </a:p>
          <a:p>
            <a:pPr lvl="0"/>
            <a:r>
              <a:rPr lang="en-US" altLang="zh-CN" sz="2000" b="1"/>
              <a:t>DECODER MODEL :</a:t>
            </a:r>
            <a:endParaRPr lang="en-US" altLang="zh-CN" sz="2000" b="1"/>
          </a:p>
          <a:p>
            <a:pPr marL="800100" lvl="1" indent="-342900">
              <a:buFont typeface="+mj-ea"/>
              <a:buAutoNum type="circleNumDbPlain"/>
            </a:pPr>
            <a:r>
              <a:rPr lang="en-US" altLang="zh-CN" sz="1800"/>
              <a:t>The decoder is often trained to predict the next word      given the context vector </a:t>
            </a:r>
            <a:r>
              <a:rPr lang="en-US" altLang="zh-CN" sz="1800" b="1"/>
              <a:t>c</a:t>
            </a:r>
            <a:r>
              <a:rPr lang="en-US" altLang="zh-CN" sz="1800"/>
              <a:t> and all the previously predicted words                          .</a:t>
            </a:r>
            <a:endParaRPr lang="en-US" altLang="zh-CN" sz="1800"/>
          </a:p>
          <a:p>
            <a:pPr marL="800100" lvl="1" indent="-342900">
              <a:buFont typeface="+mj-ea"/>
              <a:buAutoNum type="circleNumDbPlain"/>
            </a:pPr>
            <a:r>
              <a:rPr lang="en-US" altLang="zh-CN" sz="1800"/>
              <a:t>In other words, the decoder defines a probability over the translation </a:t>
            </a:r>
            <a:r>
              <a:rPr lang="en-US" altLang="zh-CN" sz="1800" b="1"/>
              <a:t>y</a:t>
            </a:r>
            <a:r>
              <a:rPr lang="en-US" altLang="zh-CN" sz="1800"/>
              <a:t> by decomposing the joint probability into the ordered conditionals :</a:t>
            </a:r>
            <a:endParaRPr lang="en-US" altLang="zh-CN" sz="1800"/>
          </a:p>
          <a:p>
            <a:pPr marL="800100" lvl="1" indent="-342900">
              <a:buFont typeface="+mj-ea"/>
              <a:buAutoNum type="circleNumDbPlain"/>
            </a:pPr>
            <a:endParaRPr lang="en-US" altLang="zh-CN" sz="1800" b="1"/>
          </a:p>
          <a:p>
            <a:pPr marL="800100" lvl="1" indent="-342900">
              <a:buFont typeface="+mj-ea"/>
              <a:buAutoNum type="circleNumDbPlain"/>
            </a:pPr>
            <a:endParaRPr lang="en-US" altLang="zh-CN" sz="1800" b="1"/>
          </a:p>
          <a:p>
            <a:pPr marL="800100" lvl="1" indent="-342900">
              <a:buFont typeface="+mj-ea"/>
              <a:buAutoNum type="circleNumDbPlain"/>
            </a:pPr>
            <a:r>
              <a:rPr lang="en-US" altLang="zh-CN" sz="1800"/>
              <a:t>With an RNN, each conditional probability is modeled as </a:t>
            </a:r>
            <a:endParaRPr lang="en-US" altLang="zh-CN" sz="1800" b="1"/>
          </a:p>
          <a:p>
            <a:pPr marL="800100" lvl="1" indent="-342900">
              <a:buFont typeface="+mj-ea"/>
              <a:buAutoNum type="circleNumDbPlain"/>
            </a:pPr>
            <a:endParaRPr lang="en-US" altLang="zh-CN"/>
          </a:p>
          <a:p>
            <a:pPr marL="800100" lvl="1" indent="-342900">
              <a:buFont typeface="+mj-ea"/>
              <a:buAutoNum type="circleNumDbPlain"/>
            </a:pPr>
            <a:r>
              <a:rPr lang="en-US" altLang="zh-CN"/>
              <a:t>where </a:t>
            </a:r>
            <a:r>
              <a:rPr lang="en-US" altLang="zh-CN" b="1"/>
              <a:t>g()</a:t>
            </a:r>
            <a:r>
              <a:rPr lang="en-US" altLang="zh-CN"/>
              <a:t> is a nonlinear, potentially multi-layered, function that outputs the probability of        and </a:t>
            </a:r>
            <a:r>
              <a:rPr lang="en-US" altLang="zh-CN" b="1"/>
              <a:t>St</a:t>
            </a:r>
            <a:r>
              <a:rPr lang="en-US" altLang="zh-CN"/>
              <a:t> is the hidden state of the RNN.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6475" y="2325370"/>
            <a:ext cx="1573530" cy="2736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975" y="2538095"/>
            <a:ext cx="1713865" cy="2813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9210" y="2538095"/>
            <a:ext cx="2049780" cy="3155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310" y="2819400"/>
            <a:ext cx="675640" cy="2247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9355" y="3608705"/>
            <a:ext cx="295275" cy="266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9425" y="3875405"/>
            <a:ext cx="1322705" cy="2495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3035" y="4314825"/>
            <a:ext cx="2502535" cy="571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7975" y="4984750"/>
            <a:ext cx="3806825" cy="38798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0235" y="5579110"/>
            <a:ext cx="295275" cy="26670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Attention Mechanism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8382635" cy="4351655"/>
          </a:xfrm>
        </p:spPr>
        <p:txBody>
          <a:bodyPr>
            <a:normAutofit lnSpcReduction="20000"/>
          </a:bodyPr>
          <a:p>
            <a:pPr>
              <a:lnSpc>
                <a:spcPct val="100000"/>
              </a:lnSpc>
            </a:pPr>
            <a:r>
              <a:rPr lang="en-US" altLang="zh-CN" sz="1600"/>
              <a:t>In a new model architecture, we define each conditional probability in :</a:t>
            </a:r>
            <a:endParaRPr lang="en-US" altLang="zh-CN" sz="1600"/>
          </a:p>
          <a:p>
            <a:pPr>
              <a:lnSpc>
                <a:spcPct val="100000"/>
              </a:lnSpc>
            </a:pPr>
            <a:endParaRPr lang="en-US" altLang="zh-CN" sz="1600"/>
          </a:p>
          <a:p>
            <a:pPr>
              <a:lnSpc>
                <a:spcPct val="100000"/>
              </a:lnSpc>
            </a:pPr>
            <a:r>
              <a:rPr lang="en-US" altLang="zh-CN" sz="1600"/>
              <a:t>Where </a:t>
            </a:r>
            <a:r>
              <a:rPr lang="en-US" altLang="zh-CN" sz="1600" b="1"/>
              <a:t>Si</a:t>
            </a:r>
            <a:r>
              <a:rPr lang="en-US" altLang="zh-CN" sz="1600"/>
              <a:t> is an RNN hidden state for time </a:t>
            </a:r>
            <a:r>
              <a:rPr lang="en-US" altLang="zh-CN" sz="1600" b="1"/>
              <a:t>i</a:t>
            </a:r>
            <a:r>
              <a:rPr lang="en-US" altLang="zh-CN" sz="1600"/>
              <a:t>, computed by:</a:t>
            </a:r>
            <a:endParaRPr lang="en-US" altLang="zh-CN" sz="1600"/>
          </a:p>
          <a:p>
            <a:pPr>
              <a:lnSpc>
                <a:spcPct val="100000"/>
              </a:lnSpc>
            </a:pPr>
            <a:r>
              <a:rPr lang="en-US" altLang="zh-CN" sz="1600"/>
              <a:t>The context vector </a:t>
            </a:r>
            <a:r>
              <a:rPr lang="en-US" altLang="zh-CN" sz="1600" b="1"/>
              <a:t>Ci</a:t>
            </a:r>
            <a:r>
              <a:rPr lang="en-US" altLang="zh-CN" sz="1600"/>
              <a:t> depends on a sequence of annotations </a:t>
            </a:r>
            <a:r>
              <a:rPr lang="en-US" altLang="zh-CN" sz="1600" b="1"/>
              <a:t>(h1, · · · , hTx)</a:t>
            </a:r>
            <a:r>
              <a:rPr lang="en-US" altLang="zh-CN" sz="1600"/>
              <a:t> to which an encoder maps the input sentence. Each annotation </a:t>
            </a:r>
            <a:r>
              <a:rPr lang="en-US" altLang="zh-CN" sz="1600" b="1"/>
              <a:t>hi</a:t>
            </a:r>
            <a:r>
              <a:rPr lang="en-US" altLang="zh-CN" sz="1600"/>
              <a:t> contains information about the whole input sequence with a </a:t>
            </a:r>
            <a:r>
              <a:rPr lang="en-US" altLang="zh-CN" sz="1600" b="1"/>
              <a:t>strong focus on</a:t>
            </a:r>
            <a:r>
              <a:rPr lang="en-US" altLang="zh-CN" sz="1600"/>
              <a:t> the parts surrounding the </a:t>
            </a:r>
            <a:r>
              <a:rPr lang="en-US" altLang="zh-CN" sz="1600" b="1"/>
              <a:t>i-th</a:t>
            </a:r>
            <a:r>
              <a:rPr lang="en-US" altLang="zh-CN" sz="1600"/>
              <a:t> word of the input sequence.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en-US" altLang="zh-CN" sz="1600"/>
              <a:t>The context vector</a:t>
            </a:r>
            <a:r>
              <a:rPr lang="en-US" altLang="zh-CN" sz="1600" b="1"/>
              <a:t> Ci</a:t>
            </a:r>
            <a:r>
              <a:rPr lang="en-US" altLang="zh-CN" sz="1600"/>
              <a:t> is, then, computed as a </a:t>
            </a:r>
            <a:r>
              <a:rPr lang="en-US" altLang="zh-CN" sz="1600" b="1"/>
              <a:t>weighted sum</a:t>
            </a:r>
            <a:r>
              <a:rPr lang="en-US" altLang="zh-CN" sz="1600"/>
              <a:t> of these annotations </a:t>
            </a:r>
            <a:r>
              <a:rPr lang="en-US" altLang="zh-CN" sz="1600" b="1"/>
              <a:t>hi</a:t>
            </a:r>
            <a:r>
              <a:rPr lang="en-US" altLang="zh-CN" sz="1600"/>
              <a:t>:</a:t>
            </a:r>
            <a:endParaRPr lang="en-US" altLang="zh-CN" sz="1600"/>
          </a:p>
          <a:p>
            <a:pPr>
              <a:lnSpc>
                <a:spcPct val="100000"/>
              </a:lnSpc>
            </a:pPr>
            <a:endParaRPr lang="en-US" altLang="zh-CN" sz="1600"/>
          </a:p>
          <a:p>
            <a:pPr>
              <a:lnSpc>
                <a:spcPct val="100000"/>
              </a:lnSpc>
            </a:pPr>
            <a:endParaRPr lang="en-US" altLang="zh-CN" sz="1600"/>
          </a:p>
          <a:p>
            <a:pPr>
              <a:lnSpc>
                <a:spcPct val="100000"/>
              </a:lnSpc>
            </a:pPr>
            <a:r>
              <a:rPr lang="en-US" altLang="zh-CN" sz="1600"/>
              <a:t>The weight </a:t>
            </a:r>
            <a:r>
              <a:rPr lang="en-US" altLang="zh-CN" sz="1600" b="1"/>
              <a:t>αij</a:t>
            </a:r>
            <a:r>
              <a:rPr lang="en-US" altLang="zh-CN" sz="1600"/>
              <a:t> of each annotation </a:t>
            </a:r>
            <a:r>
              <a:rPr lang="en-US" altLang="zh-CN" sz="1600" b="1"/>
              <a:t>hj</a:t>
            </a:r>
            <a:r>
              <a:rPr lang="en-US" altLang="zh-CN" sz="1600"/>
              <a:t> is computed by:</a:t>
            </a:r>
            <a:endParaRPr lang="en-US" altLang="zh-CN" sz="1600"/>
          </a:p>
          <a:p>
            <a:pPr>
              <a:lnSpc>
                <a:spcPct val="100000"/>
              </a:lnSpc>
            </a:pPr>
            <a:r>
              <a:rPr lang="en-US" altLang="zh-CN" sz="1600"/>
              <a:t>                               is an </a:t>
            </a:r>
            <a:r>
              <a:rPr lang="en-US" altLang="zh-CN" sz="1600" b="1"/>
              <a:t>alignment model</a:t>
            </a:r>
            <a:r>
              <a:rPr lang="en-US" altLang="zh-CN" sz="1600"/>
              <a:t> which scores how well the inputs around </a:t>
            </a:r>
            <a:r>
              <a:rPr lang="en-US" altLang="zh-CN" sz="1600" b="1"/>
              <a:t>position</a:t>
            </a:r>
            <a:r>
              <a:rPr lang="en-US" altLang="zh-CN" sz="1600"/>
              <a:t> </a:t>
            </a:r>
            <a:r>
              <a:rPr lang="en-US" altLang="zh-CN" sz="1600" b="1"/>
              <a:t>j</a:t>
            </a:r>
            <a:r>
              <a:rPr lang="en-US" altLang="zh-CN" sz="1600"/>
              <a:t> and the output at </a:t>
            </a:r>
            <a:r>
              <a:rPr lang="en-US" altLang="zh-CN" sz="1600" b="1"/>
              <a:t>position</a:t>
            </a:r>
            <a:r>
              <a:rPr lang="en-US" altLang="zh-CN" sz="1200"/>
              <a:t> </a:t>
            </a:r>
            <a:r>
              <a:rPr lang="en-US" altLang="zh-CN" sz="1600" b="1"/>
              <a:t>i</a:t>
            </a:r>
            <a:r>
              <a:rPr lang="en-US" altLang="zh-CN" sz="1600"/>
              <a:t> match</a:t>
            </a:r>
            <a:r>
              <a:rPr lang="en-US" altLang="zh-CN"/>
              <a:t>. 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en-US" altLang="zh-CN" sz="1600"/>
              <a:t>We parametrize the alignment model </a:t>
            </a:r>
            <a:r>
              <a:rPr lang="en-US" altLang="zh-CN" sz="1600" b="1"/>
              <a:t>a()</a:t>
            </a:r>
            <a:r>
              <a:rPr lang="en-US" altLang="zh-CN" sz="1600"/>
              <a:t> as a </a:t>
            </a:r>
            <a:r>
              <a:rPr lang="en-US" altLang="zh-CN" sz="1600" b="1"/>
              <a:t>feedforward</a:t>
            </a:r>
            <a:r>
              <a:rPr lang="en-US" altLang="zh-CN" sz="1600"/>
              <a:t> neural network which is jointly </a:t>
            </a:r>
            <a:r>
              <a:rPr lang="en-US" altLang="zh-CN" sz="1600" b="1"/>
              <a:t>trained</a:t>
            </a:r>
            <a:r>
              <a:rPr lang="en-US" altLang="zh-CN" sz="1600"/>
              <a:t> with all the other components of the proposed system.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9990" y="2444750"/>
            <a:ext cx="2228850" cy="3143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2071370"/>
            <a:ext cx="3924300" cy="3143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45" y="916940"/>
            <a:ext cx="3162300" cy="58483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390" y="3943985"/>
            <a:ext cx="1151255" cy="70548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225" y="4455795"/>
            <a:ext cx="1593850" cy="56959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850" y="4960620"/>
            <a:ext cx="1709420" cy="2952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Transformer Model (Self-Attention model)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34515"/>
            <a:ext cx="4664075" cy="4351655"/>
          </a:xfrm>
        </p:spPr>
        <p:txBody>
          <a:bodyPr>
            <a:normAutofit lnSpcReduction="10000"/>
          </a:bodyPr>
          <a:p>
            <a:pPr marL="457200" indent="-457200">
              <a:buAutoNum type="arabicPeriod"/>
            </a:pPr>
            <a:r>
              <a:rPr lang="zh-CN" altLang="en-US" sz="1600"/>
              <a:t>Most competitive neural sequence transduction models have an encoder-decoder structure </a:t>
            </a:r>
            <a:r>
              <a:rPr lang="en-US" altLang="zh-CN" sz="1800"/>
              <a:t>.</a:t>
            </a:r>
            <a:endParaRPr lang="en-US" altLang="zh-CN" sz="1600"/>
          </a:p>
          <a:p>
            <a:pPr marL="457200" indent="-457200">
              <a:buAutoNum type="arabicPeriod"/>
            </a:pPr>
            <a:endParaRPr lang="en-US" altLang="zh-CN" sz="1600"/>
          </a:p>
          <a:p>
            <a:pPr marL="457200" indent="-457200">
              <a:buAutoNum type="arabicPeriod"/>
            </a:pPr>
            <a:r>
              <a:rPr lang="en-US" altLang="zh-CN" sz="1600"/>
              <a:t>Here, the </a:t>
            </a:r>
            <a:r>
              <a:rPr lang="en-US" altLang="zh-CN" sz="1600" b="1"/>
              <a:t>encoder</a:t>
            </a:r>
            <a:r>
              <a:rPr lang="en-US" altLang="zh-CN" sz="1600"/>
              <a:t> maps an input sequence of symbol representations </a:t>
            </a:r>
            <a:r>
              <a:rPr lang="en-US" altLang="zh-CN" sz="1600" b="1"/>
              <a:t>(x1, ..., xn)</a:t>
            </a:r>
            <a:r>
              <a:rPr lang="en-US" altLang="zh-CN" sz="1600"/>
              <a:t> to a sequence of continuous representations </a:t>
            </a:r>
            <a:r>
              <a:rPr lang="en-US" altLang="zh-CN" sz="1600" b="1"/>
              <a:t>z = (z1, ..., zn)</a:t>
            </a:r>
            <a:r>
              <a:rPr lang="en-US" altLang="zh-CN" sz="1600"/>
              <a:t>.</a:t>
            </a:r>
            <a:endParaRPr lang="en-US" altLang="zh-CN" sz="1600"/>
          </a:p>
          <a:p>
            <a:pPr marL="457200" indent="-457200">
              <a:buAutoNum type="arabicPeriod"/>
            </a:pPr>
            <a:endParaRPr lang="en-US" altLang="zh-CN" sz="1600"/>
          </a:p>
          <a:p>
            <a:pPr marL="457200" indent="-457200">
              <a:buAutoNum type="arabicPeriod"/>
            </a:pPr>
            <a:r>
              <a:rPr lang="en-US" altLang="zh-CN" sz="1600"/>
              <a:t>Given </a:t>
            </a:r>
            <a:r>
              <a:rPr lang="en-US" altLang="zh-CN" sz="1600" b="1"/>
              <a:t>z</a:t>
            </a:r>
            <a:r>
              <a:rPr lang="en-US" altLang="zh-CN" sz="1600"/>
              <a:t>, the </a:t>
            </a:r>
            <a:r>
              <a:rPr lang="en-US" altLang="zh-CN" sz="1600" b="1"/>
              <a:t>decoder</a:t>
            </a:r>
            <a:r>
              <a:rPr lang="en-US" altLang="zh-CN" sz="1600"/>
              <a:t> then generates an output sequence </a:t>
            </a:r>
            <a:r>
              <a:rPr lang="en-US" altLang="zh-CN" sz="1600" b="1"/>
              <a:t>(y1, ..., ym)</a:t>
            </a:r>
            <a:r>
              <a:rPr lang="en-US" altLang="zh-CN" sz="1600"/>
              <a:t> of symbols one element at a time.</a:t>
            </a:r>
            <a:endParaRPr lang="en-US" altLang="zh-CN" sz="1600"/>
          </a:p>
          <a:p>
            <a:pPr marL="457200" indent="-457200">
              <a:buAutoNum type="arabicPeriod"/>
            </a:pPr>
            <a:endParaRPr lang="en-US" altLang="zh-CN" sz="1600"/>
          </a:p>
          <a:p>
            <a:pPr marL="457200" indent="-457200">
              <a:buAutoNum type="arabicPeriod"/>
            </a:pPr>
            <a:r>
              <a:rPr lang="en-US" altLang="zh-CN" sz="1600"/>
              <a:t>At each step the model is </a:t>
            </a:r>
            <a:r>
              <a:rPr lang="en-US" altLang="zh-CN" sz="1600" b="1"/>
              <a:t>auto-regressive </a:t>
            </a:r>
            <a:r>
              <a:rPr lang="en-US" altLang="zh-CN" sz="1600"/>
              <a:t>consuming the previously generated symbols as additional input when generating the next.</a:t>
            </a:r>
            <a:endParaRPr lang="en-US" altLang="zh-CN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1955" y="30480"/>
            <a:ext cx="4658360" cy="67970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Transformer Model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8206105" cy="4351655"/>
          </a:xfrm>
        </p:spPr>
        <p:txBody>
          <a:bodyPr>
            <a:normAutofit/>
          </a:bodyPr>
          <a:p>
            <a:r>
              <a:rPr lang="zh-CN" altLang="en-US"/>
              <a:t>Attention</a:t>
            </a:r>
            <a:r>
              <a:rPr lang="en-US" altLang="zh-CN"/>
              <a:t>:</a:t>
            </a:r>
            <a:endParaRPr lang="en-US" altLang="zh-CN"/>
          </a:p>
          <a:p>
            <a:pPr marL="800100" lvl="1" indent="-342900">
              <a:buAutoNum type="arabicPeriod"/>
            </a:pPr>
            <a:r>
              <a:rPr lang="en-US" altLang="zh-CN" sz="1600"/>
              <a:t>An attention function can be described as </a:t>
            </a:r>
            <a:r>
              <a:rPr lang="en-US" altLang="zh-CN" sz="1600" b="1"/>
              <a:t>mapping a query</a:t>
            </a:r>
            <a:r>
              <a:rPr lang="en-US" altLang="zh-CN" sz="1600"/>
              <a:t> and a </a:t>
            </a:r>
            <a:r>
              <a:rPr lang="en-US" altLang="zh-CN" sz="1600" b="1"/>
              <a:t>set of key-value pairs to an output </a:t>
            </a:r>
            <a:r>
              <a:rPr lang="en-US" altLang="zh-CN" sz="1600"/>
              <a:t>, where the query, keys, values, and output are all vectors. The output is computed as a</a:t>
            </a:r>
            <a:r>
              <a:rPr lang="en-US" altLang="zh-CN" sz="1600" b="1"/>
              <a:t> weighted sum</a:t>
            </a:r>
            <a:r>
              <a:rPr lang="en-US" altLang="zh-CN" sz="1600"/>
              <a:t> of the values, where the weight assigned to each value is computed by a compatibility function of the query with the corresponding key.</a:t>
            </a:r>
            <a:endParaRPr lang="en-US" altLang="zh-CN" sz="1600"/>
          </a:p>
          <a:p>
            <a:pPr marL="800100" lvl="1" indent="-342900">
              <a:buAutoNum type="arabicPeriod"/>
            </a:pPr>
            <a:r>
              <a:rPr lang="en-US" altLang="zh-CN" sz="1600"/>
              <a:t>We call our particular attention "</a:t>
            </a:r>
            <a:r>
              <a:rPr lang="en-US" altLang="zh-CN" sz="1600" b="1"/>
              <a:t>Scaled Dot-Product Attention</a:t>
            </a:r>
            <a:r>
              <a:rPr lang="en-US" altLang="zh-CN" sz="1600"/>
              <a:t>". The input consists of queries and keys of dimension </a:t>
            </a:r>
            <a:r>
              <a:rPr lang="en-US" altLang="zh-CN" sz="1600" b="1"/>
              <a:t>dk</a:t>
            </a:r>
            <a:r>
              <a:rPr lang="en-US" altLang="zh-CN" sz="1600"/>
              <a:t>, and values of dimension </a:t>
            </a:r>
            <a:r>
              <a:rPr lang="en-US" altLang="zh-CN" sz="1600" b="1"/>
              <a:t>dv</a:t>
            </a:r>
            <a:r>
              <a:rPr lang="en-US" altLang="zh-CN" sz="1600"/>
              <a:t>. We compute the dot products of the query with all keys, divide each by √dk, and apply a softmax function to obtain the weights on the values.</a:t>
            </a:r>
            <a:endParaRPr lang="en-US" altLang="zh-CN" sz="1600"/>
          </a:p>
          <a:p>
            <a:pPr marL="800100" lvl="1" indent="-342900">
              <a:buAutoNum type="arabicPeriod"/>
            </a:pPr>
            <a:r>
              <a:rPr lang="en-US" altLang="zh-CN" sz="1600"/>
              <a:t>In practice, we compute the attention function on a set of queries</a:t>
            </a:r>
            <a:r>
              <a:rPr lang="en-US" altLang="zh-CN" sz="1600" b="1"/>
              <a:t> simultaneously</a:t>
            </a:r>
            <a:r>
              <a:rPr lang="en-US" altLang="zh-CN" sz="1600"/>
              <a:t>, packed together into a </a:t>
            </a:r>
            <a:r>
              <a:rPr lang="en-US" altLang="zh-CN" sz="1600" b="1"/>
              <a:t>matrix Q</a:t>
            </a:r>
            <a:r>
              <a:rPr lang="en-US" altLang="zh-CN" sz="1600"/>
              <a:t>. The keys and values are also packed together into </a:t>
            </a:r>
            <a:r>
              <a:rPr lang="en-US" altLang="zh-CN" sz="1600" b="1"/>
              <a:t>matrices K</a:t>
            </a:r>
            <a:r>
              <a:rPr lang="en-US" altLang="zh-CN" sz="1600"/>
              <a:t> and </a:t>
            </a:r>
            <a:r>
              <a:rPr lang="en-US" altLang="zh-CN" sz="1600" b="1"/>
              <a:t>V</a:t>
            </a:r>
            <a:r>
              <a:rPr lang="en-US" altLang="zh-CN" sz="1600"/>
              <a:t> . We compute the matrix of outputs as:</a:t>
            </a:r>
            <a:endParaRPr lang="en-US" altLang="zh-CN" sz="2000"/>
          </a:p>
          <a:p>
            <a:pPr marL="800100" lvl="1" indent="-342900">
              <a:buAutoNum type="arabicPeriod"/>
            </a:pP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2060" y="5124450"/>
            <a:ext cx="4476750" cy="847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605" y="1953895"/>
            <a:ext cx="3209925" cy="4095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575" y="93345"/>
            <a:ext cx="4347210" cy="18605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Transformer Model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7444740" cy="4351655"/>
          </a:xfrm>
        </p:spPr>
        <p:txBody>
          <a:bodyPr>
            <a:normAutofit lnSpcReduction="10000"/>
          </a:bodyPr>
          <a:p>
            <a:r>
              <a:rPr lang="zh-CN" altLang="en-US"/>
              <a:t>Multi-Head Attention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Instead of performing a single attention function </a:t>
            </a:r>
            <a:r>
              <a:rPr lang="en-US" altLang="zh-CN" sz="1800"/>
              <a:t>, we found it </a:t>
            </a:r>
            <a:r>
              <a:rPr lang="en-US" altLang="zh-CN" sz="1800" b="1"/>
              <a:t>beneficial to linearly</a:t>
            </a:r>
            <a:r>
              <a:rPr lang="en-US" altLang="zh-CN" sz="1800"/>
              <a:t> project the queries, keys and values</a:t>
            </a:r>
            <a:r>
              <a:rPr lang="en-US" altLang="zh-CN" sz="1800" b="1"/>
              <a:t> h</a:t>
            </a:r>
            <a:r>
              <a:rPr lang="en-US" altLang="zh-CN" sz="1800"/>
              <a:t> times with different, learned </a:t>
            </a:r>
            <a:r>
              <a:rPr lang="zh-CN" altLang="en-US"/>
              <a:t>linear projections to </a:t>
            </a:r>
            <a:r>
              <a:rPr lang="zh-CN" altLang="en-US" b="1"/>
              <a:t>dk</a:t>
            </a:r>
            <a:r>
              <a:rPr lang="zh-CN" altLang="en-US"/>
              <a:t>, </a:t>
            </a:r>
            <a:r>
              <a:rPr lang="zh-CN" altLang="en-US" b="1"/>
              <a:t>dk</a:t>
            </a:r>
            <a:r>
              <a:rPr lang="zh-CN" altLang="en-US"/>
              <a:t> and </a:t>
            </a:r>
            <a:r>
              <a:rPr lang="zh-CN" altLang="en-US" b="1"/>
              <a:t>dv</a:t>
            </a:r>
            <a:r>
              <a:rPr lang="zh-CN" altLang="en-US"/>
              <a:t> dimensions, respectively.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On each of these queries, keys and values we </a:t>
            </a:r>
            <a:r>
              <a:rPr lang="en-US" altLang="zh-CN"/>
              <a:t>can</a:t>
            </a:r>
            <a:r>
              <a:rPr lang="zh-CN" altLang="en-US"/>
              <a:t> perform the attention function in parallel, yielding </a:t>
            </a:r>
            <a:r>
              <a:rPr lang="zh-CN" altLang="en-US" b="1"/>
              <a:t>dv-dimensional</a:t>
            </a:r>
            <a:r>
              <a:rPr lang="zh-CN" altLang="en-US"/>
              <a:t> output values.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These are </a:t>
            </a:r>
            <a:r>
              <a:rPr lang="zh-CN" altLang="en-US" b="1"/>
              <a:t>concatenated</a:t>
            </a:r>
            <a:r>
              <a:rPr lang="zh-CN" altLang="en-US"/>
              <a:t> and once again </a:t>
            </a:r>
            <a:r>
              <a:rPr lang="en-US" altLang="zh-CN"/>
              <a:t>do linearly trans</a:t>
            </a:r>
            <a:r>
              <a:rPr lang="zh-CN" altLang="en-US"/>
              <a:t>, resulting in the final values</a:t>
            </a:r>
            <a:r>
              <a:rPr lang="en-US" altLang="zh-CN"/>
              <a:t>.</a:t>
            </a:r>
            <a:r>
              <a:rPr lang="zh-CN" altLang="en-US"/>
              <a:t> </a:t>
            </a:r>
            <a:endParaRPr lang="zh-CN" altLang="en-US"/>
          </a:p>
          <a:p>
            <a:pPr marL="800100" lvl="1" indent="-342900">
              <a:buAutoNum type="arabicPeriod"/>
            </a:pPr>
            <a:endParaRPr lang="zh-CN" altLang="en-US"/>
          </a:p>
          <a:p>
            <a:pPr marL="800100" lvl="1" indent="-342900">
              <a:buAutoNum type="arabicPeriod"/>
            </a:pPr>
            <a:endParaRPr lang="zh-CN" altLang="en-US"/>
          </a:p>
          <a:p>
            <a:pPr marL="800100" lvl="1" indent="-342900">
              <a:buAutoNum type="arabicPeriod"/>
            </a:pP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In this work we employ </a:t>
            </a:r>
            <a:r>
              <a:rPr lang="zh-CN" altLang="en-US" b="1"/>
              <a:t>h = 8</a:t>
            </a:r>
            <a:r>
              <a:rPr lang="zh-CN" altLang="en-US"/>
              <a:t> parallel attention layers, or heads. For each of these we use </a:t>
            </a:r>
            <a:r>
              <a:rPr lang="zh-CN" altLang="en-US" b="1"/>
              <a:t>dk = dv = 64. </a:t>
            </a:r>
            <a:endParaRPr lang="zh-CN" altLang="en-US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4425" y="4401820"/>
            <a:ext cx="3970655" cy="6210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135" y="1825625"/>
            <a:ext cx="3181350" cy="46958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Transformer Model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lnSpc>
                <a:spcPct val="100000"/>
              </a:lnSpc>
            </a:pPr>
            <a:r>
              <a:rPr lang="zh-CN" altLang="en-US"/>
              <a:t>The Transformer uses multi-head attention in three different ways:</a:t>
            </a:r>
            <a:endParaRPr lang="zh-CN" altLang="en-US"/>
          </a:p>
          <a:p>
            <a:pPr marL="800100" lvl="1" indent="-342900">
              <a:lnSpc>
                <a:spcPct val="100000"/>
              </a:lnSpc>
              <a:buAutoNum type="arabicPeriod"/>
            </a:pPr>
            <a:r>
              <a:rPr lang="zh-CN" altLang="en-US"/>
              <a:t>In "encoder-decoder attention" layers, the </a:t>
            </a:r>
            <a:r>
              <a:rPr lang="zh-CN" altLang="en-US" b="1"/>
              <a:t>queries</a:t>
            </a:r>
            <a:r>
              <a:rPr lang="zh-CN" altLang="en-US"/>
              <a:t> come from the previous </a:t>
            </a:r>
            <a:r>
              <a:rPr lang="zh-CN" altLang="en-US" b="1"/>
              <a:t>decoder</a:t>
            </a:r>
            <a:r>
              <a:rPr lang="zh-CN" altLang="en-US"/>
              <a:t> layer, and the memory </a:t>
            </a:r>
            <a:r>
              <a:rPr lang="zh-CN" altLang="en-US" b="1"/>
              <a:t>keys and values</a:t>
            </a:r>
            <a:r>
              <a:rPr lang="zh-CN" altLang="en-US"/>
              <a:t> come from the output of the </a:t>
            </a:r>
            <a:r>
              <a:rPr lang="zh-CN" altLang="en-US" b="1"/>
              <a:t>encoder</a:t>
            </a:r>
            <a:r>
              <a:rPr lang="zh-CN" altLang="en-US"/>
              <a:t>. This allows every position in the decoder to attend over all positions in the input sequence.</a:t>
            </a:r>
            <a:endParaRPr lang="zh-CN" altLang="en-US"/>
          </a:p>
          <a:p>
            <a:pPr marL="800100" lvl="1" indent="-342900">
              <a:lnSpc>
                <a:spcPct val="100000"/>
              </a:lnSpc>
              <a:buAutoNum type="arabicPeriod"/>
            </a:pPr>
            <a:r>
              <a:rPr lang="zh-CN" altLang="en-US"/>
              <a:t>The </a:t>
            </a:r>
            <a:r>
              <a:rPr lang="zh-CN" altLang="en-US" b="1"/>
              <a:t>encoder</a:t>
            </a:r>
            <a:r>
              <a:rPr lang="zh-CN" altLang="en-US"/>
              <a:t> contains self-attention layers. In a self-attention layer all of the keys, values and queries come </a:t>
            </a:r>
            <a:r>
              <a:rPr lang="zh-CN" altLang="en-US" b="1"/>
              <a:t>from the same place</a:t>
            </a:r>
            <a:r>
              <a:rPr lang="zh-CN" altLang="en-US"/>
              <a:t>, in this case,</a:t>
            </a:r>
            <a:r>
              <a:rPr lang="en-US" altLang="zh-CN"/>
              <a:t>the queries , keys and values are the output of previous layer .</a:t>
            </a:r>
            <a:r>
              <a:rPr lang="zh-CN" altLang="en-US"/>
              <a:t> </a:t>
            </a:r>
            <a:r>
              <a:rPr lang="zh-CN" altLang="en-US" b="1"/>
              <a:t>Each position in the encoder can attend to all positions in the previous layer of the encoder.</a:t>
            </a:r>
            <a:endParaRPr lang="zh-CN" altLang="en-US" b="1"/>
          </a:p>
          <a:p>
            <a:pPr marL="800100" lvl="1" indent="-342900">
              <a:lnSpc>
                <a:spcPct val="100000"/>
              </a:lnSpc>
              <a:buAutoNum type="arabicPeriod"/>
            </a:pPr>
            <a:r>
              <a:rPr lang="zh-CN" altLang="en-US"/>
              <a:t>Similarly, self-attention layers in the decoder allow each position in the decoder to attend to all positions in the decoder up to and including that position. We need to </a:t>
            </a:r>
            <a:r>
              <a:rPr lang="zh-CN" altLang="en-US" b="1"/>
              <a:t>prevent </a:t>
            </a:r>
            <a:r>
              <a:rPr lang="en-US" altLang="zh-CN" b="1"/>
              <a:t>right</a:t>
            </a:r>
            <a:r>
              <a:rPr lang="zh-CN" altLang="en-US" b="1"/>
              <a:t>ward information flow in the decoder to preserve the auto-regressive property</a:t>
            </a:r>
            <a:r>
              <a:rPr lang="zh-CN" altLang="en-US"/>
              <a:t>. We implement this inside of scaled dot-product attention by masking out (setting to −∞) all values in the input of the softmax which correspond to illegal connections.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BERT Model (pre-training model)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BERT</a:t>
            </a:r>
            <a:r>
              <a:rPr lang="en-US" altLang="zh-CN"/>
              <a:t>'</a:t>
            </a:r>
            <a:r>
              <a:rPr lang="zh-CN" altLang="en-US"/>
              <a:t>s model architecture is a multi-layer bidirectional </a:t>
            </a:r>
            <a:r>
              <a:rPr lang="zh-CN" altLang="en-US" b="1"/>
              <a:t>Transformer encoder</a:t>
            </a:r>
            <a:r>
              <a:rPr lang="en-US" altLang="zh-CN" b="1"/>
              <a:t>.</a:t>
            </a:r>
            <a:endParaRPr lang="en-US" altLang="zh-CN" b="1"/>
          </a:p>
          <a:p>
            <a:r>
              <a:rPr lang="en-US" altLang="zh-CN" b="1"/>
              <a:t>Input Representation :</a:t>
            </a:r>
            <a:endParaRPr lang="en-US" altLang="zh-CN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9710" y="3068955"/>
            <a:ext cx="9213215" cy="32461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6887</Words>
  <Application>WPS 演示</Application>
  <PresentationFormat>宽屏</PresentationFormat>
  <Paragraphs>119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Unicode MS</vt:lpstr>
      <vt:lpstr>等线</vt:lpstr>
      <vt:lpstr>Office 主题​​</vt:lpstr>
      <vt:lpstr>Attention,Transformer And BERT</vt:lpstr>
      <vt:lpstr>RNN （Sequence Model）</vt:lpstr>
      <vt:lpstr>Encoder-Decoder Model</vt:lpstr>
      <vt:lpstr>Attention Mechanism</vt:lpstr>
      <vt:lpstr>Transformer Model (Self-Attention model)</vt:lpstr>
      <vt:lpstr>Transformer Model</vt:lpstr>
      <vt:lpstr>Transformer Model</vt:lpstr>
      <vt:lpstr>Transformer Model</vt:lpstr>
      <vt:lpstr>BERT Model (pre-training model) </vt:lpstr>
      <vt:lpstr>BERT Model </vt:lpstr>
      <vt:lpstr>BERT Model </vt:lpstr>
      <vt:lpstr>BERT Model</vt:lpstr>
      <vt:lpstr>PowerPoint 演示文稿</vt:lpstr>
      <vt:lpstr>Actual Example (Recently)</vt:lpstr>
      <vt:lpstr>Actual Example (Recently)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TwoStepsFromHell</cp:lastModifiedBy>
  <cp:revision>424</cp:revision>
  <dcterms:created xsi:type="dcterms:W3CDTF">2017-08-03T09:01:00Z</dcterms:created>
  <dcterms:modified xsi:type="dcterms:W3CDTF">2019-01-15T05:59:25Z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