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57" r:id="rId5"/>
    <p:sldId id="264" r:id="rId6"/>
    <p:sldId id="258" r:id="rId7"/>
    <p:sldId id="259" r:id="rId8"/>
    <p:sldId id="260" r:id="rId9"/>
    <p:sldId id="261" r:id="rId10"/>
    <p:sldId id="262" r:id="rId11"/>
    <p:sldId id="263" r:id="rId12"/>
    <p:sldId id="271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37"/>
        <p:guide pos="388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/>
              <a:t>Deep convolutional neural networks for accurate somatic mutation detection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Bohao.Zou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NeuSomati</a:t>
            </a:r>
            <a:r>
              <a:rPr lang="en-US" altLang="zh-CN">
                <a:sym typeface="+mn-ea"/>
              </a:rPr>
              <a:t>c (Evaluation-Why has low F1-Score with INDEL longer than 50 bp .)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4782185" cy="4351655"/>
          </a:xfrm>
        </p:spPr>
        <p:txBody>
          <a:bodyPr/>
          <a:p>
            <a:r>
              <a:rPr lang="zh-CN" altLang="en-US"/>
              <a:t>For large (&gt; 50 bases) INDELs, since most of the </a:t>
            </a:r>
            <a:r>
              <a:rPr lang="zh-CN" altLang="en-US" b="1"/>
              <a:t>short reads with somatic INDELs are soft-clipped</a:t>
            </a:r>
            <a:r>
              <a:rPr lang="zh-CN" altLang="en-US"/>
              <a:t>, the INDEL information is lost in the pileup count matrices.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For such cases, NeuSomatic benefited from other methods’ predictions, since some of the methods like </a:t>
            </a:r>
            <a:r>
              <a:rPr lang="zh-CN" altLang="en-US" b="1"/>
              <a:t>VarDict</a:t>
            </a:r>
            <a:r>
              <a:rPr lang="zh-CN" altLang="en-US"/>
              <a:t> and </a:t>
            </a:r>
            <a:r>
              <a:rPr lang="zh-CN" altLang="en-US" b="1"/>
              <a:t>MuTect2</a:t>
            </a:r>
            <a:r>
              <a:rPr lang="zh-CN" altLang="en-US"/>
              <a:t> used local assembly for their predictions.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635" y="1144905"/>
            <a:ext cx="5134610" cy="19513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635" y="3096260"/>
            <a:ext cx="5135245" cy="1790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270" y="4886960"/>
            <a:ext cx="5134610" cy="1876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84240" y="1443990"/>
            <a:ext cx="367030" cy="12172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altLang="zh-CN" sz="1200" b="1"/>
              <a:t>F1-SCORE</a:t>
            </a:r>
            <a:endParaRPr lang="en-US" altLang="zh-CN" sz="1200" b="1"/>
          </a:p>
        </p:txBody>
      </p:sp>
      <p:sp>
        <p:nvSpPr>
          <p:cNvPr id="10" name="文本框 9"/>
          <p:cNvSpPr txBox="1"/>
          <p:nvPr/>
        </p:nvSpPr>
        <p:spPr>
          <a:xfrm>
            <a:off x="5983605" y="3392805"/>
            <a:ext cx="367030" cy="12172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altLang="zh-CN" sz="1200" b="1"/>
              <a:t>F1-SCORE</a:t>
            </a:r>
            <a:endParaRPr lang="en-US" altLang="zh-CN" sz="1200" b="1"/>
          </a:p>
        </p:txBody>
      </p:sp>
      <p:sp>
        <p:nvSpPr>
          <p:cNvPr id="11" name="文本框 10"/>
          <p:cNvSpPr txBox="1"/>
          <p:nvPr/>
        </p:nvSpPr>
        <p:spPr>
          <a:xfrm>
            <a:off x="5984240" y="5216525"/>
            <a:ext cx="367030" cy="12172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altLang="zh-CN" sz="1200" b="1"/>
              <a:t>F1-SCORE</a:t>
            </a:r>
            <a:endParaRPr lang="en-US" altLang="zh-CN" sz="1200" b="1"/>
          </a:p>
        </p:txBody>
      </p:sp>
      <p:sp>
        <p:nvSpPr>
          <p:cNvPr id="12" name="文本框 11"/>
          <p:cNvSpPr txBox="1"/>
          <p:nvPr/>
        </p:nvSpPr>
        <p:spPr>
          <a:xfrm rot="10800000">
            <a:off x="5480685" y="1144905"/>
            <a:ext cx="613410" cy="56184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 sz="1400">
                <a:sym typeface="+mn-ea"/>
              </a:rPr>
              <a:t>Performance analysis of INDEL accuracy (F1-score) for different INDEL sizes</a:t>
            </a:r>
            <a:endParaRPr lang="zh-CN" altLang="en-US" sz="140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</a:t>
            </a:r>
            <a:r>
              <a:rPr lang="zh-CN" altLang="en-US"/>
              <a:t>omatic </a:t>
            </a:r>
            <a:r>
              <a:rPr lang="en-US" altLang="zh-CN"/>
              <a:t>M</a:t>
            </a:r>
            <a:r>
              <a:rPr lang="zh-CN" altLang="en-US"/>
              <a:t>utation </a:t>
            </a:r>
            <a:r>
              <a:rPr lang="en-US" altLang="zh-CN"/>
              <a:t>Tools (Statistical And Algorithmic Approaches)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6235" cy="2440305"/>
          </a:xfrm>
        </p:spPr>
        <p:txBody>
          <a:bodyPr/>
          <a:p>
            <a:pPr marL="457200" indent="-457200">
              <a:buAutoNum type="arabicPeriod"/>
            </a:pPr>
            <a:r>
              <a:rPr lang="zh-CN" altLang="en-US"/>
              <a:t>MuTect2 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MuSE 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VarDict 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VarScan2 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Strelka2 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 b="1"/>
              <a:t>SomaticSniper </a:t>
            </a:r>
            <a:r>
              <a:rPr lang="en-US" altLang="zh-CN" b="1"/>
              <a:t>(The Best in Normal Tools)</a:t>
            </a:r>
            <a:endParaRPr lang="zh-CN" altLang="en-US"/>
          </a:p>
          <a:p>
            <a:pPr marL="457200" indent="-457200">
              <a:buAutoNum type="arabicPeriod"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7700" y="4117340"/>
            <a:ext cx="10516235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b="1"/>
              <a:t>The defect of normal tools:</a:t>
            </a:r>
            <a:endParaRPr lang="en-US" altLang="zh-CN" b="1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They are </a:t>
            </a:r>
            <a:r>
              <a:rPr lang="en-US" altLang="zh-CN" b="1"/>
              <a:t>limited in generalization to a broader range</a:t>
            </a:r>
            <a:r>
              <a:rPr lang="en-US" altLang="zh-CN"/>
              <a:t> of sample types and sequencing technologies and thus may exhibit </a:t>
            </a:r>
            <a:r>
              <a:rPr lang="en-US" altLang="zh-CN" b="1"/>
              <a:t>suboptimal accuracy in</a:t>
            </a:r>
            <a:r>
              <a:rPr lang="en-US" altLang="zh-CN"/>
              <a:t> </a:t>
            </a:r>
            <a:r>
              <a:rPr lang="en-US" altLang="zh-CN" b="1"/>
              <a:t>such scenarios.</a:t>
            </a:r>
            <a:endParaRPr lang="en-US" altLang="zh-CN" b="1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The best performance in those tools is </a:t>
            </a:r>
            <a:r>
              <a:rPr lang="zh-CN" altLang="en-US" b="1">
                <a:sym typeface="+mn-ea"/>
              </a:rPr>
              <a:t>SomaticSniper</a:t>
            </a:r>
            <a:r>
              <a:rPr lang="en-US" altLang="zh-CN"/>
              <a:t> . it uses the machine-learning technology  and do well in some cases . However it also has drawback , such as in the </a:t>
            </a:r>
            <a:r>
              <a:rPr lang="en-US" altLang="zh-CN" b="1"/>
              <a:t>low complexity regions</a:t>
            </a:r>
            <a:r>
              <a:rPr lang="en-US" altLang="zh-CN"/>
              <a:t> and </a:t>
            </a:r>
            <a:r>
              <a:rPr lang="en-US" altLang="zh-CN" b="1"/>
              <a:t>low tumor purity sample</a:t>
            </a:r>
            <a:r>
              <a:rPr lang="en-US" altLang="zh-CN"/>
              <a:t> , the result of </a:t>
            </a:r>
            <a:r>
              <a:rPr lang="zh-CN" altLang="en-US" b="1">
                <a:sym typeface="+mn-ea"/>
              </a:rPr>
              <a:t>SomaticSniper </a:t>
            </a:r>
            <a:r>
              <a:rPr lang="en-US" altLang="zh-CN">
                <a:sym typeface="+mn-ea"/>
              </a:rPr>
              <a:t>is not well .</a:t>
            </a:r>
            <a:endParaRPr lang="en-US" altLang="zh-CN" b="1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 descr="NeuSomati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6405" y="1270"/>
            <a:ext cx="5217160" cy="68554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13335" y="1724025"/>
            <a:ext cx="459740" cy="29940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b="1">
                <a:sym typeface="+mn-ea"/>
              </a:rPr>
              <a:t>NeuSomati</a:t>
            </a:r>
            <a:r>
              <a:rPr lang="en-US" altLang="zh-CN" b="1">
                <a:sym typeface="+mn-ea"/>
              </a:rPr>
              <a:t>c (Work Flow)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6113780" y="315595"/>
            <a:ext cx="4211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Candidate </a:t>
            </a:r>
            <a:r>
              <a:rPr lang="en-US" altLang="zh-CN" b="1"/>
              <a:t>M</a:t>
            </a:r>
            <a:r>
              <a:rPr lang="zh-CN" altLang="en-US" b="1"/>
              <a:t>utation </a:t>
            </a:r>
            <a:r>
              <a:rPr lang="en-US" altLang="zh-CN" b="1"/>
              <a:t>P</a:t>
            </a:r>
            <a:r>
              <a:rPr lang="zh-CN" altLang="en-US" b="1"/>
              <a:t>reparation</a:t>
            </a:r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6113780" y="683895"/>
            <a:ext cx="532638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 sz="1600"/>
              <a:t>As the first step, we scan</a:t>
            </a:r>
            <a:r>
              <a:rPr lang="zh-CN" altLang="en-US" sz="1600" b="1"/>
              <a:t> tumor read alignments</a:t>
            </a:r>
            <a:r>
              <a:rPr lang="zh-CN" altLang="en-US" sz="1600"/>
              <a:t> to </a:t>
            </a:r>
            <a:r>
              <a:rPr lang="zh-CN" altLang="en-US" sz="1600" b="1"/>
              <a:t>find candidate locations</a:t>
            </a:r>
            <a:r>
              <a:rPr lang="zh-CN" altLang="en-US" sz="1600"/>
              <a:t> with evidence of mutations</a:t>
            </a:r>
            <a:r>
              <a:rPr lang="en-US" altLang="zh-CN" sz="1600"/>
              <a:t>,Many of these positions have either germline variants or erroneous calls made due to the complexity of the genomic region .</a:t>
            </a:r>
            <a:endParaRPr lang="en-US" altLang="zh-CN" sz="1600"/>
          </a:p>
          <a:p>
            <a:pPr marL="342900" indent="-342900">
              <a:buAutoNum type="arabicPeriod"/>
            </a:pPr>
            <a:r>
              <a:rPr lang="en-US" altLang="zh-CN" sz="1600"/>
              <a:t>We apply a </a:t>
            </a:r>
            <a:r>
              <a:rPr lang="en-US" altLang="zh-CN" sz="1600" b="1"/>
              <a:t>set of liberal filters</a:t>
            </a:r>
            <a:r>
              <a:rPr lang="en-US" altLang="zh-CN" sz="1600"/>
              <a:t> on the set of candidate locations to make sure the number of such locations is reasonable.</a:t>
            </a:r>
            <a:endParaRPr lang="en-US" altLang="zh-CN" sz="1600"/>
          </a:p>
          <a:p>
            <a:pPr marL="342900" indent="-342900">
              <a:buAutoNum type="arabicPeriod"/>
            </a:pPr>
            <a:endParaRPr lang="en-US" altLang="zh-CN" sz="16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1600" b="1"/>
              <a:t>Stand-alone model</a:t>
            </a:r>
            <a:r>
              <a:rPr lang="en-US" altLang="zh-CN" sz="1600"/>
              <a:t>:</a:t>
            </a:r>
            <a:endParaRPr lang="en-US" altLang="zh-CN" sz="1600"/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sz="1600"/>
              <a:t>For </a:t>
            </a:r>
            <a:r>
              <a:rPr lang="en-US" altLang="zh-CN" sz="1600" b="1"/>
              <a:t>SNVs</a:t>
            </a:r>
            <a:r>
              <a:rPr lang="en-US" altLang="zh-CN" sz="1600"/>
              <a:t>, we required </a:t>
            </a:r>
            <a:r>
              <a:rPr lang="en-US" altLang="zh-CN" sz="1600" b="1"/>
              <a:t>AF</a:t>
            </a:r>
            <a:r>
              <a:rPr lang="en-US" altLang="zh-CN" sz="1600"/>
              <a:t> (allele-frequency) ≥ 0.03 </a:t>
            </a:r>
            <a:r>
              <a:rPr lang="en-US" altLang="zh-CN" sz="1600" b="1"/>
              <a:t>OR</a:t>
            </a:r>
            <a:r>
              <a:rPr lang="en-US" altLang="zh-CN" sz="1600"/>
              <a:t> more than 2 reads supporting the SNV and Phred scaled base quality score larger than 19 (larger than 14 for real WES dataset) as the minimum requirements.</a:t>
            </a:r>
            <a:endParaRPr lang="en-US" altLang="zh-CN" sz="1600"/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sz="1600"/>
              <a:t>For </a:t>
            </a:r>
            <a:r>
              <a:rPr lang="en-US" altLang="zh-CN" sz="1600" b="1"/>
              <a:t>1-base INDELs</a:t>
            </a:r>
            <a:r>
              <a:rPr lang="en-US" altLang="zh-CN" sz="1600"/>
              <a:t>, we required AF≥ 0.02 or more than one read support.</a:t>
            </a:r>
            <a:endParaRPr lang="en-US" altLang="zh-CN" sz="1600"/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sz="1600"/>
              <a:t>For </a:t>
            </a:r>
            <a:r>
              <a:rPr lang="en-US" altLang="zh-CN" sz="1600" b="1"/>
              <a:t>INDELs larger than 1-base</a:t>
            </a:r>
            <a:r>
              <a:rPr lang="en-US" altLang="zh-CN" sz="1600"/>
              <a:t>, we require AF≥ 0.03 .</a:t>
            </a:r>
            <a:endParaRPr lang="en-US" altLang="zh-CN" sz="1600"/>
          </a:p>
          <a:p>
            <a:pPr marL="800100" lvl="1" indent="-342900">
              <a:buFont typeface="+mj-ea"/>
              <a:buAutoNum type="circleNumDbPlain"/>
            </a:pPr>
            <a:endParaRPr lang="en-US" altLang="zh-CN" sz="1600"/>
          </a:p>
          <a:p>
            <a:pPr marL="342900" lvl="0" indent="-342900">
              <a:buFont typeface="Wingdings" panose="05000000000000000000" charset="0"/>
              <a:buChar char="Ø"/>
            </a:pPr>
            <a:r>
              <a:rPr lang="en-US" altLang="zh-CN" sz="1600" b="1"/>
              <a:t>Ensemble model</a:t>
            </a:r>
            <a:r>
              <a:rPr lang="en-US" altLang="zh-CN" sz="1600"/>
              <a:t>:</a:t>
            </a:r>
            <a:endParaRPr lang="en-US" altLang="zh-CN" sz="1600"/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sz="1600"/>
              <a:t>Used AF ≥ 0.1 for </a:t>
            </a:r>
            <a:r>
              <a:rPr lang="en-US" altLang="zh-CN" sz="1600" b="1"/>
              <a:t>SNVs</a:t>
            </a:r>
            <a:r>
              <a:rPr lang="en-US" altLang="zh-CN" sz="1600"/>
              <a:t> and </a:t>
            </a:r>
            <a:r>
              <a:rPr lang="en-US" altLang="zh-CN" sz="1600" b="1"/>
              <a:t>INDELs larger than 1-base.</a:t>
            </a:r>
            <a:endParaRPr lang="en-US" altLang="zh-CN" sz="1600" b="1"/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sz="1600"/>
              <a:t>AF ≥ 0.15 for </a:t>
            </a:r>
            <a:r>
              <a:rPr lang="en-US" altLang="zh-CN" sz="1600" b="1"/>
              <a:t>1-base INDELs.</a:t>
            </a:r>
            <a:endParaRPr lang="en-US" altLang="zh-CN"/>
          </a:p>
          <a:p>
            <a:pPr marL="800100" lvl="1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AutoNum type="arabicPeriod"/>
            </a:pP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NeuSomati</a:t>
            </a:r>
            <a:r>
              <a:rPr lang="en-US" altLang="zh-CN"/>
              <a:t>c (Input General)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7116445" cy="4351655"/>
          </a:xfrm>
        </p:spPr>
        <p:txBody>
          <a:bodyPr>
            <a:normAutofit lnSpcReduction="10000"/>
          </a:bodyPr>
          <a:p>
            <a:pPr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zh-CN" sz="1600" b="1">
                <a:sym typeface="+mn-ea"/>
              </a:rPr>
              <a:t>Input</a:t>
            </a:r>
            <a:r>
              <a:rPr lang="en-US" altLang="zh-CN" sz="1600"/>
              <a:t> </a:t>
            </a:r>
            <a:r>
              <a:rPr lang="en-US" altLang="zh-CN" sz="1600" b="1"/>
              <a:t>C</a:t>
            </a:r>
            <a:r>
              <a:rPr lang="zh-CN" altLang="en-US" sz="1600" b="1">
                <a:sym typeface="+mn-ea"/>
              </a:rPr>
              <a:t>andidate</a:t>
            </a:r>
            <a:r>
              <a:rPr lang="en-US" altLang="zh-CN" sz="1600" b="1">
                <a:sym typeface="+mn-ea"/>
              </a:rPr>
              <a:t>s</a:t>
            </a:r>
            <a:r>
              <a:rPr lang="en-US" altLang="zh-CN" sz="1600"/>
              <a:t> :</a:t>
            </a:r>
            <a:endParaRPr lang="zh-CN" altLang="en-US" sz="1600"/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1600"/>
              <a:t>The inputs to NeuSomatic</a:t>
            </a:r>
            <a:r>
              <a:rPr lang="en-US" altLang="zh-CN" sz="1600"/>
              <a:t>'</a:t>
            </a:r>
            <a:r>
              <a:rPr lang="zh-CN" altLang="en-US" sz="1600"/>
              <a:t>s network are </a:t>
            </a:r>
            <a:r>
              <a:rPr lang="zh-CN" altLang="en-US" sz="1600" b="1"/>
              <a:t>candidate somatic mutations</a:t>
            </a:r>
            <a:r>
              <a:rPr lang="zh-CN" altLang="en-US" sz="1600"/>
              <a:t> identified by scanning the sequence alignments for the </a:t>
            </a:r>
            <a:r>
              <a:rPr lang="zh-CN" altLang="en-US" sz="1600" b="1"/>
              <a:t>tumor sample</a:t>
            </a:r>
            <a:r>
              <a:rPr lang="zh-CN" altLang="en-US" sz="1600"/>
              <a:t> as well as the matched </a:t>
            </a:r>
            <a:r>
              <a:rPr lang="zh-CN" altLang="en-US" sz="1600" b="1"/>
              <a:t>normal sample </a:t>
            </a:r>
            <a:r>
              <a:rPr lang="en-US" altLang="zh-CN" sz="1600" b="1"/>
              <a:t>.</a:t>
            </a:r>
            <a:endParaRPr lang="en-US" altLang="zh-CN" sz="1600" b="1"/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1600"/>
              <a:t>Somatic mutations </a:t>
            </a:r>
            <a:r>
              <a:rPr lang="en-US" altLang="zh-CN" sz="1600" b="1"/>
              <a:t>reported</a:t>
            </a:r>
            <a:r>
              <a:rPr lang="en-US" altLang="zh-CN" sz="1600"/>
              <a:t> by other methods can also be included in this </a:t>
            </a:r>
            <a:r>
              <a:rPr lang="en-US" altLang="zh-CN" sz="1600" b="1"/>
              <a:t>list of</a:t>
            </a:r>
            <a:r>
              <a:rPr lang="en-US" altLang="zh-CN" sz="1600"/>
              <a:t> </a:t>
            </a:r>
            <a:r>
              <a:rPr lang="en-US" altLang="zh-CN" sz="1600" b="1"/>
              <a:t>candidates</a:t>
            </a:r>
            <a:r>
              <a:rPr lang="en-US" altLang="zh-CN" sz="1600"/>
              <a:t>.</a:t>
            </a:r>
            <a:endParaRPr lang="en-US" altLang="zh-CN" sz="1600"/>
          </a:p>
          <a:p>
            <a:pPr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zh-CN" sz="1600" b="1">
                <a:sym typeface="+mn-ea"/>
              </a:rPr>
              <a:t>Input</a:t>
            </a:r>
            <a:r>
              <a:rPr lang="en-US" altLang="zh-CN" sz="1600" b="1"/>
              <a:t> Structure</a:t>
            </a:r>
            <a:r>
              <a:rPr lang="en-US" altLang="zh-CN" sz="1600"/>
              <a:t>:</a:t>
            </a:r>
            <a:endParaRPr lang="en-US" altLang="zh-CN" sz="1600"/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1600"/>
              <a:t>They construct a 3-dimensional feature matrix </a:t>
            </a:r>
            <a:r>
              <a:rPr lang="en-US" altLang="zh-CN" sz="1600" b="1"/>
              <a:t>M</a:t>
            </a:r>
            <a:r>
              <a:rPr lang="en-US" altLang="zh-CN" sz="1600"/>
              <a:t> (of size </a:t>
            </a:r>
            <a:r>
              <a:rPr lang="en-US" altLang="zh-CN" sz="1600" b="1"/>
              <a:t>k × 5 × 32</a:t>
            </a:r>
            <a:r>
              <a:rPr lang="en-US" altLang="zh-CN" sz="1600"/>
              <a:t>), consisting of </a:t>
            </a:r>
            <a:r>
              <a:rPr lang="en-US" altLang="zh-CN" sz="1600" b="1"/>
              <a:t>k </a:t>
            </a:r>
            <a:r>
              <a:rPr lang="en-US" altLang="zh-CN" sz="1600"/>
              <a:t>channels each of size </a:t>
            </a:r>
            <a:r>
              <a:rPr lang="en-US" altLang="zh-CN" sz="1600" b="1"/>
              <a:t>5 × 32</a:t>
            </a:r>
            <a:r>
              <a:rPr lang="en-US" altLang="zh-CN" sz="1600"/>
              <a:t>, to capture signals from the region centered around that locus .</a:t>
            </a:r>
            <a:endParaRPr lang="en-US" altLang="zh-CN" sz="1600"/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1600"/>
              <a:t>Each channel of the matrix </a:t>
            </a:r>
            <a:r>
              <a:rPr lang="en-US" altLang="zh-CN" sz="1600" b="1"/>
              <a:t>M</a:t>
            </a:r>
            <a:r>
              <a:rPr lang="en-US" altLang="zh-CN" sz="1600"/>
              <a:t> has 5 rows representing the </a:t>
            </a:r>
            <a:r>
              <a:rPr lang="en-US" altLang="zh-CN" sz="1600" b="1"/>
              <a:t>4 nucleotide bases as well as the gapped base (‘-’)</a:t>
            </a:r>
            <a:r>
              <a:rPr lang="en-US" altLang="zh-CN" sz="1600"/>
              <a:t>, and 32 columns representing the </a:t>
            </a:r>
            <a:r>
              <a:rPr lang="en-US" altLang="zh-CN" sz="1600" b="1"/>
              <a:t>alignment columns around the candidate location.</a:t>
            </a:r>
            <a:endParaRPr lang="en-US" altLang="zh-CN" sz="16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7495" y="4541520"/>
            <a:ext cx="3175635" cy="1635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495" y="1238885"/>
            <a:ext cx="3175000" cy="30245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NeuSomati</a:t>
            </a:r>
            <a:r>
              <a:rPr lang="en-US" altLang="zh-CN">
                <a:sym typeface="+mn-ea"/>
              </a:rPr>
              <a:t>c (Input Detail)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5899150" cy="4748530"/>
          </a:xfrm>
        </p:spPr>
        <p:txBody>
          <a:bodyPr>
            <a:normAutofit fontScale="90000"/>
          </a:bodyPr>
          <a:p>
            <a:pPr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zh-CN" altLang="en-US" sz="1800"/>
              <a:t>Sequence alignment information </a:t>
            </a:r>
            <a:r>
              <a:rPr lang="zh-CN" altLang="en-US" sz="1800" b="1"/>
              <a:t>in a window of 7 bases</a:t>
            </a:r>
            <a:r>
              <a:rPr lang="zh-CN" altLang="en-US" sz="1800"/>
              <a:t> around the candidate somatic mutation is extracted</a:t>
            </a:r>
            <a:r>
              <a:rPr lang="en-US" altLang="zh-CN" sz="1800"/>
              <a:t>.</a:t>
            </a:r>
            <a:endParaRPr lang="en-US" altLang="zh-CN" sz="1800"/>
          </a:p>
          <a:p>
            <a:pPr>
              <a:lnSpc>
                <a:spcPct val="80000"/>
              </a:lnSpc>
            </a:pPr>
            <a:r>
              <a:rPr lang="en-US" altLang="zh-CN" sz="1800" b="1"/>
              <a:t>Reference channel</a:t>
            </a:r>
            <a:r>
              <a:rPr lang="en-US" altLang="zh-CN" sz="1800"/>
              <a:t>:</a:t>
            </a:r>
            <a:endParaRPr lang="en-US" altLang="zh-CN" sz="1800"/>
          </a:p>
          <a:p>
            <a:pPr marL="914400" lvl="1" indent="-457200">
              <a:lnSpc>
                <a:spcPct val="80000"/>
              </a:lnSpc>
              <a:buAutoNum type="arabicPeriod"/>
            </a:pPr>
            <a:r>
              <a:rPr lang="en-US" altLang="zh-CN" sz="1620"/>
              <a:t>The reference sequence is then augmented by adding gaps to</a:t>
            </a:r>
            <a:r>
              <a:rPr lang="en-US" altLang="zh-CN" sz="1620" b="1"/>
              <a:t> account for insertions</a:t>
            </a:r>
            <a:r>
              <a:rPr lang="en-US" altLang="zh-CN" sz="1620"/>
              <a:t> in the reads.</a:t>
            </a:r>
            <a:endParaRPr lang="en-US" altLang="zh-CN" sz="1620"/>
          </a:p>
          <a:p>
            <a:pPr marL="914400" lvl="1" indent="-457200">
              <a:lnSpc>
                <a:spcPct val="80000"/>
              </a:lnSpc>
              <a:buAutoNum type="arabicPeriod"/>
            </a:pPr>
            <a:r>
              <a:rPr lang="en-US" altLang="zh-CN" sz="1620"/>
              <a:t>The augmented alignment is then summarized into the </a:t>
            </a:r>
            <a:r>
              <a:rPr lang="en-US" altLang="zh-CN" sz="1620" b="1"/>
              <a:t>reference matrix</a:t>
            </a:r>
            <a:r>
              <a:rPr lang="en-US" altLang="zh-CN" sz="1620"/>
              <a:t>.</a:t>
            </a:r>
            <a:endParaRPr lang="en-US" altLang="zh-CN" sz="1620"/>
          </a:p>
          <a:p>
            <a:pPr>
              <a:lnSpc>
                <a:spcPct val="80000"/>
              </a:lnSpc>
            </a:pPr>
            <a:r>
              <a:rPr lang="en-US" altLang="zh-CN" sz="1800" b="1"/>
              <a:t>The tumor and the normal count </a:t>
            </a:r>
            <a:r>
              <a:rPr lang="en-US" altLang="zh-CN" sz="1800" b="1">
                <a:sym typeface="+mn-ea"/>
              </a:rPr>
              <a:t>channel</a:t>
            </a:r>
            <a:r>
              <a:rPr lang="en-US" altLang="zh-CN" sz="1800"/>
              <a:t> :</a:t>
            </a:r>
            <a:endParaRPr lang="en-US" altLang="zh-CN" sz="1800"/>
          </a:p>
          <a:p>
            <a:pPr marL="914400" lvl="1" indent="-457200">
              <a:lnSpc>
                <a:spcPct val="90000"/>
              </a:lnSpc>
              <a:buAutoNum type="arabicPeriod"/>
            </a:pPr>
            <a:r>
              <a:rPr lang="en-US" altLang="zh-CN" sz="1620"/>
              <a:t>The </a:t>
            </a:r>
            <a:r>
              <a:rPr lang="en-US" altLang="zh-CN" sz="1620" b="1"/>
              <a:t>count</a:t>
            </a:r>
            <a:r>
              <a:rPr lang="en-US" altLang="zh-CN" sz="1620"/>
              <a:t> matrices record </a:t>
            </a:r>
            <a:r>
              <a:rPr lang="en-US" altLang="zh-CN" sz="1620" b="1"/>
              <a:t>the number of </a:t>
            </a:r>
            <a:r>
              <a:rPr lang="en-US" altLang="zh-CN" sz="1620"/>
              <a:t>A/C/G/T and gap (‘-’) characters in each column of the alignment .</a:t>
            </a:r>
            <a:endParaRPr lang="en-US" altLang="zh-CN" sz="1620"/>
          </a:p>
          <a:p>
            <a:pPr>
              <a:lnSpc>
                <a:spcPct val="80000"/>
              </a:lnSpc>
            </a:pPr>
            <a:r>
              <a:rPr lang="en-US" altLang="zh-CN" sz="1800" b="1"/>
              <a:t>Coverage</a:t>
            </a:r>
            <a:r>
              <a:rPr lang="en-US" altLang="zh-CN" sz="1800"/>
              <a:t> </a:t>
            </a:r>
            <a:r>
              <a:rPr lang="en-US" altLang="zh-CN" sz="1800" b="1">
                <a:sym typeface="+mn-ea"/>
              </a:rPr>
              <a:t>channel</a:t>
            </a:r>
            <a:r>
              <a:rPr lang="en-US" altLang="zh-CN" sz="1800"/>
              <a:t>:</a:t>
            </a:r>
            <a:endParaRPr lang="en-US" altLang="zh-CN" sz="1800"/>
          </a:p>
          <a:p>
            <a:pPr marL="914400" lvl="1" indent="-457200">
              <a:lnSpc>
                <a:spcPct val="90000"/>
              </a:lnSpc>
              <a:buAutoNum type="arabicPeriod"/>
            </a:pPr>
            <a:r>
              <a:rPr lang="en-US" altLang="zh-CN" sz="1620"/>
              <a:t>The </a:t>
            </a:r>
            <a:r>
              <a:rPr lang="en-US" altLang="zh-CN" sz="1620" b="1"/>
              <a:t>count matrices are then normalized</a:t>
            </a:r>
            <a:r>
              <a:rPr lang="en-US" altLang="zh-CN" sz="1620"/>
              <a:t> by coverage to reflect base frequencies in each column</a:t>
            </a:r>
            <a:endParaRPr lang="en-US" altLang="zh-CN" sz="1620"/>
          </a:p>
          <a:p>
            <a:pPr>
              <a:lnSpc>
                <a:spcPct val="90000"/>
              </a:lnSpc>
            </a:pPr>
            <a:r>
              <a:rPr lang="en-US" altLang="zh-CN" sz="1800" b="1"/>
              <a:t>Another </a:t>
            </a:r>
            <a:r>
              <a:rPr lang="en-US" altLang="zh-CN" sz="1800" b="1">
                <a:sym typeface="+mn-ea"/>
              </a:rPr>
              <a:t>channel</a:t>
            </a:r>
            <a:r>
              <a:rPr lang="en-US" altLang="zh-CN" sz="1800" b="1"/>
              <a:t>:</a:t>
            </a:r>
            <a:endParaRPr lang="en-US" altLang="zh-CN" sz="1800" b="1"/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altLang="zh-CN"/>
              <a:t>Record other alignment signals in tumor and normal samples, such as </a:t>
            </a:r>
            <a:r>
              <a:rPr lang="en-US" altLang="zh-CN" b="1"/>
              <a:t>base quality</a:t>
            </a:r>
            <a:r>
              <a:rPr lang="en-US" altLang="zh-CN"/>
              <a:t>, </a:t>
            </a:r>
            <a:r>
              <a:rPr lang="en-US" altLang="zh-CN" b="1"/>
              <a:t>mapping quality</a:t>
            </a:r>
            <a:r>
              <a:rPr lang="en-US" altLang="zh-CN"/>
              <a:t>, </a:t>
            </a:r>
            <a:r>
              <a:rPr lang="en-US" altLang="zh-CN" b="1"/>
              <a:t>strands</a:t>
            </a:r>
            <a:r>
              <a:rPr lang="en-US" altLang="zh-CN"/>
              <a:t>,</a:t>
            </a:r>
            <a:r>
              <a:rPr lang="en-US" altLang="zh-CN" b="1"/>
              <a:t> clipping information</a:t>
            </a:r>
            <a:r>
              <a:rPr lang="en-US" altLang="zh-CN"/>
              <a:t>, </a:t>
            </a:r>
            <a:r>
              <a:rPr lang="en-US" altLang="zh-CN" b="1"/>
              <a:t>edit distance</a:t>
            </a:r>
            <a:r>
              <a:rPr lang="en-US" altLang="zh-CN"/>
              <a:t>, </a:t>
            </a:r>
            <a:r>
              <a:rPr lang="en-US" altLang="zh-CN" b="1"/>
              <a:t>alignment score</a:t>
            </a:r>
            <a:r>
              <a:rPr lang="en-US" altLang="zh-CN"/>
              <a:t>, </a:t>
            </a:r>
            <a:r>
              <a:rPr lang="en-US" altLang="zh-CN" b="1"/>
              <a:t>and paired-end information</a:t>
            </a:r>
            <a:r>
              <a:rPr lang="en-US" altLang="zh-CN"/>
              <a:t>.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3340" y="3582035"/>
            <a:ext cx="5735955" cy="32289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715" y="120015"/>
            <a:ext cx="3545205" cy="3378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NeuSomati</a:t>
            </a:r>
            <a:r>
              <a:rPr lang="en-US" altLang="zh-CN">
                <a:sym typeface="+mn-ea"/>
              </a:rPr>
              <a:t>c (CNN Architecture And Output)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4325"/>
            <a:ext cx="6743065" cy="4351655"/>
          </a:xfrm>
        </p:spPr>
        <p:txBody>
          <a:bodyPr>
            <a:noAutofit/>
          </a:bodyPr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zh-CN" sz="1600"/>
              <a:t>Three classifications output:</a:t>
            </a:r>
            <a:endParaRPr lang="en-US" altLang="zh-CN" sz="1600"/>
          </a:p>
          <a:p>
            <a:pPr marL="457200" indent="-457200">
              <a:lnSpc>
                <a:spcPct val="100000"/>
              </a:lnSpc>
              <a:buFont typeface="Wingdings" panose="05000000000000000000" charset="0"/>
              <a:buAutoNum type="arabicPeriod"/>
            </a:pPr>
            <a:r>
              <a:rPr lang="en-US" altLang="zh-CN" sz="1600"/>
              <a:t>The </a:t>
            </a:r>
            <a:r>
              <a:rPr lang="en-US" altLang="zh-CN" sz="1600" b="1"/>
              <a:t>first classifier</a:t>
            </a:r>
            <a:r>
              <a:rPr lang="en-US" altLang="zh-CN" sz="1600"/>
              <a:t> identifies whether the candidate is a </a:t>
            </a:r>
            <a:r>
              <a:rPr lang="en-US" altLang="zh-CN" sz="1600" b="1"/>
              <a:t>non-somatic call</a:t>
            </a:r>
            <a:r>
              <a:rPr lang="en-US" altLang="zh-CN" sz="1600"/>
              <a:t>, </a:t>
            </a:r>
            <a:r>
              <a:rPr lang="en-US" altLang="zh-CN" sz="1600" b="1"/>
              <a:t>SNV</a:t>
            </a:r>
            <a:r>
              <a:rPr lang="en-US" altLang="zh-CN" sz="1600"/>
              <a:t>, </a:t>
            </a:r>
            <a:r>
              <a:rPr lang="en-US" altLang="zh-CN" sz="1600" b="1"/>
              <a:t>insertion</a:t>
            </a:r>
            <a:r>
              <a:rPr lang="en-US" altLang="zh-CN" sz="1600"/>
              <a:t>, or </a:t>
            </a:r>
            <a:r>
              <a:rPr lang="en-US" altLang="zh-CN" sz="1600" b="1"/>
              <a:t>deletion .</a:t>
            </a:r>
            <a:r>
              <a:rPr lang="en-US" altLang="zh-CN" sz="1600"/>
              <a:t>(softmax classifiers,Cross entropy </a:t>
            </a:r>
            <a:r>
              <a:rPr lang="en-US" altLang="zh-CN" sz="1600">
                <a:sym typeface="+mn-ea"/>
              </a:rPr>
              <a:t>loss function</a:t>
            </a:r>
            <a:r>
              <a:rPr lang="en-US" altLang="zh-CN" sz="1600"/>
              <a:t>)</a:t>
            </a:r>
            <a:endParaRPr lang="en-US" altLang="zh-CN" sz="1600" b="1"/>
          </a:p>
          <a:p>
            <a:pPr marL="457200" indent="-457200">
              <a:lnSpc>
                <a:spcPct val="100000"/>
              </a:lnSpc>
              <a:buFont typeface="Wingdings" panose="05000000000000000000" charset="0"/>
              <a:buAutoNum type="arabicPeriod"/>
            </a:pPr>
            <a:r>
              <a:rPr lang="en-US" altLang="zh-CN" sz="1600"/>
              <a:t>The </a:t>
            </a:r>
            <a:r>
              <a:rPr lang="en-US" altLang="zh-CN" sz="1600" b="1"/>
              <a:t>second classifier</a:t>
            </a:r>
            <a:r>
              <a:rPr lang="en-US" altLang="zh-CN" sz="1600"/>
              <a:t> predicts the </a:t>
            </a:r>
            <a:r>
              <a:rPr lang="en-US" altLang="zh-CN" sz="1600" b="1"/>
              <a:t>length of the somatic mutation</a:t>
            </a:r>
            <a:r>
              <a:rPr lang="en-US" altLang="zh-CN" sz="1600"/>
              <a:t> with four classes (0 indicating non-somatic, or lengths from 1, 2 or greater than 2)  (softmax classifiers,Cross entropy </a:t>
            </a:r>
            <a:r>
              <a:rPr lang="en-US" altLang="zh-CN" sz="1600">
                <a:sym typeface="+mn-ea"/>
              </a:rPr>
              <a:t>loss function</a:t>
            </a:r>
            <a:r>
              <a:rPr lang="en-US" altLang="zh-CN" sz="1600"/>
              <a:t>)</a:t>
            </a:r>
            <a:endParaRPr lang="en-US" altLang="zh-CN" sz="1600"/>
          </a:p>
          <a:p>
            <a:pPr marL="457200" indent="-457200">
              <a:lnSpc>
                <a:spcPct val="100000"/>
              </a:lnSpc>
              <a:buFont typeface="Wingdings" panose="05000000000000000000" charset="0"/>
              <a:buAutoNum type="arabicPeriod"/>
            </a:pPr>
            <a:r>
              <a:rPr lang="en-US" altLang="zh-CN" sz="1600"/>
              <a:t>The </a:t>
            </a:r>
            <a:r>
              <a:rPr lang="en-US" altLang="zh-CN" sz="1600" b="1"/>
              <a:t>third</a:t>
            </a:r>
            <a:r>
              <a:rPr lang="en-US" altLang="zh-CN" sz="1600"/>
              <a:t> regressor predicts the </a:t>
            </a:r>
            <a:r>
              <a:rPr lang="en-US" altLang="zh-CN" sz="1600" b="1"/>
              <a:t>location of the somatic mutation.</a:t>
            </a:r>
            <a:r>
              <a:rPr lang="en-US" altLang="zh-CN" sz="1600">
                <a:sym typeface="+mn-ea"/>
              </a:rPr>
              <a:t>regressor</a:t>
            </a:r>
            <a:r>
              <a:rPr lang="en-US" altLang="zh-CN" sz="1600"/>
              <a:t> predicts the </a:t>
            </a:r>
            <a:r>
              <a:rPr lang="en-US" altLang="zh-CN" sz="1600" b="1"/>
              <a:t>column </a:t>
            </a:r>
            <a:r>
              <a:rPr lang="en-US" altLang="zh-CN" sz="1600"/>
              <a:t>of the mutations in the matrix .(smooth L1 loss function)</a:t>
            </a:r>
            <a:endParaRPr lang="en-US" altLang="zh-CN" sz="1600"/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zh-CN" sz="1600">
                <a:sym typeface="+mn-ea"/>
              </a:rPr>
              <a:t>Post Processing</a:t>
            </a:r>
            <a:r>
              <a:rPr lang="en-US" altLang="zh-CN" sz="1600" b="1">
                <a:sym typeface="+mn-ea"/>
              </a:rPr>
              <a:t> : </a:t>
            </a:r>
            <a:endParaRPr lang="en-US" altLang="zh-CN" sz="1600" b="1">
              <a:sym typeface="+mn-ea"/>
            </a:endParaRPr>
          </a:p>
          <a:p>
            <a:pPr marL="800100" lvl="1" indent="-342900">
              <a:lnSpc>
                <a:spcPct val="100000"/>
              </a:lnSpc>
              <a:buFont typeface="+mj-ea"/>
              <a:buAutoNum type="circleNumDbPlain"/>
            </a:pPr>
            <a:r>
              <a:rPr lang="en-US" altLang="zh-CN" sz="1440"/>
              <a:t>If the lengths of INDELs are predicted to be larger than 2, we perform a simple </a:t>
            </a:r>
            <a:r>
              <a:rPr lang="en-US" altLang="zh-CN" sz="1440" b="1"/>
              <a:t>post processing</a:t>
            </a:r>
            <a:r>
              <a:rPr lang="en-US" altLang="zh-CN" sz="1440"/>
              <a:t> step on reads overlapping that position to resolve the INDEL sequence from the read alignment </a:t>
            </a:r>
            <a:r>
              <a:rPr lang="en-US" altLang="zh-CN" sz="1440" b="1"/>
              <a:t>CIGAR</a:t>
            </a:r>
            <a:r>
              <a:rPr lang="en-US" altLang="zh-CN" sz="1440"/>
              <a:t> string.</a:t>
            </a:r>
            <a:endParaRPr lang="en-US" altLang="zh-CN" sz="1440"/>
          </a:p>
          <a:p>
            <a:pPr marL="800100" lvl="1" indent="-342900">
              <a:lnSpc>
                <a:spcPct val="100000"/>
              </a:lnSpc>
              <a:buFont typeface="+mj-ea"/>
              <a:buAutoNum type="circleNumDbPlain"/>
            </a:pPr>
            <a:r>
              <a:rPr lang="en-US" altLang="zh-CN" sz="1440"/>
              <a:t>For </a:t>
            </a:r>
            <a:r>
              <a:rPr lang="en-US" altLang="zh-CN" sz="1440" b="1"/>
              <a:t>higher error rate sequencing data</a:t>
            </a:r>
            <a:r>
              <a:rPr lang="en-US" altLang="zh-CN" sz="1440"/>
              <a:t>, </a:t>
            </a:r>
            <a:r>
              <a:rPr lang="en-US" altLang="zh-CN" sz="1440" b="1"/>
              <a:t>more complex</a:t>
            </a:r>
            <a:r>
              <a:rPr lang="en-US" altLang="zh-CN" sz="1440"/>
              <a:t> local realignment post-processing is conducted to resolve the INDEL sequence.</a:t>
            </a:r>
            <a:endParaRPr lang="en-US" altLang="zh-CN" sz="1440" b="1"/>
          </a:p>
          <a:p>
            <a:pPr marL="457200" indent="-457200">
              <a:buFont typeface="Wingdings" panose="05000000000000000000" charset="0"/>
              <a:buAutoNum type="arabicPeriod"/>
            </a:pPr>
            <a:endParaRPr lang="en-US" altLang="zh-CN" sz="16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5768340" y="2018030"/>
            <a:ext cx="6815455" cy="28213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NeuSomati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（CNN 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raining）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zh-CN" sz="1800" b="1"/>
              <a:t>Noraml Training tactics:</a:t>
            </a:r>
            <a:endParaRPr lang="en-US" altLang="zh-CN" sz="1800"/>
          </a:p>
          <a:p>
            <a:pPr marL="800100" lvl="1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>
                <a:sym typeface="+mn-ea"/>
              </a:rPr>
              <a:t>We trained the network using a </a:t>
            </a:r>
            <a:r>
              <a:rPr lang="zh-CN" altLang="en-US" sz="1800" b="1">
                <a:sym typeface="+mn-ea"/>
              </a:rPr>
              <a:t>batch size of 1000</a:t>
            </a:r>
            <a:r>
              <a:rPr lang="zh-CN" altLang="en-US" sz="1800">
                <a:sym typeface="+mn-ea"/>
              </a:rPr>
              <a:t> with </a:t>
            </a:r>
            <a:r>
              <a:rPr lang="zh-CN" altLang="en-US" sz="1800" b="1">
                <a:sym typeface="+mn-ea"/>
              </a:rPr>
              <a:t>SGD optimizer</a:t>
            </a:r>
            <a:r>
              <a:rPr lang="zh-CN" altLang="en-US" sz="1800">
                <a:sym typeface="+mn-ea"/>
              </a:rPr>
              <a:t> with </a:t>
            </a:r>
            <a:r>
              <a:rPr lang="zh-CN" altLang="en-US" sz="1800" b="1">
                <a:sym typeface="+mn-ea"/>
              </a:rPr>
              <a:t>learning rate</a:t>
            </a:r>
            <a:r>
              <a:rPr lang="zh-CN" altLang="en-US" sz="1800">
                <a:sym typeface="+mn-ea"/>
              </a:rPr>
              <a:t> of 0.01, and </a:t>
            </a:r>
            <a:r>
              <a:rPr lang="zh-CN" altLang="en-US" sz="1800" b="1">
                <a:sym typeface="+mn-ea"/>
              </a:rPr>
              <a:t>momentum</a:t>
            </a:r>
            <a:r>
              <a:rPr lang="zh-CN" altLang="en-US" sz="1800">
                <a:sym typeface="+mn-ea"/>
              </a:rPr>
              <a:t> of 0.9, and we multiplied the learning rate by 0.1 every 400 epochs.</a:t>
            </a:r>
            <a:endParaRPr lang="zh-CN" altLang="en-US" sz="1800"/>
          </a:p>
          <a:p>
            <a:pPr marL="800100" lvl="1" indent="-342900">
              <a:lnSpc>
                <a:spcPct val="100000"/>
              </a:lnSpc>
              <a:buFont typeface="+mj-ea"/>
              <a:buAutoNum type="circleNumDbPlain"/>
            </a:pPr>
            <a:r>
              <a:rPr lang="en-US" altLang="zh-CN" sz="1800">
                <a:sym typeface="+mn-ea"/>
              </a:rPr>
              <a:t>W</a:t>
            </a:r>
            <a:r>
              <a:rPr lang="zh-CN" altLang="en-US" sz="1800">
                <a:sym typeface="+mn-ea"/>
              </a:rPr>
              <a:t>e use </a:t>
            </a:r>
            <a:r>
              <a:rPr lang="zh-CN" altLang="en-US" sz="1800" b="1">
                <a:sym typeface="+mn-ea"/>
              </a:rPr>
              <a:t>all the true somatic mutations in the training set </a:t>
            </a:r>
            <a:r>
              <a:rPr lang="zh-CN" altLang="en-US" sz="1800">
                <a:sym typeface="+mn-ea"/>
              </a:rPr>
              <a:t>and randomly selected </a:t>
            </a:r>
            <a:r>
              <a:rPr lang="zh-CN" altLang="en-US" sz="1800" b="1">
                <a:sym typeface="+mn-ea"/>
              </a:rPr>
              <a:t>non-somatic candidates with twice the number of the true somatic mutations</a:t>
            </a:r>
            <a:r>
              <a:rPr lang="zh-CN" altLang="en-US" sz="1800">
                <a:sym typeface="+mn-ea"/>
              </a:rPr>
              <a:t>. We used a </a:t>
            </a:r>
            <a:r>
              <a:rPr lang="zh-CN" altLang="en-US" sz="1800" b="1">
                <a:sym typeface="+mn-ea"/>
              </a:rPr>
              <a:t>weighted</a:t>
            </a:r>
            <a:r>
              <a:rPr lang="zh-CN" altLang="en-US" sz="1800">
                <a:sym typeface="+mn-ea"/>
              </a:rPr>
              <a:t> softmax classification loss functi</a:t>
            </a:r>
            <a:r>
              <a:rPr lang="en-US" altLang="zh-CN" sz="1800">
                <a:sym typeface="+mn-ea"/>
              </a:rPr>
              <a:t>on , to balance for the number of candidates in each category.</a:t>
            </a:r>
            <a:endParaRPr lang="en-US" altLang="zh-CN" sz="1800"/>
          </a:p>
          <a:p>
            <a:pPr lvl="0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zh-CN" sz="1800" b="1"/>
              <a:t>Training on multiple purities:</a:t>
            </a:r>
            <a:endParaRPr lang="en-US" altLang="zh-CN" sz="1800"/>
          </a:p>
          <a:p>
            <a:pPr marL="800100" lvl="1" indent="-342900">
              <a:lnSpc>
                <a:spcPct val="100000"/>
              </a:lnSpc>
              <a:buFont typeface="+mj-ea"/>
              <a:buAutoNum type="circleNumDbPlain"/>
            </a:pPr>
            <a:r>
              <a:rPr lang="en-US" altLang="zh-CN" sz="1800"/>
              <a:t>For more generalizable training, we combine the </a:t>
            </a:r>
            <a:r>
              <a:rPr lang="en-US" altLang="zh-CN" sz="1800" b="1"/>
              <a:t>generated training input matrices from different tumor purities</a:t>
            </a:r>
            <a:r>
              <a:rPr lang="en-US" altLang="zh-CN" sz="1800"/>
              <a:t> in the DREAM Stage 3 dataset, and used the combined set for training the network.</a:t>
            </a:r>
            <a:endParaRPr lang="en-US" altLang="zh-CN" sz="1800"/>
          </a:p>
          <a:p>
            <a:pPr marL="800100" lvl="1" indent="-342900">
              <a:lnSpc>
                <a:spcPct val="100000"/>
              </a:lnSpc>
              <a:buFont typeface="+mj-ea"/>
              <a:buAutoNum type="circleNumDbPlain"/>
            </a:pPr>
            <a:r>
              <a:rPr lang="en-US" altLang="zh-CN" sz="1800"/>
              <a:t> We then applied the trained model on each of the individual purities.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NeuSomati</a:t>
            </a:r>
            <a:r>
              <a:rPr lang="en-US" altLang="zh-CN">
                <a:sym typeface="+mn-ea"/>
              </a:rPr>
              <a:t>c (Evaluation-Platinum Synthetic Tumor Data)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480" y="1938020"/>
            <a:ext cx="5905500" cy="4818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b="1"/>
              <a:t>Platinum synthetic tumor data:</a:t>
            </a:r>
            <a:endParaRPr lang="en-US" altLang="zh-CN" b="1"/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zh-CN"/>
              <a:t>Downloaded 200× Platinum genomes NA12878 and NA12877 and their truth </a:t>
            </a:r>
            <a:r>
              <a:rPr lang="en-US" altLang="zh-CN" b="1"/>
              <a:t>germline variants</a:t>
            </a:r>
            <a:r>
              <a:rPr lang="en-US" altLang="zh-CN"/>
              <a:t> to construct a </a:t>
            </a:r>
            <a:r>
              <a:rPr lang="en-US" altLang="zh-CN" b="1"/>
              <a:t>virtual tumor</a:t>
            </a:r>
            <a:r>
              <a:rPr lang="en-US" altLang="zh-CN"/>
              <a:t> and </a:t>
            </a:r>
            <a:r>
              <a:rPr lang="en-US" altLang="zh-CN" b="1"/>
              <a:t>normal pair</a:t>
            </a:r>
            <a:r>
              <a:rPr lang="en-US" altLang="zh-CN"/>
              <a:t>.</a:t>
            </a:r>
            <a:endParaRPr lang="en-US" altLang="zh-CN"/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zh-CN"/>
              <a:t>For tumor, we constructed </a:t>
            </a:r>
            <a:r>
              <a:rPr lang="en-US" altLang="zh-CN" b="1"/>
              <a:t>three 50×</a:t>
            </a:r>
            <a:r>
              <a:rPr lang="en-US" altLang="zh-CN"/>
              <a:t> in silico(电脑模拟) mixture samples with </a:t>
            </a:r>
            <a:r>
              <a:rPr lang="en-US" altLang="zh-CN" b="1"/>
              <a:t>70%, 50%, and 25% tumor purities,</a:t>
            </a:r>
            <a:r>
              <a:rPr lang="en-US" altLang="zh-CN"/>
              <a:t> by independently downsampling NA12877 respectively at 15×, 25×, and 37.5×, and mixing each with downsampled NA12878 at 35×, 25×, and 12.5×.</a:t>
            </a:r>
            <a:endParaRPr lang="en-US" altLang="zh-CN"/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zh-CN">
                <a:sym typeface="+mn-ea"/>
              </a:rPr>
              <a:t>For the normal, we downsampled NA12877 to 50× </a:t>
            </a:r>
            <a:r>
              <a:rPr lang="zh-CN" altLang="en-US">
                <a:sym typeface="+mn-ea"/>
              </a:rPr>
              <a:t>，We then </a:t>
            </a:r>
            <a:r>
              <a:rPr lang="en-US" altLang="zh-CN">
                <a:sym typeface="+mn-ea"/>
              </a:rPr>
              <a:t>constructed an impure normal by mixing 95% normal and 5% tumor reads.</a:t>
            </a:r>
            <a:endParaRPr lang="en-US" altLang="zh-CN"/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zh-CN"/>
              <a:t>We use the </a:t>
            </a:r>
            <a:r>
              <a:rPr lang="en-US" altLang="zh-CN" b="1"/>
              <a:t>heterozygous</a:t>
            </a:r>
            <a:r>
              <a:rPr lang="en-US" altLang="zh-CN"/>
              <a:t> and </a:t>
            </a:r>
            <a:r>
              <a:rPr lang="en-US" altLang="zh-CN" b="1"/>
              <a:t>homozygous</a:t>
            </a:r>
            <a:r>
              <a:rPr lang="en-US" altLang="zh-CN"/>
              <a:t> variants in NA12878 which are reference calls in NA12877 and are at least 5 bases apart from each other </a:t>
            </a:r>
            <a:r>
              <a:rPr lang="en-US" altLang="zh-CN" b="1"/>
              <a:t>as the truth set</a:t>
            </a:r>
            <a:r>
              <a:rPr lang="en-US" altLang="zh-CN"/>
              <a:t> for the training and evaluation steps .(1,103,285 SNVs and 174,754 INDELs).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0125" y="2461895"/>
            <a:ext cx="5846445" cy="33185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" y="1442720"/>
            <a:ext cx="11494135" cy="3962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NeuSomati</a:t>
            </a:r>
            <a:r>
              <a:rPr lang="en-US" altLang="zh-CN">
                <a:sym typeface="+mn-ea"/>
              </a:rPr>
              <a:t>c (Evaluation-Others data sets)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8615" y="2475865"/>
            <a:ext cx="5687695" cy="34778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270" y="2475230"/>
            <a:ext cx="5710555" cy="34785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5" y="1772920"/>
            <a:ext cx="11494135" cy="3962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6060</Words>
  <Application>WPS 演示</Application>
  <PresentationFormat>宽屏</PresentationFormat>
  <Paragraphs>102</Paragraphs>
  <Slides>10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等线</vt:lpstr>
      <vt:lpstr>Office 主题​​</vt:lpstr>
      <vt:lpstr>Deep convolutional neural networks for accurate somatic mutation detection</vt:lpstr>
      <vt:lpstr>Somatic Mutation Tools (Statistical And Algorithmic Approaches)</vt:lpstr>
      <vt:lpstr>PowerPoint 演示文稿</vt:lpstr>
      <vt:lpstr>NeuSomatic (Input General)</vt:lpstr>
      <vt:lpstr>NeuSomatic (Input Detail)</vt:lpstr>
      <vt:lpstr>NeuSomatic (CNN Architecture And Output)</vt:lpstr>
      <vt:lpstr>NeuSomatic（CNN Training）</vt:lpstr>
      <vt:lpstr>NeuSomatic (Evaluation-Platinum Synthetic Tumor Data)</vt:lpstr>
      <vt:lpstr>NeuSomatic (Evaluation-Others data sets)</vt:lpstr>
      <vt:lpstr>NeuSomatic (Evaluation-Why has low F1-Score with INDEL longer than 50 bp 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TwoStepsFromHell</cp:lastModifiedBy>
  <cp:revision>446</cp:revision>
  <dcterms:created xsi:type="dcterms:W3CDTF">2017-08-03T09:01:00Z</dcterms:created>
  <dcterms:modified xsi:type="dcterms:W3CDTF">2018-12-25T06:54:04Z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