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8" r:id="rId5"/>
    <p:sldId id="259" r:id="rId6"/>
    <p:sldId id="257" r:id="rId7"/>
    <p:sldId id="260" r:id="rId8"/>
    <p:sldId id="261" r:id="rId9"/>
    <p:sldId id="263" r:id="rId10"/>
    <p:sldId id="265" r:id="rId11"/>
    <p:sldId id="264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DeepVariant Tool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邹博皓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 Shell </a:t>
            </a:r>
            <a:r>
              <a:rPr lang="zh-CN" altLang="en-US"/>
              <a:t>脚本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9925" y="2239010"/>
            <a:ext cx="5391150" cy="3524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NGS</a:t>
            </a:r>
            <a:r>
              <a:rPr lang="zh-CN" altLang="en-US"/>
              <a:t>与</a:t>
            </a:r>
            <a:r>
              <a:rPr lang="en-US" altLang="zh-CN"/>
              <a:t>GATK</a:t>
            </a:r>
            <a:r>
              <a:rPr lang="zh-CN" altLang="en-US"/>
              <a:t>目前状况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NGS</a:t>
            </a:r>
            <a:r>
              <a:rPr lang="zh-CN" altLang="en-US" sz="2400"/>
              <a:t>数据中的错误不仅仅和测序仪错误分析光学信号有关，还和很多实验过程中的实验方法，仪器的使用有直接的关系。因此</a:t>
            </a:r>
            <a:r>
              <a:rPr lang="en-US" altLang="zh-CN" sz="2400"/>
              <a:t>NGS</a:t>
            </a:r>
            <a:r>
              <a:rPr lang="zh-CN" altLang="en-US" sz="2400"/>
              <a:t>数据的错误率比较高。</a:t>
            </a:r>
            <a:endParaRPr lang="zh-CN" altLang="en-US" sz="2400"/>
          </a:p>
          <a:p>
            <a:r>
              <a:rPr lang="en-US" altLang="zh-CN" sz="2400"/>
              <a:t>GATK</a:t>
            </a:r>
            <a:r>
              <a:rPr lang="zh-CN" altLang="en-US" sz="2400"/>
              <a:t>工具（高通量测序数据分析工具）：</a:t>
            </a:r>
            <a:endParaRPr lang="zh-CN" altLang="en-US" sz="2400"/>
          </a:p>
          <a:p>
            <a:pPr marL="914400" lvl="1" indent="-457200">
              <a:buAutoNum type="arabicPeriod"/>
            </a:pPr>
            <a:r>
              <a:rPr lang="zh-CN" altLang="en-US" sz="2000"/>
              <a:t>使用</a:t>
            </a:r>
            <a:r>
              <a:rPr lang="en-US" altLang="zh-CN" sz="2000"/>
              <a:t>logistic regression</a:t>
            </a:r>
            <a:r>
              <a:rPr lang="zh-CN" altLang="en-US" sz="2000"/>
              <a:t>对基础碱基错误率建模（</a:t>
            </a:r>
            <a:r>
              <a:rPr lang="en-US" altLang="zh-CN" sz="2000"/>
              <a:t>QC</a:t>
            </a:r>
            <a:r>
              <a:rPr lang="zh-CN" altLang="en-US" sz="2000"/>
              <a:t>质量控制）。</a:t>
            </a:r>
            <a:endParaRPr lang="zh-CN" altLang="en-US" sz="2000"/>
          </a:p>
          <a:p>
            <a:pPr marL="914400" lvl="1" indent="-457200">
              <a:buAutoNum type="arabicPeriod"/>
            </a:pPr>
            <a:r>
              <a:rPr lang="zh-CN" altLang="en-US" sz="2000"/>
              <a:t>使用隐马尔科夫模型计算</a:t>
            </a:r>
            <a:r>
              <a:rPr lang="en-US" altLang="zh-CN" sz="2000"/>
              <a:t>reads</a:t>
            </a:r>
            <a:r>
              <a:rPr lang="zh-CN" altLang="en-US" sz="2000"/>
              <a:t>的相似度（去重复）。</a:t>
            </a:r>
            <a:endParaRPr lang="zh-CN" altLang="en-US" sz="2000"/>
          </a:p>
          <a:p>
            <a:pPr marL="914400" lvl="1" indent="-457200">
              <a:buAutoNum type="arabicPeriod"/>
            </a:pPr>
            <a:r>
              <a:rPr lang="zh-CN" altLang="en-US" sz="2000"/>
              <a:t>使用朴素贝叶斯检测变异（变异检测）。</a:t>
            </a:r>
            <a:endParaRPr lang="zh-CN" altLang="en-US" sz="2000"/>
          </a:p>
          <a:p>
            <a:pPr marL="914400" lvl="1" indent="-457200">
              <a:buAutoNum type="arabicPeriod"/>
            </a:pPr>
            <a:r>
              <a:rPr lang="zh-CN" altLang="en-US" sz="2000"/>
              <a:t>使用高斯混合模型过滤假阳性（变异质量控制）。</a:t>
            </a:r>
            <a:endParaRPr lang="zh-CN" altLang="en-US" sz="2000"/>
          </a:p>
          <a:p>
            <a:pPr lvl="0"/>
            <a:r>
              <a:rPr lang="en-US" altLang="zh-CN" sz="2400"/>
              <a:t>GATK</a:t>
            </a:r>
            <a:r>
              <a:rPr lang="zh-CN" altLang="en-US" sz="2400"/>
              <a:t>工具使用了许多优秀的统计模型，得到了准确的结果但是距离完美还有些距离，因此</a:t>
            </a:r>
            <a:r>
              <a:rPr lang="en-US" altLang="zh-CN" sz="2400"/>
              <a:t>Google</a:t>
            </a:r>
            <a:r>
              <a:rPr lang="zh-CN" altLang="en-US" sz="2400"/>
              <a:t>团队开发了</a:t>
            </a:r>
            <a:r>
              <a:rPr lang="en-US" altLang="zh-CN" sz="2400"/>
              <a:t>Deepvariant.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DeepVariant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使用深度学习技术，让机器从大量数据中尽可能拟合真实的概率分布函数，而不使用其他人工的统计模型去近似的表示，拟合概率分布函数。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（统计模型的缺点）统计模型大部分是建立在一个或者多个假设上进行的，这样可以简化模型的复杂度和加快模型的运行速度。（例如朴素贝叶斯和</a:t>
            </a:r>
            <a:r>
              <a:rPr lang="en-US" altLang="zh-CN"/>
              <a:t>SVM</a:t>
            </a:r>
            <a:r>
              <a:rPr lang="zh-CN" altLang="en-US"/>
              <a:t>支持向量机）但缺点是大部分假设都是有一定的缺陷甚至是错误的。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（深度学习的优点）深度学习的最大优点就是不需要人干预，在数据和计算力的支撑下学习批量数据的统计特征和概率分布函数。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（深度学习的缺点）需要大量的数据支持，需要巨大的计算力支持，耗时，在小样本下容易过拟合。（</a:t>
            </a:r>
            <a:r>
              <a:rPr lang="en-US" altLang="zh-CN"/>
              <a:t>BERT--</a:t>
            </a:r>
            <a:r>
              <a:rPr lang="zh-CN" altLang="en-US"/>
              <a:t>谷歌最新的</a:t>
            </a:r>
            <a:r>
              <a:rPr lang="en-US" altLang="zh-CN"/>
              <a:t>NLP</a:t>
            </a:r>
            <a:r>
              <a:rPr lang="zh-CN" altLang="en-US"/>
              <a:t>预训练模型，在阅读理解能力上首次超过人类。在谷歌</a:t>
            </a:r>
            <a:r>
              <a:rPr lang="en-US" altLang="zh-CN"/>
              <a:t>64</a:t>
            </a:r>
            <a:r>
              <a:rPr lang="zh-CN" altLang="en-US"/>
              <a:t>块</a:t>
            </a:r>
            <a:r>
              <a:rPr lang="en-US" altLang="zh-CN"/>
              <a:t>TPU</a:t>
            </a:r>
            <a:r>
              <a:rPr lang="zh-CN" altLang="en-US"/>
              <a:t>的计算模型参数下花费</a:t>
            </a:r>
            <a:r>
              <a:rPr lang="en-US" altLang="zh-CN"/>
              <a:t>4</a:t>
            </a:r>
            <a:r>
              <a:rPr lang="zh-CN" altLang="en-US"/>
              <a:t>天时间，普通计算机运行一年可能也达不到谷歌的高度。需要大量数据支持，</a:t>
            </a:r>
            <a:r>
              <a:rPr lang="en-US" altLang="zh-CN"/>
              <a:t>BERT</a:t>
            </a:r>
            <a:r>
              <a:rPr lang="zh-CN" altLang="en-US"/>
              <a:t>模型使用了几乎所有维基百科上的语料内容，并且还融合了其他大型语料库作为训练样本。）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（统计模型的优点）支持小批量数据，不需要巨大计算能力，运算速度快，不容易过拟合。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510" y="9525"/>
            <a:ext cx="5445125" cy="6839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8255" y="1034415"/>
            <a:ext cx="490220" cy="5139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ym typeface="+mn-ea"/>
              </a:rPr>
              <a:t>DeepVariant </a:t>
            </a:r>
            <a:r>
              <a:rPr lang="zh-CN" altLang="en-US" sz="2000" b="1">
                <a:sym typeface="+mn-ea"/>
              </a:rPr>
              <a:t>与常规</a:t>
            </a:r>
            <a:r>
              <a:rPr lang="en-US" altLang="zh-CN" sz="2000" b="1">
                <a:sym typeface="+mn-ea"/>
              </a:rPr>
              <a:t>WGS</a:t>
            </a:r>
            <a:r>
              <a:rPr lang="zh-CN" altLang="en-US" sz="2000" b="1">
                <a:sym typeface="+mn-ea"/>
              </a:rPr>
              <a:t>流程区别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7090" y="3244850"/>
            <a:ext cx="268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局部重比对的意义：                      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927090" y="415925"/>
            <a:ext cx="5944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 b="1"/>
              <a:t>去</a:t>
            </a:r>
            <a:r>
              <a:rPr lang="en-US" altLang="zh-CN" sz="1400" b="1"/>
              <a:t>PCR</a:t>
            </a:r>
            <a:r>
              <a:rPr lang="zh-CN" altLang="en-US" sz="1400" b="1"/>
              <a:t>重复的意义：</a:t>
            </a:r>
            <a:endParaRPr lang="zh-CN" altLang="en-US" sz="14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DNA在打断的时候会发生一些损失，主要表现是会引发一些碱基发生颠换变换（嘌呤-变嘧啶或者嘧啶变嘌呤），带来假的变异。PCR过程会扩大这个信号，导致最后的检测结果中混入了假的结果；</a:t>
            </a:r>
            <a:endParaRPr lang="zh-CN" altLang="en-US" sz="14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PCR反应过程中也会带来新的碱基错误。发生在前几轮的PCR扩增发生的错误会在后续的PCR过程中扩大，同样带来假的变异；</a:t>
            </a:r>
            <a:endParaRPr lang="zh-CN" altLang="en-US" sz="14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对于真实的变异，PCR反应可能会对包含某一个碱基的DNA模版扩增更加剧烈（这个现象称为PCR Bias）。因此，如果反应体系是对含有reference allele的模板扩增偏向强烈，那么变异碱基的信息会变小，从而会导致假阴。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0" y="3636645"/>
            <a:ext cx="3624580" cy="3212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51670" y="3613150"/>
            <a:ext cx="26377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在reads碱基质量值被校正之前，假如要保留质量值在Q25以上的碱基，但是实际上质量值在Q25的这些碱基的错误率在1%，也就是说质量值只有Q20，这样就会对后续的变异检测的可信度造成影响。</a:t>
            </a:r>
            <a:endParaRPr lang="zh-CN" altLang="en-US" sz="1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在边合成边测序的测序过程中，在reads末端碱基的错误率往往要比起始部位更高。</a:t>
            </a:r>
            <a:endParaRPr lang="zh-CN" altLang="en-US" sz="1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AC的质量值往往要低于TG。BQSR的就是要对这些质量值进行校正。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9500870" y="326771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碱基质量重矫正意义：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DeepVariant</a:t>
            </a:r>
            <a:r>
              <a:rPr lang="zh-CN" altLang="en-US"/>
              <a:t>（训练以及推理）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78000"/>
            <a:ext cx="21793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9095" y="1778000"/>
            <a:ext cx="26866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训练数据：带有已知基因型标签的图像数据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训练过程：运用随机梯度下降算法去优化，最大化预测基因型的准确度。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训练结果：准确度高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78000"/>
            <a:ext cx="2571750" cy="5049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95970" y="1842770"/>
            <a:ext cx="3352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输入数据：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参考基因组合</a:t>
            </a:r>
            <a:r>
              <a:rPr lang="en-US" altLang="zh-CN"/>
              <a:t>reads</a:t>
            </a:r>
            <a:r>
              <a:rPr lang="zh-CN" altLang="en-US"/>
              <a:t>的候选变异位点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碱基的质量分数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其他特征数据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zh-CN"/>
              <a:t>1,2,3</a:t>
            </a:r>
            <a:r>
              <a:rPr lang="zh-CN" altLang="en-US"/>
              <a:t>组合为多通道数据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/>
              <a:t>输出</a:t>
            </a:r>
            <a:r>
              <a:rPr lang="en-US" altLang="zh-CN"/>
              <a:t>(</a:t>
            </a:r>
            <a:r>
              <a:rPr lang="zh-CN" altLang="en-US"/>
              <a:t>概率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纯合子</a:t>
            </a:r>
            <a:r>
              <a:rPr lang="en-US" altLang="zh-CN"/>
              <a:t>( homozygous reference</a:t>
            </a:r>
            <a:r>
              <a:rPr lang="zh-CN" altLang="en-US"/>
              <a:t>）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杂合子（heterozygous）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其他种类的纯合子</a:t>
            </a:r>
            <a:r>
              <a:rPr lang="en-US" altLang="zh-CN"/>
              <a:t>(</a:t>
            </a:r>
            <a:r>
              <a:rPr lang="zh-CN" altLang="en-US"/>
              <a:t>homozygous alternate）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METHODS（</a:t>
            </a:r>
            <a:r>
              <a:rPr lang="zh-CN" altLang="en-US">
                <a:sym typeface="+mn-ea"/>
              </a:rPr>
              <a:t>Creating </a:t>
            </a:r>
            <a:r>
              <a:rPr lang="en-US" altLang="zh-CN">
                <a:sym typeface="+mn-ea"/>
              </a:rPr>
              <a:t>Candidates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952625"/>
            <a:ext cx="10515600" cy="4351655"/>
          </a:xfrm>
        </p:spPr>
        <p:txBody>
          <a:bodyPr>
            <a:normAutofit lnSpcReduction="10000"/>
          </a:bodyPr>
          <a:p>
            <a:pPr marL="457200" indent="-457200">
              <a:buFont typeface="+mj-ea"/>
              <a:buAutoNum type="circleNumDbPlain"/>
            </a:pPr>
            <a:r>
              <a:rPr lang="zh-CN" altLang="en-US"/>
              <a:t>候选框</a:t>
            </a:r>
            <a:r>
              <a:rPr lang="en-US" altLang="zh-CN"/>
              <a:t>(Candidate Windows)</a:t>
            </a:r>
            <a:r>
              <a:rPr lang="zh-CN" altLang="en-US"/>
              <a:t>：</a:t>
            </a:r>
            <a:endParaRPr lang="zh-CN" altLang="en-US"/>
          </a:p>
          <a:p>
            <a:pPr marL="800100" lvl="1" indent="-342900">
              <a:buFont typeface="+mj-ea"/>
              <a:buAutoNum type="arabicPeriod"/>
            </a:pPr>
            <a:r>
              <a:rPr lang="zh-CN" altLang="en-US"/>
              <a:t>作用：在整个基因组上，用来寻找可能的变异，再将候选框中的</a:t>
            </a:r>
            <a:r>
              <a:rPr lang="en-US" altLang="zh-CN"/>
              <a:t>reads</a:t>
            </a:r>
            <a:r>
              <a:rPr lang="zh-CN" altLang="en-US"/>
              <a:t>重新组装成一个候选单倍型。</a:t>
            </a:r>
            <a:endParaRPr lang="zh-CN" altLang="en-US"/>
          </a:p>
          <a:p>
            <a:pPr marL="800100" lvl="1" indent="-342900">
              <a:buFont typeface="+mj-ea"/>
              <a:buAutoNum type="arabicPeriod"/>
            </a:pPr>
            <a:r>
              <a:rPr lang="zh-CN" altLang="en-US"/>
              <a:t>选择</a:t>
            </a:r>
            <a:r>
              <a:rPr lang="en-US" altLang="zh-CN">
                <a:sym typeface="+mn-ea"/>
              </a:rPr>
              <a:t>Candidate Windows</a:t>
            </a:r>
            <a:r>
              <a:rPr lang="zh-CN" altLang="en-US">
                <a:sym typeface="+mn-ea"/>
              </a:rPr>
              <a:t>的标准：高灵敏度，低特异度，不会漏选。</a:t>
            </a:r>
            <a:endParaRPr lang="zh-CN" altLang="en-US">
              <a:sym typeface="+mn-ea"/>
            </a:endParaRPr>
          </a:p>
          <a:p>
            <a:pPr marL="800100" lvl="1" indent="-342900">
              <a:buFont typeface="+mj-ea"/>
              <a:buAutoNum type="arabicPeriod"/>
            </a:pPr>
            <a:r>
              <a:rPr lang="zh-CN" altLang="en-US">
                <a:sym typeface="+mn-ea"/>
              </a:rPr>
              <a:t>超过候选窗口边界的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会被随机的删除，或者是剪切掉超过的序列。</a:t>
            </a:r>
            <a:endParaRPr lang="zh-CN" altLang="en-US">
              <a:sym typeface="+mn-ea"/>
            </a:endParaRPr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sz="2000">
                <a:sym typeface="+mn-ea"/>
              </a:rPr>
              <a:t>对于在</a:t>
            </a:r>
            <a:r>
              <a:rPr lang="en-US" altLang="zh-CN">
                <a:sym typeface="+mn-ea"/>
              </a:rPr>
              <a:t>Candidate Windows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，使用De-Bruijn图来重新组装这些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，在重组装的时候必然会产生许多的候选单倍型，选取似然函数最高的两个单倍型做为最终的候选。</a:t>
            </a:r>
            <a:endParaRPr lang="zh-CN" altLang="en-US">
              <a:sym typeface="+mn-ea"/>
            </a:endParaRPr>
          </a:p>
          <a:p>
            <a:pPr marL="800100" lvl="1" indent="-342900">
              <a:buFont typeface="+mj-ea"/>
              <a:buAutoNum type="arabicPeriod"/>
            </a:pPr>
            <a:r>
              <a:rPr lang="zh-CN" altLang="en-US" sz="1800">
                <a:sym typeface="+mn-ea"/>
              </a:rPr>
              <a:t>似然函数：使用传统的</a:t>
            </a:r>
            <a:r>
              <a:rPr lang="en-US" altLang="zh-CN" sz="1800">
                <a:sym typeface="+mn-ea"/>
              </a:rPr>
              <a:t>HMM</a:t>
            </a:r>
            <a:r>
              <a:rPr lang="zh-CN" altLang="en-US" sz="1800">
                <a:sym typeface="+mn-ea"/>
              </a:rPr>
              <a:t>，模型参数不依赖于碱基的测序质量以及模型参数被修正过。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+mj-ea"/>
              <a:buAutoNum type="arabicPeriod"/>
            </a:pPr>
            <a:r>
              <a:rPr lang="zh-CN" altLang="en-US">
                <a:sym typeface="+mn-ea"/>
              </a:rPr>
              <a:t>过滤无用的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：比如无法比对到基因组上的，被标记为</a:t>
            </a:r>
            <a:r>
              <a:rPr lang="en-US" altLang="zh-CN">
                <a:sym typeface="+mn-ea"/>
              </a:rPr>
              <a:t>PCR</a:t>
            </a:r>
            <a:r>
              <a:rPr lang="zh-CN" altLang="en-US">
                <a:sym typeface="+mn-ea"/>
              </a:rPr>
              <a:t>重复的，等</a:t>
            </a:r>
            <a:endParaRPr lang="zh-CN" altLang="en-US" sz="1800">
              <a:sym typeface="+mn-ea"/>
            </a:endParaRPr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sz="2000">
                <a:sym typeface="+mn-ea"/>
              </a:rPr>
              <a:t>每一个</a:t>
            </a:r>
            <a:r>
              <a:rPr lang="en-US" altLang="zh-CN" sz="2000">
                <a:sym typeface="+mn-ea"/>
              </a:rPr>
              <a:t>read </a:t>
            </a:r>
            <a:r>
              <a:rPr lang="zh-CN" altLang="en-US" sz="2000">
                <a:sym typeface="+mn-ea"/>
              </a:rPr>
              <a:t>都会使用Smith–Waterman算法重新比对到上一步中最相似的候选单倍型上。</a:t>
            </a:r>
            <a:endParaRPr lang="zh-CN" altLang="en-US" sz="2000">
              <a:sym typeface="+mn-ea"/>
            </a:endParaRPr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sz="2000">
                <a:sym typeface="+mn-ea"/>
              </a:rPr>
              <a:t>将</a:t>
            </a:r>
            <a:r>
              <a:rPr lang="en-US" altLang="zh-CN">
                <a:sym typeface="+mn-ea"/>
              </a:rPr>
              <a:t>Candidate Windows</a:t>
            </a:r>
            <a:r>
              <a:rPr lang="zh-CN" altLang="en-US">
                <a:sym typeface="+mn-ea"/>
              </a:rPr>
              <a:t>之内的信息转换为多通道图像信息，包括序列变异位点的Pileup </a:t>
            </a:r>
            <a:r>
              <a:rPr lang="zh-CN" altLang="en-US" sz="2000">
                <a:sym typeface="+mn-ea"/>
              </a:rPr>
              <a:t>images，序列的测序质量分数，以及其他的信息等。在Pileup images为</a:t>
            </a:r>
            <a:r>
              <a:rPr lang="en-US" altLang="zh-CN" sz="2000">
                <a:sym typeface="+mn-ea"/>
              </a:rPr>
              <a:t>299*299</a:t>
            </a:r>
            <a:r>
              <a:rPr lang="zh-CN" altLang="en-US" sz="2000">
                <a:sym typeface="+mn-ea"/>
              </a:rPr>
              <a:t>的矩阵，第一列是参考基因组，后面的是</a:t>
            </a:r>
            <a:r>
              <a:rPr lang="en-US" altLang="zh-CN" sz="2000">
                <a:sym typeface="+mn-ea"/>
              </a:rPr>
              <a:t>reads</a:t>
            </a:r>
            <a:r>
              <a:rPr lang="zh-CN" altLang="en-US" sz="2000">
                <a:sym typeface="+mn-ea"/>
              </a:rPr>
              <a:t>的匹配情况。</a:t>
            </a:r>
            <a:endParaRPr lang="zh-CN" altLang="en-US" sz="2000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9485" y="99695"/>
            <a:ext cx="3853815" cy="2062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METHODS</a:t>
            </a:r>
            <a:r>
              <a:rPr lang="en-US" altLang="zh-CN">
                <a:sym typeface="+mn-ea"/>
              </a:rPr>
              <a:t>(Finding candidate variants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3340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5495" y="1584325"/>
            <a:ext cx="10020300" cy="4071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如果所有的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在某个变异位点的质量都大于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，那么这个位点也会被直接标记为变异位点。</a:t>
            </a:r>
            <a:endParaRPr lang="zh-CN" altLang="en-US"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对序列的</a:t>
            </a:r>
            <a:r>
              <a:rPr lang="en-US" altLang="zh-CN">
                <a:sym typeface="+mn-ea"/>
              </a:rPr>
              <a:t>INDEL</a:t>
            </a:r>
            <a:r>
              <a:rPr lang="zh-CN" altLang="en-US">
                <a:sym typeface="+mn-ea"/>
              </a:rPr>
              <a:t>大小并没有任何的限制。</a:t>
            </a:r>
            <a:endParaRPr lang="zh-CN" altLang="en-US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假设</a:t>
            </a:r>
            <a:r>
              <a:rPr lang="en-US" altLang="zh-CN"/>
              <a:t>Candidate Window</a:t>
            </a:r>
            <a:r>
              <a:rPr lang="zh-CN" altLang="en-US"/>
              <a:t>是相互独立的，在每一个</a:t>
            </a:r>
            <a:r>
              <a:rPr lang="en-US" altLang="zh-CN">
                <a:sym typeface="+mn-ea"/>
              </a:rPr>
              <a:t>Candidate Window</a:t>
            </a:r>
            <a:r>
              <a:rPr lang="zh-CN" altLang="en-US">
                <a:sym typeface="+mn-ea"/>
              </a:rPr>
              <a:t>的内部，考虑所有的与当前区域有重叠的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，通过将这些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分成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sym typeface="+mn-ea"/>
              </a:rPr>
              <a:t>reference-matching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sym typeface="+mn-ea"/>
              </a:rPr>
              <a:t>reference-mismatching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sym typeface="+mn-ea"/>
              </a:rPr>
              <a:t>insertion with a specific sequence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sym typeface="+mn-ea"/>
              </a:rPr>
              <a:t>deletion with a specific length</a:t>
            </a:r>
            <a:endParaRPr lang="zh-CN" altLang="en-US"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计算在当前</a:t>
            </a:r>
            <a:r>
              <a:rPr lang="en-US" altLang="zh-CN">
                <a:sym typeface="+mn-ea"/>
              </a:rPr>
              <a:t>Candidate Window</a:t>
            </a:r>
            <a:r>
              <a:rPr lang="zh-CN" altLang="en-US">
                <a:sym typeface="+mn-ea"/>
              </a:rPr>
              <a:t>位置上所有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的数目，如果有任何</a:t>
            </a:r>
            <a:r>
              <a:rPr lang="en-US" altLang="zh-CN">
                <a:sym typeface="+mn-ea"/>
              </a:rPr>
              <a:t>Candidates</a:t>
            </a:r>
            <a:r>
              <a:rPr lang="zh-CN" altLang="en-US">
                <a:sym typeface="+mn-ea"/>
              </a:rPr>
              <a:t>超过了</a:t>
            </a:r>
            <a:r>
              <a:rPr lang="en-US" altLang="zh-CN">
                <a:sym typeface="+mn-ea"/>
              </a:rPr>
              <a:t>calling</a:t>
            </a:r>
            <a:r>
              <a:rPr lang="zh-CN" altLang="en-US">
                <a:sym typeface="+mn-ea"/>
              </a:rPr>
              <a:t>的阈值，则将当前的变异信息记录成类似</a:t>
            </a:r>
            <a:r>
              <a:rPr lang="en-US" altLang="zh-CN">
                <a:sym typeface="+mn-ea"/>
              </a:rPr>
              <a:t>VCF</a:t>
            </a:r>
            <a:r>
              <a:rPr lang="zh-CN" altLang="en-US">
                <a:sym typeface="+mn-ea"/>
              </a:rPr>
              <a:t>格式的数据。</a:t>
            </a:r>
            <a:endParaRPr lang="zh-CN" altLang="en-US"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最终将候选</a:t>
            </a:r>
            <a:r>
              <a:rPr lang="en-US" altLang="zh-CN">
                <a:sym typeface="+mn-ea"/>
              </a:rPr>
              <a:t>Candidate Windows</a:t>
            </a:r>
            <a:r>
              <a:rPr lang="zh-CN" altLang="en-US">
                <a:sym typeface="+mn-ea"/>
              </a:rPr>
              <a:t>转换</a:t>
            </a:r>
            <a:r>
              <a:rPr lang="en-US" altLang="zh-CN">
                <a:sym typeface="+mn-ea"/>
              </a:rPr>
              <a:t>Pileup</a:t>
            </a:r>
            <a:r>
              <a:rPr lang="zh-CN" altLang="en-US">
                <a:sym typeface="+mn-ea"/>
              </a:rPr>
              <a:t>图像的放入Inception v2模型中检测基因型，输出当前变异位点的基因型概率值。（纯合子，杂合子，其他种类的纯合子）</a:t>
            </a:r>
            <a:endParaRPr lang="zh-CN" altLang="en-US"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融合所有信息：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>
                <a:sym typeface="+mn-ea"/>
              </a:rPr>
              <a:t>2,3</a:t>
            </a:r>
            <a:r>
              <a:rPr lang="zh-CN" altLang="en-US">
                <a:sym typeface="+mn-ea"/>
              </a:rPr>
              <a:t>步的变异信息。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sym typeface="+mn-ea"/>
              </a:rPr>
              <a:t>所有起始位点相同的</a:t>
            </a:r>
            <a:r>
              <a:rPr lang="en-US" altLang="zh-CN">
                <a:sym typeface="+mn-ea"/>
              </a:rPr>
              <a:t>Candidate Windows</a:t>
            </a:r>
            <a:r>
              <a:rPr lang="zh-CN" altLang="en-US">
                <a:sym typeface="+mn-ea"/>
              </a:rPr>
              <a:t>的变异信息。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sym typeface="+mn-ea"/>
              </a:rPr>
              <a:t>过滤基因型置信度小于</a:t>
            </a:r>
            <a:r>
              <a:rPr lang="en-US" altLang="zh-CN">
                <a:sym typeface="+mn-ea"/>
              </a:rPr>
              <a:t>Q4</a:t>
            </a:r>
            <a:r>
              <a:rPr lang="zh-CN" altLang="en-US">
                <a:sym typeface="+mn-ea"/>
              </a:rPr>
              <a:t>的位点，过滤纯合子位点，保留其他的变异信息。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9880" y="5741035"/>
            <a:ext cx="3228975" cy="962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5" y="5741035"/>
            <a:ext cx="3238500" cy="962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5" y="5741035"/>
            <a:ext cx="3228975" cy="962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570" y="5741035"/>
            <a:ext cx="3238500" cy="962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Inception V4 Framework</a:t>
            </a:r>
            <a:endParaRPr lang="en-US" altLang="zh-CN"/>
          </a:p>
        </p:txBody>
      </p:sp>
      <p:pic>
        <p:nvPicPr>
          <p:cNvPr id="4" name="内容占位符 3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7890" y="1431925"/>
            <a:ext cx="10015855" cy="5326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METHODS（Evaluating variant calls）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对照真实变异</a:t>
            </a:r>
            <a:r>
              <a:rPr lang="en-US" altLang="zh-CN"/>
              <a:t>(Truth variants)</a:t>
            </a:r>
            <a:r>
              <a:rPr lang="zh-CN" altLang="en-US"/>
              <a:t>，那些在置信度区间之外的数据首先被排除。</a:t>
            </a:r>
            <a:endParaRPr lang="zh-CN" altLang="en-US"/>
          </a:p>
          <a:p>
            <a:r>
              <a:rPr lang="zh-CN" altLang="en-US"/>
              <a:t>实验评估变异</a:t>
            </a:r>
            <a:r>
              <a:rPr lang="en-US" altLang="zh-CN"/>
              <a:t>(Evaluation variants),</a:t>
            </a:r>
            <a:r>
              <a:rPr lang="zh-CN" altLang="en-US"/>
              <a:t>去除过滤数据（低质量的变异）和纯合子数据。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>
                <a:sym typeface="+mn-ea"/>
              </a:rPr>
              <a:t>Truth variants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Evaluation variants</a:t>
            </a:r>
            <a:r>
              <a:rPr lang="zh-CN" altLang="en-US">
                <a:sym typeface="+mn-ea"/>
              </a:rPr>
              <a:t>的记录</a:t>
            </a:r>
            <a:r>
              <a:rPr lang="zh-CN" altLang="en-US"/>
              <a:t>在同一条染色体上，同一个起始位点，那么匹配成功。</a:t>
            </a:r>
            <a:endParaRPr lang="zh-CN" altLang="en-US"/>
          </a:p>
          <a:p>
            <a:r>
              <a:rPr lang="zh-CN" altLang="en-US"/>
              <a:t>基因型评价指标：</a:t>
            </a:r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匹配基因型数（分子）：</a:t>
            </a:r>
            <a:r>
              <a:rPr lang="en-US" altLang="zh-CN">
                <a:sym typeface="+mn-ea"/>
              </a:rPr>
              <a:t>Evaluation variants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Truth variants</a:t>
            </a:r>
            <a:r>
              <a:rPr lang="zh-CN" altLang="en-US">
                <a:sym typeface="+mn-ea"/>
              </a:rPr>
              <a:t>在基因型上是相同的。</a:t>
            </a:r>
            <a:endParaRPr lang="zh-CN" alt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真实变异和评估变异对数（分母）：所有匹配对（</a:t>
            </a:r>
            <a:r>
              <a:rPr lang="en-US" altLang="zh-CN">
                <a:sym typeface="+mn-ea"/>
              </a:rPr>
              <a:t>E-T.Match</a:t>
            </a:r>
            <a:r>
              <a:rPr lang="zh-CN" altLang="en-US">
                <a:sym typeface="+mn-ea"/>
              </a:rPr>
              <a:t>）和非匹配对（</a:t>
            </a:r>
            <a:r>
              <a:rPr lang="en-US" altLang="zh-CN">
                <a:sym typeface="+mn-ea"/>
              </a:rPr>
              <a:t>Unmatch</a:t>
            </a:r>
            <a:r>
              <a:rPr lang="zh-CN" altLang="en-US">
                <a:sym typeface="+mn-ea"/>
              </a:rPr>
              <a:t>）的总和加</a:t>
            </a:r>
            <a:r>
              <a:rPr lang="en-US" altLang="zh-CN">
                <a:sym typeface="+mn-ea"/>
              </a:rPr>
              <a:t>+1.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sym typeface="+mn-ea"/>
              </a:rPr>
              <a:t>TP:</a:t>
            </a:r>
            <a:r>
              <a:rPr lang="zh-CN" altLang="en-US">
                <a:sym typeface="+mn-ea"/>
              </a:rPr>
              <a:t>匹配的数目。</a:t>
            </a:r>
            <a:endParaRPr lang="en-US" altLang="zh-CN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sym typeface="+mn-ea"/>
              </a:rPr>
              <a:t>FP:Evaluation variants</a:t>
            </a:r>
            <a:r>
              <a:rPr lang="zh-CN" altLang="en-US">
                <a:sym typeface="+mn-ea"/>
              </a:rPr>
              <a:t>没有被匹配到的数目。</a:t>
            </a:r>
            <a:endParaRPr lang="en-US" altLang="zh-CN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sym typeface="+mn-ea"/>
              </a:rPr>
              <a:t>FN:Truth variants</a:t>
            </a:r>
            <a:r>
              <a:rPr lang="zh-CN" altLang="en-US">
                <a:sym typeface="+mn-ea"/>
              </a:rPr>
              <a:t>没有被匹配到的数目。</a:t>
            </a:r>
            <a:endParaRPr lang="zh-CN" altLang="en-US">
              <a:sym typeface="+mn-ea"/>
            </a:endParaRPr>
          </a:p>
          <a:p>
            <a:pPr marL="800100" lvl="1" indent="-342900"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AutoNum type="arabicPeriod"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0" y="3061970"/>
            <a:ext cx="6743700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4705350"/>
            <a:ext cx="2305050" cy="2038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2919</Words>
  <Application>WPS 演示</Application>
  <PresentationFormat>宽屏</PresentationFormat>
  <Paragraphs>115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DeepVariant Tool</vt:lpstr>
      <vt:lpstr>NGS与GATK目前状况</vt:lpstr>
      <vt:lpstr>DeepVariant的优势</vt:lpstr>
      <vt:lpstr>PowerPoint 演示文稿</vt:lpstr>
      <vt:lpstr>DeepVariant（训练以及推理）</vt:lpstr>
      <vt:lpstr>METHODS（Creating Candidates）</vt:lpstr>
      <vt:lpstr>METHODS(Finding candidate variants)</vt:lpstr>
      <vt:lpstr>Inception V4 Framework</vt:lpstr>
      <vt:lpstr>METHODS（Evaluating variant calls）</vt:lpstr>
      <vt:lpstr>Linux Shell 脚本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TwoStepsFromHell</cp:lastModifiedBy>
  <cp:revision>441</cp:revision>
  <dcterms:created xsi:type="dcterms:W3CDTF">2017-08-03T09:01:00Z</dcterms:created>
  <dcterms:modified xsi:type="dcterms:W3CDTF">2018-12-18T07:31:05Z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