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+mn-ea"/>
              </a:rPr>
              <a:t>Project 1: Survival Analysis</a:t>
            </a:r>
            <a:r>
              <a:rPr lang="en-US" dirty="0"/>
              <a:t> for Chemotherapy for Stage B/C colon cancer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Bohao Zou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 Cox-PH Regression Model: Model Interpretation</a:t>
            </a:r>
            <a:endParaRPr 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/>
          </a:bodyPr>
          <a:p>
            <a:r>
              <a:rPr lang="en-US"/>
              <a:t>From the result we can know that there are only two variables that can increase the relative risk </a:t>
            </a:r>
            <a:r>
              <a:rPr lang="en-US">
                <a:sym typeface="+mn-ea"/>
              </a:rPr>
              <a:t>compared with the baseline. T</a:t>
            </a:r>
            <a:r>
              <a:rPr lang="en-US"/>
              <a:t>he two variables are age and nodes respectively.</a:t>
            </a:r>
            <a:endParaRPr lang="en-US"/>
          </a:p>
          <a:p>
            <a:r>
              <a:rPr lang="en-US"/>
              <a:t>The other variables can decrease the relative risk compared with the baseline.</a:t>
            </a:r>
            <a:endParaRPr lang="en-US"/>
          </a:p>
          <a:p>
            <a:r>
              <a:rPr lang="en-US"/>
              <a:t>For the variables which do not include in the model, we can say the effect of those variables are roughly the same.</a:t>
            </a:r>
            <a:endParaRPr lang="en-US"/>
          </a:p>
          <a:p>
            <a:r>
              <a:rPr lang="en-US"/>
              <a:t>The Cox-PH model also give a evidence that </a:t>
            </a:r>
            <a:r>
              <a:rPr lang="en-US">
                <a:sym typeface="+mn-ea"/>
              </a:rPr>
              <a:t>Levamisole+5-FU has the highest survival probability compared with Levamisole or observation.</a:t>
            </a:r>
            <a:endParaRPr lang="en-US"/>
          </a:p>
        </p:txBody>
      </p:sp>
      <p:pic>
        <p:nvPicPr>
          <p:cNvPr id="5" name="Content Placeholder 4" descr="forward_selection_model_result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723515"/>
            <a:ext cx="5181600" cy="25552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Cox-PH Regression Model: Model Diagnostics</a:t>
            </a:r>
            <a:endParaRPr 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First, we should check the overall fitting of the model by using Cox-Snell residuals.</a:t>
            </a:r>
            <a:endParaRPr lang="en-US"/>
          </a:p>
          <a:p>
            <a:r>
              <a:rPr lang="en-US"/>
              <a:t>The model does not fit the data very well. </a:t>
            </a:r>
            <a:endParaRPr lang="en-US"/>
          </a:p>
        </p:txBody>
      </p:sp>
      <p:pic>
        <p:nvPicPr>
          <p:cNvPr id="5" name="Content Placeholder 4" descr="cox-snell-residual-plot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057400"/>
            <a:ext cx="5181600" cy="38881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Cox-PH Regression Model: Model Diagnostics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Second, we need to use Martingale residuals to check non-linearity of continuous variables.</a:t>
            </a:r>
            <a:endParaRPr lang="en-US"/>
          </a:p>
          <a:p>
            <a:r>
              <a:rPr lang="en-US"/>
              <a:t>Age:</a:t>
            </a:r>
            <a:endParaRPr lang="en-US"/>
          </a:p>
          <a:p>
            <a:r>
              <a:rPr lang="en-US"/>
              <a:t>From this plot we can know that the age  in this Cox-PH model is linear.</a:t>
            </a:r>
            <a:endParaRPr lang="en-US"/>
          </a:p>
        </p:txBody>
      </p:sp>
      <p:pic>
        <p:nvPicPr>
          <p:cNvPr id="5" name="Content Placeholder 4" descr="MartingaleResidual_ag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950085"/>
            <a:ext cx="5181600" cy="38881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Cox-PH Regression Model: Model Diagnostics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en-US">
                <a:sym typeface="+mn-ea"/>
              </a:rPr>
              <a:t>Nodes variable: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From the top plot, we can know the nodes variable is non-linear. We should do a square root operation for the nodes variable. Because the form of this line is very like the form of square root function.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After the square root operation,  It is better than before. It is my subjective point of view. (Bottom plot)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/>
          </a:p>
        </p:txBody>
      </p:sp>
      <p:pic>
        <p:nvPicPr>
          <p:cNvPr id="7" name="Content Placeholder 6" descr="MartingaleResidual_node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732395" y="1442720"/>
            <a:ext cx="2973070" cy="2225675"/>
          </a:xfrm>
          <a:prstGeom prst="rect">
            <a:avLst/>
          </a:prstGeom>
        </p:spPr>
      </p:pic>
      <p:pic>
        <p:nvPicPr>
          <p:cNvPr id="8" name="Picture 7" descr="MartingaleResidual_snod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030" y="4066540"/>
            <a:ext cx="3006090" cy="22529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Cox-PH Regression Model: Model Diagnostics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en-US"/>
              <a:t>Third, we can test correlation of Schoenfeld residuals against with time to show which covariates do not fit the PH assumptions.</a:t>
            </a:r>
            <a:endParaRPr lang="en-US"/>
          </a:p>
          <a:p>
            <a:r>
              <a:rPr lang="en-US"/>
              <a:t>From this table we can know the obstruct and differ do not fit the PH assumptions under the significant level of 0.05. We should remove them from our model.</a:t>
            </a:r>
            <a:endParaRPr lang="en-US"/>
          </a:p>
        </p:txBody>
      </p:sp>
      <p:pic>
        <p:nvPicPr>
          <p:cNvPr id="6" name="Content Placeholder 5" descr="ZPH_tests_for_PH_assumptio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6365" y="1991360"/>
            <a:ext cx="4572000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Cox-PH Regression Model: Model Diagnostics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After removing two variables and doing square root operation for the nodes variable, we can get a new model. </a:t>
            </a:r>
            <a:endParaRPr lang="en-US"/>
          </a:p>
          <a:p>
            <a:r>
              <a:rPr lang="en-US">
                <a:sym typeface="+mn-ea"/>
              </a:rPr>
              <a:t>We can check the overall fitting of the new model by using Cox-Snell residuals.</a:t>
            </a:r>
            <a:endParaRPr lang="en-US"/>
          </a:p>
          <a:p>
            <a:r>
              <a:rPr lang="en-US"/>
              <a:t>From this plot we can know this new model fits the data much better than old model.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Content Placeholder 4" descr="cox-snell-residuals-new-model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031365"/>
            <a:ext cx="5181600" cy="39389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My point of 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r>
              <a:rPr lang="en-US"/>
              <a:t>If we want to interpret the variables, we should use the old model. Beause it contains more covariates.</a:t>
            </a:r>
            <a:endParaRPr lang="en-US"/>
          </a:p>
          <a:p>
            <a:r>
              <a:rPr lang="en-US"/>
              <a:t>If we want to do some preditions for a new patient, we should use the new model. Because it fits the data better then old.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Define Questions &amp; Explore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/>
              <a:t>This data comes from “Survival” package of R. </a:t>
            </a:r>
            <a:endParaRPr lang="en-US"/>
          </a:p>
          <a:p>
            <a:r>
              <a:rPr lang="en-US"/>
              <a:t>The researchers used three different treatments to treat colon cancer. 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Observation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Levamisole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Levamisole+5-FU</a:t>
            </a:r>
            <a:endParaRPr lang="en-US"/>
          </a:p>
          <a:p>
            <a:pPr lvl="0"/>
            <a:r>
              <a:rPr lang="en-US"/>
              <a:t>Covariates: 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/>
              <a:t>sex: male = 1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/>
              <a:t>age: in years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/>
              <a:t>obstruct: obstruction of colon by tumour (0=no, 1 = yes)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/>
              <a:t>perfor: perforation of colon (0=not perforation)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/>
              <a:t>adhere: adherence to nearby organs (0=not adhere, 1=adhere)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/>
              <a:t>nodes: number of lymph nodes with detectable cancer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/>
              <a:t>differ: differentiation of tumour (1=well, 2=moderate, 3=poor)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/>
              <a:t>extent: Extent of local spread (1=submucosa, 2=muscle, 3=serosa, 4=contiguous structures)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/>
              <a:t>surg: time from surgery to registration (0=short, 1=long)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Define Questions &amp; Explore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Questions: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If the hazard rates of those three different treatments are the same under the significant level of 0.05; If different, which hazard rate is higher at the same time?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Which covariates increase the risk of death and which decrease the risk of death by comparing with the baseline.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Define Questions &amp; Explore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20210" cy="4351655"/>
          </a:xfrm>
        </p:spPr>
        <p:txBody>
          <a:bodyPr>
            <a:normAutofit lnSpcReduction="10000"/>
          </a:bodyPr>
          <a:p>
            <a:r>
              <a:rPr lang="en-US"/>
              <a:t>We can use the histogram to see the distribution of death time of three treatments. (Excluded the censoring data)</a:t>
            </a:r>
            <a:endParaRPr lang="en-US"/>
          </a:p>
          <a:p>
            <a:r>
              <a:rPr lang="en-US"/>
              <a:t>From this plot we can see the distributions of those treatments are roughly the same. Most of the patients died before 1000 days.</a:t>
            </a:r>
            <a:endParaRPr lang="en-US"/>
          </a:p>
        </p:txBody>
      </p:sp>
      <p:pic>
        <p:nvPicPr>
          <p:cNvPr id="4" name="Content Placeholder 3" descr="Hist_type_tim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059045" y="2341245"/>
            <a:ext cx="7132955" cy="3778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Define Questions &amp; Explore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63595" cy="4351655"/>
          </a:xfrm>
        </p:spPr>
        <p:txBody>
          <a:bodyPr>
            <a:normAutofit fontScale="60000"/>
          </a:bodyPr>
          <a:p>
            <a:r>
              <a:rPr lang="en-US"/>
              <a:t>We can also use box plot to compare the death time of three treatments.</a:t>
            </a:r>
            <a:r>
              <a:rPr lang="en-US">
                <a:sym typeface="+mn-ea"/>
              </a:rPr>
              <a:t>(Excluded the censoring data)</a:t>
            </a:r>
            <a:endParaRPr lang="en-US"/>
          </a:p>
          <a:p>
            <a:r>
              <a:rPr lang="en-US">
                <a:sym typeface="+mn-ea"/>
              </a:rPr>
              <a:t>By comparing the 50-th percentile of death time for each treatment, we can know that the 50-th percentile of death time for each treatment are roughly the same.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From the two plots, we may have a view that the survival probability may have no difference between those three treatments.</a:t>
            </a:r>
            <a:endParaRPr lang="en-US">
              <a:sym typeface="+mn-ea"/>
            </a:endParaRPr>
          </a:p>
        </p:txBody>
      </p:sp>
      <p:pic>
        <p:nvPicPr>
          <p:cNvPr id="5" name="Content Placeholder 4" descr="Box_type_tim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01795" y="1908175"/>
            <a:ext cx="7524115" cy="39852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Log-Rank 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en-US"/>
              <a:t>We need to use log-rank test to test if the hazard rates of those three treatments have difference.</a:t>
            </a:r>
            <a:endParaRPr lang="en-US"/>
          </a:p>
          <a:p>
            <a:r>
              <a:rPr lang="en-US"/>
              <a:t>From this table we can know that all of tests give a conclusion that the hazard rates are not the same in three different treatments under the significant level of 0.05.</a:t>
            </a:r>
            <a:endParaRPr lang="en-US"/>
          </a:p>
        </p:txBody>
      </p:sp>
      <p:pic>
        <p:nvPicPr>
          <p:cNvPr id="5" name="Content Placeholder 4" descr="Log-rank-result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70420" y="2722880"/>
            <a:ext cx="4183380" cy="24441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Test for Trend</a:t>
            </a:r>
            <a:endParaRPr lang="en-US"/>
          </a:p>
        </p:txBody>
      </p:sp>
      <p:pic>
        <p:nvPicPr>
          <p:cNvPr id="5" name="Content Placeholder 4" descr="K-M-survival-pr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05575" y="1955800"/>
            <a:ext cx="5181600" cy="3877945"/>
          </a:xfrm>
          <a:prstGeom prst="rect">
            <a:avLst/>
          </a:prstGeom>
        </p:spPr>
      </p:pic>
      <p:sp>
        <p:nvSpPr>
          <p:cNvPr id="8" name="Content Placeholder 7"/>
          <p:cNvSpPr/>
          <p:nvPr>
            <p:ph sz="half" idx="1"/>
          </p:nvPr>
        </p:nvSpPr>
        <p:spPr>
          <a:xfrm>
            <a:off x="760730" y="1825625"/>
            <a:ext cx="5181600" cy="4351338"/>
          </a:xfrm>
        </p:spPr>
        <p:txBody>
          <a:bodyPr>
            <a:normAutofit fontScale="90000" lnSpcReduction="20000"/>
          </a:bodyPr>
          <a:p>
            <a:r>
              <a:rPr lang="en-US"/>
              <a:t>We need to use trend test to tell us which treatment has the highest survival probability.</a:t>
            </a:r>
            <a:endParaRPr lang="en-US"/>
          </a:p>
          <a:p>
            <a:r>
              <a:rPr lang="en-US"/>
              <a:t>For giving a first glance, I drew the K-M survival curve for those three treatments. </a:t>
            </a:r>
            <a:endParaRPr lang="en-US"/>
          </a:p>
          <a:p>
            <a:r>
              <a:rPr lang="en-US"/>
              <a:t>From this K-M survival curve we can roughly know the survival probability of patients who received Levamisole+5-FU treatment is higher than the other two treatments. </a:t>
            </a:r>
            <a:endParaRPr lang="en-US"/>
          </a:p>
          <a:p>
            <a:r>
              <a:rPr lang="en-US"/>
              <a:t>The survival probabilities of Observation and Levamisole are roughly the same.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Test for Trend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0000"/>
          </a:bodyPr>
          <a:p>
            <a:r>
              <a:rPr lang="en-US"/>
              <a:t>We need to do two trend tests and apply Bonferroni correction for two tests.</a:t>
            </a:r>
            <a:endParaRPr lang="en-US"/>
          </a:p>
          <a:p>
            <a:r>
              <a:rPr lang="en-US"/>
              <a:t>From the top table, we can know there is a significant difference between the treatment of Levamisole+5-FU and Levamisole under the significant level of 0.05. Because there are only two samples compared in this trend test, the hazard rates of </a:t>
            </a:r>
            <a:r>
              <a:rPr lang="en-US">
                <a:sym typeface="+mn-ea"/>
              </a:rPr>
              <a:t>Levamisole+5-FU is strictly smaller than Levamisole.</a:t>
            </a:r>
            <a:endParaRPr lang="en-US"/>
          </a:p>
          <a:p>
            <a:r>
              <a:rPr lang="en-US">
                <a:sym typeface="+mn-ea"/>
              </a:rPr>
              <a:t>From the bottom table, we can know that there is no difference between the treatment of Levamisole and Observation under the significant level of 0.05.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We can conclude that the patients treated with Levamisole+5-FU have the highest survival probability but the survival probabilities have no difference between the patients who received Levamisole or Observation treatment.</a:t>
            </a:r>
            <a:endParaRPr lang="en-US"/>
          </a:p>
        </p:txBody>
      </p:sp>
      <p:pic>
        <p:nvPicPr>
          <p:cNvPr id="5" name="Content Placeholder 4" descr="lev_lev5fu_trend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73545" y="1825625"/>
            <a:ext cx="4324350" cy="1552575"/>
          </a:xfrm>
          <a:prstGeom prst="rect">
            <a:avLst/>
          </a:prstGeom>
        </p:spPr>
      </p:pic>
      <p:pic>
        <p:nvPicPr>
          <p:cNvPr id="6" name="Picture 5" descr="lev_obs_tre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45" y="4140835"/>
            <a:ext cx="4324350" cy="15525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493510" y="1457325"/>
            <a:ext cx="4883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Trend test for Levamisole+5-FU and Levamisole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783705" y="3766185"/>
            <a:ext cx="4320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Trend test for Levamisole and Observation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Cox-PH Regression Model: Model Selection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en-US"/>
              <a:t>There are 10 covariates needed to select to participate in the model. 8 of the variables are category variables and 2(age, nodes) of them are continuous variables. </a:t>
            </a:r>
            <a:endParaRPr lang="en-US"/>
          </a:p>
          <a:p>
            <a:r>
              <a:rPr lang="en-US"/>
              <a:t>I used forward selection and set the entry P-Value as 0.1. </a:t>
            </a:r>
            <a:endParaRPr lang="en-US"/>
          </a:p>
          <a:p>
            <a:r>
              <a:rPr lang="en-US"/>
              <a:t>Finally, there were 7 variables entered into the model and 3 were excluded.</a:t>
            </a:r>
            <a:endParaRPr lang="en-US"/>
          </a:p>
        </p:txBody>
      </p:sp>
      <p:pic>
        <p:nvPicPr>
          <p:cNvPr id="5" name="Content Placeholder 4" descr="forward_selection_selected_result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743825" y="2084705"/>
            <a:ext cx="3147695" cy="2166620"/>
          </a:xfrm>
          <a:prstGeom prst="rect">
            <a:avLst/>
          </a:prstGeom>
        </p:spPr>
      </p:pic>
      <p:pic>
        <p:nvPicPr>
          <p:cNvPr id="6" name="Picture 5" descr="forward_selection_unselected_res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515" y="4835525"/>
            <a:ext cx="2266950" cy="1152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5807</Words>
  <Application>WPS Presentation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Theme</vt:lpstr>
      <vt:lpstr>Survival Analysis for Chemotherapy for Stage B/C colon cancer data</vt:lpstr>
      <vt:lpstr>Define Questions &amp; Data Explore</vt:lpstr>
      <vt:lpstr>Define Questions &amp; Data Explore</vt:lpstr>
      <vt:lpstr>Define Questions &amp; Data Explore</vt:lpstr>
      <vt:lpstr>Define Questions &amp; Data Explore</vt:lpstr>
      <vt:lpstr>Log-Rank test</vt:lpstr>
      <vt:lpstr>Test for Trend</vt:lpstr>
      <vt:lpstr>Test for Trend</vt:lpstr>
      <vt:lpstr> Cox-PH Regression Model: Model Selection</vt:lpstr>
      <vt:lpstr> Cox-PH Regression Model: Model Interpretation</vt:lpstr>
      <vt:lpstr>Cox-PH Regression Model: Model Diagnostics</vt:lpstr>
      <vt:lpstr>Cox-PH Regression Model: Model Diagnostics</vt:lpstr>
      <vt:lpstr>Cox-PH Regression Model: Model Diagnostics</vt:lpstr>
      <vt:lpstr>Cox-PH Regression Model: Model Diagnostics</vt:lpstr>
      <vt:lpstr>Cox-PH Regression Model: Model Diagnostics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Analysis for Chemotherapy for Stage B/C colon cancer data</dc:title>
  <dc:creator/>
  <cp:lastModifiedBy>Admin</cp:lastModifiedBy>
  <cp:revision>87</cp:revision>
  <dcterms:created xsi:type="dcterms:W3CDTF">2020-12-10T06:26:00Z</dcterms:created>
  <dcterms:modified xsi:type="dcterms:W3CDTF">2020-12-11T04:43:11Z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