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256" r:id="rId3"/>
    <p:sldId id="257" r:id="rId5"/>
    <p:sldId id="387" r:id="rId6"/>
    <p:sldId id="344" r:id="rId7"/>
    <p:sldId id="336" r:id="rId8"/>
    <p:sldId id="345" r:id="rId9"/>
    <p:sldId id="282" r:id="rId10"/>
    <p:sldId id="351" r:id="rId11"/>
    <p:sldId id="371" r:id="rId12"/>
    <p:sldId id="373" r:id="rId13"/>
    <p:sldId id="374" r:id="rId14"/>
    <p:sldId id="375" r:id="rId15"/>
    <p:sldId id="378" r:id="rId16"/>
    <p:sldId id="376" r:id="rId17"/>
    <p:sldId id="377" r:id="rId18"/>
    <p:sldId id="379" r:id="rId19"/>
    <p:sldId id="380" r:id="rId20"/>
    <p:sldId id="390" r:id="rId21"/>
    <p:sldId id="381" r:id="rId22"/>
    <p:sldId id="382" r:id="rId23"/>
    <p:sldId id="391" r:id="rId24"/>
    <p:sldId id="383" r:id="rId25"/>
    <p:sldId id="386" r:id="rId26"/>
    <p:sldId id="393" r:id="rId27"/>
    <p:sldId id="352" r:id="rId28"/>
    <p:sldId id="394" r:id="rId29"/>
    <p:sldId id="346" r:id="rId30"/>
    <p:sldId id="403" r:id="rId31"/>
    <p:sldId id="347" r:id="rId32"/>
    <p:sldId id="402" r:id="rId33"/>
    <p:sldId id="348" r:id="rId34"/>
    <p:sldId id="333" r:id="rId35"/>
    <p:sldId id="334" r:id="rId36"/>
    <p:sldId id="404" r:id="rId37"/>
    <p:sldId id="405" r:id="rId38"/>
    <p:sldId id="406" r:id="rId39"/>
    <p:sldId id="407" r:id="rId40"/>
    <p:sldId id="370" r:id="rId41"/>
  </p:sldIdLst>
  <p:sldSz cx="9144000" cy="6858000" type="screen4x3"/>
  <p:notesSz cx="7045325" cy="9345295"/>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twadmin" initials="n"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57" autoAdjust="0"/>
    <p:restoredTop sz="93792" autoAdjust="0"/>
  </p:normalViewPr>
  <p:slideViewPr>
    <p:cSldViewPr>
      <p:cViewPr varScale="1">
        <p:scale>
          <a:sx n="75" d="100"/>
          <a:sy n="75" d="100"/>
        </p:scale>
        <p:origin x="764" y="40"/>
      </p:cViewPr>
      <p:guideLst>
        <p:guide orient="horz" pos="2160"/>
        <p:guide pos="2880"/>
      </p:guideLst>
    </p:cSldViewPr>
  </p:slideViewPr>
  <p:outlineViewPr>
    <p:cViewPr>
      <p:scale>
        <a:sx n="33" d="100"/>
        <a:sy n="33" d="100"/>
      </p:scale>
      <p:origin x="0" y="-80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1" y="0"/>
            <a:ext cx="3052761" cy="467281"/>
          </a:xfrm>
          <a:prstGeom prst="rect">
            <a:avLst/>
          </a:prstGeom>
          <a:noFill/>
          <a:ln w="9525">
            <a:noFill/>
            <a:miter lim="800000"/>
          </a:ln>
          <a:effectLst/>
        </p:spPr>
        <p:txBody>
          <a:bodyPr vert="horz" wrap="square" lIns="91435" tIns="45717" rIns="91435" bIns="45717" numCol="1" anchor="t" anchorCtr="0" compatLnSpc="1"/>
          <a:lstStyle>
            <a:lvl1pPr defTabSz="915035" eaLnBrk="1" hangingPunct="1">
              <a:defRPr sz="1200">
                <a:latin typeface="Arial" panose="020B0604020202020204" pitchFamily="34" charset="0"/>
              </a:defRPr>
            </a:lvl1pPr>
          </a:lstStyle>
          <a:p>
            <a:endParaRPr lang="en-US"/>
          </a:p>
        </p:txBody>
      </p:sp>
      <p:sp>
        <p:nvSpPr>
          <p:cNvPr id="243715" name="Rectangle 3"/>
          <p:cNvSpPr>
            <a:spLocks noGrp="1" noChangeArrowheads="1"/>
          </p:cNvSpPr>
          <p:nvPr>
            <p:ph type="dt" sz="quarter" idx="1"/>
          </p:nvPr>
        </p:nvSpPr>
        <p:spPr bwMode="auto">
          <a:xfrm>
            <a:off x="3990967" y="0"/>
            <a:ext cx="3052761" cy="467281"/>
          </a:xfrm>
          <a:prstGeom prst="rect">
            <a:avLst/>
          </a:prstGeom>
          <a:noFill/>
          <a:ln w="9525">
            <a:noFill/>
            <a:miter lim="800000"/>
          </a:ln>
          <a:effectLst/>
        </p:spPr>
        <p:txBody>
          <a:bodyPr vert="horz" wrap="square" lIns="91435" tIns="45717" rIns="91435" bIns="45717" numCol="1" anchor="t" anchorCtr="0" compatLnSpc="1"/>
          <a:lstStyle>
            <a:lvl1pPr algn="r" defTabSz="915035" eaLnBrk="1" hangingPunct="1">
              <a:defRPr sz="1200">
                <a:latin typeface="Arial" panose="020B0604020202020204" pitchFamily="34" charset="0"/>
              </a:defRPr>
            </a:lvl1pPr>
          </a:lstStyle>
          <a:p>
            <a:endParaRPr lang="en-US"/>
          </a:p>
        </p:txBody>
      </p:sp>
      <p:sp>
        <p:nvSpPr>
          <p:cNvPr id="243716" name="Rectangle 4"/>
          <p:cNvSpPr>
            <a:spLocks noGrp="1" noChangeArrowheads="1"/>
          </p:cNvSpPr>
          <p:nvPr>
            <p:ph type="ftr" sz="quarter" idx="2"/>
          </p:nvPr>
        </p:nvSpPr>
        <p:spPr bwMode="auto">
          <a:xfrm>
            <a:off x="1" y="8876732"/>
            <a:ext cx="3052761" cy="467281"/>
          </a:xfrm>
          <a:prstGeom prst="rect">
            <a:avLst/>
          </a:prstGeom>
          <a:noFill/>
          <a:ln w="9525">
            <a:noFill/>
            <a:miter lim="800000"/>
          </a:ln>
          <a:effectLst/>
        </p:spPr>
        <p:txBody>
          <a:bodyPr vert="horz" wrap="square" lIns="91435" tIns="45717" rIns="91435" bIns="45717" numCol="1" anchor="b" anchorCtr="0" compatLnSpc="1"/>
          <a:lstStyle>
            <a:lvl1pPr defTabSz="915035" eaLnBrk="1" hangingPunct="1">
              <a:defRPr sz="1200">
                <a:latin typeface="Arial" panose="020B0604020202020204" pitchFamily="34" charset="0"/>
              </a:defRPr>
            </a:lvl1pPr>
          </a:lstStyle>
          <a:p>
            <a:endParaRPr lang="en-US"/>
          </a:p>
        </p:txBody>
      </p:sp>
      <p:sp>
        <p:nvSpPr>
          <p:cNvPr id="243717" name="Rectangle 5"/>
          <p:cNvSpPr>
            <a:spLocks noGrp="1" noChangeArrowheads="1"/>
          </p:cNvSpPr>
          <p:nvPr>
            <p:ph type="sldNum" sz="quarter" idx="3"/>
          </p:nvPr>
        </p:nvSpPr>
        <p:spPr bwMode="auto">
          <a:xfrm>
            <a:off x="3990967" y="8876732"/>
            <a:ext cx="3052761" cy="467281"/>
          </a:xfrm>
          <a:prstGeom prst="rect">
            <a:avLst/>
          </a:prstGeom>
          <a:noFill/>
          <a:ln w="9525">
            <a:noFill/>
            <a:miter lim="800000"/>
          </a:ln>
          <a:effectLst/>
        </p:spPr>
        <p:txBody>
          <a:bodyPr vert="horz" wrap="square" lIns="91435" tIns="45717" rIns="91435" bIns="45717" numCol="1" anchor="b" anchorCtr="0" compatLnSpc="1"/>
          <a:lstStyle>
            <a:lvl1pPr algn="r" defTabSz="915035" eaLnBrk="1" hangingPunct="1">
              <a:defRPr sz="1200">
                <a:latin typeface="Arial" panose="020B0604020202020204" pitchFamily="34" charset="0"/>
              </a:defRPr>
            </a:lvl1pPr>
          </a:lstStyle>
          <a:p>
            <a:fld id="{949C6168-EFD6-47D0-BC50-4BDE815603A2}"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3052761" cy="467281"/>
          </a:xfrm>
          <a:prstGeom prst="rect">
            <a:avLst/>
          </a:prstGeom>
          <a:noFill/>
          <a:ln w="9525">
            <a:noFill/>
            <a:miter lim="800000"/>
          </a:ln>
          <a:effectLst/>
        </p:spPr>
        <p:txBody>
          <a:bodyPr vert="horz" wrap="square" lIns="93657" tIns="46829" rIns="93657" bIns="46829" numCol="1" anchor="t" anchorCtr="0" compatLnSpc="1"/>
          <a:lstStyle>
            <a:lvl1pPr defTabSz="937260" eaLnBrk="1" hangingPunct="1">
              <a:defRPr sz="1200">
                <a:latin typeface="Arial" panose="020B0604020202020204" pitchFamily="34" charset="0"/>
              </a:defRPr>
            </a:lvl1pPr>
          </a:lstStyle>
          <a:p>
            <a:endParaRPr lang="en-US"/>
          </a:p>
        </p:txBody>
      </p:sp>
      <p:sp>
        <p:nvSpPr>
          <p:cNvPr id="10243" name="Rectangle 3"/>
          <p:cNvSpPr>
            <a:spLocks noGrp="1" noChangeArrowheads="1"/>
          </p:cNvSpPr>
          <p:nvPr>
            <p:ph type="dt" idx="1"/>
          </p:nvPr>
        </p:nvSpPr>
        <p:spPr bwMode="auto">
          <a:xfrm>
            <a:off x="3990967" y="0"/>
            <a:ext cx="3052761" cy="467281"/>
          </a:xfrm>
          <a:prstGeom prst="rect">
            <a:avLst/>
          </a:prstGeom>
          <a:noFill/>
          <a:ln w="9525">
            <a:noFill/>
            <a:miter lim="800000"/>
          </a:ln>
          <a:effectLst/>
        </p:spPr>
        <p:txBody>
          <a:bodyPr vert="horz" wrap="square" lIns="93657" tIns="46829" rIns="93657" bIns="46829" numCol="1" anchor="t" anchorCtr="0" compatLnSpc="1"/>
          <a:lstStyle>
            <a:lvl1pPr algn="r" defTabSz="937260" eaLnBrk="1" hangingPunct="1">
              <a:defRPr sz="1200">
                <a:latin typeface="Arial" panose="020B0604020202020204" pitchFamily="34" charset="0"/>
              </a:defRPr>
            </a:lvl1pPr>
          </a:lstStyle>
          <a:p>
            <a:endParaRPr lang="en-US"/>
          </a:p>
        </p:txBody>
      </p:sp>
      <p:sp>
        <p:nvSpPr>
          <p:cNvPr id="10244" name="Rectangle 4"/>
          <p:cNvSpPr>
            <a:spLocks noGrp="1" noRot="1" noChangeAspect="1" noChangeArrowheads="1" noTextEdit="1"/>
          </p:cNvSpPr>
          <p:nvPr>
            <p:ph type="sldImg" idx="2"/>
          </p:nvPr>
        </p:nvSpPr>
        <p:spPr bwMode="auto">
          <a:xfrm>
            <a:off x="1187450" y="701675"/>
            <a:ext cx="4670425" cy="3503613"/>
          </a:xfrm>
          <a:prstGeom prst="rect">
            <a:avLst/>
          </a:prstGeom>
          <a:noFill/>
          <a:ln w="9525">
            <a:solidFill>
              <a:srgbClr val="000000"/>
            </a:solidFill>
            <a:miter lim="800000"/>
          </a:ln>
          <a:effectLst/>
        </p:spPr>
      </p:sp>
      <p:sp>
        <p:nvSpPr>
          <p:cNvPr id="10245" name="Rectangle 5"/>
          <p:cNvSpPr>
            <a:spLocks noGrp="1" noChangeArrowheads="1"/>
          </p:cNvSpPr>
          <p:nvPr>
            <p:ph type="body" sz="quarter" idx="3"/>
          </p:nvPr>
        </p:nvSpPr>
        <p:spPr bwMode="auto">
          <a:xfrm>
            <a:off x="704853" y="4439166"/>
            <a:ext cx="5635621" cy="4205526"/>
          </a:xfrm>
          <a:prstGeom prst="rect">
            <a:avLst/>
          </a:prstGeom>
          <a:noFill/>
          <a:ln w="9525">
            <a:noFill/>
            <a:miter lim="800000"/>
          </a:ln>
          <a:effectLst/>
        </p:spPr>
        <p:txBody>
          <a:bodyPr vert="horz" wrap="square" lIns="93657" tIns="46829" rIns="93657" bIns="46829"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46" name="Rectangle 6"/>
          <p:cNvSpPr>
            <a:spLocks noGrp="1" noChangeArrowheads="1"/>
          </p:cNvSpPr>
          <p:nvPr>
            <p:ph type="ftr" sz="quarter" idx="4"/>
          </p:nvPr>
        </p:nvSpPr>
        <p:spPr bwMode="auto">
          <a:xfrm>
            <a:off x="1" y="8876732"/>
            <a:ext cx="3052761" cy="467281"/>
          </a:xfrm>
          <a:prstGeom prst="rect">
            <a:avLst/>
          </a:prstGeom>
          <a:noFill/>
          <a:ln w="9525">
            <a:noFill/>
            <a:miter lim="800000"/>
          </a:ln>
          <a:effectLst/>
        </p:spPr>
        <p:txBody>
          <a:bodyPr vert="horz" wrap="square" lIns="93657" tIns="46829" rIns="93657" bIns="46829" numCol="1" anchor="b" anchorCtr="0" compatLnSpc="1"/>
          <a:lstStyle>
            <a:lvl1pPr defTabSz="937260" eaLnBrk="1" hangingPunct="1">
              <a:defRPr sz="1200">
                <a:latin typeface="Arial" panose="020B0604020202020204" pitchFamily="34" charset="0"/>
              </a:defRPr>
            </a:lvl1pPr>
          </a:lstStyle>
          <a:p>
            <a:endParaRPr lang="en-US"/>
          </a:p>
        </p:txBody>
      </p:sp>
      <p:sp>
        <p:nvSpPr>
          <p:cNvPr id="10247" name="Rectangle 7"/>
          <p:cNvSpPr>
            <a:spLocks noGrp="1" noChangeArrowheads="1"/>
          </p:cNvSpPr>
          <p:nvPr>
            <p:ph type="sldNum" sz="quarter" idx="5"/>
          </p:nvPr>
        </p:nvSpPr>
        <p:spPr bwMode="auto">
          <a:xfrm>
            <a:off x="3990967" y="8876732"/>
            <a:ext cx="3052761" cy="467281"/>
          </a:xfrm>
          <a:prstGeom prst="rect">
            <a:avLst/>
          </a:prstGeom>
          <a:noFill/>
          <a:ln w="9525">
            <a:noFill/>
            <a:miter lim="800000"/>
          </a:ln>
          <a:effectLst/>
        </p:spPr>
        <p:txBody>
          <a:bodyPr vert="horz" wrap="square" lIns="93657" tIns="46829" rIns="93657" bIns="46829" numCol="1" anchor="b" anchorCtr="0" compatLnSpc="1"/>
          <a:lstStyle>
            <a:lvl1pPr algn="r" defTabSz="937260" eaLnBrk="1" hangingPunct="1">
              <a:defRPr sz="1200">
                <a:latin typeface="Arial" panose="020B0604020202020204" pitchFamily="34" charset="0"/>
              </a:defRPr>
            </a:lvl1pPr>
          </a:lstStyle>
          <a:p>
            <a:fld id="{E2B2EEE8-78D6-4592-84DC-73706E041694}"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49872B-7846-48F8-AD82-B94962107281}" type="slidenum">
              <a:rPr lang="en-US"/>
            </a:fld>
            <a:endParaRPr lang="en-US"/>
          </a:p>
        </p:txBody>
      </p:sp>
      <p:sp>
        <p:nvSpPr>
          <p:cNvPr id="11266" name="Rectangle 2"/>
          <p:cNvSpPr>
            <a:spLocks noGrp="1" noRot="1" noChangeAspect="1" noChangeArrowheads="1" noTextEdit="1"/>
          </p:cNvSpPr>
          <p:nvPr>
            <p:ph type="sldImg"/>
          </p:nvPr>
        </p:nvSpPr>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07D5EE-5B35-436D-AB9D-C8C8BCBA87C9}" type="slidenum">
              <a:rPr lang="en-US"/>
            </a:fld>
            <a:endParaRPr lang="en-US"/>
          </a:p>
        </p:txBody>
      </p:sp>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F695E0-DA4F-4EFC-89CB-6CB1630BDAE1}" type="slidenum">
              <a:rPr lang="en-US"/>
            </a:fld>
            <a:endParaRPr lang="en-US"/>
          </a:p>
        </p:txBody>
      </p:sp>
      <p:sp>
        <p:nvSpPr>
          <p:cNvPr id="104450" name="Rectangle 2"/>
          <p:cNvSpPr>
            <a:spLocks noGrp="1" noRot="1" noChangeAspect="1" noChangeArrowheads="1" noTextEdit="1"/>
          </p:cNvSpPr>
          <p:nvPr>
            <p:ph type="sldImg"/>
          </p:nvPr>
        </p:nvSpPr>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EEE8-78D6-4592-84DC-73706E04169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80898" name="Group 2"/>
          <p:cNvGrpSpPr/>
          <p:nvPr/>
        </p:nvGrpSpPr>
        <p:grpSpPr bwMode="auto">
          <a:xfrm>
            <a:off x="0" y="2438400"/>
            <a:ext cx="9009063" cy="1052513"/>
            <a:chOff x="0" y="1536"/>
            <a:chExt cx="5675" cy="663"/>
          </a:xfrm>
        </p:grpSpPr>
        <p:grpSp>
          <p:nvGrpSpPr>
            <p:cNvPr id="80899" name="Group 3"/>
            <p:cNvGrpSpPr/>
            <p:nvPr/>
          </p:nvGrpSpPr>
          <p:grpSpPr bwMode="auto">
            <a:xfrm>
              <a:off x="183" y="1604"/>
              <a:ext cx="448" cy="299"/>
              <a:chOff x="720" y="336"/>
              <a:chExt cx="624" cy="432"/>
            </a:xfrm>
          </p:grpSpPr>
          <p:sp>
            <p:nvSpPr>
              <p:cNvPr id="80900"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endParaRPr lang="en-US"/>
              </a:p>
            </p:txBody>
          </p:sp>
          <p:sp>
            <p:nvSpPr>
              <p:cNvPr id="809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endParaRPr lang="en-US"/>
              </a:p>
            </p:txBody>
          </p:sp>
        </p:grpSp>
        <p:grpSp>
          <p:nvGrpSpPr>
            <p:cNvPr id="80902" name="Group 6"/>
            <p:cNvGrpSpPr/>
            <p:nvPr/>
          </p:nvGrpSpPr>
          <p:grpSpPr bwMode="auto">
            <a:xfrm>
              <a:off x="261" y="1870"/>
              <a:ext cx="465" cy="299"/>
              <a:chOff x="912" y="2640"/>
              <a:chExt cx="672" cy="432"/>
            </a:xfrm>
          </p:grpSpPr>
          <p:sp>
            <p:nvSpPr>
              <p:cNvPr id="80903"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endParaRPr lang="en-US"/>
              </a:p>
            </p:txBody>
          </p:sp>
          <p:sp>
            <p:nvSpPr>
              <p:cNvPr id="809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endParaRPr lang="en-US"/>
              </a:p>
            </p:txBody>
          </p:sp>
        </p:grpSp>
        <p:sp>
          <p:nvSpPr>
            <p:cNvPr id="809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endParaRPr lang="en-US"/>
            </a:p>
          </p:txBody>
        </p:sp>
        <p:sp>
          <p:nvSpPr>
            <p:cNvPr id="80906"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endParaRPr lang="en-US"/>
            </a:p>
          </p:txBody>
        </p:sp>
        <p:sp>
          <p:nvSpPr>
            <p:cNvPr id="809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endParaRPr lang="en-US"/>
            </a:p>
          </p:txBody>
        </p:sp>
      </p:grpSp>
      <p:sp>
        <p:nvSpPr>
          <p:cNvPr id="80908"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endParaRPr lang="en-US"/>
          </a:p>
        </p:txBody>
      </p:sp>
      <p:sp>
        <p:nvSpPr>
          <p:cNvPr id="809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t>Click to edit Master subtitle style</a:t>
            </a:r>
            <a:endParaRPr lang="en-US"/>
          </a:p>
        </p:txBody>
      </p:sp>
      <p:sp>
        <p:nvSpPr>
          <p:cNvPr id="809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809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09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F61298A-F875-4403-8171-8FC4DEE14A7B}"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D3BFB9-A1D9-4149-A4BA-291FB21C5FCA}"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175ABA-5B86-426F-AC96-5BB7B5388505}"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BE01D46-CD45-4358-B783-23D7B5182985}"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09BFCC-384E-426F-98C5-4199B278FB81}"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319137-846E-4FD3-BA21-95DB65251257}"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DD0D49-3FDF-40A1-9D85-2DBB16B5CEF2}"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3D7AB8A-0492-485B-BA53-F296062DD801}"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D04695B-9F88-4CF2-B8E2-6D6D17B291BE}"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14618E-2834-4BC3-BD10-CA8BFE9F57A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F0E54CF-3930-45A7-AD07-563FECF1E0B3}"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ChangeArrowheads="1"/>
          </p:cNvSpPr>
          <p:nvPr/>
        </p:nvSpPr>
        <p:spPr bwMode="ltGray">
          <a:xfrm>
            <a:off x="417513" y="1098550"/>
            <a:ext cx="438150" cy="474663"/>
          </a:xfrm>
          <a:prstGeom prst="rect">
            <a:avLst/>
          </a:prstGeom>
          <a:solidFill>
            <a:schemeClr val="accent2"/>
          </a:solidFill>
          <a:ln w="9525">
            <a:noFill/>
            <a:miter lim="800000"/>
          </a:ln>
          <a:effectLst/>
        </p:spPr>
        <p:txBody>
          <a:bodyPr wrap="none" anchor="ctr"/>
          <a:lstStyle/>
          <a:p>
            <a:pPr algn="ctr" eaLnBrk="1" hangingPunct="1"/>
            <a:endParaRPr kumimoji="1" lang="en-US"/>
          </a:p>
        </p:txBody>
      </p:sp>
      <p:sp>
        <p:nvSpPr>
          <p:cNvPr id="798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eaLnBrk="1" hangingPunct="1"/>
            <a:endParaRPr kumimoji="1" lang="en-US"/>
          </a:p>
        </p:txBody>
      </p:sp>
      <p:sp>
        <p:nvSpPr>
          <p:cNvPr id="79876"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algn="ctr" eaLnBrk="1" hangingPunct="1"/>
            <a:endParaRPr kumimoji="1" lang="en-US"/>
          </a:p>
        </p:txBody>
      </p:sp>
      <p:sp>
        <p:nvSpPr>
          <p:cNvPr id="798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eaLnBrk="1" hangingPunct="1"/>
            <a:endParaRPr kumimoji="1" lang="en-US"/>
          </a:p>
        </p:txBody>
      </p:sp>
      <p:sp>
        <p:nvSpPr>
          <p:cNvPr id="798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eaLnBrk="1" hangingPunct="1"/>
            <a:endParaRPr kumimoji="1" lang="en-US"/>
          </a:p>
        </p:txBody>
      </p:sp>
      <p:sp>
        <p:nvSpPr>
          <p:cNvPr id="79879" name="Rectangle 7"/>
          <p:cNvSpPr>
            <a:spLocks noChangeArrowheads="1"/>
          </p:cNvSpPr>
          <p:nvPr/>
        </p:nvSpPr>
        <p:spPr bwMode="gray">
          <a:xfrm>
            <a:off x="762000" y="990600"/>
            <a:ext cx="31750" cy="1052513"/>
          </a:xfrm>
          <a:prstGeom prst="rect">
            <a:avLst/>
          </a:prstGeom>
          <a:solidFill>
            <a:schemeClr val="bg2"/>
          </a:solidFill>
          <a:ln w="9525">
            <a:noFill/>
            <a:miter lim="800000"/>
          </a:ln>
          <a:effectLst/>
        </p:spPr>
        <p:txBody>
          <a:bodyPr wrap="none" anchor="ctr"/>
          <a:lstStyle/>
          <a:p>
            <a:pPr algn="ctr" eaLnBrk="1" hangingPunct="1"/>
            <a:endParaRPr kumimoji="1" lang="en-US"/>
          </a:p>
        </p:txBody>
      </p:sp>
      <p:sp>
        <p:nvSpPr>
          <p:cNvPr id="798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eaLnBrk="1" hangingPunct="1"/>
            <a:endParaRPr kumimoji="1" lang="en-US"/>
          </a:p>
        </p:txBody>
      </p:sp>
      <p:sp>
        <p:nvSpPr>
          <p:cNvPr id="79881" name="Rectangle 9"/>
          <p:cNvSpPr>
            <a:spLocks noGrp="1" noChangeArrowheads="1"/>
          </p:cNvSpPr>
          <p:nvPr>
            <p:ph type="title"/>
          </p:nvPr>
        </p:nvSpPr>
        <p:spPr bwMode="auto">
          <a:xfrm>
            <a:off x="1150938" y="214313"/>
            <a:ext cx="7793037" cy="1462087"/>
          </a:xfrm>
          <a:prstGeom prst="rect">
            <a:avLst/>
          </a:prstGeom>
          <a:noFill/>
          <a:ln w="9525">
            <a:noFill/>
            <a:miter lim="800000"/>
          </a:ln>
          <a:effectLst/>
        </p:spPr>
        <p:txBody>
          <a:bodyPr vert="horz" wrap="square" lIns="91440" tIns="45720" rIns="91440" bIns="45720" numCol="1" anchor="b" anchorCtr="0" compatLnSpc="1"/>
          <a:lstStyle/>
          <a:p>
            <a:pPr lvl="0"/>
            <a:r>
              <a:rPr lang="en-US"/>
              <a:t>Click to edit Master title style</a:t>
            </a:r>
            <a:endParaRPr lang="en-US"/>
          </a:p>
        </p:txBody>
      </p:sp>
      <p:sp>
        <p:nvSpPr>
          <p:cNvPr id="79882" name="Rectangle 10"/>
          <p:cNvSpPr>
            <a:spLocks noGrp="1" noChangeArrowheads="1"/>
          </p:cNvSpPr>
          <p:nvPr>
            <p:ph type="body" idx="1"/>
          </p:nvPr>
        </p:nvSpPr>
        <p:spPr bwMode="auto">
          <a:xfrm>
            <a:off x="1182688" y="2017713"/>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988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400"/>
            </a:lvl1pPr>
          </a:lstStyle>
          <a:p>
            <a:endParaRPr lang="en-US"/>
          </a:p>
        </p:txBody>
      </p:sp>
      <p:sp>
        <p:nvSpPr>
          <p:cNvPr id="79884"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lvl1pPr>
          </a:lstStyle>
          <a:p>
            <a:endParaRPr lang="en-US"/>
          </a:p>
        </p:txBody>
      </p:sp>
      <p:sp>
        <p:nvSpPr>
          <p:cNvPr id="79885"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a:lvl1pPr>
          </a:lstStyle>
          <a:p>
            <a:fld id="{4D76538F-055D-4D27-B782-2A853F00AB7E}"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oogle.com/search?hl=en&amp;q=Ross+L.+Prentice&amp;stick=H4sIAAAAAAAAAONgVuLVT9c3NEzLMjFPrigyecRowS3w8sc9YSn9SWtOXmPU5OIKzsgvd80rySypFJLmYoOyBKX4uVB18ixiFQjKLy5W8NFTCChKBSpLTgUA8CnLq18AAAA" TargetMode="External"/><Relationship Id="rId1" Type="http://schemas.openxmlformats.org/officeDocument/2006/relationships/hyperlink" Target="https://www.google.com/search?hl=en&amp;q=John+D.+Kalbfleisch&amp;stick=H4sIAAAAAAAAAONgVuLRT9c3zEguKKnIMEh_xGjOLfDyxz1hKb1Ja05eY9Tg4grOyC93zSvJLKkUkuJig7IEpPi4UDTyLGIV9srPyFNw0VPwTsxJSstJzSxOzgAArdI6aGAAAA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apastyle.ap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mailto:lhqi@ucdavis.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onlinelibrary.wiley.com/page/journal/10970258/homepage/la_tex_class_file.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ucdstats.zoom.us/j/9681353237?pwd=ZzhLRHlhNG92bHFUaHkwM0Fib1pqQT09" TargetMode="External"/><Relationship Id="rId1" Type="http://schemas.openxmlformats.org/officeDocument/2006/relationships/hyperlink" Target="mailto:xezhou@ucdavis.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000" dirty="0"/>
              <a:t>STA/BST 222 Survival Analysis		  Overview </a:t>
            </a:r>
            <a:br>
              <a:rPr lang="en-US" sz="4000" dirty="0"/>
            </a:br>
            <a:endParaRPr lang="en-US" sz="4000" dirty="0"/>
          </a:p>
        </p:txBody>
      </p:sp>
      <p:sp>
        <p:nvSpPr>
          <p:cNvPr id="2051" name="Rectangle 3"/>
          <p:cNvSpPr>
            <a:spLocks noGrp="1" noChangeArrowheads="1"/>
          </p:cNvSpPr>
          <p:nvPr>
            <p:ph type="subTitle" idx="1"/>
          </p:nvPr>
        </p:nvSpPr>
        <p:spPr>
          <a:xfrm>
            <a:off x="1295400" y="3505200"/>
            <a:ext cx="6781800" cy="2286000"/>
          </a:xfrm>
        </p:spPr>
        <p:txBody>
          <a:bodyPr/>
          <a:lstStyle/>
          <a:p>
            <a:pPr>
              <a:lnSpc>
                <a:spcPct val="80000"/>
              </a:lnSpc>
            </a:pPr>
            <a:r>
              <a:rPr lang="en-US" sz="2800" dirty="0" err="1"/>
              <a:t>Lihong</a:t>
            </a:r>
            <a:r>
              <a:rPr lang="en-US" sz="2800" dirty="0"/>
              <a:t> </a:t>
            </a:r>
            <a:r>
              <a:rPr lang="en-US" sz="2800" dirty="0" err="1"/>
              <a:t>Qi</a:t>
            </a:r>
            <a:endParaRPr lang="en-US" sz="2800" dirty="0"/>
          </a:p>
          <a:p>
            <a:pPr>
              <a:lnSpc>
                <a:spcPct val="80000"/>
              </a:lnSpc>
            </a:pPr>
            <a:r>
              <a:rPr lang="en-US" sz="2800" dirty="0"/>
              <a:t>Division of Biostatistics</a:t>
            </a:r>
            <a:endParaRPr lang="en-US" sz="2800" dirty="0"/>
          </a:p>
          <a:p>
            <a:pPr>
              <a:lnSpc>
                <a:spcPct val="80000"/>
              </a:lnSpc>
            </a:pPr>
            <a:r>
              <a:rPr lang="en-US" sz="2800" dirty="0"/>
              <a:t>Department of Public Health Sciences</a:t>
            </a:r>
            <a:endParaRPr lang="en-US" sz="2800" dirty="0"/>
          </a:p>
          <a:p>
            <a:pPr>
              <a:lnSpc>
                <a:spcPct val="80000"/>
              </a:lnSpc>
            </a:pPr>
            <a:r>
              <a:rPr lang="en-US" sz="2800" dirty="0"/>
              <a:t>School of Medicine</a:t>
            </a:r>
            <a:endParaRPr lang="en-US" sz="2800" dirty="0"/>
          </a:p>
          <a:p>
            <a:pPr>
              <a:lnSpc>
                <a:spcPct val="80000"/>
              </a:lnSpc>
            </a:pPr>
            <a:endParaRPr lang="en-US" sz="2800" dirty="0"/>
          </a:p>
          <a:p>
            <a:pPr>
              <a:lnSpc>
                <a:spcPct val="80000"/>
              </a:lnSpc>
            </a:pPr>
            <a:r>
              <a:rPr lang="en-US" sz="2800" dirty="0"/>
              <a:t>Oct. 1, 2020</a:t>
            </a:r>
            <a:endParaRPr lang="en-US" sz="2800" dirty="0"/>
          </a:p>
          <a:p>
            <a:pPr>
              <a:lnSpc>
                <a:spcPct val="80000"/>
              </a:lnSpc>
            </a:pPr>
            <a:endParaRPr lang="en-US" sz="28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The Purpose of the Class</a:t>
            </a:r>
            <a:endParaRPr lang="en-US" dirty="0"/>
          </a:p>
        </p:txBody>
      </p:sp>
      <p:sp>
        <p:nvSpPr>
          <p:cNvPr id="3" name="Content Placeholder 2"/>
          <p:cNvSpPr>
            <a:spLocks noGrp="1"/>
          </p:cNvSpPr>
          <p:nvPr>
            <p:ph idx="1"/>
          </p:nvPr>
        </p:nvSpPr>
        <p:spPr>
          <a:xfrm>
            <a:off x="304800" y="2017713"/>
            <a:ext cx="8650288" cy="4114800"/>
          </a:xfrm>
        </p:spPr>
        <p:txBody>
          <a:bodyPr/>
          <a:lstStyle/>
          <a:p>
            <a:pPr marL="457200" marR="80645">
              <a:spcBef>
                <a:spcPts val="590"/>
              </a:spcBef>
              <a:spcAft>
                <a:spcPts val="600"/>
              </a:spcAft>
            </a:pPr>
            <a:r>
              <a:rPr lang="en-US" sz="2000" dirty="0">
                <a:effectLst/>
                <a:ea typeface="Calibri" panose="020F0502020204030204" pitchFamily="34" charset="0"/>
                <a:cs typeface="Times New Roman" panose="02020603050405020304" pitchFamily="18" charset="0"/>
              </a:rPr>
              <a:t>Recognize the characteristics of survival data, e.g. censoring and truncation. </a:t>
            </a:r>
            <a:endParaRPr lang="en-US" sz="2000" dirty="0">
              <a:ea typeface="Calibri" panose="020F0502020204030204" pitchFamily="34" charset="0"/>
              <a:cs typeface="Times New Roman" panose="02020603050405020304" pitchFamily="18" charset="0"/>
            </a:endParaRPr>
          </a:p>
          <a:p>
            <a:pPr marL="457200" marR="80645">
              <a:spcBef>
                <a:spcPts val="590"/>
              </a:spcBef>
              <a:spcAft>
                <a:spcPts val="600"/>
              </a:spcAft>
            </a:pPr>
            <a:r>
              <a:rPr lang="en-US" sz="2000" dirty="0">
                <a:effectLst/>
                <a:ea typeface="Calibri" panose="020F0502020204030204" pitchFamily="34" charset="0"/>
                <a:cs typeface="Times New Roman" panose="02020603050405020304" pitchFamily="18" charset="0"/>
              </a:rPr>
              <a:t>Determine the proper method to be used in analyzing time-to-event data (e.g., parametric, semi-parametric or non-parametric method).</a:t>
            </a:r>
            <a:endParaRPr lang="en-US" sz="2000" dirty="0">
              <a:effectLst/>
              <a:ea typeface="Calibri" panose="020F0502020204030204" pitchFamily="34" charset="0"/>
              <a:cs typeface="Times New Roman" panose="02020603050405020304" pitchFamily="18" charset="0"/>
            </a:endParaRPr>
          </a:p>
          <a:p>
            <a:pPr marL="457200" marR="80645">
              <a:spcBef>
                <a:spcPts val="590"/>
              </a:spcBef>
              <a:spcAft>
                <a:spcPts val="6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Understand the assumptions and the theory for the method chosen to analyze the data.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80645">
              <a:spcBef>
                <a:spcPts val="590"/>
              </a:spcBef>
              <a:spcAft>
                <a:spcPts val="6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Apply mathematical and graphical methods to check goodness of fit.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80645">
              <a:spcBef>
                <a:spcPts val="590"/>
              </a:spcBef>
              <a:spcAft>
                <a:spcPts val="6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Perform survival analysis using a computer statistical software package (SAS), and Interpret computer outputs.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80645">
              <a:spcBef>
                <a:spcPts val="590"/>
              </a:spcBef>
              <a:spcAft>
                <a:spcPts val="6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Assess the quality of survival analysis conducted in published research papers.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80645">
              <a:spcBef>
                <a:spcPts val="590"/>
              </a:spcBef>
              <a:spcAft>
                <a:spcPts val="600"/>
              </a:spcAft>
            </a:pPr>
            <a:endParaRPr lang="en-US" sz="3200" dirty="0">
              <a:effectLst/>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The Purpose of the Class: a note</a:t>
            </a:r>
            <a:endParaRPr lang="en-US" dirty="0"/>
          </a:p>
        </p:txBody>
      </p:sp>
      <p:sp>
        <p:nvSpPr>
          <p:cNvPr id="3" name="Content Placeholder 2"/>
          <p:cNvSpPr>
            <a:spLocks noGrp="1"/>
          </p:cNvSpPr>
          <p:nvPr>
            <p:ph idx="1"/>
          </p:nvPr>
        </p:nvSpPr>
        <p:spPr/>
        <p:txBody>
          <a:bodyPr/>
          <a:lstStyle/>
          <a:p>
            <a:r>
              <a:rPr lang="en-US" sz="2400" dirty="0">
                <a:solidFill>
                  <a:srgbClr val="010101"/>
                </a:solidFill>
                <a:effectLst/>
                <a:latin typeface="Arial" panose="020B0604020202020204" pitchFamily="34" charset="0"/>
                <a:ea typeface="Times New Roman" panose="02020603050405020304" pitchFamily="18" charset="0"/>
              </a:rPr>
              <a:t>This is </a:t>
            </a:r>
            <a:r>
              <a:rPr lang="en-US" sz="2400" b="1" dirty="0">
                <a:solidFill>
                  <a:srgbClr val="010101"/>
                </a:solidFill>
                <a:effectLst/>
                <a:latin typeface="Arial" panose="020B0604020202020204" pitchFamily="34" charset="0"/>
                <a:ea typeface="Times New Roman" panose="02020603050405020304" pitchFamily="18" charset="0"/>
              </a:rPr>
              <a:t>not </a:t>
            </a:r>
            <a:r>
              <a:rPr lang="en-US" sz="2400" dirty="0">
                <a:solidFill>
                  <a:srgbClr val="010101"/>
                </a:solidFill>
                <a:effectLst/>
                <a:latin typeface="Arial" panose="020B0604020202020204" pitchFamily="34" charset="0"/>
                <a:ea typeface="Times New Roman" panose="02020603050405020304" pitchFamily="18" charset="0"/>
              </a:rPr>
              <a:t>a course only on how to run a SAS program and interpret its output.</a:t>
            </a:r>
            <a:endParaRPr lang="en-US" sz="2400" dirty="0">
              <a:solidFill>
                <a:srgbClr val="010101"/>
              </a:solidFill>
              <a:effectLst/>
              <a:latin typeface="Arial" panose="020B0604020202020204" pitchFamily="34" charset="0"/>
              <a:ea typeface="Times New Roman" panose="02020603050405020304" pitchFamily="18" charset="0"/>
            </a:endParaRPr>
          </a:p>
          <a:p>
            <a:r>
              <a:rPr lang="en-US" sz="2400" dirty="0">
                <a:solidFill>
                  <a:srgbClr val="010101"/>
                </a:solidFill>
                <a:latin typeface="Arial" panose="020B0604020202020204" pitchFamily="34" charset="0"/>
                <a:ea typeface="Times New Roman" panose="02020603050405020304" pitchFamily="18" charset="0"/>
              </a:rPr>
              <a:t>Y</a:t>
            </a:r>
            <a:r>
              <a:rPr lang="en-US" sz="2400" dirty="0">
                <a:solidFill>
                  <a:srgbClr val="010101"/>
                </a:solidFill>
                <a:effectLst/>
                <a:latin typeface="Arial" panose="020B0604020202020204" pitchFamily="34" charset="0"/>
                <a:ea typeface="Times New Roman" panose="02020603050405020304" pitchFamily="18" charset="0"/>
              </a:rPr>
              <a:t>ou also need to know underlying </a:t>
            </a:r>
            <a:r>
              <a:rPr lang="en-US" sz="2400" b="1" dirty="0">
                <a:solidFill>
                  <a:srgbClr val="010101"/>
                </a:solidFill>
                <a:effectLst/>
                <a:latin typeface="Arial" panose="020B0604020202020204" pitchFamily="34" charset="0"/>
                <a:ea typeface="Times New Roman" panose="02020603050405020304" pitchFamily="18" charset="0"/>
              </a:rPr>
              <a:t>statistical procedures</a:t>
            </a:r>
            <a:r>
              <a:rPr lang="en-US" sz="2400" dirty="0">
                <a:solidFill>
                  <a:srgbClr val="010101"/>
                </a:solidFill>
                <a:effectLst/>
                <a:latin typeface="Arial" panose="020B0604020202020204" pitchFamily="34" charset="0"/>
                <a:ea typeface="Times New Roman" panose="02020603050405020304" pitchFamily="18" charset="0"/>
              </a:rPr>
              <a:t>, including their modeling </a:t>
            </a:r>
            <a:r>
              <a:rPr lang="en-US" sz="2400" b="1" dirty="0">
                <a:solidFill>
                  <a:srgbClr val="010101"/>
                </a:solidFill>
                <a:effectLst/>
                <a:latin typeface="Arial" panose="020B0604020202020204" pitchFamily="34" charset="0"/>
                <a:ea typeface="Times New Roman" panose="02020603050405020304" pitchFamily="18" charset="0"/>
              </a:rPr>
              <a:t>assumptions </a:t>
            </a:r>
            <a:r>
              <a:rPr lang="en-US" sz="2400" dirty="0">
                <a:solidFill>
                  <a:srgbClr val="010101"/>
                </a:solidFill>
                <a:effectLst/>
                <a:latin typeface="Arial" panose="020B0604020202020204" pitchFamily="34" charset="0"/>
                <a:ea typeface="Times New Roman" panose="02020603050405020304" pitchFamily="18" charset="0"/>
              </a:rPr>
              <a:t>and possibly their </a:t>
            </a:r>
            <a:r>
              <a:rPr lang="en-US" sz="2400" b="1" spc="-25" dirty="0">
                <a:solidFill>
                  <a:srgbClr val="010101"/>
                </a:solidFill>
                <a:effectLst/>
                <a:latin typeface="Arial" panose="020B0604020202020204" pitchFamily="34" charset="0"/>
                <a:ea typeface="Times New Roman" panose="02020603050405020304" pitchFamily="18" charset="0"/>
              </a:rPr>
              <a:t>derivations</a:t>
            </a:r>
            <a:r>
              <a:rPr lang="en-US" sz="2400" dirty="0">
                <a:solidFill>
                  <a:srgbClr val="010101"/>
                </a:solidFill>
                <a:effectLst/>
                <a:latin typeface="Arial" panose="020B0604020202020204" pitchFamily="34" charset="0"/>
                <a:ea typeface="Times New Roman" panose="02020603050405020304" pitchFamily="18" charset="0"/>
              </a:rPr>
              <a:t>. </a:t>
            </a:r>
            <a:endParaRPr 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latin typeface="Arial" panose="020B0604020202020204" pitchFamily="34" charset="0"/>
                <a:ea typeface="Calibri" panose="020F0502020204030204" pitchFamily="34" charset="0"/>
                <a:cs typeface="Times New Roman" panose="02020603050405020304" pitchFamily="18" charset="0"/>
              </a:rPr>
              <a:t>Course</a:t>
            </a:r>
            <a:r>
              <a:rPr lang="en-US" sz="4400" spc="25" dirty="0">
                <a:effectLst/>
                <a:latin typeface="Arial" panose="020B0604020202020204" pitchFamily="34" charset="0"/>
                <a:ea typeface="Calibri" panose="020F0502020204030204" pitchFamily="34" charset="0"/>
                <a:cs typeface="Times New Roman" panose="02020603050405020304" pitchFamily="18" charset="0"/>
              </a:rPr>
              <a:t> </a:t>
            </a:r>
            <a:r>
              <a:rPr lang="en-US" sz="4400" dirty="0">
                <a:effectLst/>
                <a:latin typeface="Arial" panose="020B0604020202020204" pitchFamily="34" charset="0"/>
                <a:ea typeface="Calibri" panose="020F0502020204030204" pitchFamily="34" charset="0"/>
                <a:cs typeface="Times New Roman" panose="02020603050405020304" pitchFamily="18" charset="0"/>
              </a:rPr>
              <a:t>Prerequisites</a:t>
            </a:r>
            <a:endParaRPr lang="en-US" dirty="0"/>
          </a:p>
        </p:txBody>
      </p:sp>
      <p:sp>
        <p:nvSpPr>
          <p:cNvPr id="3" name="Content Placeholder 2"/>
          <p:cNvSpPr>
            <a:spLocks noGrp="1"/>
          </p:cNvSpPr>
          <p:nvPr>
            <p:ph idx="1"/>
          </p:nvPr>
        </p:nvSpPr>
        <p:spPr/>
        <p:txBody>
          <a:bodyPr/>
          <a:lstStyle/>
          <a:p>
            <a:pPr marL="457200" marR="0">
              <a:lnSpc>
                <a:spcPct val="115000"/>
              </a:lnSpc>
              <a:spcBef>
                <a:spcPts val="0"/>
              </a:spcBef>
              <a:spcAft>
                <a:spcPts val="1000"/>
              </a:spcAft>
            </a:pPr>
            <a:r>
              <a:rPr lang="en-US" sz="2000" dirty="0">
                <a:solidFill>
                  <a:srgbClr val="333333"/>
                </a:solidFill>
                <a:effectLst/>
                <a:ea typeface="Calibri" panose="020F0502020204030204" pitchFamily="34" charset="0"/>
                <a:cs typeface="Times New Roman" panose="02020603050405020304" pitchFamily="18" charset="0"/>
              </a:rPr>
              <a:t>Best if you have taken STA 231A, B (Mathematical Statistics I, II) or STA200 ABC for MS students, BST223: Generalized Linear Models, or equivalent.</a:t>
            </a:r>
            <a:endParaRPr lang="en-US" sz="2000" dirty="0">
              <a:solidFill>
                <a:srgbClr val="333333"/>
              </a:solidFill>
              <a:effectLst/>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2000" dirty="0">
                <a:solidFill>
                  <a:srgbClr val="010101"/>
                </a:solidFill>
                <a:effectLst/>
                <a:ea typeface="Calibri" panose="020F0502020204030204" pitchFamily="34" charset="0"/>
                <a:cs typeface="Times New Roman" panose="02020603050405020304" pitchFamily="18" charset="0"/>
              </a:rPr>
              <a:t>Students are supposed to know concepts of </a:t>
            </a:r>
            <a:r>
              <a:rPr lang="en-US" sz="2000" spc="-25" dirty="0">
                <a:solidFill>
                  <a:srgbClr val="010101"/>
                </a:solidFill>
                <a:effectLst/>
                <a:ea typeface="Calibri" panose="020F0502020204030204" pitchFamily="34" charset="0"/>
                <a:cs typeface="Times New Roman" panose="02020603050405020304" pitchFamily="18" charset="0"/>
              </a:rPr>
              <a:t>distributions</a:t>
            </a:r>
            <a:r>
              <a:rPr lang="en-US" sz="2000" spc="-25" dirty="0">
                <a:solidFill>
                  <a:srgbClr val="1A1A1A"/>
                </a:solidFill>
                <a:effectLst/>
                <a:ea typeface="Calibri" panose="020F0502020204030204" pitchFamily="34" charset="0"/>
                <a:cs typeface="Times New Roman" panose="02020603050405020304" pitchFamily="18" charset="0"/>
              </a:rPr>
              <a:t>, </a:t>
            </a:r>
            <a:r>
              <a:rPr lang="en-US" sz="2000" dirty="0">
                <a:solidFill>
                  <a:srgbClr val="010101"/>
                </a:solidFill>
                <a:effectLst/>
                <a:ea typeface="Calibri" panose="020F0502020204030204" pitchFamily="34" charset="0"/>
                <a:cs typeface="Times New Roman" panose="02020603050405020304" pitchFamily="18" charset="0"/>
              </a:rPr>
              <a:t>statistical estimations and hypothesis </a:t>
            </a:r>
            <a:r>
              <a:rPr lang="en-US" sz="2000" spc="-5" dirty="0">
                <a:solidFill>
                  <a:srgbClr val="010101"/>
                </a:solidFill>
                <a:effectLst/>
                <a:ea typeface="Calibri" panose="020F0502020204030204" pitchFamily="34" charset="0"/>
                <a:cs typeface="Times New Roman" panose="02020603050405020304" pitchFamily="18" charset="0"/>
              </a:rPr>
              <a:t>testin</a:t>
            </a:r>
            <a:r>
              <a:rPr lang="en-US" sz="2000" spc="45" dirty="0">
                <a:solidFill>
                  <a:srgbClr val="010101"/>
                </a:solidFill>
                <a:effectLst/>
                <a:ea typeface="Calibri" panose="020F0502020204030204" pitchFamily="34" charset="0"/>
                <a:cs typeface="Times New Roman" panose="02020603050405020304" pitchFamily="18" charset="0"/>
              </a:rPr>
              <a:t>g</a:t>
            </a:r>
            <a:r>
              <a:rPr lang="en-US" sz="2000" dirty="0">
                <a:solidFill>
                  <a:srgbClr val="2A2A2A"/>
                </a:solidFill>
                <a:effectLst/>
                <a:ea typeface="Calibri" panose="020F0502020204030204" pitchFamily="34" charset="0"/>
                <a:cs typeface="Times New Roman" panose="02020603050405020304" pitchFamily="18" charset="0"/>
              </a:rPr>
              <a:t>; linear regression, generalized linear regression (e.g. logistic regressions), maximum likelihood theory, and to have some experiences in using SAS and R. </a:t>
            </a:r>
            <a:r>
              <a:rPr lang="en-US" sz="2000" dirty="0">
                <a:solidFill>
                  <a:srgbClr val="000000"/>
                </a:solidFill>
                <a:effectLst/>
                <a:ea typeface="Calibri" panose="020F0502020204030204" pitchFamily="34" charset="0"/>
                <a:cs typeface="Times New Roman" panose="02020603050405020304" pitchFamily="18" charset="0"/>
              </a:rPr>
              <a:t> </a:t>
            </a:r>
            <a:endParaRPr lang="en-US" sz="20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latin typeface="Arial" panose="020B0604020202020204" pitchFamily="34" charset="0"/>
                <a:ea typeface="Times New Roman" panose="02020603050405020304" pitchFamily="18" charset="0"/>
              </a:rPr>
              <a:t>Course Text and Readings:</a:t>
            </a:r>
            <a:endParaRPr lang="en-US" dirty="0"/>
          </a:p>
        </p:txBody>
      </p:sp>
      <p:sp>
        <p:nvSpPr>
          <p:cNvPr id="3" name="Content Placeholder 2"/>
          <p:cNvSpPr>
            <a:spLocks noGrp="1"/>
          </p:cNvSpPr>
          <p:nvPr>
            <p:ph idx="1"/>
          </p:nvPr>
        </p:nvSpPr>
        <p:spPr/>
        <p:txBody>
          <a:bodyPr/>
          <a:lstStyle/>
          <a:p>
            <a:pPr marR="82550">
              <a:lnSpc>
                <a:spcPct val="97000"/>
              </a:lnSpc>
              <a:spcBef>
                <a:spcPts val="635"/>
              </a:spcBef>
              <a:spcAft>
                <a:spcPts val="0"/>
              </a:spcAft>
            </a:pPr>
            <a:r>
              <a:rPr lang="en-US" sz="2000" b="1" dirty="0">
                <a:solidFill>
                  <a:srgbClr val="010101"/>
                </a:solidFill>
                <a:effectLst/>
                <a:ea typeface="Times New Roman" panose="02020603050405020304" pitchFamily="18" charset="0"/>
              </a:rPr>
              <a:t>Required: </a:t>
            </a:r>
            <a:r>
              <a:rPr lang="en-US" sz="2000" dirty="0">
                <a:solidFill>
                  <a:srgbClr val="010101"/>
                </a:solidFill>
                <a:effectLst/>
                <a:ea typeface="Times New Roman" panose="02020603050405020304" pitchFamily="18" charset="0"/>
              </a:rPr>
              <a:t>J</a:t>
            </a:r>
            <a:r>
              <a:rPr lang="en-US" sz="2000" dirty="0">
                <a:solidFill>
                  <a:srgbClr val="1F1F1F"/>
                </a:solidFill>
                <a:effectLst/>
                <a:ea typeface="Times New Roman" panose="02020603050405020304" pitchFamily="18" charset="0"/>
              </a:rPr>
              <a:t>.</a:t>
            </a:r>
            <a:r>
              <a:rPr lang="en-US" sz="2000" dirty="0">
                <a:solidFill>
                  <a:srgbClr val="010101"/>
                </a:solidFill>
                <a:effectLst/>
                <a:ea typeface="Times New Roman" panose="02020603050405020304" pitchFamily="18" charset="0"/>
              </a:rPr>
              <a:t>P</a:t>
            </a:r>
            <a:r>
              <a:rPr lang="en-US" sz="2000" dirty="0">
                <a:solidFill>
                  <a:srgbClr val="1F1F1F"/>
                </a:solidFill>
                <a:effectLst/>
                <a:ea typeface="Times New Roman" panose="02020603050405020304" pitchFamily="18" charset="0"/>
              </a:rPr>
              <a:t>. </a:t>
            </a:r>
            <a:r>
              <a:rPr lang="en-US" sz="2000" dirty="0">
                <a:solidFill>
                  <a:srgbClr val="010101"/>
                </a:solidFill>
                <a:effectLst/>
                <a:ea typeface="Times New Roman" panose="02020603050405020304" pitchFamily="18" charset="0"/>
              </a:rPr>
              <a:t>Klein and M</a:t>
            </a:r>
            <a:r>
              <a:rPr lang="en-US" sz="2000" dirty="0">
                <a:solidFill>
                  <a:srgbClr val="1F1F1F"/>
                </a:solidFill>
                <a:effectLst/>
                <a:ea typeface="Times New Roman" panose="02020603050405020304" pitchFamily="18" charset="0"/>
              </a:rPr>
              <a:t>.</a:t>
            </a:r>
            <a:r>
              <a:rPr lang="en-US" sz="2000" dirty="0">
                <a:solidFill>
                  <a:srgbClr val="010101"/>
                </a:solidFill>
                <a:effectLst/>
                <a:ea typeface="Times New Roman" panose="02020603050405020304" pitchFamily="18" charset="0"/>
              </a:rPr>
              <a:t>L. </a:t>
            </a:r>
            <a:r>
              <a:rPr lang="en-US" sz="2000" dirty="0" err="1">
                <a:solidFill>
                  <a:srgbClr val="010101"/>
                </a:solidFill>
                <a:effectLst/>
                <a:ea typeface="Times New Roman" panose="02020603050405020304" pitchFamily="18" charset="0"/>
              </a:rPr>
              <a:t>Moeschberger</a:t>
            </a:r>
            <a:r>
              <a:rPr lang="en-US" sz="2000" dirty="0">
                <a:solidFill>
                  <a:srgbClr val="010101"/>
                </a:solidFill>
                <a:effectLst/>
                <a:ea typeface="Times New Roman" panose="02020603050405020304" pitchFamily="18" charset="0"/>
              </a:rPr>
              <a:t>, </a:t>
            </a:r>
            <a:r>
              <a:rPr lang="en-US" sz="2000" b="1" dirty="0">
                <a:solidFill>
                  <a:srgbClr val="010101"/>
                </a:solidFill>
                <a:effectLst/>
                <a:ea typeface="Times New Roman" panose="02020603050405020304" pitchFamily="18" charset="0"/>
              </a:rPr>
              <a:t>Survival Analysis, </a:t>
            </a:r>
            <a:r>
              <a:rPr lang="en-US" sz="2000" dirty="0">
                <a:solidFill>
                  <a:srgbClr val="010101"/>
                </a:solidFill>
                <a:effectLst/>
                <a:ea typeface="Times New Roman" panose="02020603050405020304" pitchFamily="18" charset="0"/>
              </a:rPr>
              <a:t>2nd edition</a:t>
            </a:r>
            <a:r>
              <a:rPr lang="en-US" sz="2000" dirty="0">
                <a:solidFill>
                  <a:srgbClr val="1F1F1F"/>
                </a:solidFill>
                <a:effectLst/>
                <a:ea typeface="Times New Roman" panose="02020603050405020304" pitchFamily="18" charset="0"/>
              </a:rPr>
              <a:t>. </a:t>
            </a:r>
            <a:r>
              <a:rPr lang="en-US" sz="2000" spc="-20" dirty="0">
                <a:solidFill>
                  <a:srgbClr val="010101"/>
                </a:solidFill>
                <a:effectLst/>
                <a:ea typeface="Times New Roman" panose="02020603050405020304" pitchFamily="18" charset="0"/>
              </a:rPr>
              <a:t>Springer</a:t>
            </a:r>
            <a:r>
              <a:rPr lang="en-US" sz="2000" spc="-20" dirty="0">
                <a:solidFill>
                  <a:srgbClr val="1F1F1F"/>
                </a:solidFill>
                <a:effectLst/>
                <a:ea typeface="Times New Roman" panose="02020603050405020304" pitchFamily="18" charset="0"/>
              </a:rPr>
              <a:t>,</a:t>
            </a:r>
            <a:r>
              <a:rPr lang="en-US" sz="2000" spc="195" dirty="0">
                <a:solidFill>
                  <a:srgbClr val="1F1F1F"/>
                </a:solidFill>
                <a:effectLst/>
                <a:ea typeface="Times New Roman" panose="02020603050405020304" pitchFamily="18" charset="0"/>
              </a:rPr>
              <a:t> </a:t>
            </a:r>
            <a:r>
              <a:rPr lang="en-US" sz="2000" spc="-25" dirty="0">
                <a:solidFill>
                  <a:srgbClr val="010101"/>
                </a:solidFill>
                <a:effectLst/>
                <a:ea typeface="Times New Roman" panose="02020603050405020304" pitchFamily="18" charset="0"/>
              </a:rPr>
              <a:t>2003</a:t>
            </a:r>
            <a:r>
              <a:rPr lang="en-US" sz="2000" spc="-25" dirty="0">
                <a:solidFill>
                  <a:srgbClr val="1F1F1F"/>
                </a:solidFill>
                <a:effectLst/>
                <a:ea typeface="Times New Roman" panose="02020603050405020304" pitchFamily="18" charset="0"/>
              </a:rPr>
              <a:t>. (</a:t>
            </a:r>
            <a:r>
              <a:rPr lang="en-US" sz="2000" b="1" spc="-25" dirty="0">
                <a:solidFill>
                  <a:srgbClr val="1F1F1F"/>
                </a:solidFill>
                <a:effectLst/>
                <a:ea typeface="Times New Roman" panose="02020603050405020304" pitchFamily="18" charset="0"/>
              </a:rPr>
              <a:t>KM</a:t>
            </a:r>
            <a:r>
              <a:rPr lang="en-US" sz="2000" spc="-25" dirty="0">
                <a:solidFill>
                  <a:srgbClr val="1F1F1F"/>
                </a:solidFill>
                <a:effectLst/>
                <a:ea typeface="Times New Roman" panose="02020603050405020304" pitchFamily="18" charset="0"/>
              </a:rPr>
              <a:t>)</a:t>
            </a:r>
            <a:endParaRPr lang="en-US" sz="2000" dirty="0">
              <a:effectLst/>
              <a:ea typeface="Times New Roman" panose="02020603050405020304" pitchFamily="18" charset="0"/>
            </a:endParaRPr>
          </a:p>
          <a:p>
            <a:pPr marR="82550">
              <a:lnSpc>
                <a:spcPct val="97000"/>
              </a:lnSpc>
              <a:spcBef>
                <a:spcPts val="635"/>
              </a:spcBef>
              <a:spcAft>
                <a:spcPts val="0"/>
              </a:spcAft>
            </a:pPr>
            <a:r>
              <a:rPr lang="en-US" sz="2000" dirty="0">
                <a:solidFill>
                  <a:srgbClr val="010101"/>
                </a:solidFill>
                <a:effectLst/>
                <a:ea typeface="Times New Roman" panose="02020603050405020304" pitchFamily="18" charset="0"/>
              </a:rPr>
              <a:t>Optional:</a:t>
            </a:r>
            <a:endParaRPr lang="en-US" sz="2000" dirty="0">
              <a:effectLst/>
              <a:ea typeface="Times New Roman" panose="02020603050405020304" pitchFamily="18" charset="0"/>
            </a:endParaRPr>
          </a:p>
          <a:p>
            <a:pPr lvl="1">
              <a:lnSpc>
                <a:spcPts val="1835"/>
              </a:lnSpc>
              <a:spcBef>
                <a:spcPts val="0"/>
              </a:spcBef>
              <a:spcAft>
                <a:spcPts val="0"/>
              </a:spcAft>
              <a:tabLst>
                <a:tab pos="993140" algn="l"/>
              </a:tabLst>
            </a:pPr>
            <a:r>
              <a:rPr lang="en-US" sz="2000" dirty="0">
                <a:effectLst/>
                <a:ea typeface="Calibri" panose="020F0502020204030204" pitchFamily="34" charset="0"/>
                <a:cs typeface="Times New Roman" panose="02020603050405020304" pitchFamily="18" charset="0"/>
              </a:rPr>
              <a:t>P.O Allison, </a:t>
            </a:r>
            <a:r>
              <a:rPr lang="en-US" sz="2000" b="1" dirty="0">
                <a:effectLst/>
                <a:ea typeface="Calibri" panose="020F0502020204030204" pitchFamily="34" charset="0"/>
                <a:cs typeface="Times New Roman" panose="02020603050405020304" pitchFamily="18" charset="0"/>
              </a:rPr>
              <a:t>Survival Analysis using the SAS System</a:t>
            </a:r>
            <a:r>
              <a:rPr lang="en-US" sz="2000" dirty="0">
                <a:effectLst/>
                <a:ea typeface="Calibri" panose="020F0502020204030204" pitchFamily="34" charset="0"/>
                <a:cs typeface="Times New Roman" panose="02020603050405020304" pitchFamily="18" charset="0"/>
              </a:rPr>
              <a:t>. SAS Institute Inc. 2010</a:t>
            </a:r>
            <a:endParaRPr lang="en-US" sz="2000" dirty="0">
              <a:effectLst/>
              <a:ea typeface="Calibri" panose="020F0502020204030204" pitchFamily="34" charset="0"/>
              <a:cs typeface="Times New Roman" panose="02020603050405020304" pitchFamily="18" charset="0"/>
            </a:endParaRPr>
          </a:p>
          <a:p>
            <a:pPr lvl="1">
              <a:lnSpc>
                <a:spcPct val="115000"/>
              </a:lnSpc>
              <a:spcBef>
                <a:spcPts val="0"/>
              </a:spcBef>
              <a:spcAft>
                <a:spcPts val="0"/>
              </a:spcAft>
            </a:pPr>
            <a:r>
              <a:rPr lang="en-US" sz="2000" b="1" dirty="0">
                <a:effectLst/>
                <a:ea typeface="Calibri" panose="020F0502020204030204" pitchFamily="34" charset="0"/>
                <a:cs typeface="Times New Roman" panose="02020603050405020304" pitchFamily="18" charset="0"/>
              </a:rPr>
              <a:t>Applied Survival Analysis Using R</a:t>
            </a:r>
            <a:r>
              <a:rPr lang="en-US" sz="2000" dirty="0">
                <a:effectLst/>
                <a:ea typeface="Calibri" panose="020F0502020204030204" pitchFamily="34" charset="0"/>
                <a:cs typeface="Times New Roman" panose="02020603050405020304" pitchFamily="18" charset="0"/>
              </a:rPr>
              <a:t>, Dirk F. Moore, Springer. </a:t>
            </a:r>
            <a:endParaRPr lang="en-US" sz="2000" dirty="0">
              <a:effectLst/>
              <a:ea typeface="Calibri" panose="020F0502020204030204" pitchFamily="34" charset="0"/>
              <a:cs typeface="Times New Roman" panose="02020603050405020304" pitchFamily="18" charset="0"/>
            </a:endParaRPr>
          </a:p>
          <a:p>
            <a:pPr lvl="1">
              <a:spcBef>
                <a:spcPts val="0"/>
              </a:spcBef>
              <a:spcAft>
                <a:spcPts val="0"/>
              </a:spcAft>
            </a:pPr>
            <a:r>
              <a:rPr lang="en-US" sz="2000" strike="noStrike" kern="0" dirty="0">
                <a:effectLst/>
                <a:ea typeface="宋体" panose="02010600030101010101" pitchFamily="2" charset="-122"/>
                <a:cs typeface="Times New Roman" panose="02020603050405020304" pitchFamily="18" charset="0"/>
                <a:hlinkClick r:id="rId1"/>
              </a:rPr>
              <a:t>John D. </a:t>
            </a:r>
            <a:r>
              <a:rPr lang="en-US" sz="2000" strike="noStrike" kern="0" dirty="0" err="1">
                <a:effectLst/>
                <a:ea typeface="宋体" panose="02010600030101010101" pitchFamily="2" charset="-122"/>
                <a:cs typeface="Times New Roman" panose="02020603050405020304" pitchFamily="18" charset="0"/>
                <a:hlinkClick r:id="rId1"/>
              </a:rPr>
              <a:t>Kalbfleisch</a:t>
            </a:r>
            <a:r>
              <a:rPr lang="en-US" sz="2000" kern="0" dirty="0">
                <a:effectLst/>
                <a:ea typeface="宋体" panose="02010600030101010101" pitchFamily="2" charset="-122"/>
                <a:cs typeface="Times New Roman" panose="02020603050405020304" pitchFamily="18" charset="0"/>
              </a:rPr>
              <a:t> and </a:t>
            </a:r>
            <a:r>
              <a:rPr lang="en-US" sz="2000" strike="noStrike" kern="0" dirty="0">
                <a:effectLst/>
                <a:ea typeface="宋体" panose="02010600030101010101" pitchFamily="2" charset="-122"/>
                <a:cs typeface="Times New Roman" panose="02020603050405020304" pitchFamily="18" charset="0"/>
                <a:hlinkClick r:id="rId2"/>
              </a:rPr>
              <a:t>Ross L. Prentice</a:t>
            </a:r>
            <a:r>
              <a:rPr lang="en-US" sz="2000" b="1" kern="0" dirty="0">
                <a:solidFill>
                  <a:srgbClr val="000000"/>
                </a:solidFill>
                <a:effectLst/>
                <a:ea typeface="宋体" panose="02010600030101010101" pitchFamily="2" charset="-122"/>
                <a:cs typeface="Times New Roman" panose="02020603050405020304" pitchFamily="18" charset="0"/>
              </a:rPr>
              <a:t>. </a:t>
            </a:r>
            <a:r>
              <a:rPr lang="en-US" sz="2000" b="1" kern="1800" dirty="0">
                <a:solidFill>
                  <a:srgbClr val="000000"/>
                </a:solidFill>
                <a:effectLst/>
                <a:ea typeface="Times New Roman" panose="02020603050405020304" pitchFamily="18" charset="0"/>
                <a:cs typeface="Times New Roman" panose="02020603050405020304" pitchFamily="18" charset="0"/>
              </a:rPr>
              <a:t>The Statistical Analysis of Failure Time Data, 2nd Edition. </a:t>
            </a:r>
            <a:r>
              <a:rPr lang="en-US" sz="2000" kern="0" dirty="0">
                <a:solidFill>
                  <a:srgbClr val="000000"/>
                </a:solidFill>
                <a:effectLst/>
                <a:ea typeface="宋体" panose="02010600030101010101" pitchFamily="2" charset="-122"/>
                <a:cs typeface="Times New Roman" panose="02020603050405020304" pitchFamily="18" charset="0"/>
              </a:rPr>
              <a:t>Wiley-</a:t>
            </a:r>
            <a:r>
              <a:rPr lang="en-US" sz="2000" kern="0" dirty="0" err="1">
                <a:solidFill>
                  <a:srgbClr val="000000"/>
                </a:solidFill>
                <a:effectLst/>
                <a:ea typeface="宋体" panose="02010600030101010101" pitchFamily="2" charset="-122"/>
                <a:cs typeface="Times New Roman" panose="02020603050405020304" pitchFamily="18" charset="0"/>
              </a:rPr>
              <a:t>Interscience</a:t>
            </a:r>
            <a:r>
              <a:rPr lang="en-US" sz="2000" kern="0" dirty="0">
                <a:solidFill>
                  <a:srgbClr val="000000"/>
                </a:solidFill>
                <a:effectLst/>
                <a:ea typeface="宋体" panose="02010600030101010101" pitchFamily="2" charset="-122"/>
                <a:cs typeface="Times New Roman" panose="02020603050405020304" pitchFamily="18" charset="0"/>
              </a:rPr>
              <a:t>, 2002. </a:t>
            </a:r>
            <a:endParaRPr lang="en-US" sz="2000" kern="0" dirty="0">
              <a:solidFill>
                <a:srgbClr val="2E74B5"/>
              </a:solidFill>
              <a:effectLst/>
              <a:ea typeface="宋体" panose="02010600030101010101" pitchFamily="2" charset="-122"/>
              <a:cs typeface="Times New Roman" panose="02020603050405020304" pitchFamily="18" charset="0"/>
            </a:endParaRPr>
          </a:p>
          <a:p>
            <a:pPr lvl="1">
              <a:lnSpc>
                <a:spcPct val="115000"/>
              </a:lnSpc>
              <a:spcBef>
                <a:spcPts val="0"/>
              </a:spcBef>
              <a:spcAft>
                <a:spcPts val="0"/>
              </a:spcAft>
            </a:pPr>
            <a:r>
              <a:rPr lang="en-US" sz="2000" dirty="0">
                <a:effectLst/>
                <a:ea typeface="Calibri" panose="020F0502020204030204" pitchFamily="34" charset="0"/>
                <a:cs typeface="Times New Roman" panose="02020603050405020304" pitchFamily="18" charset="0"/>
              </a:rPr>
              <a:t>David G. </a:t>
            </a:r>
            <a:r>
              <a:rPr lang="en-US" sz="2000" dirty="0" err="1">
                <a:effectLst/>
                <a:ea typeface="Calibri" panose="020F0502020204030204" pitchFamily="34" charset="0"/>
                <a:cs typeface="Times New Roman" panose="02020603050405020304" pitchFamily="18" charset="0"/>
              </a:rPr>
              <a:t>Kleinbaum</a:t>
            </a:r>
            <a:r>
              <a:rPr lang="en-US" sz="2000" dirty="0">
                <a:effectLst/>
                <a:ea typeface="Calibri" panose="020F0502020204030204" pitchFamily="34" charset="0"/>
                <a:cs typeface="Times New Roman" panose="02020603050405020304" pitchFamily="18" charset="0"/>
              </a:rPr>
              <a:t> and Mitchel Klein. </a:t>
            </a:r>
            <a:r>
              <a:rPr lang="en-US" sz="2000" b="1" dirty="0">
                <a:effectLst/>
                <a:ea typeface="Calibri" panose="020F0502020204030204" pitchFamily="34" charset="0"/>
                <a:cs typeface="Times New Roman" panose="02020603050405020304" pitchFamily="18" charset="0"/>
              </a:rPr>
              <a:t>Survival Analysis: A Self-Learning Text</a:t>
            </a:r>
            <a:r>
              <a:rPr lang="en-US" sz="1600" dirty="0">
                <a:effectLst/>
                <a:ea typeface="Calibri" panose="020F0502020204030204" pitchFamily="34" charset="0"/>
                <a:cs typeface="Times New Roman" panose="02020603050405020304" pitchFamily="18" charset="0"/>
              </a:rPr>
              <a:t>, </a:t>
            </a:r>
            <a:r>
              <a:rPr lang="en-US" sz="2000" dirty="0">
                <a:solidFill>
                  <a:srgbClr val="000000"/>
                </a:solidFill>
                <a:effectLst/>
                <a:ea typeface="Calibri" panose="020F0502020204030204" pitchFamily="34" charset="0"/>
                <a:cs typeface="Times New Roman" panose="02020603050405020304" pitchFamily="18" charset="0"/>
              </a:rPr>
              <a:t>Third Edition. Springer, 2011.</a:t>
            </a:r>
            <a:endParaRPr lang="en-US" sz="2000" dirty="0">
              <a:effectLst/>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000" b="1" dirty="0">
                <a:effectLst/>
                <a:ea typeface="Calibri" panose="020F0502020204030204" pitchFamily="34" charset="0"/>
                <a:cs typeface="Times New Roman" panose="02020603050405020304" pitchFamily="18" charset="0"/>
              </a:rPr>
              <a:t>Software</a:t>
            </a:r>
            <a:r>
              <a:rPr lang="en-US" sz="2000" dirty="0">
                <a:effectLst/>
                <a:ea typeface="Calibri" panose="020F0502020204030204" pitchFamily="34" charset="0"/>
                <a:cs typeface="Times New Roman" panose="02020603050405020304" pitchFamily="18" charset="0"/>
              </a:rPr>
              <a:t>: SAS (for data analysis) and R (for simulation)</a:t>
            </a:r>
            <a:endParaRPr lang="en-US" sz="2000" dirty="0">
              <a:effectLst/>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0" dirty="0">
                <a:effectLst/>
                <a:latin typeface="Arial" panose="020B0604020202020204" pitchFamily="34" charset="0"/>
                <a:ea typeface="宋体" panose="02010600030101010101" pitchFamily="2" charset="-122"/>
                <a:cs typeface="Times New Roman" panose="02020603050405020304" pitchFamily="18" charset="0"/>
              </a:rPr>
              <a:t>Methods of Instruction and Work</a:t>
            </a:r>
            <a:r>
              <a:rPr lang="en-US" sz="4400" kern="0" spc="175" dirty="0">
                <a:effectLst/>
                <a:latin typeface="Arial" panose="020B0604020202020204" pitchFamily="34" charset="0"/>
                <a:ea typeface="宋体" panose="02010600030101010101" pitchFamily="2" charset="-122"/>
                <a:cs typeface="Times New Roman" panose="02020603050405020304" pitchFamily="18" charset="0"/>
              </a:rPr>
              <a:t> </a:t>
            </a:r>
            <a:r>
              <a:rPr lang="en-US" sz="4400" kern="0" dirty="0">
                <a:effectLst/>
                <a:latin typeface="Arial" panose="020B0604020202020204" pitchFamily="34" charset="0"/>
                <a:ea typeface="宋体" panose="02010600030101010101" pitchFamily="2" charset="-122"/>
                <a:cs typeface="Times New Roman" panose="02020603050405020304" pitchFamily="18" charset="0"/>
              </a:rPr>
              <a:t>Expectations</a:t>
            </a:r>
            <a:endParaRPr lang="en-US" dirty="0"/>
          </a:p>
        </p:txBody>
      </p:sp>
      <p:sp>
        <p:nvSpPr>
          <p:cNvPr id="3" name="Content Placeholder 2"/>
          <p:cNvSpPr>
            <a:spLocks noGrp="1"/>
          </p:cNvSpPr>
          <p:nvPr>
            <p:ph idx="1"/>
          </p:nvPr>
        </p:nvSpPr>
        <p:spPr/>
        <p:txBody>
          <a:bodyPr/>
          <a:lstStyle/>
          <a:p>
            <a:pPr>
              <a:lnSpc>
                <a:spcPct val="107000"/>
              </a:lnSpc>
              <a:spcBef>
                <a:spcPts val="0"/>
              </a:spcBef>
              <a:spcAft>
                <a:spcPts val="800"/>
              </a:spcAft>
              <a:buClr>
                <a:srgbClr val="000000"/>
              </a:buClr>
            </a:pPr>
            <a:r>
              <a:rPr lang="en-US" sz="2000" dirty="0">
                <a:effectLst/>
                <a:ea typeface="Calibri" panose="020F0502020204030204" pitchFamily="34" charset="0"/>
                <a:cs typeface="Times New Roman" panose="02020603050405020304" pitchFamily="18" charset="0"/>
              </a:rPr>
              <a:t>Online lectures </a:t>
            </a:r>
            <a:r>
              <a:rPr lang="en-US" sz="2000" dirty="0">
                <a:solidFill>
                  <a:srgbClr val="010101"/>
                </a:solidFill>
                <a:effectLst/>
                <a:ea typeface="Calibri" panose="020F0502020204030204" pitchFamily="34" charset="0"/>
                <a:cs typeface="Times New Roman" panose="02020603050405020304" pitchFamily="18" charset="0"/>
              </a:rPr>
              <a:t>are the main method of instruction</a:t>
            </a:r>
            <a:r>
              <a:rPr lang="en-US" sz="2000" dirty="0">
                <a:solidFill>
                  <a:srgbClr val="3F3F3F"/>
                </a:solidFill>
                <a:effectLst/>
                <a:ea typeface="Calibri" panose="020F0502020204030204" pitchFamily="34" charset="0"/>
                <a:cs typeface="Times New Roman" panose="02020603050405020304" pitchFamily="18" charset="0"/>
              </a:rPr>
              <a:t>. </a:t>
            </a:r>
            <a:r>
              <a:rPr lang="en-US" sz="2000" dirty="0">
                <a:solidFill>
                  <a:srgbClr val="010101"/>
                </a:solidFill>
                <a:effectLst/>
                <a:ea typeface="Calibri" panose="020F0502020204030204" pitchFamily="34" charset="0"/>
                <a:cs typeface="Times New Roman" panose="02020603050405020304" pitchFamily="18" charset="0"/>
              </a:rPr>
              <a:t>Students are expected to:</a:t>
            </a:r>
            <a:endParaRPr lang="en-US" sz="2000" dirty="0">
              <a:solidFill>
                <a:srgbClr val="010101"/>
              </a:solidFill>
              <a:effectLst/>
              <a:ea typeface="Calibri" panose="020F0502020204030204" pitchFamily="34" charset="0"/>
              <a:cs typeface="Times New Roman" panose="02020603050405020304" pitchFamily="18" charset="0"/>
            </a:endParaRPr>
          </a:p>
          <a:p>
            <a:pPr marL="685800" lvl="1">
              <a:lnSpc>
                <a:spcPct val="107000"/>
              </a:lnSpc>
              <a:spcBef>
                <a:spcPts val="0"/>
              </a:spcBef>
              <a:spcAft>
                <a:spcPts val="800"/>
              </a:spcAft>
              <a:buClr>
                <a:srgbClr val="000000"/>
              </a:buClr>
            </a:pPr>
            <a:r>
              <a:rPr lang="en-US" sz="2000" b="1" dirty="0">
                <a:solidFill>
                  <a:srgbClr val="010101"/>
                </a:solidFill>
                <a:effectLst/>
                <a:ea typeface="Calibri" panose="020F0502020204030204" pitchFamily="34" charset="0"/>
                <a:cs typeface="Times New Roman" panose="02020603050405020304" pitchFamily="18" charset="0"/>
              </a:rPr>
              <a:t>attend online class (5%) </a:t>
            </a:r>
            <a:r>
              <a:rPr lang="en-US" sz="2000" dirty="0">
                <a:solidFill>
                  <a:srgbClr val="010101"/>
                </a:solidFill>
                <a:effectLst/>
                <a:ea typeface="Calibri" panose="020F0502020204030204" pitchFamily="34" charset="0"/>
                <a:cs typeface="Times New Roman" panose="02020603050405020304" pitchFamily="18" charset="0"/>
              </a:rPr>
              <a:t>and </a:t>
            </a:r>
            <a:r>
              <a:rPr lang="en-US" sz="2000" b="1" dirty="0">
                <a:solidFill>
                  <a:srgbClr val="010101"/>
                </a:solidFill>
                <a:effectLst/>
                <a:ea typeface="Calibri" panose="020F0502020204030204" pitchFamily="34" charset="0"/>
                <a:cs typeface="Times New Roman" panose="02020603050405020304" pitchFamily="18" charset="0"/>
              </a:rPr>
              <a:t>participate in</a:t>
            </a:r>
            <a:r>
              <a:rPr lang="en-US" sz="2000" b="1" spc="-60" dirty="0">
                <a:solidFill>
                  <a:srgbClr val="010101"/>
                </a:solidFill>
                <a:effectLst/>
                <a:ea typeface="Calibri" panose="020F0502020204030204" pitchFamily="34" charset="0"/>
                <a:cs typeface="Times New Roman" panose="02020603050405020304" pitchFamily="18" charset="0"/>
              </a:rPr>
              <a:t> </a:t>
            </a:r>
            <a:r>
              <a:rPr lang="en-US" sz="2000" b="1" dirty="0">
                <a:solidFill>
                  <a:srgbClr val="010101"/>
                </a:solidFill>
                <a:effectLst/>
                <a:ea typeface="Calibri" panose="020F0502020204030204" pitchFamily="34" charset="0"/>
                <a:cs typeface="Times New Roman" panose="02020603050405020304" pitchFamily="18" charset="0"/>
              </a:rPr>
              <a:t>discussions</a:t>
            </a:r>
            <a:r>
              <a:rPr lang="en-US" sz="2000" b="1" dirty="0">
                <a:solidFill>
                  <a:srgbClr val="010101"/>
                </a:solidFill>
                <a:ea typeface="Calibri" panose="020F0502020204030204" pitchFamily="34" charset="0"/>
                <a:cs typeface="Times New Roman" panose="02020603050405020304" pitchFamily="18" charset="0"/>
              </a:rPr>
              <a:t> (+10%)</a:t>
            </a:r>
            <a:endParaRPr lang="en-US" sz="2000" dirty="0">
              <a:solidFill>
                <a:srgbClr val="010101"/>
              </a:solidFill>
              <a:effectLst/>
              <a:ea typeface="Calibri" panose="020F0502020204030204" pitchFamily="34" charset="0"/>
              <a:cs typeface="Times New Roman" panose="02020603050405020304" pitchFamily="18" charset="0"/>
            </a:endParaRPr>
          </a:p>
          <a:p>
            <a:pPr marL="685800" lvl="1">
              <a:lnSpc>
                <a:spcPct val="107000"/>
              </a:lnSpc>
              <a:spcBef>
                <a:spcPts val="0"/>
              </a:spcBef>
              <a:spcAft>
                <a:spcPts val="800"/>
              </a:spcAft>
              <a:buClr>
                <a:srgbClr val="000000"/>
              </a:buClr>
            </a:pPr>
            <a:r>
              <a:rPr lang="en-US" sz="2000" b="1" dirty="0">
                <a:solidFill>
                  <a:srgbClr val="010101"/>
                </a:solidFill>
                <a:effectLst/>
                <a:ea typeface="Calibri" panose="020F0502020204030204" pitchFamily="34" charset="0"/>
                <a:cs typeface="Times New Roman" panose="02020603050405020304" pitchFamily="18" charset="0"/>
              </a:rPr>
              <a:t>read</a:t>
            </a:r>
            <a:r>
              <a:rPr lang="en-US" sz="2000" b="1" spc="-25" dirty="0">
                <a:solidFill>
                  <a:srgbClr val="010101"/>
                </a:solidFill>
                <a:effectLst/>
                <a:ea typeface="Calibri" panose="020F0502020204030204" pitchFamily="34" charset="0"/>
                <a:cs typeface="Times New Roman" panose="02020603050405020304" pitchFamily="18" charset="0"/>
              </a:rPr>
              <a:t> </a:t>
            </a:r>
            <a:r>
              <a:rPr lang="en-US" sz="2000" b="1" dirty="0">
                <a:solidFill>
                  <a:srgbClr val="010101"/>
                </a:solidFill>
                <a:effectLst/>
                <a:ea typeface="Calibri" panose="020F0502020204030204" pitchFamily="34" charset="0"/>
                <a:cs typeface="Times New Roman" panose="02020603050405020304" pitchFamily="18" charset="0"/>
              </a:rPr>
              <a:t>the</a:t>
            </a:r>
            <a:r>
              <a:rPr lang="en-US" sz="2000" b="1" spc="-20" dirty="0">
                <a:solidFill>
                  <a:srgbClr val="010101"/>
                </a:solidFill>
                <a:effectLst/>
                <a:ea typeface="Calibri" panose="020F0502020204030204" pitchFamily="34" charset="0"/>
                <a:cs typeface="Times New Roman" panose="02020603050405020304" pitchFamily="18" charset="0"/>
              </a:rPr>
              <a:t> </a:t>
            </a:r>
            <a:r>
              <a:rPr lang="en-US" sz="2000" b="1" dirty="0">
                <a:solidFill>
                  <a:srgbClr val="010101"/>
                </a:solidFill>
                <a:effectLst/>
                <a:ea typeface="Calibri" panose="020F0502020204030204" pitchFamily="34" charset="0"/>
                <a:cs typeface="Times New Roman" panose="02020603050405020304" pitchFamily="18" charset="0"/>
              </a:rPr>
              <a:t>textbook </a:t>
            </a:r>
            <a:r>
              <a:rPr lang="en-US" sz="2000" dirty="0">
                <a:solidFill>
                  <a:srgbClr val="010101"/>
                </a:solidFill>
                <a:effectLst/>
                <a:ea typeface="Calibri" panose="020F0502020204030204" pitchFamily="34" charset="0"/>
                <a:cs typeface="Times New Roman" panose="02020603050405020304" pitchFamily="18" charset="0"/>
              </a:rPr>
              <a:t>and</a:t>
            </a:r>
            <a:r>
              <a:rPr lang="en-US" sz="2000" b="1" dirty="0">
                <a:solidFill>
                  <a:srgbClr val="010101"/>
                </a:solidFill>
                <a:effectLst/>
                <a:ea typeface="Calibri" panose="020F0502020204030204" pitchFamily="34" charset="0"/>
                <a:cs typeface="Times New Roman" panose="02020603050405020304" pitchFamily="18" charset="0"/>
              </a:rPr>
              <a:t> finish</a:t>
            </a:r>
            <a:r>
              <a:rPr lang="en-US" sz="2000" b="1" spc="-25" dirty="0">
                <a:solidFill>
                  <a:srgbClr val="010101"/>
                </a:solidFill>
                <a:effectLst/>
                <a:ea typeface="Calibri" panose="020F0502020204030204" pitchFamily="34" charset="0"/>
                <a:cs typeface="Times New Roman" panose="02020603050405020304" pitchFamily="18" charset="0"/>
              </a:rPr>
              <a:t> </a:t>
            </a:r>
            <a:r>
              <a:rPr lang="en-US" sz="2000" b="1" dirty="0">
                <a:solidFill>
                  <a:srgbClr val="010101"/>
                </a:solidFill>
                <a:effectLst/>
                <a:ea typeface="Calibri" panose="020F0502020204030204" pitchFamily="34" charset="0"/>
                <a:cs typeface="Times New Roman" panose="02020603050405020304" pitchFamily="18" charset="0"/>
              </a:rPr>
              <a:t>assignments (25%)</a:t>
            </a:r>
            <a:endParaRPr lang="en-US" sz="2000" b="1" dirty="0">
              <a:solidFill>
                <a:srgbClr val="010101"/>
              </a:solidFill>
              <a:ea typeface="Calibri" panose="020F0502020204030204" pitchFamily="34" charset="0"/>
              <a:cs typeface="Times New Roman" panose="02020603050405020304" pitchFamily="18" charset="0"/>
            </a:endParaRPr>
          </a:p>
          <a:p>
            <a:pPr marL="685800" lvl="1">
              <a:lnSpc>
                <a:spcPct val="107000"/>
              </a:lnSpc>
              <a:spcBef>
                <a:spcPts val="0"/>
              </a:spcBef>
              <a:spcAft>
                <a:spcPts val="800"/>
              </a:spcAft>
              <a:buClr>
                <a:srgbClr val="000000"/>
              </a:buClr>
            </a:pPr>
            <a:r>
              <a:rPr lang="en-US" sz="2000" b="1" dirty="0">
                <a:solidFill>
                  <a:srgbClr val="010101"/>
                </a:solidFill>
                <a:ea typeface="Calibri" panose="020F0502020204030204" pitchFamily="34" charset="0"/>
                <a:cs typeface="Times New Roman" panose="02020603050405020304" pitchFamily="18" charset="0"/>
              </a:rPr>
              <a:t>complete </a:t>
            </a:r>
            <a:r>
              <a:rPr lang="en-US" sz="2000" b="1" dirty="0">
                <a:solidFill>
                  <a:srgbClr val="010101"/>
                </a:solidFill>
                <a:effectLst/>
                <a:ea typeface="Calibri" panose="020F0502020204030204" pitchFamily="34" charset="0"/>
                <a:cs typeface="Times New Roman" panose="02020603050405020304" pitchFamily="18" charset="0"/>
              </a:rPr>
              <a:t>projects 1&amp;2 (50%)</a:t>
            </a:r>
            <a:endParaRPr lang="en-US" sz="2000" b="1" dirty="0">
              <a:solidFill>
                <a:srgbClr val="010101"/>
              </a:solidFill>
              <a:effectLst/>
              <a:ea typeface="Calibri" panose="020F0502020204030204" pitchFamily="34" charset="0"/>
              <a:cs typeface="Times New Roman" panose="02020603050405020304" pitchFamily="18" charset="0"/>
            </a:endParaRPr>
          </a:p>
          <a:p>
            <a:pPr marL="685800" lvl="1">
              <a:lnSpc>
                <a:spcPct val="107000"/>
              </a:lnSpc>
              <a:spcBef>
                <a:spcPts val="0"/>
              </a:spcBef>
              <a:spcAft>
                <a:spcPts val="800"/>
              </a:spcAft>
              <a:buClr>
                <a:srgbClr val="000000"/>
              </a:buClr>
            </a:pPr>
            <a:r>
              <a:rPr lang="en-US" sz="2000" b="1" dirty="0">
                <a:solidFill>
                  <a:srgbClr val="010101"/>
                </a:solidFill>
                <a:effectLst/>
                <a:ea typeface="Calibri" panose="020F0502020204030204" pitchFamily="34" charset="0"/>
                <a:cs typeface="Times New Roman" panose="02020603050405020304" pitchFamily="18" charset="0"/>
              </a:rPr>
              <a:t>complete midterm and final summary reports. (10%)</a:t>
            </a:r>
            <a:endParaRPr lang="en-US" sz="2000" b="1" dirty="0">
              <a:effectLst/>
              <a:ea typeface="Calibri" panose="020F0502020204030204" pitchFamily="34" charset="0"/>
              <a:cs typeface="Times New Roman" panose="02020603050405020304" pitchFamily="18" charset="0"/>
            </a:endParaRPr>
          </a:p>
          <a:p>
            <a:pPr>
              <a:lnSpc>
                <a:spcPct val="107000"/>
              </a:lnSpc>
              <a:spcBef>
                <a:spcPts val="0"/>
              </a:spcBef>
              <a:spcAft>
                <a:spcPts val="800"/>
              </a:spcAft>
              <a:buClr>
                <a:srgbClr val="000000"/>
              </a:buClr>
            </a:pPr>
            <a:r>
              <a:rPr lang="en-US" sz="2000" b="1" dirty="0">
                <a:solidFill>
                  <a:srgbClr val="000000"/>
                </a:solidFill>
                <a:effectLst/>
                <a:highlight>
                  <a:srgbClr val="FFFF00"/>
                </a:highlight>
                <a:ea typeface="Calibri" panose="020F0502020204030204" pitchFamily="34" charset="0"/>
                <a:cs typeface="Times New Roman" panose="02020603050405020304" pitchFamily="18" charset="0"/>
              </a:rPr>
              <a:t>Zoom attendance is mandatory</a:t>
            </a:r>
            <a:r>
              <a:rPr lang="en-US" sz="2000" dirty="0">
                <a:solidFill>
                  <a:srgbClr val="000000"/>
                </a:solidFill>
                <a:effectLst/>
                <a:ea typeface="Calibri" panose="020F0502020204030204" pitchFamily="34" charset="0"/>
                <a:cs typeface="Times New Roman" panose="02020603050405020304" pitchFamily="18" charset="0"/>
              </a:rPr>
              <a:t>.  Requests for exceptions must be made to the instructor at least </a:t>
            </a:r>
            <a:r>
              <a:rPr lang="en-US" sz="2000" b="1" dirty="0">
                <a:solidFill>
                  <a:srgbClr val="000000"/>
                </a:solidFill>
                <a:effectLst/>
                <a:ea typeface="Calibri" panose="020F0502020204030204" pitchFamily="34" charset="0"/>
                <a:cs typeface="Times New Roman" panose="02020603050405020304" pitchFamily="18" charset="0"/>
              </a:rPr>
              <a:t>3</a:t>
            </a:r>
            <a:r>
              <a:rPr lang="en-US" sz="2000" dirty="0">
                <a:solidFill>
                  <a:srgbClr val="000000"/>
                </a:solidFill>
                <a:effectLst/>
                <a:ea typeface="Calibri" panose="020F0502020204030204" pitchFamily="34" charset="0"/>
                <a:cs typeface="Times New Roman" panose="02020603050405020304" pitchFamily="18" charset="0"/>
              </a:rPr>
              <a:t> days prior to the expected absence, or as soon as possible in the case of an emergency.   </a:t>
            </a:r>
            <a:endParaRPr lang="en-US" sz="2000" dirty="0">
              <a:effectLst/>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0" dirty="0">
                <a:effectLst/>
                <a:latin typeface="Arial" panose="020B0604020202020204" pitchFamily="34" charset="0"/>
                <a:ea typeface="宋体" panose="02010600030101010101" pitchFamily="2" charset="-122"/>
                <a:cs typeface="Times New Roman" panose="02020603050405020304" pitchFamily="18" charset="0"/>
              </a:rPr>
              <a:t>Methods of Instruction and Work</a:t>
            </a:r>
            <a:r>
              <a:rPr lang="en-US" sz="4400" kern="0" spc="175" dirty="0">
                <a:effectLst/>
                <a:latin typeface="Arial" panose="020B0604020202020204" pitchFamily="34" charset="0"/>
                <a:ea typeface="宋体" panose="02010600030101010101" pitchFamily="2" charset="-122"/>
                <a:cs typeface="Times New Roman" panose="02020603050405020304" pitchFamily="18" charset="0"/>
              </a:rPr>
              <a:t> </a:t>
            </a:r>
            <a:r>
              <a:rPr lang="en-US" sz="4400" kern="0" dirty="0">
                <a:effectLst/>
                <a:latin typeface="Arial" panose="020B0604020202020204" pitchFamily="34" charset="0"/>
                <a:ea typeface="宋体" panose="02010600030101010101" pitchFamily="2" charset="-122"/>
                <a:cs typeface="Times New Roman" panose="02020603050405020304" pitchFamily="18" charset="0"/>
              </a:rPr>
              <a:t>Expectations</a:t>
            </a:r>
            <a:endParaRPr lang="en-US" dirty="0"/>
          </a:p>
        </p:txBody>
      </p:sp>
      <p:sp>
        <p:nvSpPr>
          <p:cNvPr id="3" name="Content Placeholder 2"/>
          <p:cNvSpPr>
            <a:spLocks noGrp="1"/>
          </p:cNvSpPr>
          <p:nvPr>
            <p:ph idx="1"/>
          </p:nvPr>
        </p:nvSpPr>
        <p:spPr/>
        <p:txBody>
          <a:bodyPr/>
          <a:lstStyle/>
          <a:p>
            <a:pPr>
              <a:lnSpc>
                <a:spcPct val="106000"/>
              </a:lnSpc>
              <a:spcBef>
                <a:spcPts val="0"/>
              </a:spcBef>
              <a:spcAft>
                <a:spcPts val="800"/>
              </a:spcAft>
              <a:buClr>
                <a:srgbClr val="000000"/>
              </a:buClr>
            </a:pPr>
            <a:r>
              <a:rPr lang="en-US" sz="24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Late</a:t>
            </a:r>
            <a:r>
              <a:rPr lang="en-US" sz="2400" spc="-1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 </a:t>
            </a:r>
            <a:r>
              <a:rPr lang="en-US" sz="24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assignment</a:t>
            </a:r>
            <a:r>
              <a:rPr lang="en-US" sz="2400" spc="2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 </a:t>
            </a:r>
            <a:r>
              <a:rPr lang="en-US" sz="24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is</a:t>
            </a:r>
            <a:r>
              <a:rPr lang="en-US" sz="2400" spc="-55"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 </a:t>
            </a:r>
            <a:r>
              <a:rPr lang="en-US" sz="24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not</a:t>
            </a:r>
            <a:r>
              <a:rPr lang="en-US" sz="2400" spc="-55"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 </a:t>
            </a:r>
            <a:r>
              <a:rPr lang="en-US" sz="24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accepted unless with </a:t>
            </a:r>
            <a:r>
              <a:rPr lang="en-US" sz="2400" b="1"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in advance </a:t>
            </a:r>
            <a:r>
              <a:rPr lang="en-US" sz="24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permission from the instructor (see below) or with other legitimate reasons (such as illness).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Bef>
                <a:spcPts val="0"/>
              </a:spcBef>
              <a:spcAft>
                <a:spcPts val="800"/>
              </a:spcAft>
              <a:buClr>
                <a:srgbClr val="000000"/>
              </a:buClr>
            </a:pPr>
            <a:r>
              <a:rPr lang="en-US" sz="2400" dirty="0">
                <a:effectLst/>
                <a:latin typeface="Arial" panose="020B0604020202020204" pitchFamily="34" charset="0"/>
                <a:ea typeface="Calibri" panose="020F0502020204030204" pitchFamily="34" charset="0"/>
                <a:cs typeface="Times New Roman" panose="02020603050405020304" pitchFamily="18" charset="0"/>
              </a:rPr>
              <a:t>Your UCD e-mail address is regarded as your official e-mail address. Updates, class information, assignments, and all other correspondence will be sent to your official UCD e-mail address</a:t>
            </a:r>
            <a:r>
              <a:rPr lang="en-US" sz="3200" dirty="0">
                <a:effectLst/>
                <a:latin typeface="Arial" panose="020B0604020202020204" pitchFamily="34" charset="0"/>
                <a:ea typeface="Calibri" panose="020F0502020204030204" pitchFamily="34" charset="0"/>
                <a:cs typeface="Times New Roman" panose="02020603050405020304" pitchFamily="18" charset="0"/>
              </a:rPr>
              <a: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0" dirty="0">
                <a:effectLst/>
                <a:latin typeface="Arial" panose="020B0604020202020204" pitchFamily="34" charset="0"/>
                <a:ea typeface="宋体" panose="02010600030101010101" pitchFamily="2" charset="-122"/>
                <a:cs typeface="Times New Roman" panose="02020603050405020304" pitchFamily="18" charset="0"/>
              </a:rPr>
              <a:t>Evaluation and</a:t>
            </a:r>
            <a:r>
              <a:rPr lang="en-US" sz="4400" kern="0" spc="65" dirty="0">
                <a:effectLst/>
                <a:latin typeface="Arial" panose="020B0604020202020204" pitchFamily="34" charset="0"/>
                <a:ea typeface="宋体" panose="02010600030101010101" pitchFamily="2" charset="-122"/>
                <a:cs typeface="Times New Roman" panose="02020603050405020304" pitchFamily="18" charset="0"/>
              </a:rPr>
              <a:t> </a:t>
            </a:r>
            <a:r>
              <a:rPr lang="en-US" sz="4400" kern="0" dirty="0">
                <a:effectLst/>
                <a:latin typeface="Arial" panose="020B0604020202020204" pitchFamily="34" charset="0"/>
                <a:ea typeface="宋体" panose="02010600030101010101" pitchFamily="2" charset="-122"/>
                <a:cs typeface="Times New Roman" panose="02020603050405020304" pitchFamily="18" charset="0"/>
              </a:rPr>
              <a:t>Grading</a:t>
            </a:r>
            <a:endParaRPr lang="en-US" dirty="0"/>
          </a:p>
        </p:txBody>
      </p:sp>
      <p:sp>
        <p:nvSpPr>
          <p:cNvPr id="3" name="Content Placeholder 2"/>
          <p:cNvSpPr>
            <a:spLocks noGrp="1"/>
          </p:cNvSpPr>
          <p:nvPr>
            <p:ph idx="1"/>
          </p:nvPr>
        </p:nvSpPr>
        <p:spPr/>
        <p:txBody>
          <a:bodyPr/>
          <a:lstStyle/>
          <a:p>
            <a:pPr marL="457200" marR="76200">
              <a:spcBef>
                <a:spcPts val="600"/>
              </a:spcBef>
              <a:spcAft>
                <a:spcPts val="0"/>
              </a:spcAft>
              <a:tabLst>
                <a:tab pos="535305" algn="l"/>
                <a:tab pos="535940" algn="l"/>
              </a:tabLst>
            </a:pPr>
            <a:r>
              <a:rPr lang="en-US" sz="2000" dirty="0">
                <a:solidFill>
                  <a:srgbClr val="010101"/>
                </a:solidFill>
                <a:effectLst/>
                <a:ea typeface="Times New Roman" panose="02020603050405020304" pitchFamily="18" charset="0"/>
              </a:rPr>
              <a:t>Course evaluation will be based on course p</a:t>
            </a:r>
            <a:r>
              <a:rPr lang="en-US" sz="2000" dirty="0">
                <a:solidFill>
                  <a:srgbClr val="000000"/>
                </a:solidFill>
                <a:effectLst/>
                <a:ea typeface="Times New Roman" panose="02020603050405020304" pitchFamily="18" charset="0"/>
              </a:rPr>
              <a:t>articipation, </a:t>
            </a:r>
            <a:r>
              <a:rPr lang="en-US" sz="2000" dirty="0">
                <a:solidFill>
                  <a:srgbClr val="010101"/>
                </a:solidFill>
                <a:effectLst/>
                <a:ea typeface="Times New Roman" panose="02020603050405020304" pitchFamily="18" charset="0"/>
              </a:rPr>
              <a:t>homework assignments, project 1 and project 2, midterm and final summary reports,</a:t>
            </a:r>
            <a:r>
              <a:rPr lang="en-US" sz="2000" spc="-135" dirty="0">
                <a:solidFill>
                  <a:srgbClr val="010101"/>
                </a:solidFill>
                <a:effectLst/>
                <a:ea typeface="Times New Roman" panose="02020603050405020304" pitchFamily="18" charset="0"/>
              </a:rPr>
              <a:t> </a:t>
            </a:r>
            <a:r>
              <a:rPr lang="en-US" sz="2000" dirty="0">
                <a:solidFill>
                  <a:srgbClr val="010101"/>
                </a:solidFill>
                <a:effectLst/>
                <a:ea typeface="Times New Roman" panose="02020603050405020304" pitchFamily="18" charset="0"/>
              </a:rPr>
              <a:t>with weights 15%, 25%, 25% and 25%, 5% and 5% respectively</a:t>
            </a:r>
            <a:r>
              <a:rPr lang="en-US" sz="2000" dirty="0">
                <a:solidFill>
                  <a:srgbClr val="1F1F1F"/>
                </a:solidFill>
                <a:effectLst/>
                <a:ea typeface="Times New Roman" panose="02020603050405020304" pitchFamily="18" charset="0"/>
              </a:rPr>
              <a:t>. </a:t>
            </a:r>
            <a:endParaRPr lang="en-US" sz="2000" dirty="0">
              <a:ea typeface="Times New Roman" panose="02020603050405020304" pitchFamily="18" charset="0"/>
            </a:endParaRPr>
          </a:p>
          <a:p>
            <a:pPr marL="457200" marR="76200">
              <a:spcBef>
                <a:spcPts val="600"/>
              </a:spcBef>
              <a:spcAft>
                <a:spcPts val="0"/>
              </a:spcAft>
              <a:tabLst>
                <a:tab pos="535305" algn="l"/>
                <a:tab pos="535940" algn="l"/>
              </a:tabLst>
            </a:pPr>
            <a:r>
              <a:rPr lang="en-US" sz="2000" b="1" dirty="0">
                <a:solidFill>
                  <a:srgbClr val="000000"/>
                </a:solidFill>
                <a:effectLst/>
                <a:ea typeface="宋体" panose="02010600030101010101" pitchFamily="2" charset="-122"/>
                <a:cs typeface="Times New Roman" panose="02020603050405020304" pitchFamily="18" charset="0"/>
              </a:rPr>
              <a:t>Course Participation: </a:t>
            </a:r>
            <a:r>
              <a:rPr lang="en-US" sz="2000" dirty="0">
                <a:solidFill>
                  <a:srgbClr val="000000"/>
                </a:solidFill>
                <a:effectLst/>
                <a:ea typeface="宋体" panose="02010600030101010101" pitchFamily="2" charset="-122"/>
                <a:cs typeface="Times New Roman" panose="02020603050405020304" pitchFamily="18" charset="0"/>
              </a:rPr>
              <a:t>Online discussions and webinars. If a student </a:t>
            </a:r>
            <a:r>
              <a:rPr lang="en-US" sz="2000" b="1" dirty="0">
                <a:solidFill>
                  <a:srgbClr val="000000"/>
                </a:solidFill>
                <a:effectLst/>
                <a:ea typeface="宋体" panose="02010600030101010101" pitchFamily="2" charset="-122"/>
                <a:cs typeface="Times New Roman" panose="02020603050405020304" pitchFamily="18" charset="0"/>
              </a:rPr>
              <a:t>actively participates </a:t>
            </a:r>
            <a:r>
              <a:rPr lang="en-US" sz="2000" dirty="0">
                <a:solidFill>
                  <a:srgbClr val="000000"/>
                </a:solidFill>
                <a:effectLst/>
                <a:ea typeface="宋体" panose="02010600030101010101" pitchFamily="2" charset="-122"/>
                <a:cs typeface="Times New Roman" panose="02020603050405020304" pitchFamily="18" charset="0"/>
              </a:rPr>
              <a:t>all online discussions and webinars, the student will get 15% of the final grade for participations (5% for attending but not actively participate discussions. Scales will be used to evaluate the level of participations.)</a:t>
            </a:r>
            <a:endParaRPr lang="en-US" sz="2000" dirty="0">
              <a:solidFill>
                <a:srgbClr val="000000"/>
              </a:solidFill>
              <a:effectLst/>
              <a:ea typeface="宋体" panose="02010600030101010101" pitchFamily="2" charset="-122"/>
              <a:cs typeface="Times New Roman" panose="02020603050405020304" pitchFamily="18" charset="0"/>
            </a:endParaRPr>
          </a:p>
          <a:p>
            <a:pPr marL="857250" marR="76200" lvl="1">
              <a:spcBef>
                <a:spcPts val="600"/>
              </a:spcBef>
              <a:spcAft>
                <a:spcPts val="0"/>
              </a:spcAft>
              <a:tabLst>
                <a:tab pos="535305" algn="l"/>
                <a:tab pos="535940" algn="l"/>
              </a:tabLst>
            </a:pPr>
            <a:r>
              <a:rPr lang="en-US" sz="1800" dirty="0">
                <a:solidFill>
                  <a:srgbClr val="000000"/>
                </a:solidFill>
                <a:ea typeface="宋体" panose="02010600030101010101" pitchFamily="2" charset="-122"/>
                <a:cs typeface="Times New Roman" panose="02020603050405020304" pitchFamily="18" charset="0"/>
              </a:rPr>
              <a:t>10-15 minutes review through group discussions</a:t>
            </a:r>
            <a:endParaRPr lang="en-US" sz="1800" dirty="0">
              <a:solidFill>
                <a:srgbClr val="000000"/>
              </a:solidFill>
              <a:ea typeface="宋体" panose="02010600030101010101" pitchFamily="2" charset="-122"/>
              <a:cs typeface="Times New Roman" panose="02020603050405020304" pitchFamily="18" charset="0"/>
            </a:endParaRPr>
          </a:p>
          <a:p>
            <a:pPr marL="857250" marR="76200" lvl="1">
              <a:spcBef>
                <a:spcPts val="600"/>
              </a:spcBef>
              <a:spcAft>
                <a:spcPts val="0"/>
              </a:spcAft>
              <a:tabLst>
                <a:tab pos="535305" algn="l"/>
                <a:tab pos="535940" algn="l"/>
              </a:tabLst>
            </a:pPr>
            <a:r>
              <a:rPr lang="en-US" sz="1800" dirty="0">
                <a:solidFill>
                  <a:srgbClr val="000000"/>
                </a:solidFill>
                <a:ea typeface="宋体" panose="02010600030101010101" pitchFamily="2" charset="-122"/>
                <a:cs typeface="Times New Roman" panose="02020603050405020304" pitchFamily="18" charset="0"/>
              </a:rPr>
              <a:t>Group discussions. Fixed or random?</a:t>
            </a:r>
            <a:endParaRPr lang="en-US" sz="1800" dirty="0">
              <a:solidFill>
                <a:srgbClr val="1F4D78"/>
              </a:solidFill>
              <a:effectLst/>
              <a:ea typeface="宋体" panose="02010600030101010101" pitchFamily="2" charset="-122"/>
              <a:cs typeface="Times New Roman" panose="02020603050405020304"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0" dirty="0">
                <a:effectLst/>
                <a:latin typeface="Arial" panose="020B0604020202020204" pitchFamily="34" charset="0"/>
                <a:ea typeface="宋体" panose="02010600030101010101" pitchFamily="2" charset="-122"/>
                <a:cs typeface="Times New Roman" panose="02020603050405020304" pitchFamily="18" charset="0"/>
              </a:rPr>
              <a:t>Evaluation and</a:t>
            </a:r>
            <a:r>
              <a:rPr lang="en-US" sz="4400" kern="0" spc="65" dirty="0">
                <a:effectLst/>
                <a:latin typeface="Arial" panose="020B0604020202020204" pitchFamily="34" charset="0"/>
                <a:ea typeface="宋体" panose="02010600030101010101" pitchFamily="2" charset="-122"/>
                <a:cs typeface="Times New Roman" panose="02020603050405020304" pitchFamily="18" charset="0"/>
              </a:rPr>
              <a:t> </a:t>
            </a:r>
            <a:r>
              <a:rPr lang="en-US" sz="4400" kern="0" dirty="0">
                <a:effectLst/>
                <a:latin typeface="Arial" panose="020B0604020202020204" pitchFamily="34" charset="0"/>
                <a:ea typeface="宋体" panose="02010600030101010101" pitchFamily="2" charset="-122"/>
                <a:cs typeface="Times New Roman" panose="02020603050405020304" pitchFamily="18" charset="0"/>
              </a:rPr>
              <a:t>Grading: homework</a:t>
            </a:r>
            <a:endParaRPr lang="en-US" dirty="0"/>
          </a:p>
        </p:txBody>
      </p:sp>
      <p:sp>
        <p:nvSpPr>
          <p:cNvPr id="3" name="Content Placeholder 2"/>
          <p:cNvSpPr>
            <a:spLocks noGrp="1"/>
          </p:cNvSpPr>
          <p:nvPr>
            <p:ph idx="1"/>
          </p:nvPr>
        </p:nvSpPr>
        <p:spPr/>
        <p:txBody>
          <a:bodyPr/>
          <a:lstStyle/>
          <a:p>
            <a:pPr marL="342900" marR="76200" lvl="0" indent="-342900">
              <a:lnSpc>
                <a:spcPct val="115000"/>
              </a:lnSpc>
              <a:spcBef>
                <a:spcPts val="600"/>
              </a:spcBef>
              <a:spcAft>
                <a:spcPts val="0"/>
              </a:spcAft>
              <a:buFont typeface="Symbol" panose="05050102010706020507" pitchFamily="18" charset="2"/>
              <a:buChar char=""/>
              <a:tabLst>
                <a:tab pos="534035" algn="l"/>
                <a:tab pos="534670" algn="l"/>
              </a:tabLst>
            </a:pPr>
            <a:r>
              <a:rPr lang="en-US" sz="2000" b="1"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Homework assignments:</a:t>
            </a:r>
            <a:r>
              <a:rPr lang="en-US" sz="20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 involve some theoretical problems and running SAS or R programs to analyze</a:t>
            </a:r>
            <a:r>
              <a:rPr lang="en-US" sz="2000" spc="5"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 </a:t>
            </a:r>
            <a:r>
              <a:rPr lang="en-US" sz="2000" spc="-2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data</a:t>
            </a:r>
            <a:r>
              <a:rPr lang="en-US" sz="2000" spc="-2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 </a:t>
            </a:r>
            <a:r>
              <a:rPr lang="en-US" sz="20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Please note that it is </a:t>
            </a:r>
            <a:r>
              <a:rPr lang="en-US" sz="2000" b="1"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required to include your SAS or R programs</a:t>
            </a:r>
            <a:r>
              <a:rPr lang="en-US" sz="20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 </a:t>
            </a:r>
            <a:r>
              <a:rPr lang="en-US" sz="2000" b="1"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only </a:t>
            </a:r>
            <a:r>
              <a:rPr lang="en-US" sz="20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relevant parts of output</a:t>
            </a:r>
            <a:r>
              <a:rPr lang="en-US" sz="20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 </a:t>
            </a:r>
            <a:r>
              <a:rPr lang="en-US" sz="2000" b="1"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major steps of hand calculations</a:t>
            </a:r>
            <a:r>
              <a:rPr lang="en-US" sz="20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 and necessary</a:t>
            </a:r>
            <a:r>
              <a:rPr lang="en-US" sz="2000" spc="75"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 </a:t>
            </a:r>
            <a:r>
              <a:rPr lang="en-US" sz="2000" b="1"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interpretations/conclusions</a:t>
            </a:r>
            <a:r>
              <a:rPr lang="en-US" sz="20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73025" lvl="0" indent="-342900">
              <a:lnSpc>
                <a:spcPct val="115000"/>
              </a:lnSpc>
              <a:spcBef>
                <a:spcPts val="600"/>
              </a:spcBef>
              <a:spcAft>
                <a:spcPts val="600"/>
              </a:spcAft>
              <a:buFont typeface="Symbol" panose="05050102010706020507" pitchFamily="18" charset="2"/>
              <a:buChar char=""/>
              <a:tabLst>
                <a:tab pos="535305" algn="l"/>
                <a:tab pos="535940" algn="l"/>
              </a:tabLst>
            </a:pPr>
            <a:r>
              <a:rPr lang="en-US" sz="200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Students are allowed to discuss homework problems, however, each one is expected to program and write up </a:t>
            </a:r>
            <a:r>
              <a:rPr lang="en-US" sz="2000" b="1" spc="-20"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independently</a:t>
            </a:r>
            <a:r>
              <a:rPr lang="en-US" sz="2000" b="1" spc="-2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 </a:t>
            </a:r>
            <a:r>
              <a:rPr lang="en-US" sz="2000" b="1"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Copying other's work, including computer programs, is cheating</a:t>
            </a:r>
            <a:r>
              <a:rPr lang="en-US" sz="2000" b="1" spc="245"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 </a:t>
            </a:r>
            <a:r>
              <a:rPr lang="en-US" sz="2000" b="1" dirty="0">
                <a:solidFill>
                  <a:srgbClr val="010101"/>
                </a:solidFill>
                <a:effectLst/>
                <a:latin typeface="Arial" panose="020B0604020202020204" pitchFamily="34" charset="0"/>
                <a:ea typeface="Calibri" panose="020F0502020204030204" pitchFamily="34" charset="0"/>
                <a:cs typeface="Times New Roman" panose="02020603050405020304" pitchFamily="18" charset="0"/>
              </a:rPr>
              <a:t>or plagiarism, which will lead to an automatic "F" and possible reporting to the University office.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400" kern="0" dirty="0">
                <a:effectLst/>
                <a:latin typeface="Arial" panose="020B0604020202020204" pitchFamily="34" charset="0"/>
                <a:ea typeface="宋体" panose="02010600030101010101" pitchFamily="2" charset="-122"/>
                <a:cs typeface="Times New Roman" panose="02020603050405020304" pitchFamily="18" charset="0"/>
              </a:rPr>
              <a:t>Evaluation and</a:t>
            </a:r>
            <a:r>
              <a:rPr lang="en-US" sz="4400" kern="0" spc="65" dirty="0">
                <a:effectLst/>
                <a:latin typeface="Arial" panose="020B0604020202020204" pitchFamily="34" charset="0"/>
                <a:ea typeface="宋体" panose="02010600030101010101" pitchFamily="2" charset="-122"/>
                <a:cs typeface="Times New Roman" panose="02020603050405020304" pitchFamily="18" charset="0"/>
              </a:rPr>
              <a:t> </a:t>
            </a:r>
            <a:r>
              <a:rPr lang="en-US" sz="4400" kern="0" dirty="0">
                <a:effectLst/>
                <a:latin typeface="Arial" panose="020B0604020202020204" pitchFamily="34" charset="0"/>
                <a:ea typeface="宋体" panose="02010600030101010101" pitchFamily="2" charset="-122"/>
                <a:cs typeface="Times New Roman" panose="02020603050405020304" pitchFamily="18" charset="0"/>
              </a:rPr>
              <a:t>Grading: project 1</a:t>
            </a:r>
            <a:endParaRPr lang="en-US" altLang="en-US" dirty="0">
              <a:latin typeface="Helvetica" pitchFamily="34" charset="0"/>
            </a:endParaRPr>
          </a:p>
        </p:txBody>
      </p:sp>
      <p:sp>
        <p:nvSpPr>
          <p:cNvPr id="4099" name="Rectangle 3"/>
          <p:cNvSpPr>
            <a:spLocks noGrp="1" noChangeArrowheads="1"/>
          </p:cNvSpPr>
          <p:nvPr>
            <p:ph idx="1"/>
          </p:nvPr>
        </p:nvSpPr>
        <p:spPr>
          <a:xfrm>
            <a:off x="457200" y="2098300"/>
            <a:ext cx="8229600" cy="4754563"/>
          </a:xfrm>
        </p:spPr>
        <p:txBody>
          <a:bodyPr>
            <a:normAutofit/>
          </a:bodyPr>
          <a:lstStyle/>
          <a:p>
            <a:pPr eaLnBrk="1" hangingPunct="1">
              <a:lnSpc>
                <a:spcPct val="90000"/>
              </a:lnSpc>
            </a:pPr>
            <a:r>
              <a:rPr lang="en-US" altLang="en-US" sz="2800" dirty="0"/>
              <a:t>Project 1</a:t>
            </a:r>
            <a:r>
              <a:rPr lang="en-US" sz="2800" spc="-15" dirty="0">
                <a:effectLst/>
                <a:ea typeface="Calibri" panose="020F0502020204030204" pitchFamily="34" charset="0"/>
                <a:cs typeface="Times New Roman" panose="02020603050405020304" pitchFamily="18" charset="0"/>
              </a:rPr>
              <a:t> (25%)</a:t>
            </a:r>
            <a:r>
              <a:rPr lang="en-US" altLang="en-US" sz="2800" dirty="0"/>
              <a:t> will include the following tasks:</a:t>
            </a:r>
            <a:endParaRPr lang="en-US" altLang="en-US" sz="2800" dirty="0"/>
          </a:p>
          <a:p>
            <a:pPr lvl="1" eaLnBrk="1" hangingPunct="1">
              <a:lnSpc>
                <a:spcPct val="90000"/>
              </a:lnSpc>
            </a:pPr>
            <a:r>
              <a:rPr lang="en-US" altLang="en-US" sz="2400" dirty="0"/>
              <a:t>Identify a dataset</a:t>
            </a:r>
            <a:endParaRPr lang="en-US" altLang="en-US" sz="2400" dirty="0"/>
          </a:p>
          <a:p>
            <a:pPr lvl="1">
              <a:lnSpc>
                <a:spcPct val="90000"/>
              </a:lnSpc>
            </a:pPr>
            <a:r>
              <a:rPr lang="en-US" altLang="en-US" sz="2400" dirty="0"/>
              <a:t>Specify the hypothesis</a:t>
            </a:r>
            <a:endParaRPr lang="en-US" altLang="en-US" sz="2400" dirty="0"/>
          </a:p>
          <a:p>
            <a:pPr lvl="1" eaLnBrk="1" hangingPunct="1">
              <a:lnSpc>
                <a:spcPct val="90000"/>
              </a:lnSpc>
            </a:pPr>
            <a:r>
              <a:rPr lang="en-US" altLang="en-US" sz="2400" dirty="0"/>
              <a:t>Define event and time and censoring/truncation mechanism</a:t>
            </a:r>
            <a:endParaRPr lang="en-US" altLang="en-US" sz="2400" dirty="0"/>
          </a:p>
          <a:p>
            <a:pPr lvl="1" eaLnBrk="1" hangingPunct="1">
              <a:lnSpc>
                <a:spcPct val="90000"/>
              </a:lnSpc>
            </a:pPr>
            <a:r>
              <a:rPr lang="en-US" altLang="en-US" sz="2400" dirty="0"/>
              <a:t>Propose appropriate survival analysis and then perform the analysis to analyze the data</a:t>
            </a:r>
            <a:endParaRPr lang="en-US" altLang="en-US" sz="2400" dirty="0"/>
          </a:p>
          <a:p>
            <a:pPr lvl="1" eaLnBrk="1" hangingPunct="1">
              <a:lnSpc>
                <a:spcPct val="90000"/>
              </a:lnSpc>
            </a:pPr>
            <a:r>
              <a:rPr lang="en-US" altLang="en-US" sz="2400" dirty="0"/>
              <a:t>Writing a final report </a:t>
            </a:r>
            <a:r>
              <a:rPr lang="en-US" sz="2400" dirty="0">
                <a:effectLst/>
                <a:latin typeface="Arial" panose="020B0604020202020204" pitchFamily="34" charset="0"/>
                <a:ea typeface="Times New Roman" panose="02020603050405020304" pitchFamily="18" charset="0"/>
              </a:rPr>
              <a:t>using the </a:t>
            </a:r>
            <a:r>
              <a:rPr lang="en-US" sz="2400" i="1" dirty="0">
                <a:effectLst/>
                <a:latin typeface="Arial" panose="020B0604020202020204" pitchFamily="34" charset="0"/>
                <a:ea typeface="Times New Roman" panose="02020603050405020304" pitchFamily="18" charset="0"/>
              </a:rPr>
              <a:t>Publication Manual of the American Psychological Association</a:t>
            </a:r>
            <a:r>
              <a:rPr lang="en-US" sz="2400" dirty="0">
                <a:effectLst/>
                <a:latin typeface="Arial" panose="020B0604020202020204" pitchFamily="34" charset="0"/>
                <a:ea typeface="Times New Roman" panose="02020603050405020304" pitchFamily="18" charset="0"/>
              </a:rPr>
              <a:t> format (</a:t>
            </a:r>
            <a:r>
              <a:rPr lang="en-US" sz="2400" dirty="0">
                <a:effectLst/>
                <a:latin typeface="Arial" panose="020B0604020202020204" pitchFamily="34" charset="0"/>
                <a:ea typeface="Times New Roman" panose="02020603050405020304" pitchFamily="18" charset="0"/>
                <a:hlinkClick r:id="rId1"/>
              </a:rPr>
              <a:t>https://apastyle.apa.org/</a:t>
            </a:r>
            <a:r>
              <a:rPr lang="en-US" sz="2400" dirty="0">
                <a:effectLst/>
                <a:latin typeface="Arial" panose="020B0604020202020204" pitchFamily="34" charset="0"/>
                <a:ea typeface="Times New Roman" panose="02020603050405020304" pitchFamily="18" charset="0"/>
              </a:rPr>
              <a:t>)</a:t>
            </a:r>
            <a:endParaRPr lang="en-US" altLang="en-US" sz="2400" dirty="0"/>
          </a:p>
          <a:p>
            <a:pPr lvl="1">
              <a:lnSpc>
                <a:spcPct val="90000"/>
              </a:lnSpc>
            </a:pPr>
            <a:r>
              <a:rPr lang="en-US" sz="2400" spc="-15" dirty="0">
                <a:effectLst/>
                <a:ea typeface="Calibri" panose="020F0502020204030204" pitchFamily="34" charset="0"/>
                <a:cs typeface="Times New Roman" panose="02020603050405020304" pitchFamily="18" charset="0"/>
              </a:rPr>
              <a:t>Include software codes in Appendix. </a:t>
            </a:r>
            <a:endParaRPr lang="en-US" sz="2400" spc="-15"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0" dirty="0">
                <a:effectLst/>
                <a:latin typeface="Arial" panose="020B0604020202020204" pitchFamily="34" charset="0"/>
                <a:ea typeface="宋体" panose="02010600030101010101" pitchFamily="2" charset="-122"/>
                <a:cs typeface="Times New Roman" panose="02020603050405020304" pitchFamily="18" charset="0"/>
              </a:rPr>
              <a:t>Evaluation and</a:t>
            </a:r>
            <a:r>
              <a:rPr lang="en-US" sz="4400" kern="0" spc="65" dirty="0">
                <a:effectLst/>
                <a:latin typeface="Arial" panose="020B0604020202020204" pitchFamily="34" charset="0"/>
                <a:ea typeface="宋体" panose="02010600030101010101" pitchFamily="2" charset="-122"/>
                <a:cs typeface="Times New Roman" panose="02020603050405020304" pitchFamily="18" charset="0"/>
              </a:rPr>
              <a:t> </a:t>
            </a:r>
            <a:r>
              <a:rPr lang="en-US" sz="4400" kern="0" dirty="0">
                <a:effectLst/>
                <a:latin typeface="Arial" panose="020B0604020202020204" pitchFamily="34" charset="0"/>
                <a:ea typeface="宋体" panose="02010600030101010101" pitchFamily="2" charset="-122"/>
                <a:cs typeface="Times New Roman" panose="02020603050405020304" pitchFamily="18" charset="0"/>
              </a:rPr>
              <a:t>Grading: project 1</a:t>
            </a:r>
            <a:endParaRPr lang="en-US" dirty="0"/>
          </a:p>
        </p:txBody>
      </p:sp>
      <p:sp>
        <p:nvSpPr>
          <p:cNvPr id="3" name="Content Placeholder 2"/>
          <p:cNvSpPr>
            <a:spLocks noGrp="1"/>
          </p:cNvSpPr>
          <p:nvPr>
            <p:ph idx="1"/>
          </p:nvPr>
        </p:nvSpPr>
        <p:spPr>
          <a:xfrm>
            <a:off x="762000" y="2017713"/>
            <a:ext cx="7869237" cy="4114800"/>
          </a:xfrm>
        </p:spPr>
        <p:txBody>
          <a:bodyPr/>
          <a:lstStyle/>
          <a:p>
            <a:pPr marL="0" indent="0">
              <a:spcBef>
                <a:spcPts val="600"/>
              </a:spcBef>
              <a:spcAft>
                <a:spcPts val="0"/>
              </a:spcAft>
              <a:buNone/>
              <a:tabLst>
                <a:tab pos="-457200" algn="l"/>
                <a:tab pos="685800" algn="l"/>
              </a:tabLst>
            </a:pPr>
            <a:r>
              <a:rPr lang="en-US" sz="2000" spc="-15" dirty="0">
                <a:effectLst/>
                <a:ea typeface="Calibri" panose="020F0502020204030204" pitchFamily="34" charset="0"/>
                <a:cs typeface="Times New Roman" panose="02020603050405020304" pitchFamily="18" charset="0"/>
              </a:rPr>
              <a:t>Report: </a:t>
            </a:r>
            <a:endParaRPr lang="en-US" sz="2000" spc="-15" dirty="0">
              <a:effectLst/>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In the method section, describe in detail the primary analysis methods used, including </a:t>
            </a:r>
            <a:r>
              <a:rPr lang="en-US" sz="2000" b="1" spc="-15" dirty="0">
                <a:effectLst/>
                <a:ea typeface="Calibri" panose="020F0502020204030204" pitchFamily="34" charset="0"/>
                <a:cs typeface="Times New Roman" panose="02020603050405020304" pitchFamily="18" charset="0"/>
              </a:rPr>
              <a:t>assumptions, and theoretical derivation</a:t>
            </a:r>
            <a:r>
              <a:rPr lang="en-US" sz="2000" spc="-15" dirty="0">
                <a:effectLst/>
                <a:ea typeface="Calibri" panose="020F0502020204030204" pitchFamily="34" charset="0"/>
                <a:cs typeface="Times New Roman" panose="02020603050405020304" pitchFamily="18" charset="0"/>
              </a:rPr>
              <a:t>. </a:t>
            </a:r>
            <a:endParaRPr lang="en-US" sz="2000" spc="-15" dirty="0">
              <a:effectLst/>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In the result section, include </a:t>
            </a:r>
            <a:r>
              <a:rPr lang="en-US" sz="2000" b="1" spc="-15" dirty="0">
                <a:effectLst/>
                <a:ea typeface="Calibri" panose="020F0502020204030204" pitchFamily="34" charset="0"/>
                <a:cs typeface="Times New Roman" panose="02020603050405020304" pitchFamily="18" charset="0"/>
              </a:rPr>
              <a:t>interpretations</a:t>
            </a:r>
            <a:r>
              <a:rPr lang="en-US" sz="2000" spc="-15" dirty="0">
                <a:effectLst/>
                <a:ea typeface="Calibri" panose="020F0502020204030204" pitchFamily="34" charset="0"/>
                <a:cs typeface="Times New Roman" panose="02020603050405020304" pitchFamily="18" charset="0"/>
              </a:rPr>
              <a:t> of your results</a:t>
            </a:r>
            <a:endParaRPr lang="en-US" sz="2000" dirty="0">
              <a:effectLst/>
              <a:latin typeface="Arial" panose="020B0604020202020204" pitchFamily="34" charset="0"/>
              <a:ea typeface="Times New Roman" panose="02020603050405020304" pitchFamily="18" charset="0"/>
            </a:endParaRPr>
          </a:p>
          <a:p>
            <a:pPr>
              <a:spcBef>
                <a:spcPts val="600"/>
              </a:spcBef>
              <a:spcAft>
                <a:spcPts val="0"/>
              </a:spcAft>
              <a:tabLst>
                <a:tab pos="-457200" algn="l"/>
                <a:tab pos="685800" algn="l"/>
              </a:tabLst>
            </a:pPr>
            <a:r>
              <a:rPr lang="en-US" sz="2000" b="1" dirty="0">
                <a:effectLst/>
                <a:ea typeface="Calibri" panose="020F0502020204030204" pitchFamily="34" charset="0"/>
                <a:cs typeface="Times New Roman" panose="02020603050405020304" pitchFamily="18" charset="0"/>
              </a:rPr>
              <a:t>Students need to submit a milestone report during the 6</a:t>
            </a:r>
            <a:r>
              <a:rPr lang="en-US" sz="2000" b="1" baseline="30000" dirty="0">
                <a:effectLst/>
                <a:ea typeface="Calibri" panose="020F0502020204030204" pitchFamily="34" charset="0"/>
                <a:cs typeface="Times New Roman" panose="02020603050405020304" pitchFamily="18" charset="0"/>
              </a:rPr>
              <a:t>th</a:t>
            </a:r>
            <a:r>
              <a:rPr lang="en-US" sz="2000" b="1" dirty="0">
                <a:effectLst/>
                <a:ea typeface="Calibri" panose="020F0502020204030204" pitchFamily="34" charset="0"/>
                <a:cs typeface="Times New Roman" panose="02020603050405020304" pitchFamily="18" charset="0"/>
              </a:rPr>
              <a:t> week, first week of November.</a:t>
            </a:r>
            <a:endParaRPr lang="en-US" sz="2000" b="1" dirty="0">
              <a:effectLst/>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r>
              <a:rPr lang="en-US" sz="2000" dirty="0">
                <a:effectLst/>
                <a:ea typeface="Calibri" panose="020F0502020204030204" pitchFamily="34" charset="0"/>
                <a:cs typeface="Times New Roman" panose="02020603050405020304" pitchFamily="18" charset="0"/>
              </a:rPr>
              <a:t>Students </a:t>
            </a:r>
            <a:r>
              <a:rPr lang="en-US" sz="2000" b="1" dirty="0">
                <a:effectLst/>
                <a:ea typeface="Calibri" panose="020F0502020204030204" pitchFamily="34" charset="0"/>
                <a:cs typeface="Times New Roman" panose="02020603050405020304" pitchFamily="18" charset="0"/>
              </a:rPr>
              <a:t>CANNOT</a:t>
            </a:r>
            <a:r>
              <a:rPr lang="en-US" sz="2000" dirty="0">
                <a:effectLst/>
                <a:ea typeface="Calibri" panose="020F0502020204030204" pitchFamily="34" charset="0"/>
                <a:cs typeface="Times New Roman" panose="02020603050405020304" pitchFamily="18" charset="0"/>
              </a:rPr>
              <a:t> collaborate on the project</a:t>
            </a:r>
            <a:endParaRPr lang="en-US" sz="2000" dirty="0">
              <a:effectLst/>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endParaRPr lang="en-US" sz="2000" b="1" dirty="0">
              <a:effectLst/>
              <a:ea typeface="Calibri" panose="020F0502020204030204" pitchFamily="34" charset="0"/>
              <a:cs typeface="Times New Roman" panose="02020603050405020304" pitchFamily="18" charset="0"/>
            </a:endParaRPr>
          </a:p>
          <a:p>
            <a:pPr marL="400050">
              <a:spcBef>
                <a:spcPts val="600"/>
              </a:spcBef>
              <a:spcAft>
                <a:spcPts val="0"/>
              </a:spcAft>
              <a:tabLst>
                <a:tab pos="-457200" algn="l"/>
                <a:tab pos="685800" algn="l"/>
              </a:tabLst>
            </a:pPr>
            <a:endParaRPr lang="en-US" sz="20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609600"/>
            <a:ext cx="8229600" cy="1143000"/>
          </a:xfrm>
        </p:spPr>
        <p:txBody>
          <a:bodyPr/>
          <a:lstStyle/>
          <a:p>
            <a:r>
              <a:rPr lang="en-US" sz="2800" dirty="0"/>
              <a:t>	 How to contact me	</a:t>
            </a:r>
            <a:endParaRPr lang="en-US" sz="2800" dirty="0"/>
          </a:p>
        </p:txBody>
      </p:sp>
      <p:sp>
        <p:nvSpPr>
          <p:cNvPr id="5123" name="Rectangle 3"/>
          <p:cNvSpPr>
            <a:spLocks noGrp="1" noChangeArrowheads="1"/>
          </p:cNvSpPr>
          <p:nvPr>
            <p:ph type="body" idx="1"/>
          </p:nvPr>
        </p:nvSpPr>
        <p:spPr>
          <a:xfrm>
            <a:off x="533400" y="2133600"/>
            <a:ext cx="8229600" cy="4525963"/>
          </a:xfrm>
        </p:spPr>
        <p:txBody>
          <a:bodyPr/>
          <a:lstStyle/>
          <a:p>
            <a:pPr lvl="2"/>
            <a:r>
              <a:rPr lang="en-US" dirty="0"/>
              <a:t>Email is best: </a:t>
            </a:r>
            <a:r>
              <a:rPr lang="en-US" dirty="0">
                <a:hlinkClick r:id="rId1"/>
              </a:rPr>
              <a:t>lhqi@ucdavis.edu</a:t>
            </a:r>
            <a:endParaRPr lang="en-US" dirty="0"/>
          </a:p>
          <a:p>
            <a:pPr lvl="2"/>
            <a:r>
              <a:rPr lang="en-US" dirty="0"/>
              <a:t>Phone: 530-754-9234</a:t>
            </a:r>
            <a:endParaRPr lang="en-US" dirty="0"/>
          </a:p>
          <a:p>
            <a:pPr lvl="2"/>
            <a:r>
              <a:rPr lang="en-US" dirty="0"/>
              <a:t>Office hour: </a:t>
            </a:r>
            <a:r>
              <a:rPr lang="en-US"/>
              <a:t>by appointment</a:t>
            </a:r>
            <a:endParaRPr lang="en-US" dirty="0"/>
          </a:p>
          <a:p>
            <a:pPr lvl="2">
              <a:buFont typeface="Wingdings" panose="05000000000000000000" pitchFamily="2" charset="2"/>
              <a:buNone/>
            </a:pP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0" dirty="0">
                <a:effectLst/>
                <a:latin typeface="Arial" panose="020B0604020202020204" pitchFamily="34" charset="0"/>
                <a:ea typeface="宋体" panose="02010600030101010101" pitchFamily="2" charset="-122"/>
                <a:cs typeface="Times New Roman" panose="02020603050405020304" pitchFamily="18" charset="0"/>
              </a:rPr>
              <a:t>Evaluation and</a:t>
            </a:r>
            <a:r>
              <a:rPr lang="en-US" sz="4400" kern="0" spc="65" dirty="0">
                <a:effectLst/>
                <a:latin typeface="Arial" panose="020B0604020202020204" pitchFamily="34" charset="0"/>
                <a:ea typeface="宋体" panose="02010600030101010101" pitchFamily="2" charset="-122"/>
                <a:cs typeface="Times New Roman" panose="02020603050405020304" pitchFamily="18" charset="0"/>
              </a:rPr>
              <a:t> </a:t>
            </a:r>
            <a:r>
              <a:rPr lang="en-US" sz="4400" kern="0" dirty="0">
                <a:effectLst/>
                <a:latin typeface="Arial" panose="020B0604020202020204" pitchFamily="34" charset="0"/>
                <a:ea typeface="宋体" panose="02010600030101010101" pitchFamily="2" charset="-122"/>
                <a:cs typeface="Times New Roman" panose="02020603050405020304" pitchFamily="18" charset="0"/>
              </a:rPr>
              <a:t>Grading: project 2</a:t>
            </a:r>
            <a:endParaRPr lang="en-US" dirty="0"/>
          </a:p>
        </p:txBody>
      </p:sp>
      <p:sp>
        <p:nvSpPr>
          <p:cNvPr id="3" name="Content Placeholder 2"/>
          <p:cNvSpPr>
            <a:spLocks noGrp="1"/>
          </p:cNvSpPr>
          <p:nvPr>
            <p:ph idx="1"/>
          </p:nvPr>
        </p:nvSpPr>
        <p:spPr/>
        <p:txBody>
          <a:bodyPr/>
          <a:lstStyle/>
          <a:p>
            <a:pPr>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Project 2 (25%)</a:t>
            </a:r>
            <a:r>
              <a:rPr lang="en-US" sz="2000" spc="-15" dirty="0">
                <a:ea typeface="Calibri" panose="020F0502020204030204" pitchFamily="34" charset="0"/>
                <a:cs typeface="Times New Roman" panose="02020603050405020304" pitchFamily="18" charset="0"/>
              </a:rPr>
              <a:t> </a:t>
            </a:r>
            <a:r>
              <a:rPr lang="en-US" altLang="en-US" sz="2000" dirty="0"/>
              <a:t>will include the following tasks:</a:t>
            </a:r>
            <a:endParaRPr lang="en-US" sz="2000" spc="-15" dirty="0">
              <a:effectLst/>
              <a:ea typeface="Calibri" panose="020F0502020204030204" pitchFamily="34" charset="0"/>
              <a:cs typeface="Times New Roman" panose="02020603050405020304" pitchFamily="18" charset="0"/>
            </a:endParaRPr>
          </a:p>
          <a:p>
            <a:pPr lvl="1">
              <a:spcBef>
                <a:spcPts val="600"/>
              </a:spcBef>
              <a:spcAft>
                <a:spcPts val="0"/>
              </a:spcAft>
              <a:tabLst>
                <a:tab pos="-457200" algn="l"/>
                <a:tab pos="685800" algn="l"/>
              </a:tabLst>
            </a:pPr>
            <a:r>
              <a:rPr lang="en-US" sz="2000" spc="-15" dirty="0">
                <a:ea typeface="Calibri" panose="020F0502020204030204" pitchFamily="34" charset="0"/>
                <a:cs typeface="Times New Roman" panose="02020603050405020304" pitchFamily="18" charset="0"/>
              </a:rPr>
              <a:t>Id</a:t>
            </a:r>
            <a:r>
              <a:rPr lang="en-US" sz="2000" spc="-15" dirty="0">
                <a:effectLst/>
                <a:ea typeface="Calibri" panose="020F0502020204030204" pitchFamily="34" charset="0"/>
                <a:cs typeface="Times New Roman" panose="02020603050405020304" pitchFamily="18" charset="0"/>
              </a:rPr>
              <a:t>entify a medical paper published in journals such as </a:t>
            </a:r>
            <a:r>
              <a:rPr lang="en-US" sz="2000" i="1" spc="-15" dirty="0">
                <a:effectLst/>
                <a:ea typeface="Calibri" panose="020F0502020204030204" pitchFamily="34" charset="0"/>
                <a:cs typeface="Times New Roman" panose="02020603050405020304" pitchFamily="18" charset="0"/>
              </a:rPr>
              <a:t>JAMA, </a:t>
            </a:r>
            <a:r>
              <a:rPr lang="en-US" sz="2000" i="1" dirty="0">
                <a:solidFill>
                  <a:srgbClr val="000000"/>
                </a:solidFill>
                <a:effectLst/>
                <a:ea typeface="Calibri" panose="020F0502020204030204" pitchFamily="34" charset="0"/>
                <a:cs typeface="Times New Roman" panose="02020603050405020304" pitchFamily="18" charset="0"/>
              </a:rPr>
              <a:t>JAMA Oncol, Cancer, </a:t>
            </a:r>
            <a:r>
              <a:rPr lang="en-US" sz="2000" i="1" spc="-15" dirty="0">
                <a:effectLst/>
                <a:ea typeface="Calibri" panose="020F0502020204030204" pitchFamily="34" charset="0"/>
                <a:cs typeface="Times New Roman" panose="02020603050405020304" pitchFamily="18" charset="0"/>
              </a:rPr>
              <a:t>Clinical Trials, </a:t>
            </a:r>
            <a:r>
              <a:rPr lang="en-US" sz="2000" i="1" dirty="0">
                <a:effectLst/>
                <a:ea typeface="Times New Roman" panose="02020603050405020304" pitchFamily="18" charset="0"/>
                <a:cs typeface="Times New Roman" panose="02020603050405020304" pitchFamily="18" charset="0"/>
              </a:rPr>
              <a:t>Cancer Epidemiol Biomarkers </a:t>
            </a:r>
            <a:r>
              <a:rPr lang="en-US" sz="2000" i="1" dirty="0" err="1">
                <a:effectLst/>
                <a:ea typeface="Times New Roman" panose="02020603050405020304" pitchFamily="18" charset="0"/>
                <a:cs typeface="Times New Roman" panose="02020603050405020304" pitchFamily="18" charset="0"/>
              </a:rPr>
              <a:t>Prev</a:t>
            </a:r>
            <a:r>
              <a:rPr lang="en-US" sz="2000" i="1" dirty="0">
                <a:effectLst/>
                <a:ea typeface="Calibri" panose="020F0502020204030204" pitchFamily="34" charset="0"/>
                <a:cs typeface="Times New Roman" panose="02020603050405020304" pitchFamily="18" charset="0"/>
              </a:rPr>
              <a:t>, Journal of the Academy of Nutrition and Dietetics, </a:t>
            </a:r>
            <a:r>
              <a:rPr lang="en-US" sz="2000" i="1" spc="-15" dirty="0">
                <a:effectLst/>
                <a:ea typeface="Calibri" panose="020F0502020204030204" pitchFamily="34" charset="0"/>
                <a:cs typeface="Times New Roman" panose="02020603050405020304" pitchFamily="18" charset="0"/>
              </a:rPr>
              <a:t>American Journal of Epidemiology, American Journal of Public Health</a:t>
            </a:r>
            <a:r>
              <a:rPr lang="en-US" sz="2000" spc="-15" dirty="0">
                <a:effectLst/>
                <a:ea typeface="Calibri" panose="020F0502020204030204" pitchFamily="34" charset="0"/>
                <a:cs typeface="Times New Roman" panose="02020603050405020304" pitchFamily="18" charset="0"/>
              </a:rPr>
              <a:t>. </a:t>
            </a:r>
            <a:endParaRPr lang="en-US" sz="2000" spc="-15" dirty="0">
              <a:ea typeface="Calibri" panose="020F0502020204030204" pitchFamily="34" charset="0"/>
              <a:cs typeface="Times New Roman" panose="02020603050405020304" pitchFamily="18" charset="0"/>
            </a:endParaRPr>
          </a:p>
          <a:p>
            <a:pPr lvl="1">
              <a:spcBef>
                <a:spcPts val="600"/>
              </a:spcBef>
              <a:spcAft>
                <a:spcPts val="0"/>
              </a:spcAft>
              <a:tabLst>
                <a:tab pos="-457200" algn="l"/>
                <a:tab pos="685800" algn="l"/>
              </a:tabLst>
            </a:pPr>
            <a:r>
              <a:rPr lang="en-US" altLang="en-US" sz="2000" dirty="0"/>
              <a:t>Understand event and time and censoring/truncation mechanism in the paper and the primary hypothesis of the paper </a:t>
            </a:r>
            <a:endParaRPr lang="en-US" altLang="en-US" sz="2000" dirty="0"/>
          </a:p>
          <a:p>
            <a:pPr lvl="1">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Simulate the data using the values presented in the paper</a:t>
            </a:r>
            <a:endParaRPr lang="en-US" sz="2000" spc="-15" dirty="0">
              <a:effectLst/>
              <a:ea typeface="Calibri" panose="020F0502020204030204" pitchFamily="34" charset="0"/>
              <a:cs typeface="Times New Roman" panose="02020603050405020304" pitchFamily="18" charset="0"/>
            </a:endParaRPr>
          </a:p>
          <a:p>
            <a:pPr lvl="1">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Analyze the simulated data using various methods you have learned and explain why you choose these methods. </a:t>
            </a:r>
            <a:endParaRPr lang="en-US" sz="2000" spc="-15" dirty="0">
              <a:ea typeface="Calibri" panose="020F0502020204030204" pitchFamily="34" charset="0"/>
              <a:cs typeface="Times New Roman" panose="02020603050405020304" pitchFamily="18" charset="0"/>
            </a:endParaRPr>
          </a:p>
          <a:p>
            <a:pPr lvl="1">
              <a:spcBef>
                <a:spcPts val="600"/>
              </a:spcBef>
              <a:spcAft>
                <a:spcPts val="0"/>
              </a:spcAft>
              <a:tabLst>
                <a:tab pos="-457200" algn="l"/>
                <a:tab pos="685800" algn="l"/>
              </a:tabLst>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0" dirty="0">
                <a:effectLst/>
                <a:latin typeface="Arial" panose="020B0604020202020204" pitchFamily="34" charset="0"/>
                <a:ea typeface="宋体" panose="02010600030101010101" pitchFamily="2" charset="-122"/>
                <a:cs typeface="Times New Roman" panose="02020603050405020304" pitchFamily="18" charset="0"/>
              </a:rPr>
              <a:t>Evaluation and</a:t>
            </a:r>
            <a:r>
              <a:rPr lang="en-US" sz="4400" kern="0" spc="65" dirty="0">
                <a:effectLst/>
                <a:latin typeface="Arial" panose="020B0604020202020204" pitchFamily="34" charset="0"/>
                <a:ea typeface="宋体" panose="02010600030101010101" pitchFamily="2" charset="-122"/>
                <a:cs typeface="Times New Roman" panose="02020603050405020304" pitchFamily="18" charset="0"/>
              </a:rPr>
              <a:t> </a:t>
            </a:r>
            <a:r>
              <a:rPr lang="en-US" sz="4400" kern="0" dirty="0">
                <a:effectLst/>
                <a:latin typeface="Arial" panose="020B0604020202020204" pitchFamily="34" charset="0"/>
                <a:ea typeface="宋体" panose="02010600030101010101" pitchFamily="2" charset="-122"/>
                <a:cs typeface="Times New Roman" panose="02020603050405020304" pitchFamily="18" charset="0"/>
              </a:rPr>
              <a:t>Grading: project 2</a:t>
            </a:r>
            <a:endParaRPr lang="en-US" dirty="0"/>
          </a:p>
        </p:txBody>
      </p:sp>
      <p:sp>
        <p:nvSpPr>
          <p:cNvPr id="3" name="Content Placeholder 2"/>
          <p:cNvSpPr>
            <a:spLocks noGrp="1"/>
          </p:cNvSpPr>
          <p:nvPr>
            <p:ph idx="1"/>
          </p:nvPr>
        </p:nvSpPr>
        <p:spPr/>
        <p:txBody>
          <a:bodyPr/>
          <a:lstStyle/>
          <a:p>
            <a:pPr>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Derive formulas for the primary analysis method including assumptions. </a:t>
            </a:r>
            <a:endParaRPr lang="en-US" sz="2000" spc="-15" dirty="0">
              <a:effectLst/>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r>
              <a:rPr lang="en-US" sz="2000" spc="-15" dirty="0">
                <a:ea typeface="Calibri" panose="020F0502020204030204" pitchFamily="34" charset="0"/>
                <a:cs typeface="Times New Roman" panose="02020603050405020304" pitchFamily="18" charset="0"/>
              </a:rPr>
              <a:t>Re-generate major </a:t>
            </a:r>
            <a:r>
              <a:rPr lang="en-US" sz="2000" spc="-15" dirty="0">
                <a:effectLst/>
                <a:ea typeface="Calibri" panose="020F0502020204030204" pitchFamily="34" charset="0"/>
                <a:cs typeface="Times New Roman" panose="02020603050405020304" pitchFamily="18" charset="0"/>
              </a:rPr>
              <a:t>results reported in the paper, including tables</a:t>
            </a:r>
            <a:r>
              <a:rPr lang="en-US" sz="2000" spc="-15" dirty="0">
                <a:ea typeface="Calibri" panose="020F0502020204030204" pitchFamily="34" charset="0"/>
                <a:cs typeface="Times New Roman" panose="02020603050405020304" pitchFamily="18" charset="0"/>
              </a:rPr>
              <a:t> and </a:t>
            </a:r>
            <a:r>
              <a:rPr lang="en-US" sz="2000" spc="-15" dirty="0">
                <a:effectLst/>
                <a:ea typeface="Calibri" panose="020F0502020204030204" pitchFamily="34" charset="0"/>
                <a:cs typeface="Times New Roman" panose="02020603050405020304" pitchFamily="18" charset="0"/>
              </a:rPr>
              <a:t>figures.</a:t>
            </a:r>
            <a:endParaRPr lang="en-US" sz="2000" spc="-15" dirty="0">
              <a:effectLst/>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r>
              <a:rPr lang="en-US" sz="2000" spc="-15" dirty="0">
                <a:ea typeface="Calibri" panose="020F0502020204030204" pitchFamily="34" charset="0"/>
                <a:cs typeface="Times New Roman" panose="02020603050405020304" pitchFamily="18" charset="0"/>
              </a:rPr>
              <a:t>W</a:t>
            </a:r>
            <a:r>
              <a:rPr lang="en-US" sz="2000" spc="-15" dirty="0">
                <a:effectLst/>
                <a:ea typeface="Calibri" panose="020F0502020204030204" pitchFamily="34" charset="0"/>
                <a:cs typeface="Times New Roman" panose="02020603050405020304" pitchFamily="18" charset="0"/>
              </a:rPr>
              <a:t>rite a report using </a:t>
            </a:r>
            <a:r>
              <a:rPr lang="en-US" sz="2000" dirty="0">
                <a:effectLst/>
                <a:ea typeface="Times New Roman" panose="02020603050405020304" pitchFamily="18" charset="0"/>
              </a:rPr>
              <a:t>Statistics in Medicine format (</a:t>
            </a:r>
            <a:r>
              <a:rPr lang="en-US" sz="2000" u="sng" dirty="0">
                <a:solidFill>
                  <a:srgbClr val="0000FF"/>
                </a:solidFill>
                <a:effectLst/>
                <a:ea typeface="Times New Roman" panose="02020603050405020304" pitchFamily="18" charset="0"/>
                <a:hlinkClick r:id="rId1"/>
              </a:rPr>
              <a:t>https://onlinelibrary.wiley.com/page/journal/10970258/homepage/la_tex_class_file.htm</a:t>
            </a:r>
            <a:r>
              <a:rPr lang="en-US" sz="2000" dirty="0">
                <a:effectLst/>
                <a:ea typeface="Times New Roman" panose="02020603050405020304" pitchFamily="18" charset="0"/>
              </a:rPr>
              <a:t>) for Project 2</a:t>
            </a:r>
            <a:endParaRPr lang="en-US" sz="2000" spc="-15" dirty="0">
              <a:effectLst/>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r>
              <a:rPr lang="en-US" sz="2000" spc="-15" dirty="0">
                <a:effectLst/>
                <a:ea typeface="Calibri" panose="020F0502020204030204" pitchFamily="34" charset="0"/>
                <a:cs typeface="Times New Roman" panose="02020603050405020304" pitchFamily="18" charset="0"/>
              </a:rPr>
              <a:t>Include software codes in Appendix. </a:t>
            </a:r>
            <a:endParaRPr lang="en-US" sz="2000" spc="-15" dirty="0">
              <a:effectLst/>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r>
              <a:rPr lang="en-US" sz="2000" dirty="0">
                <a:effectLst/>
                <a:ea typeface="Calibri" panose="020F0502020204030204" pitchFamily="34" charset="0"/>
                <a:cs typeface="Times New Roman" panose="02020603050405020304" pitchFamily="18" charset="0"/>
              </a:rPr>
              <a:t>Students </a:t>
            </a:r>
            <a:r>
              <a:rPr lang="en-US" sz="2000" b="1" dirty="0">
                <a:effectLst/>
                <a:ea typeface="Calibri" panose="020F0502020204030204" pitchFamily="34" charset="0"/>
                <a:cs typeface="Times New Roman" panose="02020603050405020304" pitchFamily="18" charset="0"/>
              </a:rPr>
              <a:t>CANNOT</a:t>
            </a:r>
            <a:r>
              <a:rPr lang="en-US" sz="2000" dirty="0">
                <a:effectLst/>
                <a:ea typeface="Calibri" panose="020F0502020204030204" pitchFamily="34" charset="0"/>
                <a:cs typeface="Times New Roman" panose="02020603050405020304" pitchFamily="18" charset="0"/>
              </a:rPr>
              <a:t> collaborate on the project</a:t>
            </a:r>
            <a:endParaRPr lang="en-US" sz="2000" dirty="0">
              <a:effectLst/>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endParaRPr lang="en-US" sz="1800" dirty="0">
              <a:effectLst/>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0" dirty="0">
                <a:effectLst/>
                <a:latin typeface="Arial" panose="020B0604020202020204" pitchFamily="34" charset="0"/>
                <a:ea typeface="宋体" panose="02010600030101010101" pitchFamily="2" charset="-122"/>
                <a:cs typeface="Times New Roman" panose="02020603050405020304" pitchFamily="18" charset="0"/>
              </a:rPr>
              <a:t>Evaluation and</a:t>
            </a:r>
            <a:r>
              <a:rPr lang="en-US" sz="4400" kern="0" spc="65" dirty="0">
                <a:effectLst/>
                <a:latin typeface="Arial" panose="020B0604020202020204" pitchFamily="34" charset="0"/>
                <a:ea typeface="宋体" panose="02010600030101010101" pitchFamily="2" charset="-122"/>
                <a:cs typeface="Times New Roman" panose="02020603050405020304" pitchFamily="18" charset="0"/>
              </a:rPr>
              <a:t> </a:t>
            </a:r>
            <a:r>
              <a:rPr lang="en-US" sz="4400" kern="0" dirty="0">
                <a:effectLst/>
                <a:latin typeface="Arial" panose="020B0604020202020204" pitchFamily="34" charset="0"/>
                <a:ea typeface="宋体" panose="02010600030101010101" pitchFamily="2" charset="-122"/>
                <a:cs typeface="Times New Roman" panose="02020603050405020304" pitchFamily="18" charset="0"/>
              </a:rPr>
              <a:t>Grading: notes</a:t>
            </a:r>
            <a:endParaRPr lang="en-US" dirty="0"/>
          </a:p>
        </p:txBody>
      </p:sp>
      <p:sp>
        <p:nvSpPr>
          <p:cNvPr id="3" name="Content Placeholder 2"/>
          <p:cNvSpPr>
            <a:spLocks noGrp="1"/>
          </p:cNvSpPr>
          <p:nvPr>
            <p:ph idx="1"/>
          </p:nvPr>
        </p:nvSpPr>
        <p:spPr/>
        <p:txBody>
          <a:bodyPr/>
          <a:lstStyle/>
          <a:p>
            <a:r>
              <a:rPr lang="en-US" sz="2000" dirty="0">
                <a:solidFill>
                  <a:srgbClr val="000000"/>
                </a:solidFill>
                <a:ea typeface="Calibri" panose="020F0502020204030204" pitchFamily="34" charset="0"/>
                <a:cs typeface="Times New Roman" panose="02020603050405020304" pitchFamily="18" charset="0"/>
              </a:rPr>
              <a:t>Presentation: choose one project for a 10 minutes presentation.</a:t>
            </a:r>
            <a:endParaRPr lang="en-US" sz="2000" dirty="0">
              <a:solidFill>
                <a:srgbClr val="000000"/>
              </a:solidFill>
              <a:effectLst/>
              <a:ea typeface="Calibri" panose="020F0502020204030204" pitchFamily="34" charset="0"/>
              <a:cs typeface="Times New Roman" panose="02020603050405020304" pitchFamily="18" charset="0"/>
            </a:endParaRPr>
          </a:p>
          <a:p>
            <a:pPr>
              <a:lnSpc>
                <a:spcPct val="115000"/>
              </a:lnSpc>
              <a:spcBef>
                <a:spcPts val="600"/>
              </a:spcBef>
              <a:spcAft>
                <a:spcPts val="1200"/>
              </a:spcAft>
              <a:tabLst>
                <a:tab pos="-457200" algn="l"/>
                <a:tab pos="685800" algn="l"/>
              </a:tabLst>
            </a:pPr>
            <a:r>
              <a:rPr lang="en-US" sz="2000" b="1">
                <a:effectLst/>
                <a:ea typeface="Calibri" panose="020F0502020204030204" pitchFamily="34" charset="0"/>
                <a:cs typeface="Times New Roman" panose="02020603050405020304" pitchFamily="18" charset="0"/>
              </a:rPr>
              <a:t>Both </a:t>
            </a:r>
            <a:r>
              <a:rPr lang="en-US" sz="2000" b="1" dirty="0">
                <a:effectLst/>
                <a:ea typeface="Calibri" panose="020F0502020204030204" pitchFamily="34" charset="0"/>
                <a:cs typeface="Times New Roman" panose="02020603050405020304" pitchFamily="18" charset="0"/>
              </a:rPr>
              <a:t>projects will be due on 12/12/2020. </a:t>
            </a:r>
            <a:endParaRPr lang="en-US" sz="2000" b="1" dirty="0">
              <a:effectLst/>
              <a:ea typeface="Calibri" panose="020F0502020204030204" pitchFamily="34" charset="0"/>
              <a:cs typeface="Times New Roman" panose="02020603050405020304" pitchFamily="18" charset="0"/>
            </a:endParaRPr>
          </a:p>
          <a:p>
            <a:pPr>
              <a:lnSpc>
                <a:spcPct val="115000"/>
              </a:lnSpc>
              <a:spcBef>
                <a:spcPts val="600"/>
              </a:spcBef>
              <a:spcAft>
                <a:spcPts val="1200"/>
              </a:spcAft>
              <a:tabLst>
                <a:tab pos="-457200" algn="l"/>
                <a:tab pos="685800" algn="l"/>
              </a:tabLst>
            </a:pPr>
            <a:r>
              <a:rPr lang="en-US" sz="2000" dirty="0">
                <a:effectLst/>
                <a:ea typeface="Calibri" panose="020F0502020204030204" pitchFamily="34" charset="0"/>
                <a:cs typeface="Times New Roman" panose="02020603050405020304" pitchFamily="18" charset="0"/>
              </a:rPr>
              <a:t>More specific details about the projects will be given in future classes.</a:t>
            </a:r>
            <a:endParaRPr lang="en-US" sz="2000" dirty="0">
              <a:effectLst/>
              <a:ea typeface="Calibri" panose="020F0502020204030204" pitchFamily="34" charset="0"/>
              <a:cs typeface="Times New Roman" panose="02020603050405020304" pitchFamily="18" charset="0"/>
            </a:endParaRPr>
          </a:p>
          <a:p>
            <a:pPr>
              <a:lnSpc>
                <a:spcPct val="115000"/>
              </a:lnSpc>
              <a:spcBef>
                <a:spcPts val="600"/>
              </a:spcBef>
              <a:spcAft>
                <a:spcPts val="1200"/>
              </a:spcAft>
              <a:tabLst>
                <a:tab pos="-457200" algn="l"/>
                <a:tab pos="685800" algn="l"/>
              </a:tabLst>
            </a:pPr>
            <a:endParaRPr lang="en-US" sz="20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0" dirty="0">
                <a:effectLst/>
                <a:latin typeface="Arial" panose="020B0604020202020204" pitchFamily="34" charset="0"/>
                <a:ea typeface="宋体" panose="02010600030101010101" pitchFamily="2" charset="-122"/>
                <a:cs typeface="Times New Roman" panose="02020603050405020304" pitchFamily="18" charset="0"/>
              </a:rPr>
              <a:t>Evaluation and</a:t>
            </a:r>
            <a:r>
              <a:rPr lang="en-US" sz="4400" kern="0" spc="65" dirty="0">
                <a:effectLst/>
                <a:latin typeface="Arial" panose="020B0604020202020204" pitchFamily="34" charset="0"/>
                <a:ea typeface="宋体" panose="02010600030101010101" pitchFamily="2" charset="-122"/>
                <a:cs typeface="Times New Roman" panose="02020603050405020304" pitchFamily="18" charset="0"/>
              </a:rPr>
              <a:t> </a:t>
            </a:r>
            <a:r>
              <a:rPr lang="en-US" sz="4400" kern="0" dirty="0">
                <a:effectLst/>
                <a:latin typeface="Arial" panose="020B0604020202020204" pitchFamily="34" charset="0"/>
                <a:ea typeface="宋体" panose="02010600030101010101" pitchFamily="2" charset="-122"/>
                <a:cs typeface="Times New Roman" panose="02020603050405020304" pitchFamily="18" charset="0"/>
              </a:rPr>
              <a:t>Grading: summary reports</a:t>
            </a:r>
            <a:endParaRPr lang="en-US" dirty="0"/>
          </a:p>
        </p:txBody>
      </p:sp>
      <p:sp>
        <p:nvSpPr>
          <p:cNvPr id="3" name="Content Placeholder 2"/>
          <p:cNvSpPr>
            <a:spLocks noGrp="1"/>
          </p:cNvSpPr>
          <p:nvPr>
            <p:ph idx="1"/>
          </p:nvPr>
        </p:nvSpPr>
        <p:spPr>
          <a:xfrm>
            <a:off x="762000" y="2017713"/>
            <a:ext cx="7869237" cy="4114800"/>
          </a:xfrm>
        </p:spPr>
        <p:txBody>
          <a:bodyPr/>
          <a:lstStyle/>
          <a:p>
            <a:pPr>
              <a:lnSpc>
                <a:spcPct val="115000"/>
              </a:lnSpc>
              <a:spcBef>
                <a:spcPts val="600"/>
              </a:spcBef>
              <a:spcAft>
                <a:spcPts val="600"/>
              </a:spcAft>
              <a:tabLst>
                <a:tab pos="-457200" algn="l"/>
                <a:tab pos="685800" algn="l"/>
              </a:tabLst>
            </a:pPr>
            <a:r>
              <a:rPr lang="en-US" sz="2200" spc="-15" dirty="0">
                <a:latin typeface="Arial" panose="020B0604020202020204" pitchFamily="34" charset="0"/>
                <a:ea typeface="Calibri" panose="020F0502020204030204" pitchFamily="34" charset="0"/>
                <a:cs typeface="Times New Roman" panose="02020603050405020304" pitchFamily="18" charset="0"/>
              </a:rPr>
              <a:t>Midterm s</a:t>
            </a:r>
            <a:r>
              <a:rPr lang="en-US" sz="2200" spc="-15" dirty="0">
                <a:effectLst/>
                <a:latin typeface="Arial" panose="020B0604020202020204" pitchFamily="34" charset="0"/>
                <a:ea typeface="Calibri" panose="020F0502020204030204" pitchFamily="34" charset="0"/>
                <a:cs typeface="Times New Roman" panose="02020603050405020304" pitchFamily="18" charset="0"/>
              </a:rPr>
              <a:t>ummary report (5%): review and summarize useful things you have learned so far and how you plan to apply them. Due by November 2, 2020</a:t>
            </a:r>
            <a:endParaRPr lang="en-US" sz="2200" spc="-15"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Bef>
                <a:spcPts val="600"/>
              </a:spcBef>
              <a:spcAft>
                <a:spcPts val="600"/>
              </a:spcAft>
              <a:tabLst>
                <a:tab pos="-457200" algn="l"/>
                <a:tab pos="685800" algn="l"/>
              </a:tabLst>
            </a:pPr>
            <a:r>
              <a:rPr lang="en-US" sz="2200" spc="-15" dirty="0">
                <a:latin typeface="Arial" panose="020B0604020202020204" pitchFamily="34" charset="0"/>
                <a:ea typeface="Calibri" panose="020F0502020204030204" pitchFamily="34" charset="0"/>
                <a:cs typeface="Times New Roman" panose="02020603050405020304" pitchFamily="18" charset="0"/>
              </a:rPr>
              <a:t>Final summary report </a:t>
            </a:r>
            <a:r>
              <a:rPr lang="en-US" sz="2200" spc="-15" dirty="0">
                <a:effectLst/>
                <a:latin typeface="Arial" panose="020B0604020202020204" pitchFamily="34" charset="0"/>
                <a:ea typeface="Calibri" panose="020F0502020204030204" pitchFamily="34" charset="0"/>
                <a:cs typeface="Times New Roman" panose="02020603050405020304" pitchFamily="18" charset="0"/>
              </a:rPr>
              <a:t>(5%): review and summarize useful things you have learned in this course and how you have applied them </a:t>
            </a:r>
            <a:r>
              <a:rPr lang="en-US" sz="2200" spc="-15" dirty="0">
                <a:latin typeface="Arial" panose="020B0604020202020204" pitchFamily="34" charset="0"/>
                <a:ea typeface="Calibri" panose="020F0502020204030204" pitchFamily="34" charset="0"/>
                <a:cs typeface="Times New Roman" panose="02020603050405020304" pitchFamily="18" charset="0"/>
              </a:rPr>
              <a:t>and/or </a:t>
            </a:r>
            <a:r>
              <a:rPr lang="en-US" sz="2200" spc="-15" dirty="0">
                <a:effectLst/>
                <a:latin typeface="Arial" panose="020B0604020202020204" pitchFamily="34" charset="0"/>
                <a:ea typeface="Calibri" panose="020F0502020204030204" pitchFamily="34" charset="0"/>
                <a:cs typeface="Times New Roman" panose="02020603050405020304" pitchFamily="18" charset="0"/>
              </a:rPr>
              <a:t>plan to apply them in your future research or career. Due by December 12, 2020</a:t>
            </a:r>
            <a:endParaRPr lang="en-US" sz="2200" spc="-15"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Bef>
                <a:spcPts val="600"/>
              </a:spcBef>
              <a:spcAft>
                <a:spcPts val="600"/>
              </a:spcAft>
              <a:tabLst>
                <a:tab pos="-457200" algn="l"/>
                <a:tab pos="685800" algn="l"/>
              </a:tabLs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0"/>
              </a:spcAft>
              <a:tabLst>
                <a:tab pos="-457200" algn="l"/>
                <a:tab pos="685800" algn="l"/>
              </a:tabLst>
            </a:pPr>
            <a:endParaRPr lang="en-US" sz="2000" b="1" dirty="0">
              <a:effectLst/>
              <a:ea typeface="Calibri" panose="020F0502020204030204" pitchFamily="34" charset="0"/>
              <a:cs typeface="Times New Roman" panose="02020603050405020304" pitchFamily="18" charset="0"/>
            </a:endParaRPr>
          </a:p>
          <a:p>
            <a:pPr marL="400050">
              <a:spcBef>
                <a:spcPts val="600"/>
              </a:spcBef>
              <a:spcAft>
                <a:spcPts val="0"/>
              </a:spcAft>
              <a:tabLst>
                <a:tab pos="-457200" algn="l"/>
                <a:tab pos="685800" algn="l"/>
              </a:tabLst>
            </a:pPr>
            <a:endParaRPr lang="en-US" sz="20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A picture containing transport, wheel&#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1000" y="1143000"/>
            <a:ext cx="8215907" cy="41148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endParaRPr lang="en-US"/>
          </a:p>
        </p:txBody>
      </p:sp>
      <p:sp>
        <p:nvSpPr>
          <p:cNvPr id="234499" name="Rectangle 3"/>
          <p:cNvSpPr>
            <a:spLocks noGrp="1" noChangeArrowheads="1"/>
          </p:cNvSpPr>
          <p:nvPr>
            <p:ph type="body" idx="1"/>
          </p:nvPr>
        </p:nvSpPr>
        <p:spPr/>
        <p:txBody>
          <a:bodyPr/>
          <a:lstStyle/>
          <a:p>
            <a:pPr>
              <a:buFont typeface="Wingdings" panose="05000000000000000000" pitchFamily="2" charset="2"/>
              <a:buNone/>
            </a:pPr>
            <a:r>
              <a:rPr lang="en-US" sz="4800" b="1" dirty="0"/>
              <a:t>Introduction</a:t>
            </a:r>
            <a:endParaRPr lang="en-US" sz="4800" b="1" dirty="0"/>
          </a:p>
          <a:p>
            <a:r>
              <a:rPr lang="en-US" dirty="0"/>
              <a:t>What is survival analysis</a:t>
            </a:r>
            <a:endParaRPr lang="en-US" dirty="0"/>
          </a:p>
          <a:p>
            <a:r>
              <a:rPr lang="en-US" dirty="0"/>
              <a:t>Why survival analysis</a:t>
            </a:r>
            <a:endParaRPr lang="en-US" dirty="0"/>
          </a:p>
          <a:p>
            <a:r>
              <a:rPr lang="en-US" dirty="0"/>
              <a:t>Censoring data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Helvetica" pitchFamily="34" charset="0"/>
              </a:rPr>
              <a:t>What’s survival analysis?</a:t>
            </a:r>
            <a:endParaRPr lang="en-US" dirty="0"/>
          </a:p>
        </p:txBody>
      </p:sp>
      <p:pic>
        <p:nvPicPr>
          <p:cNvPr id="5" name="Content Placeholder 4" descr="Chart, line chart&#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33400" y="1874377"/>
            <a:ext cx="3352800" cy="3922519"/>
          </a:xfrm>
        </p:spPr>
      </p:pic>
      <p:sp>
        <p:nvSpPr>
          <p:cNvPr id="7" name="TextBox 6"/>
          <p:cNvSpPr txBox="1"/>
          <p:nvPr/>
        </p:nvSpPr>
        <p:spPr>
          <a:xfrm>
            <a:off x="609600" y="5662710"/>
            <a:ext cx="3276600" cy="1200329"/>
          </a:xfrm>
          <a:prstGeom prst="rect">
            <a:avLst/>
          </a:prstGeom>
          <a:noFill/>
        </p:spPr>
        <p:txBody>
          <a:bodyPr wrap="square">
            <a:spAutoFit/>
          </a:bodyPr>
          <a:lstStyle/>
          <a:p>
            <a:r>
              <a:rPr lang="en-US" sz="1800" dirty="0"/>
              <a:t>https://towardsdatascience.com/survival-analysis-intuition-implementation-in-python-504fde4fcf8e</a:t>
            </a:r>
            <a:endParaRPr lang="en-US" sz="1800" dirty="0"/>
          </a:p>
        </p:txBody>
      </p:sp>
      <p:sp>
        <p:nvSpPr>
          <p:cNvPr id="9" name="TextBox 8"/>
          <p:cNvSpPr txBox="1"/>
          <p:nvPr/>
        </p:nvSpPr>
        <p:spPr>
          <a:xfrm>
            <a:off x="4038600" y="2819400"/>
            <a:ext cx="4572000" cy="1938992"/>
          </a:xfrm>
          <a:prstGeom prst="rect">
            <a:avLst/>
          </a:prstGeom>
          <a:noFill/>
        </p:spPr>
        <p:txBody>
          <a:bodyPr wrap="square">
            <a:spAutoFit/>
          </a:bodyPr>
          <a:lstStyle/>
          <a:p>
            <a:endPar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b="0" i="0" dirty="0">
                <a:solidFill>
                  <a:srgbClr val="000000"/>
                </a:solidFill>
                <a:effectLst/>
                <a:latin typeface="Times New Roman" panose="02020603050405020304" pitchFamily="18" charset="0"/>
              </a:rPr>
              <a:t>Survival analysis is a collection of statistical procedures for analyzing survival data</a:t>
            </a:r>
            <a:r>
              <a:rPr lang="en-US" b="0" i="0" dirty="0">
                <a:solidFill>
                  <a:srgbClr val="333333"/>
                </a:solidFill>
                <a:latin typeface="Times New Roman" panose="02020603050405020304" pitchFamily="18" charset="0"/>
                <a:cs typeface="Times New Roman" panose="02020603050405020304" pitchFamily="18" charset="0"/>
              </a:rPr>
              <a:t>.</a:t>
            </a:r>
            <a:endParaRPr lang="en-US" b="0" i="0" dirty="0">
              <a:solidFill>
                <a:srgbClr val="333333"/>
              </a:solidFill>
              <a:latin typeface="Times New Roman" panose="02020603050405020304" pitchFamily="18" charset="0"/>
              <a:cs typeface="Times New Roman" panose="02020603050405020304" pitchFamily="18" charset="0"/>
            </a:endParaRPr>
          </a:p>
          <a:p>
            <a:endParaRPr lang="en-US" b="0" i="0" dirty="0">
              <a:solidFill>
                <a:srgbClr val="33333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5400" y="838200"/>
            <a:ext cx="7162800" cy="792162"/>
          </a:xfrm>
        </p:spPr>
        <p:txBody>
          <a:bodyPr/>
          <a:lstStyle/>
          <a:p>
            <a:pPr eaLnBrk="1" hangingPunct="1"/>
            <a:r>
              <a:rPr lang="en-US" altLang="en-US" b="1" dirty="0">
                <a:latin typeface="Helvetica" pitchFamily="34" charset="0"/>
              </a:rPr>
              <a:t>What’s survival analysis?</a:t>
            </a:r>
            <a:endParaRPr lang="en-US" altLang="en-US" b="1" dirty="0">
              <a:latin typeface="Helvetica" pitchFamily="34" charset="0"/>
            </a:endParaRPr>
          </a:p>
        </p:txBody>
      </p:sp>
      <p:sp>
        <p:nvSpPr>
          <p:cNvPr id="5123" name="Rectangle 3"/>
          <p:cNvSpPr>
            <a:spLocks noGrp="1" noChangeArrowheads="1"/>
          </p:cNvSpPr>
          <p:nvPr>
            <p:ph idx="1"/>
          </p:nvPr>
        </p:nvSpPr>
        <p:spPr>
          <a:xfrm>
            <a:off x="838200" y="1981200"/>
            <a:ext cx="8229600" cy="4983163"/>
          </a:xfrm>
        </p:spPr>
        <p:txBody>
          <a:bodyPr>
            <a:normAutofit/>
          </a:bodyPr>
          <a:lstStyle/>
          <a:p>
            <a:pPr eaLnBrk="1" hangingPunct="1"/>
            <a:r>
              <a:rPr lang="en-US" altLang="en-US" sz="2400" dirty="0"/>
              <a:t>Nonparametric </a:t>
            </a:r>
            <a:endParaRPr lang="en-US" altLang="en-US" sz="2400" dirty="0"/>
          </a:p>
          <a:p>
            <a:pPr lvl="1" eaLnBrk="1" hangingPunct="1"/>
            <a:r>
              <a:rPr lang="en-US" altLang="en-US" sz="2400" dirty="0"/>
              <a:t>Kaplan-Meier estimator (1958)</a:t>
            </a:r>
            <a:endParaRPr lang="en-US" altLang="en-US" sz="2400" dirty="0"/>
          </a:p>
          <a:p>
            <a:pPr lvl="1" eaLnBrk="1" hangingPunct="1"/>
            <a:r>
              <a:rPr lang="en-US" altLang="en-US" sz="2400" dirty="0"/>
              <a:t>Log-rank and Wilcoxon tests</a:t>
            </a:r>
            <a:endParaRPr lang="en-US" altLang="en-US" sz="2400" dirty="0"/>
          </a:p>
          <a:p>
            <a:pPr eaLnBrk="1" hangingPunct="1"/>
            <a:r>
              <a:rPr lang="en-US" altLang="en-US" sz="2400" dirty="0"/>
              <a:t>Semi-parametric</a:t>
            </a:r>
            <a:endParaRPr lang="en-US" altLang="en-US" sz="2400" dirty="0"/>
          </a:p>
          <a:p>
            <a:pPr lvl="1" eaLnBrk="1" hangingPunct="1"/>
            <a:r>
              <a:rPr lang="en-US" altLang="en-US" sz="2400" dirty="0"/>
              <a:t>Cox proportional hazards regression (1972)</a:t>
            </a:r>
            <a:endParaRPr lang="en-US" altLang="en-US" sz="2400" dirty="0"/>
          </a:p>
          <a:p>
            <a:pPr eaLnBrk="1" hangingPunct="1"/>
            <a:r>
              <a:rPr lang="en-US" altLang="en-US" sz="2400" dirty="0"/>
              <a:t>Parametric </a:t>
            </a:r>
            <a:endParaRPr lang="en-US" altLang="en-US" sz="2400" dirty="0"/>
          </a:p>
          <a:p>
            <a:pPr lvl="1" eaLnBrk="1" hangingPunct="1"/>
            <a:r>
              <a:rPr lang="en-US" altLang="en-US" sz="2400" dirty="0"/>
              <a:t>Accelerated failure time models</a:t>
            </a:r>
            <a:endParaRPr lang="en-US"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Helvetica" pitchFamily="34" charset="0"/>
              </a:rPr>
              <a:t>What’s survival analysis?</a:t>
            </a:r>
            <a:endParaRPr lang="en-US" dirty="0"/>
          </a:p>
        </p:txBody>
      </p:sp>
      <p:sp>
        <p:nvSpPr>
          <p:cNvPr id="3" name="Content Placeholder 2"/>
          <p:cNvSpPr>
            <a:spLocks noGrp="1"/>
          </p:cNvSpPr>
          <p:nvPr>
            <p:ph idx="1"/>
          </p:nvPr>
        </p:nvSpPr>
        <p:spPr>
          <a:xfrm>
            <a:off x="457200" y="1981200"/>
            <a:ext cx="3581400" cy="4114800"/>
          </a:xfrm>
        </p:spPr>
        <p:txBody>
          <a:bodyPr/>
          <a:lstStyle/>
          <a:p>
            <a:r>
              <a:rPr lang="en-US"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development of survival analysis dates back to the 17th century with the first life table ever produced by John </a:t>
            </a:r>
            <a:r>
              <a:rPr lang="en-US" sz="20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Graunt</a:t>
            </a:r>
            <a:r>
              <a:rPr lang="en-US" sz="20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in 1662. He was probably the first demographers and epidemiologist.</a:t>
            </a:r>
            <a:endParaRPr lang="en-US"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effectLst/>
              <a:latin typeface="Calibri" panose="020F0502020204030204" pitchFamily="34" charset="0"/>
              <a:ea typeface="等线" panose="02010600030101010101" pitchFamily="2" charset="-122"/>
              <a:cs typeface="Times New Roman" panose="02020603050405020304" pitchFamily="18" charset="0"/>
            </a:endParaRPr>
          </a:p>
          <a:p>
            <a:endParaRPr lang="en-US" dirty="0"/>
          </a:p>
        </p:txBody>
      </p:sp>
      <p:pic>
        <p:nvPicPr>
          <p:cNvPr id="5" name="Picture 4" descr="A person looking at the camera&#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73359" y="3657600"/>
            <a:ext cx="1617154" cy="1617154"/>
          </a:xfrm>
          <a:prstGeom prst="rect">
            <a:avLst/>
          </a:prstGeom>
        </p:spPr>
      </p:pic>
      <p:pic>
        <p:nvPicPr>
          <p:cNvPr id="7" name="Picture 6" descr="A close up of text on a white background&#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313" y="1828800"/>
            <a:ext cx="4177241" cy="4987373"/>
          </a:xfrm>
          <a:prstGeom prst="rect">
            <a:avLst/>
          </a:prstGeom>
        </p:spPr>
      </p:pic>
      <p:sp>
        <p:nvSpPr>
          <p:cNvPr id="9" name="TextBox 8"/>
          <p:cNvSpPr txBox="1"/>
          <p:nvPr/>
        </p:nvSpPr>
        <p:spPr>
          <a:xfrm>
            <a:off x="135446" y="6353815"/>
            <a:ext cx="4572000" cy="338554"/>
          </a:xfrm>
          <a:prstGeom prst="rect">
            <a:avLst/>
          </a:prstGeom>
          <a:noFill/>
        </p:spPr>
        <p:txBody>
          <a:bodyPr wrap="square">
            <a:spAutoFit/>
          </a:bodyPr>
          <a:lstStyle/>
          <a:p>
            <a:r>
              <a:rPr lang="en-US" sz="1600" dirty="0"/>
              <a:t>https://en.wikipedia.org/wiki/John_Graunt</a:t>
            </a:r>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95400" y="609600"/>
            <a:ext cx="7315200" cy="914400"/>
          </a:xfrm>
        </p:spPr>
        <p:txBody>
          <a:bodyPr/>
          <a:lstStyle/>
          <a:p>
            <a:pPr eaLnBrk="1" hangingPunct="1"/>
            <a:r>
              <a:rPr lang="en-US" altLang="en-US" b="1" dirty="0">
                <a:latin typeface="Helvetica" pitchFamily="34" charset="0"/>
              </a:rPr>
              <a:t>Why survival analysis?</a:t>
            </a:r>
            <a:endParaRPr lang="en-US" altLang="en-US" b="1" dirty="0">
              <a:latin typeface="Helvetica" pitchFamily="34" charset="0"/>
            </a:endParaRPr>
          </a:p>
        </p:txBody>
      </p:sp>
      <p:sp>
        <p:nvSpPr>
          <p:cNvPr id="6147" name="Rectangle 3"/>
          <p:cNvSpPr>
            <a:spLocks noGrp="1" noChangeArrowheads="1"/>
          </p:cNvSpPr>
          <p:nvPr>
            <p:ph idx="1"/>
          </p:nvPr>
        </p:nvSpPr>
        <p:spPr>
          <a:xfrm>
            <a:off x="609600" y="2027237"/>
            <a:ext cx="8229600" cy="4830763"/>
          </a:xfrm>
        </p:spPr>
        <p:txBody>
          <a:bodyPr/>
          <a:lstStyle/>
          <a:p>
            <a:pPr eaLnBrk="1" hangingPunct="1"/>
            <a:r>
              <a:rPr lang="en-US" altLang="en-US" sz="2800" dirty="0"/>
              <a:t>Data are survival data (i.e. time to event).</a:t>
            </a:r>
            <a:endParaRPr lang="en-US" altLang="en-US" sz="2800" dirty="0"/>
          </a:p>
          <a:p>
            <a:pPr eaLnBrk="1" hangingPunct="1"/>
            <a:r>
              <a:rPr lang="en-US" altLang="en-US" sz="2800" dirty="0"/>
              <a:t>Interested in the risk over time (trend), not just at one time point.</a:t>
            </a:r>
            <a:endParaRPr lang="en-US" altLang="en-US" sz="2800" dirty="0"/>
          </a:p>
          <a:p>
            <a:pPr lvl="1" eaLnBrk="1" hangingPunct="1"/>
            <a:r>
              <a:rPr lang="en-GB" altLang="en-US" sz="2400" dirty="0"/>
              <a:t>Picture of health and disease over time is  important in Epidemiology and Public Health</a:t>
            </a:r>
            <a:endParaRPr lang="en-GB" altLang="en-US" sz="2400" dirty="0"/>
          </a:p>
          <a:p>
            <a:pPr lvl="1" eaLnBrk="1" hangingPunct="1"/>
            <a:r>
              <a:rPr lang="en-US" altLang="en-US" sz="2400" dirty="0"/>
              <a:t>Explanatory (independent) variables explain the differences in time to an event.</a:t>
            </a:r>
            <a:endParaRPr lang="en-US" altLang="en-US" sz="2400" dirty="0"/>
          </a:p>
          <a:p>
            <a:pPr eaLnBrk="1" hangingPunct="1"/>
            <a:r>
              <a:rPr lang="en-US" altLang="en-US" sz="2800" dirty="0"/>
              <a:t>Most important point: survival analysis can handle participants with no event, i.e. </a:t>
            </a:r>
            <a:r>
              <a:rPr lang="en-US" altLang="en-US" sz="2800" dirty="0">
                <a:solidFill>
                  <a:srgbClr val="FF0000"/>
                </a:solidFill>
              </a:rPr>
              <a:t>censoring.</a:t>
            </a:r>
            <a:endParaRPr lang="en-US" altLang="en-US" sz="2800" dirty="0"/>
          </a:p>
          <a:p>
            <a:pPr eaLnBrk="1" hangingPunct="1"/>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contact TA</a:t>
            </a:r>
            <a:endParaRPr lang="en-US" dirty="0"/>
          </a:p>
        </p:txBody>
      </p:sp>
      <p:sp>
        <p:nvSpPr>
          <p:cNvPr id="3" name="Content Placeholder 2"/>
          <p:cNvSpPr>
            <a:spLocks noGrp="1"/>
          </p:cNvSpPr>
          <p:nvPr>
            <p:ph idx="1"/>
          </p:nvPr>
        </p:nvSpPr>
        <p:spPr/>
        <p:txBody>
          <a:bodyPr/>
          <a:lstStyle/>
          <a:p>
            <a:pPr>
              <a:spcBef>
                <a:spcPts val="0"/>
              </a:spcBef>
              <a:spcAft>
                <a:spcPts val="0"/>
              </a:spcAft>
            </a:pPr>
            <a:r>
              <a:rPr lang="en-US" sz="2000" b="1" dirty="0" err="1">
                <a:solidFill>
                  <a:srgbClr val="201F1E"/>
                </a:solidFill>
                <a:effectLst/>
                <a:ea typeface="Times New Roman" panose="02020603050405020304" pitchFamily="18" charset="0"/>
              </a:rPr>
              <a:t>Xiner</a:t>
            </a:r>
            <a:r>
              <a:rPr lang="en-US" sz="2000" b="1" dirty="0">
                <a:solidFill>
                  <a:srgbClr val="201F1E"/>
                </a:solidFill>
                <a:effectLst/>
                <a:ea typeface="Times New Roman" panose="02020603050405020304" pitchFamily="18" charset="0"/>
              </a:rPr>
              <a:t> Zhou </a:t>
            </a:r>
            <a:endParaRPr lang="en-US" sz="2000" b="1" dirty="0">
              <a:effectLst/>
              <a:ea typeface="Times New Roman" panose="02020603050405020304" pitchFamily="18" charset="0"/>
            </a:endParaRPr>
          </a:p>
          <a:p>
            <a:pPr>
              <a:spcBef>
                <a:spcPts val="0"/>
              </a:spcBef>
              <a:spcAft>
                <a:spcPts val="0"/>
              </a:spcAft>
            </a:pPr>
            <a:r>
              <a:rPr lang="en-US" sz="2000" dirty="0">
                <a:solidFill>
                  <a:srgbClr val="201F1E"/>
                </a:solidFill>
                <a:effectLst/>
                <a:ea typeface="Times New Roman" panose="02020603050405020304" pitchFamily="18" charset="0"/>
              </a:rPr>
              <a:t>Email: </a:t>
            </a:r>
            <a:r>
              <a:rPr lang="en-US" sz="2000" u="sng" dirty="0">
                <a:solidFill>
                  <a:srgbClr val="000000"/>
                </a:solidFill>
                <a:effectLst/>
                <a:ea typeface="Times New Roman" panose="02020603050405020304" pitchFamily="18" charset="0"/>
                <a:hlinkClick r:id="rId1"/>
              </a:rPr>
              <a:t>xezhou@ucdavis.edu</a:t>
            </a:r>
            <a:endParaRPr lang="en-US" sz="2000" dirty="0">
              <a:effectLst/>
              <a:ea typeface="Times New Roman" panose="02020603050405020304" pitchFamily="18" charset="0"/>
            </a:endParaRPr>
          </a:p>
          <a:p>
            <a:pPr>
              <a:spcBef>
                <a:spcPts val="0"/>
              </a:spcBef>
              <a:spcAft>
                <a:spcPts val="0"/>
              </a:spcAft>
            </a:pPr>
            <a:r>
              <a:rPr lang="en-US" sz="2000" b="1" dirty="0">
                <a:effectLst/>
                <a:ea typeface="Times New Roman" panose="02020603050405020304" pitchFamily="18" charset="0"/>
              </a:rPr>
              <a:t>Office hours: </a:t>
            </a:r>
            <a:r>
              <a:rPr lang="en-US" sz="2000" dirty="0">
                <a:effectLst/>
                <a:ea typeface="Times New Roman" panose="02020603050405020304" pitchFamily="18" charset="0"/>
              </a:rPr>
              <a:t>7:00pm – 8:00pm, Thursdays</a:t>
            </a:r>
            <a:endParaRPr lang="en-US" sz="2000" dirty="0">
              <a:effectLst/>
              <a:ea typeface="Times New Roman" panose="02020603050405020304" pitchFamily="18" charset="0"/>
            </a:endParaRPr>
          </a:p>
          <a:p>
            <a:pPr>
              <a:spcBef>
                <a:spcPts val="0"/>
              </a:spcBef>
              <a:spcAft>
                <a:spcPts val="0"/>
              </a:spcAft>
            </a:pPr>
            <a:r>
              <a:rPr lang="en-US" sz="2000" b="1" dirty="0">
                <a:effectLst/>
                <a:ea typeface="Times New Roman" panose="02020603050405020304" pitchFamily="18" charset="0"/>
              </a:rPr>
              <a:t>Lab:</a:t>
            </a:r>
            <a:r>
              <a:rPr lang="en-US" sz="2000" dirty="0">
                <a:effectLst/>
                <a:ea typeface="Times New Roman" panose="02020603050405020304" pitchFamily="18" charset="0"/>
              </a:rPr>
              <a:t> 6:10-7:00 pm, Thursdays</a:t>
            </a:r>
            <a:endParaRPr lang="en-US" sz="2000" dirty="0">
              <a:effectLst/>
              <a:ea typeface="Times New Roman" panose="02020603050405020304" pitchFamily="18" charset="0"/>
            </a:endParaRPr>
          </a:p>
          <a:p>
            <a:pPr>
              <a:spcBef>
                <a:spcPts val="0"/>
              </a:spcBef>
              <a:spcAft>
                <a:spcPts val="0"/>
              </a:spcAft>
            </a:pPr>
            <a:r>
              <a:rPr lang="en-US" sz="2000" dirty="0">
                <a:solidFill>
                  <a:srgbClr val="010101"/>
                </a:solidFill>
                <a:effectLst/>
                <a:ea typeface="Calibri" panose="020F0502020204030204" pitchFamily="34" charset="0"/>
              </a:rPr>
              <a:t>For both Lab and OH, please use the zoom link with passcode: survival</a:t>
            </a:r>
            <a:br>
              <a:rPr lang="en-US" sz="2000" dirty="0">
                <a:solidFill>
                  <a:srgbClr val="000000"/>
                </a:solidFill>
                <a:effectLst/>
                <a:ea typeface="Times New Roman" panose="02020603050405020304" pitchFamily="18" charset="0"/>
                <a:cs typeface="Times New Roman" panose="02020603050405020304" pitchFamily="18" charset="0"/>
              </a:rPr>
            </a:br>
            <a:r>
              <a:rPr lang="en-US" sz="2000" u="sng" dirty="0">
                <a:solidFill>
                  <a:srgbClr val="0000FF"/>
                </a:solidFill>
                <a:effectLst/>
                <a:ea typeface="Times New Roman" panose="02020603050405020304" pitchFamily="18" charset="0"/>
                <a:cs typeface="Times New Roman" panose="02020603050405020304" pitchFamily="18" charset="0"/>
                <a:hlinkClick r:id="rId2"/>
              </a:rPr>
              <a:t>https://ucdstats.zoom.us/j/9681353237?pwd=ZzhLRHlhNG92bHFUaHkwM0Fib1pqQT09</a:t>
            </a:r>
            <a:br>
              <a:rPr lang="en-US" sz="2000" dirty="0">
                <a:solidFill>
                  <a:srgbClr val="000000"/>
                </a:solidFill>
                <a:effectLst/>
                <a:ea typeface="Times New Roman" panose="02020603050405020304" pitchFamily="18" charset="0"/>
                <a:cs typeface="Times New Roman" panose="02020603050405020304" pitchFamily="18" charset="0"/>
              </a:rPr>
            </a:br>
            <a:r>
              <a:rPr lang="en-US" sz="2000" dirty="0">
                <a:solidFill>
                  <a:srgbClr val="000000"/>
                </a:solidFill>
                <a:effectLst/>
                <a:ea typeface="Times New Roman" panose="02020603050405020304" pitchFamily="18" charset="0"/>
              </a:rPr>
              <a:t>Meeting ID: 968 135 3237</a:t>
            </a:r>
            <a:endParaRPr lang="en-US" sz="2000" dirty="0">
              <a:effectLst/>
              <a:ea typeface="Times New Roman" panose="02020603050405020304"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Helvetica" pitchFamily="34" charset="0"/>
              </a:rPr>
              <a:t>Why survival analysis?</a:t>
            </a:r>
            <a:endParaRPr lang="en-US" dirty="0"/>
          </a:p>
        </p:txBody>
      </p:sp>
      <p:sp>
        <p:nvSpPr>
          <p:cNvPr id="3" name="Content Placeholder 2"/>
          <p:cNvSpPr>
            <a:spLocks noGrp="1"/>
          </p:cNvSpPr>
          <p:nvPr>
            <p:ph idx="1"/>
          </p:nvPr>
        </p:nvSpPr>
        <p:spPr/>
        <p:txBody>
          <a:bodyPr/>
          <a:lstStyle/>
          <a:p>
            <a:r>
              <a:rPr lang="en-US" sz="2400" b="0" i="0" dirty="0">
                <a:solidFill>
                  <a:srgbClr val="000000"/>
                </a:solidFill>
                <a:effectLst/>
                <a:ea typeface="Tahoma" panose="020B0604030504040204" pitchFamily="34" charset="0"/>
                <a:cs typeface="Tahoma" panose="020B0604030504040204" pitchFamily="34" charset="0"/>
              </a:rPr>
              <a:t>“Today scientists are using it for time until onset of disease, time until stock market crash, time until equipment failure, time until earthquake, and so on. Common events studied are death, disease, relapse, and recovery.”</a:t>
            </a:r>
            <a:endParaRPr lang="en-US" sz="2400" dirty="0">
              <a:solidFill>
                <a:srgbClr val="000000"/>
              </a:solidFill>
              <a:ea typeface="Tahoma" panose="020B0604030504040204" pitchFamily="34" charset="0"/>
              <a:cs typeface="Tahoma" panose="020B0604030504040204" pitchFamily="34" charset="0"/>
            </a:endParaRPr>
          </a:p>
          <a:p>
            <a:pPr marL="0" indent="0">
              <a:buNone/>
            </a:pPr>
            <a:endParaRPr lang="en-US" sz="2000" dirty="0">
              <a:solidFill>
                <a:srgbClr val="303030"/>
              </a:solidFill>
              <a:latin typeface="Arial" panose="020B0604020202020204" pitchFamily="34" charset="0"/>
            </a:endParaRPr>
          </a:p>
          <a:p>
            <a:pPr marL="0" indent="0">
              <a:buNone/>
            </a:pPr>
            <a:r>
              <a:rPr lang="en-US" sz="2000" b="0" i="0" dirty="0">
                <a:solidFill>
                  <a:srgbClr val="303030"/>
                </a:solidFill>
                <a:effectLst/>
                <a:latin typeface="Arial" panose="020B0604020202020204" pitchFamily="34" charset="0"/>
              </a:rPr>
              <a:t>Singh R, Mukhopadhyay K. Survival analysis in clinical trials: Basics and must know areas. </a:t>
            </a:r>
            <a:r>
              <a:rPr lang="en-US" sz="2000" b="0" i="1" dirty="0" err="1">
                <a:solidFill>
                  <a:srgbClr val="303030"/>
                </a:solidFill>
                <a:effectLst/>
                <a:latin typeface="Arial" panose="020B0604020202020204" pitchFamily="34" charset="0"/>
              </a:rPr>
              <a:t>Perspect</a:t>
            </a:r>
            <a:r>
              <a:rPr lang="en-US" sz="2000" b="0" i="1" dirty="0">
                <a:solidFill>
                  <a:srgbClr val="303030"/>
                </a:solidFill>
                <a:effectLst/>
                <a:latin typeface="Arial" panose="020B0604020202020204" pitchFamily="34" charset="0"/>
              </a:rPr>
              <a:t> Clin Res</a:t>
            </a:r>
            <a:r>
              <a:rPr lang="en-US" sz="2000" b="0" i="0" dirty="0">
                <a:solidFill>
                  <a:srgbClr val="303030"/>
                </a:solidFill>
                <a:effectLst/>
                <a:latin typeface="Arial" panose="020B0604020202020204" pitchFamily="34" charset="0"/>
              </a:rPr>
              <a:t>. 2011;2(4):145-148. doi:10.4103/2229-3485.86872</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19200" y="762000"/>
            <a:ext cx="7620000" cy="868362"/>
          </a:xfrm>
        </p:spPr>
        <p:txBody>
          <a:bodyPr/>
          <a:lstStyle/>
          <a:p>
            <a:pPr eaLnBrk="1" hangingPunct="1"/>
            <a:r>
              <a:rPr lang="en-US" altLang="en-US" b="1" dirty="0">
                <a:latin typeface="Helvetica" pitchFamily="34" charset="0"/>
              </a:rPr>
              <a:t>What’s survival data?</a:t>
            </a:r>
            <a:endParaRPr lang="en-US" altLang="en-US" b="1" dirty="0">
              <a:latin typeface="Helvetica" pitchFamily="34" charset="0"/>
            </a:endParaRPr>
          </a:p>
        </p:txBody>
      </p:sp>
      <p:sp>
        <p:nvSpPr>
          <p:cNvPr id="7171" name="Rectangle 3"/>
          <p:cNvSpPr>
            <a:spLocks noGrp="1" noChangeArrowheads="1"/>
          </p:cNvSpPr>
          <p:nvPr>
            <p:ph idx="1"/>
          </p:nvPr>
        </p:nvSpPr>
        <p:spPr>
          <a:xfrm>
            <a:off x="495300" y="2057400"/>
            <a:ext cx="8458200" cy="4906963"/>
          </a:xfrm>
        </p:spPr>
        <p:txBody>
          <a:bodyPr/>
          <a:lstStyle/>
          <a:p>
            <a:pPr eaLnBrk="1" hangingPunct="1"/>
            <a:r>
              <a:rPr lang="en-US" altLang="en-US" sz="2400" dirty="0"/>
              <a:t>Survival data consists of an event (binary) and time to the event (continuous).</a:t>
            </a:r>
            <a:endParaRPr lang="en-US" altLang="en-US" sz="2400" dirty="0"/>
          </a:p>
          <a:p>
            <a:pPr eaLnBrk="1" hangingPunct="1"/>
            <a:r>
              <a:rPr lang="en-US" altLang="en-US" sz="2400" dirty="0"/>
              <a:t>Event: occurrence of some specific event.</a:t>
            </a:r>
            <a:endParaRPr lang="en-US" altLang="en-US" sz="2400" dirty="0"/>
          </a:p>
          <a:p>
            <a:pPr lvl="1" eaLnBrk="1" hangingPunct="1"/>
            <a:r>
              <a:rPr lang="en-US" altLang="en-US" sz="2000" dirty="0"/>
              <a:t>Logistic regression </a:t>
            </a:r>
            <a:endParaRPr lang="en-US" altLang="en-US" sz="2000" dirty="0">
              <a:solidFill>
                <a:srgbClr val="0000FF"/>
              </a:solidFill>
            </a:endParaRPr>
          </a:p>
          <a:p>
            <a:pPr eaLnBrk="1" hangingPunct="1"/>
            <a:r>
              <a:rPr lang="en-US" altLang="en-US" sz="2400" dirty="0"/>
              <a:t>Time: how long it takes for the event to occur</a:t>
            </a:r>
            <a:endParaRPr lang="en-US" altLang="en-US" sz="2400" dirty="0"/>
          </a:p>
          <a:p>
            <a:pPr lvl="1" eaLnBrk="1" hangingPunct="1"/>
            <a:r>
              <a:rPr lang="en-US" altLang="en-US" sz="2000" dirty="0">
                <a:sym typeface="Wingdings" panose="05000000000000000000" pitchFamily="2" charset="2"/>
              </a:rPr>
              <a:t>Linear regression</a:t>
            </a:r>
            <a:endParaRPr lang="en-US" altLang="en-US" sz="2000" dirty="0"/>
          </a:p>
          <a:p>
            <a:pPr eaLnBrk="1" hangingPunct="1"/>
            <a:r>
              <a:rPr lang="en-US" altLang="en-US" sz="2400" dirty="0"/>
              <a:t>Survival data is also known as time-to-event data, failure time data, event history data.</a:t>
            </a:r>
            <a:endParaRPr lang="en-US" altLang="en-US" sz="2400" dirty="0"/>
          </a:p>
          <a:p>
            <a:pPr eaLnBrk="1" hangingPunct="1"/>
            <a:r>
              <a:rPr lang="en-US" altLang="en-US" sz="2400" dirty="0"/>
              <a:t>Very common in the pharmaceutical field</a:t>
            </a:r>
            <a:endParaRPr lang="en-US" altLang="en-US" sz="2400" dirty="0"/>
          </a:p>
          <a:p>
            <a:pPr lvl="1" eaLnBrk="1" hangingPunct="1"/>
            <a:r>
              <a:rPr lang="en-US" altLang="en-US" sz="2000" dirty="0"/>
              <a:t>Most clinical trials produce survival data  </a:t>
            </a:r>
            <a:endParaRPr lang="en-US"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1143000"/>
          </a:xfrm>
        </p:spPr>
        <p:txBody>
          <a:bodyPr>
            <a:normAutofit fontScale="90000"/>
          </a:bodyPr>
          <a:lstStyle/>
          <a:p>
            <a:pPr algn="ctr" eaLnBrk="1" hangingPunct="1"/>
            <a:r>
              <a:rPr lang="en-US" altLang="en-US" sz="4000" b="1" dirty="0">
                <a:latin typeface="Helvetica" pitchFamily="34" charset="0"/>
              </a:rPr>
              <a:t>What makes survival analysis different?</a:t>
            </a:r>
            <a:endParaRPr lang="en-US" altLang="en-US" sz="4000" b="1" dirty="0">
              <a:latin typeface="Helvetica" pitchFamily="34" charset="0"/>
            </a:endParaRPr>
          </a:p>
        </p:txBody>
      </p:sp>
      <p:sp>
        <p:nvSpPr>
          <p:cNvPr id="3075" name="Rectangle 3"/>
          <p:cNvSpPr>
            <a:spLocks noGrp="1" noChangeArrowheads="1"/>
          </p:cNvSpPr>
          <p:nvPr>
            <p:ph type="body" idx="1"/>
          </p:nvPr>
        </p:nvSpPr>
        <p:spPr/>
        <p:txBody>
          <a:bodyPr/>
          <a:lstStyle/>
          <a:p>
            <a:pPr eaLnBrk="1" hangingPunct="1"/>
            <a:r>
              <a:rPr lang="en-US" altLang="en-US" sz="2400" dirty="0"/>
              <a:t>Censoring</a:t>
            </a:r>
            <a:endParaRPr lang="en-US" altLang="en-US" sz="2400" dirty="0"/>
          </a:p>
          <a:p>
            <a:pPr lvl="1" eaLnBrk="1" hangingPunct="1"/>
            <a:r>
              <a:rPr lang="en-US" altLang="en-US" sz="2400" dirty="0"/>
              <a:t>the event is known to </a:t>
            </a:r>
            <a:r>
              <a:rPr lang="en-US" sz="2400" b="0" i="0" u="none" strike="noStrike" baseline="0" dirty="0"/>
              <a:t>occur only in a certain period of time</a:t>
            </a:r>
            <a:r>
              <a:rPr lang="en-US" altLang="en-US" sz="2400" dirty="0"/>
              <a:t>. </a:t>
            </a:r>
            <a:endParaRPr lang="en-US" altLang="en-US" sz="2400" dirty="0"/>
          </a:p>
          <a:p>
            <a:pPr eaLnBrk="1" hangingPunct="1"/>
            <a:r>
              <a:rPr lang="en-US" altLang="en-US" sz="2400" dirty="0"/>
              <a:t>Truncation</a:t>
            </a:r>
            <a:endParaRPr lang="en-US" altLang="en-US" sz="2400" dirty="0"/>
          </a:p>
          <a:p>
            <a:pPr lvl="1" eaLnBrk="1" hangingPunct="1"/>
            <a:r>
              <a:rPr lang="en-US" altLang="en-US" sz="2400" dirty="0"/>
              <a:t>Only certain subjects are included in the study.</a:t>
            </a:r>
            <a:endParaRPr lang="en-US" altLang="en-US" sz="2400" dirty="0"/>
          </a:p>
          <a:p>
            <a:pPr eaLnBrk="1" hangingPunct="1"/>
            <a:r>
              <a:rPr lang="en-US" altLang="en-US" sz="2400" dirty="0"/>
              <a:t>Non-normality</a:t>
            </a:r>
            <a:endParaRPr lang="en-US" altLang="en-US" sz="2400" dirty="0"/>
          </a:p>
          <a:p>
            <a:pPr lvl="1" eaLnBrk="1" hangingPunct="1"/>
            <a:r>
              <a:rPr lang="en-US" altLang="en-US" sz="2400" dirty="0"/>
              <a:t>Right skewed data.</a:t>
            </a:r>
            <a:endParaRPr lang="en-US"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en-US" altLang="en-US" b="1" dirty="0">
                <a:latin typeface="Helvetica" pitchFamily="34" charset="0"/>
              </a:rPr>
              <a:t>Types of censoring</a:t>
            </a:r>
            <a:endParaRPr lang="en-US" altLang="en-US" b="1" dirty="0">
              <a:latin typeface="Helvetica" pitchFamily="34" charset="0"/>
            </a:endParaRPr>
          </a:p>
        </p:txBody>
      </p:sp>
      <p:sp>
        <p:nvSpPr>
          <p:cNvPr id="4099" name="Rectangle 3"/>
          <p:cNvSpPr>
            <a:spLocks noGrp="1" noChangeArrowheads="1"/>
          </p:cNvSpPr>
          <p:nvPr>
            <p:ph type="body" idx="1"/>
          </p:nvPr>
        </p:nvSpPr>
        <p:spPr/>
        <p:txBody>
          <a:bodyPr/>
          <a:lstStyle/>
          <a:p>
            <a:pPr eaLnBrk="1" hangingPunct="1"/>
            <a:r>
              <a:rPr lang="en-US" altLang="en-US" sz="2800" dirty="0"/>
              <a:t>Let T denote failure time and C censoring time</a:t>
            </a:r>
            <a:endParaRPr lang="en-US" altLang="en-US" sz="2800" dirty="0"/>
          </a:p>
          <a:p>
            <a:pPr eaLnBrk="1" hangingPunct="1"/>
            <a:r>
              <a:rPr lang="en-US" altLang="en-US" sz="2800" dirty="0"/>
              <a:t>Right censoring</a:t>
            </a:r>
            <a:endParaRPr lang="en-US" altLang="en-US" sz="2800" dirty="0"/>
          </a:p>
          <a:p>
            <a:pPr lvl="1" eaLnBrk="1" hangingPunct="1"/>
            <a:r>
              <a:rPr lang="en-US" altLang="en-US" sz="2400" dirty="0"/>
              <a:t>T &gt; C, i.e. min(T,C)=C</a:t>
            </a:r>
            <a:endParaRPr lang="en-US" altLang="en-US" sz="2400" dirty="0"/>
          </a:p>
          <a:p>
            <a:pPr eaLnBrk="1" hangingPunct="1"/>
            <a:r>
              <a:rPr lang="en-US" altLang="en-US" sz="2800" dirty="0"/>
              <a:t>Left censoring</a:t>
            </a:r>
            <a:endParaRPr lang="en-US" altLang="en-US" sz="2800" dirty="0"/>
          </a:p>
          <a:p>
            <a:pPr lvl="1" eaLnBrk="1" hangingPunct="1"/>
            <a:r>
              <a:rPr lang="en-US" altLang="en-US" sz="2400" dirty="0"/>
              <a:t>T &lt; C, i.e. min(T,C)=T, </a:t>
            </a:r>
            <a:r>
              <a:rPr lang="en-US" altLang="en-US" sz="2400" dirty="0">
                <a:solidFill>
                  <a:srgbClr val="0000FF"/>
                </a:solidFill>
              </a:rPr>
              <a:t>but T is not observed</a:t>
            </a:r>
            <a:endParaRPr lang="en-US" altLang="en-US" sz="2400" dirty="0">
              <a:solidFill>
                <a:srgbClr val="0000FF"/>
              </a:solidFill>
            </a:endParaRPr>
          </a:p>
          <a:p>
            <a:pPr eaLnBrk="1" hangingPunct="1"/>
            <a:r>
              <a:rPr lang="en-US" altLang="en-US" sz="2800" dirty="0"/>
              <a:t>Interval censoring</a:t>
            </a:r>
            <a:endParaRPr lang="en-US" altLang="en-US" sz="2800" dirty="0"/>
          </a:p>
          <a:p>
            <a:pPr lvl="1" eaLnBrk="1" hangingPunct="1"/>
            <a:r>
              <a:rPr lang="en-US" altLang="en-US" sz="2400" dirty="0"/>
              <a:t>Event time known in an interval</a:t>
            </a:r>
            <a:endParaRPr lang="en-US"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Helvetica" pitchFamily="34" charset="0"/>
              </a:rPr>
              <a:t>Type I Censoring: </a:t>
            </a:r>
            <a:r>
              <a:rPr lang="en-US" altLang="en-US" sz="4400" dirty="0"/>
              <a:t>pre-specified censoring time</a:t>
            </a:r>
            <a:endParaRPr lang="en-US" dirty="0"/>
          </a:p>
        </p:txBody>
      </p:sp>
      <p:pic>
        <p:nvPicPr>
          <p:cNvPr id="4" name="Content Placeholder 3"/>
          <p:cNvPicPr>
            <a:picLocks noGrp="1" noChangeAspect="1"/>
          </p:cNvPicPr>
          <p:nvPr>
            <p:ph idx="1"/>
          </p:nvPr>
        </p:nvPicPr>
        <p:blipFill>
          <a:blip r:embed="rId1"/>
          <a:stretch>
            <a:fillRect/>
          </a:stretch>
        </p:blipFill>
        <p:spPr>
          <a:xfrm>
            <a:off x="228600" y="2362200"/>
            <a:ext cx="4555848" cy="3935956"/>
          </a:xfrm>
          <a:prstGeom prst="rect">
            <a:avLst/>
          </a:prstGeom>
        </p:spPr>
      </p:pic>
      <p:sp>
        <p:nvSpPr>
          <p:cNvPr id="6" name="TextBox 5"/>
          <p:cNvSpPr txBox="1"/>
          <p:nvPr/>
        </p:nvSpPr>
        <p:spPr>
          <a:xfrm>
            <a:off x="4876800" y="2286000"/>
            <a:ext cx="4191000" cy="3046988"/>
          </a:xfrm>
          <a:prstGeom prst="rect">
            <a:avLst/>
          </a:prstGeom>
          <a:noFill/>
        </p:spPr>
        <p:txBody>
          <a:bodyPr wrap="square">
            <a:spAutoFit/>
          </a:bodyPr>
          <a:lstStyle/>
          <a:p>
            <a:r>
              <a:rPr lang="en-US" altLang="en-US" sz="2400" dirty="0"/>
              <a:t>Censoring time is pre-specified.</a:t>
            </a:r>
            <a:endParaRPr lang="en-US" altLang="en-US" sz="2400" dirty="0"/>
          </a:p>
          <a:p>
            <a:endParaRPr lang="en-US" altLang="en-US" sz="2400" dirty="0"/>
          </a:p>
          <a:p>
            <a:r>
              <a:rPr lang="en-US" altLang="en-US" sz="2400" dirty="0"/>
              <a:t>X: a subject’s life time</a:t>
            </a:r>
            <a:endParaRPr lang="en-US" altLang="en-US" dirty="0"/>
          </a:p>
          <a:p>
            <a:r>
              <a:rPr lang="en-US" dirty="0" err="1"/>
              <a:t>C_r</a:t>
            </a:r>
            <a:r>
              <a:rPr lang="en-US" dirty="0"/>
              <a:t>: right censoring time, can be constant, e.g. end of study</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Progressive Type I censoring</a:t>
            </a:r>
            <a:endParaRPr lang="en-US" dirty="0"/>
          </a:p>
        </p:txBody>
      </p:sp>
      <p:pic>
        <p:nvPicPr>
          <p:cNvPr id="4" name="Content Placeholder 3"/>
          <p:cNvPicPr>
            <a:picLocks noGrp="1" noChangeAspect="1"/>
          </p:cNvPicPr>
          <p:nvPr>
            <p:ph idx="1"/>
          </p:nvPr>
        </p:nvPicPr>
        <p:blipFill>
          <a:blip r:embed="rId1"/>
          <a:stretch>
            <a:fillRect/>
          </a:stretch>
        </p:blipFill>
        <p:spPr>
          <a:xfrm>
            <a:off x="76200" y="1904999"/>
            <a:ext cx="5867400" cy="4782929"/>
          </a:xfrm>
          <a:prstGeom prst="rect">
            <a:avLst/>
          </a:prstGeom>
        </p:spPr>
      </p:pic>
      <p:sp>
        <p:nvSpPr>
          <p:cNvPr id="6" name="TextBox 5"/>
          <p:cNvSpPr txBox="1"/>
          <p:nvPr/>
        </p:nvSpPr>
        <p:spPr>
          <a:xfrm>
            <a:off x="6019800" y="2247138"/>
            <a:ext cx="2924174" cy="4247317"/>
          </a:xfrm>
          <a:prstGeom prst="rect">
            <a:avLst/>
          </a:prstGeom>
          <a:noFill/>
        </p:spPr>
        <p:txBody>
          <a:bodyPr wrap="square">
            <a:spAutoFit/>
          </a:bodyPr>
          <a:lstStyle/>
          <a:p>
            <a:pPr eaLnBrk="1" hangingPunct="1">
              <a:lnSpc>
                <a:spcPct val="90000"/>
              </a:lnSpc>
            </a:pPr>
            <a:r>
              <a:rPr lang="en-US" altLang="en-US" sz="2000" dirty="0"/>
              <a:t>Progressive Type I censoring</a:t>
            </a:r>
            <a:endParaRPr lang="en-US" altLang="en-US" sz="2000" dirty="0"/>
          </a:p>
          <a:p>
            <a:pPr marL="342900" indent="-342900" eaLnBrk="1" hangingPunct="1">
              <a:lnSpc>
                <a:spcPct val="90000"/>
              </a:lnSpc>
              <a:buFont typeface="Arial" panose="020B0604020202020204" pitchFamily="34" charset="0"/>
              <a:buChar char="•"/>
            </a:pPr>
            <a:r>
              <a:rPr lang="en-US" altLang="en-US" sz="2000" dirty="0"/>
              <a:t>Individuals enter the study at the same time but can have different, pre-specified censoring times</a:t>
            </a:r>
            <a:endParaRPr lang="en-US" altLang="en-US" sz="2000" dirty="0"/>
          </a:p>
          <a:p>
            <a:pPr eaLnBrk="1" hangingPunct="1">
              <a:lnSpc>
                <a:spcPct val="90000"/>
              </a:lnSpc>
            </a:pPr>
            <a:endParaRPr lang="en-US" altLang="en-US" sz="2000" dirty="0"/>
          </a:p>
          <a:p>
            <a:pPr marL="342900" indent="-342900" eaLnBrk="1" hangingPunct="1">
              <a:lnSpc>
                <a:spcPct val="90000"/>
              </a:lnSpc>
              <a:buFont typeface="Arial" panose="020B0604020202020204" pitchFamily="34" charset="0"/>
              <a:buChar char="•"/>
            </a:pPr>
            <a:r>
              <a:rPr lang="en-US" altLang="en-US" sz="2000" dirty="0"/>
              <a:t>Reduce the cost and allow for limited information on the survival experience of longer lived individuals</a:t>
            </a:r>
            <a:endParaRPr lang="en-US"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Generalized Type I censoring</a:t>
            </a:r>
            <a:endParaRPr lang="en-US" dirty="0"/>
          </a:p>
        </p:txBody>
      </p:sp>
      <p:sp>
        <p:nvSpPr>
          <p:cNvPr id="3" name="Content Placeholder 2"/>
          <p:cNvSpPr>
            <a:spLocks noGrp="1"/>
          </p:cNvSpPr>
          <p:nvPr>
            <p:ph idx="1"/>
          </p:nvPr>
        </p:nvSpPr>
        <p:spPr>
          <a:xfrm>
            <a:off x="5867400" y="2017713"/>
            <a:ext cx="3087688" cy="4114800"/>
          </a:xfrm>
        </p:spPr>
        <p:txBody>
          <a:bodyPr/>
          <a:lstStyle/>
          <a:p>
            <a:pPr eaLnBrk="1" hangingPunct="1">
              <a:lnSpc>
                <a:spcPct val="90000"/>
              </a:lnSpc>
            </a:pPr>
            <a:r>
              <a:rPr lang="en-US" altLang="en-US" sz="2400" dirty="0"/>
              <a:t>Generalized Type I censoring</a:t>
            </a:r>
            <a:endParaRPr lang="en-US" altLang="en-US" sz="2400" dirty="0"/>
          </a:p>
          <a:p>
            <a:pPr lvl="1" eaLnBrk="1" hangingPunct="1">
              <a:lnSpc>
                <a:spcPct val="90000"/>
              </a:lnSpc>
            </a:pPr>
            <a:r>
              <a:rPr lang="en-US" altLang="en-US" sz="2000" dirty="0"/>
              <a:t>Individuals enter the study at different times and censoring times are predetermined.</a:t>
            </a:r>
            <a:endParaRPr lang="en-US" altLang="en-US" sz="2000" dirty="0"/>
          </a:p>
          <a:p>
            <a:endParaRPr lang="en-US" dirty="0"/>
          </a:p>
        </p:txBody>
      </p:sp>
      <p:pic>
        <p:nvPicPr>
          <p:cNvPr id="4" name="Picture 3"/>
          <p:cNvPicPr>
            <a:picLocks noChangeAspect="1"/>
          </p:cNvPicPr>
          <p:nvPr/>
        </p:nvPicPr>
        <p:blipFill>
          <a:blip r:embed="rId1"/>
          <a:stretch>
            <a:fillRect/>
          </a:stretch>
        </p:blipFill>
        <p:spPr>
          <a:xfrm>
            <a:off x="82685" y="1905000"/>
            <a:ext cx="5784715" cy="470791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Generalized Type I censoring: a convenient representation</a:t>
            </a:r>
            <a:endParaRPr lang="en-US" dirty="0"/>
          </a:p>
        </p:txBody>
      </p:sp>
      <p:sp>
        <p:nvSpPr>
          <p:cNvPr id="3" name="Content Placeholder 2"/>
          <p:cNvSpPr>
            <a:spLocks noGrp="1"/>
          </p:cNvSpPr>
          <p:nvPr>
            <p:ph idx="1"/>
          </p:nvPr>
        </p:nvSpPr>
        <p:spPr>
          <a:xfrm>
            <a:off x="6400800" y="2017713"/>
            <a:ext cx="2554288" cy="4114800"/>
          </a:xfrm>
        </p:spPr>
        <p:txBody>
          <a:bodyPr/>
          <a:lstStyle/>
          <a:p>
            <a:pPr>
              <a:lnSpc>
                <a:spcPct val="90000"/>
              </a:lnSpc>
            </a:pPr>
            <a:r>
              <a:rPr lang="en-US" altLang="en-US" sz="2000" dirty="0"/>
              <a:t>Shift starting time to 0</a:t>
            </a:r>
            <a:endParaRPr lang="en-US" altLang="en-US" sz="2000" dirty="0"/>
          </a:p>
          <a:p>
            <a:pPr algn="l"/>
            <a:r>
              <a:rPr lang="en-US" sz="2000" dirty="0"/>
              <a:t>Another method: Lexis </a:t>
            </a:r>
            <a:r>
              <a:rPr lang="en-US" sz="2000" b="0" i="0" u="none" strike="noStrike" baseline="0" dirty="0"/>
              <a:t>diagram (</a:t>
            </a:r>
            <a:r>
              <a:rPr lang="en-US" sz="2000" b="0" i="0" u="none" strike="noStrike" baseline="0" dirty="0" err="1"/>
              <a:t>Keiding</a:t>
            </a:r>
            <a:r>
              <a:rPr lang="en-US" sz="2000" b="0" i="0" u="none" strike="noStrike" baseline="0" dirty="0"/>
              <a:t>, 1990)</a:t>
            </a:r>
            <a:endParaRPr lang="en-US" sz="2000" b="0" i="0" u="none" strike="noStrike" baseline="0" dirty="0"/>
          </a:p>
          <a:p>
            <a:pPr marL="0" indent="0" algn="l">
              <a:buNone/>
            </a:pPr>
            <a:r>
              <a:rPr lang="en-US" sz="2000" dirty="0"/>
              <a:t>   Read on your own. </a:t>
            </a:r>
            <a:endParaRPr lang="en-US" sz="2000" dirty="0"/>
          </a:p>
        </p:txBody>
      </p:sp>
      <p:pic>
        <p:nvPicPr>
          <p:cNvPr id="4" name="Picture 3"/>
          <p:cNvPicPr>
            <a:picLocks noChangeAspect="1"/>
          </p:cNvPicPr>
          <p:nvPr/>
        </p:nvPicPr>
        <p:blipFill>
          <a:blip r:embed="rId1"/>
          <a:stretch>
            <a:fillRect/>
          </a:stretch>
        </p:blipFill>
        <p:spPr>
          <a:xfrm>
            <a:off x="188912" y="1864652"/>
            <a:ext cx="6211888" cy="47790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1</a:t>
            </a:r>
            <a:endParaRPr lang="en-US" dirty="0"/>
          </a:p>
        </p:txBody>
      </p:sp>
      <p:sp>
        <p:nvSpPr>
          <p:cNvPr id="3" name="Content Placeholder 2"/>
          <p:cNvSpPr>
            <a:spLocks noGrp="1"/>
          </p:cNvSpPr>
          <p:nvPr>
            <p:ph idx="1"/>
          </p:nvPr>
        </p:nvSpPr>
        <p:spPr/>
        <p:txBody>
          <a:bodyPr/>
          <a:lstStyle/>
          <a:p>
            <a:r>
              <a:rPr lang="en-US" altLang="zh-CN" sz="2400" dirty="0"/>
              <a:t>R</a:t>
            </a:r>
            <a:r>
              <a:rPr lang="en-US" sz="2400" dirty="0"/>
              <a:t>eading the textbook KM, Chapter 3.1-3.4</a:t>
            </a:r>
            <a:endParaRPr lang="en-US" sz="2400" dirty="0"/>
          </a:p>
          <a:p>
            <a:r>
              <a:rPr lang="en-US" sz="2400" dirty="0"/>
              <a:t>Answer the following questions: </a:t>
            </a:r>
            <a:endParaRPr lang="en-US" sz="2400" dirty="0"/>
          </a:p>
          <a:p>
            <a:pPr lvl="1"/>
            <a:r>
              <a:rPr lang="en-US" sz="2000" dirty="0"/>
              <a:t>What are the new things you’ve learned, or new understanding of something you knew before?</a:t>
            </a:r>
            <a:endParaRPr lang="en-US" sz="2000" dirty="0"/>
          </a:p>
          <a:p>
            <a:pPr lvl="1"/>
            <a:r>
              <a:rPr lang="en-US" sz="2000" dirty="0"/>
              <a:t>How would you apply them to your research/project? </a:t>
            </a:r>
            <a:endParaRPr lang="en-US" sz="2000" dirty="0"/>
          </a:p>
          <a:p>
            <a:pPr lvl="1"/>
            <a:r>
              <a:rPr lang="en-US" sz="2000" dirty="0"/>
              <a:t>Prepare for group discussions in next class.</a:t>
            </a:r>
            <a:endParaRPr lang="en-US" sz="2000" dirty="0"/>
          </a:p>
          <a:p>
            <a:r>
              <a:rPr lang="en-US" sz="2400" dirty="0"/>
              <a:t>Reading the textbook KM, Chapter 1, and identify examples for different censoring and truncation mechanisms. Due by next Thursday.</a:t>
            </a:r>
            <a:endParaRPr lang="en-US" sz="2400" dirty="0"/>
          </a:p>
          <a:p>
            <a:r>
              <a:rPr lang="en-US" sz="2400" dirty="0"/>
              <a:t>Think about and write down your specific goals for this course, develop a specific and practical plan to achieve your goals. Be specific. Due by next class.</a:t>
            </a:r>
            <a:endParaRPr lang="en-US" sz="2400"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endParaRPr lang="en-US"/>
          </a:p>
        </p:txBody>
      </p:sp>
      <p:sp>
        <p:nvSpPr>
          <p:cNvPr id="220163" name="Rectangle 3"/>
          <p:cNvSpPr>
            <a:spLocks noGrp="1" noChangeArrowheads="1"/>
          </p:cNvSpPr>
          <p:nvPr>
            <p:ph type="body" idx="1"/>
          </p:nvPr>
        </p:nvSpPr>
        <p:spPr/>
        <p:txBody>
          <a:bodyPr/>
          <a:lstStyle/>
          <a:p>
            <a:pPr>
              <a:buFont typeface="Wingdings" panose="05000000000000000000" pitchFamily="2" charset="2"/>
              <a:buNone/>
            </a:pPr>
            <a:r>
              <a:rPr lang="en-US"/>
              <a:t>	</a:t>
            </a:r>
            <a:endParaRPr lang="en-US"/>
          </a:p>
          <a:p>
            <a:pPr>
              <a:buFont typeface="Wingdings" panose="05000000000000000000" pitchFamily="2" charset="2"/>
              <a:buNone/>
            </a:pPr>
            <a:endParaRPr lang="en-US"/>
          </a:p>
        </p:txBody>
      </p:sp>
      <p:sp>
        <p:nvSpPr>
          <p:cNvPr id="220164" name="Rectangle 4"/>
          <p:cNvSpPr>
            <a:spLocks noChangeArrowheads="1"/>
          </p:cNvSpPr>
          <p:nvPr/>
        </p:nvSpPr>
        <p:spPr bwMode="auto">
          <a:xfrm>
            <a:off x="2438400" y="3048000"/>
            <a:ext cx="3683000" cy="1006475"/>
          </a:xfrm>
          <a:prstGeom prst="rect">
            <a:avLst/>
          </a:prstGeom>
          <a:noFill/>
          <a:ln w="9525">
            <a:noFill/>
            <a:miter lim="800000"/>
          </a:ln>
          <a:effectLst/>
        </p:spPr>
        <p:txBody>
          <a:bodyPr wrap="none">
            <a:spAutoFit/>
          </a:bodyPr>
          <a:lstStyle/>
          <a:p>
            <a:r>
              <a:rPr lang="en-US" sz="6000" b="1">
                <a:solidFill>
                  <a:schemeClr val="tx2"/>
                </a:solidFill>
                <a:latin typeface="Comic Sans MS" panose="030F0702030302020204" pitchFamily="66" charset="0"/>
              </a:rPr>
              <a:t>Your turn</a:t>
            </a:r>
            <a:endParaRPr lang="en-US" sz="6000" b="1">
              <a:solidFill>
                <a:schemeClr val="tx2"/>
              </a:solidFill>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atin typeface="Comic Sans MS" panose="030F0702030302020204" pitchFamily="66" charset="0"/>
              </a:rPr>
              <a:t>About you</a:t>
            </a:r>
            <a:endParaRPr lang="en-US">
              <a:latin typeface="Comic Sans MS" panose="030F0702030302020204" pitchFamily="66" charset="0"/>
            </a:endParaRPr>
          </a:p>
        </p:txBody>
      </p:sp>
      <p:sp>
        <p:nvSpPr>
          <p:cNvPr id="209923" name="Rectangle 3"/>
          <p:cNvSpPr>
            <a:spLocks noGrp="1" noChangeArrowheads="1"/>
          </p:cNvSpPr>
          <p:nvPr>
            <p:ph type="body" idx="1"/>
          </p:nvPr>
        </p:nvSpPr>
        <p:spPr/>
        <p:txBody>
          <a:bodyPr/>
          <a:lstStyle/>
          <a:p>
            <a:pPr>
              <a:buFont typeface="Wingdings" panose="05000000000000000000" pitchFamily="2" charset="2"/>
              <a:buNone/>
            </a:pPr>
            <a:r>
              <a:rPr lang="en-US" dirty="0">
                <a:latin typeface="Comic Sans MS" panose="030F0702030302020204" pitchFamily="66" charset="0"/>
              </a:rPr>
              <a:t>		</a:t>
            </a:r>
            <a:r>
              <a:rPr lang="en-US" sz="4400" dirty="0">
                <a:latin typeface="Comic Sans MS" panose="030F0702030302020204" pitchFamily="66" charset="0"/>
              </a:rPr>
              <a:t>Who are you? </a:t>
            </a:r>
            <a:endParaRPr lang="en-US" sz="4400" dirty="0">
              <a:latin typeface="Comic Sans MS" panose="030F0702030302020204" pitchFamily="66" charset="0"/>
            </a:endParaRPr>
          </a:p>
          <a:p>
            <a:pPr>
              <a:buFont typeface="Wingdings" panose="05000000000000000000" pitchFamily="2" charset="2"/>
              <a:buNone/>
            </a:pPr>
            <a:r>
              <a:rPr lang="en-US" sz="4400" dirty="0">
                <a:latin typeface="Comic Sans MS" panose="030F0702030302020204" pitchFamily="66" charset="0"/>
              </a:rPr>
              <a:t>		Why are you here?</a:t>
            </a:r>
            <a:endParaRPr lang="en-US" sz="4400" dirty="0">
              <a:latin typeface="Comic Sans MS" panose="030F0702030302020204" pitchFamily="66" charset="0"/>
            </a:endParaRPr>
          </a:p>
          <a:p>
            <a:pPr>
              <a:buFont typeface="Wingdings" panose="05000000000000000000" pitchFamily="2" charset="2"/>
              <a:buNone/>
            </a:pPr>
            <a:r>
              <a:rPr lang="en-US" sz="4400" dirty="0">
                <a:latin typeface="Comic Sans MS" panose="030F0702030302020204" pitchFamily="66" charset="0"/>
              </a:rPr>
              <a:t>		What do you expect? </a:t>
            </a:r>
            <a:endParaRPr lang="en-US" sz="4400" dirty="0">
              <a:latin typeface="Comic Sans MS" panose="030F07020303020202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br>
              <a:rPr lang="en-US">
                <a:latin typeface="Comic Sans MS" panose="030F0702030302020204" pitchFamily="66" charset="0"/>
              </a:rPr>
            </a:br>
            <a:endParaRPr lang="en-US">
              <a:latin typeface="Comic Sans MS" panose="030F0702030302020204" pitchFamily="66" charset="0"/>
            </a:endParaRPr>
          </a:p>
        </p:txBody>
      </p:sp>
      <p:sp>
        <p:nvSpPr>
          <p:cNvPr id="221187" name="Rectangle 3"/>
          <p:cNvSpPr>
            <a:spLocks noGrp="1" noChangeArrowheads="1"/>
          </p:cNvSpPr>
          <p:nvPr>
            <p:ph type="body" idx="1"/>
          </p:nvPr>
        </p:nvSpPr>
        <p:spPr/>
        <p:txBody>
          <a:bodyPr/>
          <a:lstStyle/>
          <a:p>
            <a:pPr>
              <a:buFont typeface="Wingdings" panose="05000000000000000000" pitchFamily="2" charset="2"/>
              <a:buNone/>
            </a:pPr>
            <a:endParaRPr lang="en-US"/>
          </a:p>
          <a:p>
            <a:pPr>
              <a:buFont typeface="Wingdings" panose="05000000000000000000" pitchFamily="2" charset="2"/>
              <a:buNone/>
            </a:pPr>
            <a:endParaRPr lang="en-US"/>
          </a:p>
          <a:p>
            <a:pPr>
              <a:buFont typeface="Wingdings" panose="05000000000000000000" pitchFamily="2" charset="2"/>
              <a:buNone/>
            </a:pPr>
            <a:r>
              <a:rPr lang="en-US"/>
              <a:t>	</a:t>
            </a:r>
            <a:r>
              <a:rPr lang="en-US">
                <a:solidFill>
                  <a:schemeClr val="accent2"/>
                </a:solidFill>
              </a:rPr>
              <a:t>	</a:t>
            </a:r>
            <a:endParaRPr lang="en-US">
              <a:solidFill>
                <a:schemeClr val="tx2"/>
              </a:solidFill>
              <a:latin typeface="Comic Sans MS" panose="030F0702030302020204" pitchFamily="66" charset="0"/>
            </a:endParaRPr>
          </a:p>
        </p:txBody>
      </p:sp>
      <p:pic>
        <p:nvPicPr>
          <p:cNvPr id="221188" name="Picture 4"/>
          <p:cNvPicPr>
            <a:picLocks noChangeAspect="1" noChangeArrowheads="1"/>
          </p:cNvPicPr>
          <p:nvPr/>
        </p:nvPicPr>
        <p:blipFill>
          <a:blip r:embed="rId1"/>
          <a:srcRect/>
          <a:stretch>
            <a:fillRect/>
          </a:stretch>
        </p:blipFill>
        <p:spPr bwMode="auto">
          <a:xfrm>
            <a:off x="1524000" y="457200"/>
            <a:ext cx="6096000" cy="6096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2800" dirty="0"/>
              <a:t>Outline</a:t>
            </a:r>
            <a:endParaRPr lang="en-US" sz="2800" dirty="0"/>
          </a:p>
        </p:txBody>
      </p:sp>
      <p:sp>
        <p:nvSpPr>
          <p:cNvPr id="86019" name="Rectangle 3"/>
          <p:cNvSpPr>
            <a:spLocks noGrp="1" noChangeArrowheads="1"/>
          </p:cNvSpPr>
          <p:nvPr>
            <p:ph type="body" idx="1"/>
          </p:nvPr>
        </p:nvSpPr>
        <p:spPr/>
        <p:txBody>
          <a:bodyPr/>
          <a:lstStyle/>
          <a:p>
            <a:r>
              <a:rPr lang="en-US" sz="2400" dirty="0"/>
              <a:t>Purpose and organization of the course </a:t>
            </a:r>
            <a:endParaRPr lang="en-US" sz="2400" dirty="0"/>
          </a:p>
          <a:p>
            <a:r>
              <a:rPr lang="en-US" sz="2400" dirty="0"/>
              <a:t>Introduction</a:t>
            </a:r>
            <a:endParaRPr lang="en-US" sz="2400" dirty="0"/>
          </a:p>
          <a:p>
            <a:r>
              <a:rPr lang="en-US" sz="2400" dirty="0"/>
              <a:t>Summary</a:t>
            </a:r>
            <a:endParaRPr lang="en-US" sz="2400" dirty="0"/>
          </a:p>
          <a:p>
            <a:r>
              <a:rPr lang="en-US" sz="2400" dirty="0"/>
              <a:t>Homework </a:t>
            </a:r>
            <a:endParaRPr lang="en-US" sz="2400" dirty="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endParaRPr lang="en-US"/>
          </a:p>
        </p:txBody>
      </p:sp>
      <p:sp>
        <p:nvSpPr>
          <p:cNvPr id="233475" name="Rectangle 3"/>
          <p:cNvSpPr>
            <a:spLocks noGrp="1" noChangeArrowheads="1"/>
          </p:cNvSpPr>
          <p:nvPr>
            <p:ph type="body" idx="1"/>
          </p:nvPr>
        </p:nvSpPr>
        <p:spPr/>
        <p:txBody>
          <a:bodyPr/>
          <a:lstStyle/>
          <a:p>
            <a:pPr>
              <a:buFont typeface="Wingdings" panose="05000000000000000000" pitchFamily="2" charset="2"/>
              <a:buNone/>
            </a:pPr>
            <a:endParaRPr lang="en-US" dirty="0"/>
          </a:p>
          <a:p>
            <a:pPr>
              <a:buFont typeface="Wingdings" panose="05000000000000000000" pitchFamily="2" charset="2"/>
              <a:buNone/>
            </a:pPr>
            <a:r>
              <a:rPr lang="en-US" sz="4400" b="1" dirty="0"/>
              <a:t>Purpose and organization of the course</a:t>
            </a:r>
            <a:endParaRPr lang="en-US" sz="4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The Purpose of the Class</a:t>
            </a:r>
            <a:endParaRPr lang="en-US" dirty="0"/>
          </a:p>
        </p:txBody>
      </p:sp>
      <p:sp>
        <p:nvSpPr>
          <p:cNvPr id="3" name="Content Placeholder 2"/>
          <p:cNvSpPr>
            <a:spLocks noGrp="1"/>
          </p:cNvSpPr>
          <p:nvPr>
            <p:ph idx="1"/>
          </p:nvPr>
        </p:nvSpPr>
        <p:spPr/>
        <p:txBody>
          <a:bodyPr/>
          <a:lstStyle/>
          <a:p>
            <a:pPr marL="457200" marR="80645">
              <a:spcBef>
                <a:spcPts val="590"/>
              </a:spcBef>
              <a:spcAft>
                <a:spcPts val="600"/>
              </a:spcAft>
            </a:pPr>
            <a:r>
              <a:rPr lang="en-US" sz="2400" dirty="0">
                <a:solidFill>
                  <a:srgbClr val="010101"/>
                </a:solidFill>
                <a:effectLst/>
                <a:ea typeface="Times New Roman" panose="02020603050405020304" pitchFamily="18" charset="0"/>
              </a:rPr>
              <a:t>This course deals with methods analyzing survival times or time-to-event </a:t>
            </a:r>
            <a:r>
              <a:rPr lang="en-US" sz="2400" spc="-25" dirty="0">
                <a:solidFill>
                  <a:srgbClr val="010101"/>
                </a:solidFill>
                <a:effectLst/>
                <a:ea typeface="Times New Roman" panose="02020603050405020304" pitchFamily="18" charset="0"/>
              </a:rPr>
              <a:t>data</a:t>
            </a:r>
            <a:r>
              <a:rPr lang="en-US" sz="2400" spc="-25" dirty="0">
                <a:solidFill>
                  <a:srgbClr val="1A1A1A"/>
                </a:solidFill>
                <a:effectLst/>
                <a:ea typeface="Times New Roman" panose="02020603050405020304" pitchFamily="18" charset="0"/>
              </a:rPr>
              <a:t>, </a:t>
            </a:r>
            <a:r>
              <a:rPr lang="en-US" sz="2400" dirty="0">
                <a:solidFill>
                  <a:srgbClr val="010101"/>
                </a:solidFill>
                <a:effectLst/>
                <a:ea typeface="Times New Roman" panose="02020603050405020304" pitchFamily="18" charset="0"/>
              </a:rPr>
              <a:t>which may be censored and/or truncated. </a:t>
            </a:r>
            <a:endParaRPr lang="en-US" sz="2400" dirty="0">
              <a:solidFill>
                <a:srgbClr val="010101"/>
              </a:solidFill>
              <a:effectLst/>
              <a:ea typeface="Times New Roman" panose="02020603050405020304" pitchFamily="18" charset="0"/>
            </a:endParaRPr>
          </a:p>
          <a:p>
            <a:pPr marL="457200" marR="80645">
              <a:spcBef>
                <a:spcPts val="590"/>
              </a:spcBef>
              <a:spcAft>
                <a:spcPts val="600"/>
              </a:spcAft>
            </a:pPr>
            <a:r>
              <a:rPr lang="en-US" sz="2400" dirty="0">
                <a:solidFill>
                  <a:srgbClr val="010101"/>
                </a:solidFill>
                <a:effectLst/>
                <a:ea typeface="Times New Roman" panose="02020603050405020304" pitchFamily="18" charset="0"/>
              </a:rPr>
              <a:t>The main topics are: </a:t>
            </a:r>
            <a:endParaRPr lang="en-US" sz="2400" dirty="0">
              <a:solidFill>
                <a:srgbClr val="010101"/>
              </a:solidFill>
              <a:effectLst/>
              <a:ea typeface="Times New Roman" panose="02020603050405020304" pitchFamily="18" charset="0"/>
            </a:endParaRPr>
          </a:p>
          <a:p>
            <a:pPr marL="857250" marR="80645" lvl="1">
              <a:spcBef>
                <a:spcPts val="590"/>
              </a:spcBef>
              <a:spcAft>
                <a:spcPts val="600"/>
              </a:spcAft>
            </a:pPr>
            <a:r>
              <a:rPr lang="en-US" sz="2000" dirty="0">
                <a:solidFill>
                  <a:srgbClr val="010101"/>
                </a:solidFill>
                <a:effectLst/>
                <a:ea typeface="Times New Roman" panose="02020603050405020304" pitchFamily="18" charset="0"/>
              </a:rPr>
              <a:t>estimating a survival </a:t>
            </a:r>
            <a:r>
              <a:rPr lang="en-US" sz="2000" spc="-20" dirty="0">
                <a:solidFill>
                  <a:srgbClr val="010101"/>
                </a:solidFill>
                <a:effectLst/>
                <a:ea typeface="Times New Roman" panose="02020603050405020304" pitchFamily="18" charset="0"/>
              </a:rPr>
              <a:t>curve</a:t>
            </a:r>
            <a:r>
              <a:rPr lang="en-US" sz="2000" spc="-20" dirty="0">
                <a:solidFill>
                  <a:srgbClr val="1A1A1A"/>
                </a:solidFill>
                <a:effectLst/>
                <a:ea typeface="Times New Roman" panose="02020603050405020304" pitchFamily="18" charset="0"/>
              </a:rPr>
              <a:t>; </a:t>
            </a:r>
            <a:endParaRPr lang="en-US" sz="2000" dirty="0">
              <a:solidFill>
                <a:srgbClr val="010101"/>
              </a:solidFill>
              <a:effectLst/>
              <a:ea typeface="Times New Roman" panose="02020603050405020304" pitchFamily="18" charset="0"/>
            </a:endParaRPr>
          </a:p>
          <a:p>
            <a:pPr marL="857250" marR="80645" lvl="1">
              <a:spcBef>
                <a:spcPts val="590"/>
              </a:spcBef>
              <a:spcAft>
                <a:spcPts val="600"/>
              </a:spcAft>
            </a:pPr>
            <a:r>
              <a:rPr lang="en-US" sz="2000" dirty="0">
                <a:solidFill>
                  <a:srgbClr val="010101"/>
                </a:solidFill>
                <a:effectLst/>
                <a:ea typeface="Times New Roman" panose="02020603050405020304" pitchFamily="18" charset="0"/>
              </a:rPr>
              <a:t>comparing two (or more) survival curves</a:t>
            </a:r>
            <a:r>
              <a:rPr lang="en-US" sz="2000" dirty="0">
                <a:solidFill>
                  <a:srgbClr val="1A1A1A"/>
                </a:solidFill>
                <a:effectLst/>
                <a:ea typeface="Times New Roman" panose="02020603050405020304" pitchFamily="18" charset="0"/>
              </a:rPr>
              <a:t>; </a:t>
            </a:r>
            <a:endParaRPr lang="en-US" sz="2000" dirty="0">
              <a:solidFill>
                <a:srgbClr val="010101"/>
              </a:solidFill>
              <a:effectLst/>
              <a:ea typeface="Times New Roman" panose="02020603050405020304" pitchFamily="18" charset="0"/>
            </a:endParaRPr>
          </a:p>
          <a:p>
            <a:pPr marL="857250" marR="80645" lvl="1">
              <a:spcBef>
                <a:spcPts val="590"/>
              </a:spcBef>
              <a:spcAft>
                <a:spcPts val="600"/>
              </a:spcAft>
            </a:pPr>
            <a:r>
              <a:rPr lang="en-US" sz="2000" dirty="0">
                <a:solidFill>
                  <a:srgbClr val="010101"/>
                </a:solidFill>
                <a:effectLst/>
                <a:ea typeface="Times New Roman" panose="02020603050405020304" pitchFamily="18" charset="0"/>
              </a:rPr>
              <a:t>regression</a:t>
            </a:r>
            <a:r>
              <a:rPr lang="en-US" sz="2000" spc="10" dirty="0">
                <a:solidFill>
                  <a:srgbClr val="010101"/>
                </a:solidFill>
                <a:effectLst/>
                <a:ea typeface="Times New Roman" panose="02020603050405020304" pitchFamily="18" charset="0"/>
              </a:rPr>
              <a:t> </a:t>
            </a:r>
            <a:r>
              <a:rPr lang="en-US" sz="2000" dirty="0">
                <a:solidFill>
                  <a:srgbClr val="010101"/>
                </a:solidFill>
                <a:effectLst/>
                <a:ea typeface="Times New Roman" panose="02020603050405020304" pitchFamily="18" charset="0"/>
              </a:rPr>
              <a:t>analysis. </a:t>
            </a:r>
            <a:endParaRPr lang="en-US" sz="2000" dirty="0">
              <a:solidFill>
                <a:srgbClr val="010101"/>
              </a:solidFill>
              <a:ea typeface="Times New Roman" panose="02020603050405020304" pitchFamily="18" charset="0"/>
            </a:endParaRPr>
          </a:p>
          <a:p>
            <a:endParaRPr lang="en-US" dirty="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10861</Words>
  <Application>WPS Presentation</Application>
  <PresentationFormat>On-screen Show (4:3)</PresentationFormat>
  <Paragraphs>292</Paragraphs>
  <Slides>38</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Arial</vt:lpstr>
      <vt:lpstr>宋体</vt:lpstr>
      <vt:lpstr>Wingdings</vt:lpstr>
      <vt:lpstr>Tahoma</vt:lpstr>
      <vt:lpstr>Times New Roman</vt:lpstr>
      <vt:lpstr>Calibri</vt:lpstr>
      <vt:lpstr>Comic Sans MS</vt:lpstr>
      <vt:lpstr>微软雅黑</vt:lpstr>
      <vt:lpstr>Arial Unicode MS</vt:lpstr>
      <vt:lpstr>Symbol</vt:lpstr>
      <vt:lpstr>Helvetica</vt:lpstr>
      <vt:lpstr>等线</vt:lpstr>
      <vt:lpstr>Blends</vt:lpstr>
      <vt:lpstr>STA/BST 222 Survival Analysis		  Overview  </vt:lpstr>
      <vt:lpstr>	 How to contact me	</vt:lpstr>
      <vt:lpstr>How to contact TA</vt:lpstr>
      <vt:lpstr>PowerPoint 演示文稿</vt:lpstr>
      <vt:lpstr>About you</vt:lpstr>
      <vt:lpstr> </vt:lpstr>
      <vt:lpstr>Outline</vt:lpstr>
      <vt:lpstr>PowerPoint 演示文稿</vt:lpstr>
      <vt:lpstr>The Purpose of the Class</vt:lpstr>
      <vt:lpstr>The Purpose of the Class</vt:lpstr>
      <vt:lpstr>The Purpose of the Class: a note</vt:lpstr>
      <vt:lpstr>Course Prerequisites</vt:lpstr>
      <vt:lpstr>Course Text and Readings:</vt:lpstr>
      <vt:lpstr>Methods of Instruction and Work Expectations</vt:lpstr>
      <vt:lpstr>Methods of Instruction and Work Expectations</vt:lpstr>
      <vt:lpstr>Evaluation and Grading</vt:lpstr>
      <vt:lpstr>Evaluation and Grading: homework</vt:lpstr>
      <vt:lpstr>Evaluation and Grading: project 1</vt:lpstr>
      <vt:lpstr>Evaluation and Grading: project 1</vt:lpstr>
      <vt:lpstr>Evaluation and Grading: project 2</vt:lpstr>
      <vt:lpstr>Evaluation and Grading: project 2</vt:lpstr>
      <vt:lpstr>Evaluation and Grading: notes</vt:lpstr>
      <vt:lpstr>Evaluation and Grading: summary reports</vt:lpstr>
      <vt:lpstr>PowerPoint 演示文稿</vt:lpstr>
      <vt:lpstr>PowerPoint 演示文稿</vt:lpstr>
      <vt:lpstr>What’s survival analysis?</vt:lpstr>
      <vt:lpstr>What’s survival analysis?</vt:lpstr>
      <vt:lpstr>What’s survival analysis?</vt:lpstr>
      <vt:lpstr>Why survival analysis?</vt:lpstr>
      <vt:lpstr>Why survival analysis?</vt:lpstr>
      <vt:lpstr>What’s survival data?</vt:lpstr>
      <vt:lpstr>What makes survival analysis different?</vt:lpstr>
      <vt:lpstr>Types of censoring</vt:lpstr>
      <vt:lpstr>Type I Censoring: pre-specified censoring time</vt:lpstr>
      <vt:lpstr>Progressive Type I censoring</vt:lpstr>
      <vt:lpstr>Generalized Type I censoring</vt:lpstr>
      <vt:lpstr>Generalized Type I censoring: a convenient representation</vt:lpstr>
      <vt:lpstr>Homework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STA/BST 222 Survival Analysis    Overview  </dc:title>
  <dc:creator>Lihong Qi</dc:creator>
  <cp:lastModifiedBy>Admin</cp:lastModifiedBy>
  <cp:revision>11</cp:revision>
  <dcterms:created xsi:type="dcterms:W3CDTF">2020-10-01T23:42:00Z</dcterms:created>
  <dcterms:modified xsi:type="dcterms:W3CDTF">2020-10-07T04:56:18Z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