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87" r:id="rId4"/>
    <p:sldId id="282" r:id="rId5"/>
    <p:sldId id="600" r:id="rId6"/>
    <p:sldId id="601" r:id="rId7"/>
    <p:sldId id="602" r:id="rId8"/>
    <p:sldId id="605" r:id="rId9"/>
    <p:sldId id="603" r:id="rId10"/>
    <p:sldId id="611" r:id="rId11"/>
    <p:sldId id="613" r:id="rId12"/>
    <p:sldId id="614" r:id="rId13"/>
    <p:sldId id="610" r:id="rId14"/>
    <p:sldId id="615" r:id="rId15"/>
    <p:sldId id="617" r:id="rId16"/>
    <p:sldId id="616" r:id="rId17"/>
    <p:sldId id="636" r:id="rId18"/>
    <p:sldId id="619" r:id="rId19"/>
    <p:sldId id="622" r:id="rId20"/>
    <p:sldId id="637" r:id="rId21"/>
    <p:sldId id="623" r:id="rId22"/>
    <p:sldId id="628" r:id="rId23"/>
    <p:sldId id="626" r:id="rId24"/>
    <p:sldId id="627" r:id="rId25"/>
    <p:sldId id="629" r:id="rId26"/>
    <p:sldId id="630" r:id="rId27"/>
    <p:sldId id="631" r:id="rId28"/>
    <p:sldId id="638" r:id="rId29"/>
    <p:sldId id="632" r:id="rId30"/>
    <p:sldId id="634" r:id="rId31"/>
    <p:sldId id="635" r:id="rId32"/>
    <p:sldId id="633" r:id="rId33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EEE8-78D6-4592-84DC-73706E0416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10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3,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14D3-C20C-441B-9B57-630FC698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log-rank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7D3E-BAAD-4F57-A2D1-C6A99BAE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D41589-FEA2-426E-BBA0-43423400C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7975"/>
            <a:ext cx="8036909" cy="2922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1F738-8733-43D5-8D5E-0125FD47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7010400" cy="8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F57-7FEE-47B5-ACDF-D8436DBE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log-rank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F349-4C20-4D1B-9825-9DA2DB88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1F55D0-0808-4627-8FC6-0490897B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4115212"/>
            <a:ext cx="2305695" cy="683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FCCC0-E985-45AA-BF44-88CA5524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1" y="1908300"/>
            <a:ext cx="8337329" cy="213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FE8DE-FE63-4004-8250-15BF68D2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56" y="3962400"/>
            <a:ext cx="1734344" cy="1082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67F80-7550-41DA-A908-0B85F549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7800"/>
            <a:ext cx="685791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23AE-B48E-409F-B507-5A23114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0" i="0" u="none" strike="noStrike" baseline="0" dirty="0">
                <a:latin typeface="+mn-lt"/>
              </a:rPr>
              <a:t>Death Time of Psychiatric Patients, km 1.15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F4FB-2F7E-40CC-AB97-F6AD8358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4FC00-ABB2-440D-B2A6-1F96C88EE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26" y="2485396"/>
            <a:ext cx="3097174" cy="850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B2801-912D-4A04-980D-081DEA5AEB2C}"/>
              </a:ext>
            </a:extLst>
          </p:cNvPr>
          <p:cNvSpPr txBox="1"/>
          <p:nvPr/>
        </p:nvSpPr>
        <p:spPr>
          <a:xfrm>
            <a:off x="417562" y="1973091"/>
            <a:ext cx="81930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We use log-rank test, </a:t>
            </a:r>
            <a:r>
              <a:rPr lang="en-US" dirty="0" err="1">
                <a:latin typeface="+mn-lt"/>
              </a:rPr>
              <a:t>ie</a:t>
            </a:r>
            <a:r>
              <a:rPr lang="en-US" dirty="0">
                <a:latin typeface="+mn-lt"/>
              </a:rPr>
              <a:t>. W(t) = Y(t)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left truncation and right censored data: </a:t>
            </a:r>
          </a:p>
          <a:p>
            <a:r>
              <a:rPr lang="en-US" dirty="0">
                <a:latin typeface="+mn-lt"/>
              </a:rPr>
              <a:t>S(</a:t>
            </a:r>
            <a:r>
              <a:rPr lang="en-US" dirty="0" err="1">
                <a:latin typeface="+mn-lt"/>
              </a:rPr>
              <a:t>t|X</a:t>
            </a:r>
            <a:r>
              <a:rPr lang="en-US" dirty="0">
                <a:latin typeface="+mn-lt"/>
              </a:rPr>
              <a:t>&gt;=L) = S(t)/S(L) =&gt; </a:t>
            </a:r>
          </a:p>
          <a:p>
            <a:r>
              <a:rPr lang="en-US" dirty="0">
                <a:latin typeface="+mn-lt"/>
              </a:rPr>
              <a:t>	H(</a:t>
            </a:r>
            <a:r>
              <a:rPr lang="en-US" dirty="0" err="1">
                <a:latin typeface="+mn-lt"/>
              </a:rPr>
              <a:t>t|X</a:t>
            </a:r>
            <a:r>
              <a:rPr lang="en-US" dirty="0">
                <a:latin typeface="+mn-lt"/>
              </a:rPr>
              <a:t>&gt;=L) = H(t) – H(L)</a:t>
            </a:r>
          </a:p>
          <a:p>
            <a:r>
              <a:rPr lang="en-US" dirty="0" err="1">
                <a:latin typeface="+mn-lt"/>
              </a:rPr>
              <a:t>T_j</a:t>
            </a:r>
            <a:r>
              <a:rPr lang="en-US" dirty="0">
                <a:latin typeface="+mn-lt"/>
              </a:rPr>
              <a:t>: time to death or censoring</a:t>
            </a:r>
          </a:p>
          <a:p>
            <a:pPr algn="l"/>
            <a:r>
              <a:rPr lang="en-US" b="0" i="0" u="none" strike="noStrike" baseline="0" dirty="0" err="1">
                <a:latin typeface="+mn-lt"/>
              </a:rPr>
              <a:t>L_j</a:t>
            </a:r>
            <a:r>
              <a:rPr lang="en-US" b="0" i="0" u="none" strike="noStrike" baseline="0" dirty="0">
                <a:latin typeface="+mn-lt"/>
              </a:rPr>
              <a:t>: </a:t>
            </a:r>
            <a:r>
              <a:rPr lang="en-US" sz="2400" b="0" i="0" u="none" strike="noStrike" baseline="0" dirty="0">
                <a:latin typeface="+mn-lt"/>
              </a:rPr>
              <a:t>age at entry,</a:t>
            </a:r>
            <a:r>
              <a:rPr lang="en-US" sz="2400" b="0" i="0" u="none" strike="noStrike" baseline="0" dirty="0">
                <a:latin typeface="Garamond-Light"/>
              </a:rPr>
              <a:t> </a:t>
            </a:r>
            <a:r>
              <a:rPr lang="en-US" b="0" i="0" u="none" strike="noStrike" baseline="0" dirty="0">
                <a:latin typeface="+mn-lt"/>
              </a:rPr>
              <a:t>left truncation time for subject j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D1554-0908-4BC2-AB8A-0F49C33C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1" y="3380339"/>
            <a:ext cx="8308877" cy="97310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C35C69-3A70-484A-B770-CA84DC4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17713"/>
            <a:ext cx="8839199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55F5-1786-41B3-9068-7699A5D1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5BC4B-9BB5-4091-AFAD-E235A7160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2414"/>
            <a:ext cx="7467600" cy="6506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B9D6D-0CB7-46F3-9CE9-895EDA3F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3DA-C1B4-40A9-868E-673DDA36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KM 1.15: 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ECC0A-37A8-40E1-9AFD-FFD51D81E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8457413" cy="4038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49369-DED6-4AB8-9747-CD0F1267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B548-69DE-4CCA-80C0-0B36004C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FEA-2837-42FE-BD8C-FE467A1E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or more sample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DAF7-8DD4-40F4-8620-1E267825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93F4-E8A8-4BA5-B523-23C31633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kidney study, KM 1.4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CE86-DFE8-450F-B8AE-18054DE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The data are based on a clinical trail of the effectiveness of two methods for placing catheters in kidney dialysis patients.</a:t>
            </a:r>
          </a:p>
          <a:p>
            <a:pPr algn="l"/>
            <a:r>
              <a:rPr lang="en-US" sz="2400" b="0" i="0" u="none" strike="noStrike" baseline="0" dirty="0"/>
              <a:t>Group 1: catheter was placed surgically</a:t>
            </a:r>
          </a:p>
          <a:p>
            <a:pPr algn="l"/>
            <a:r>
              <a:rPr lang="en-US" sz="2400" b="0" i="0" u="none" strike="noStrike" baseline="0" dirty="0"/>
              <a:t>Group 2: catheter was placed percutaneously</a:t>
            </a:r>
          </a:p>
          <a:p>
            <a:pPr algn="l"/>
            <a:r>
              <a:rPr lang="en-US" sz="2400" b="0" i="0" u="none" strike="noStrike" baseline="0" dirty="0"/>
              <a:t>We are interested in testing whether there is a difference in the time to cutaneous exist-site infection between patients in these two groups.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328B-CACA-40EC-B85D-AF99F218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813E-FF8D-4221-93E9-5B0B87E5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Test for two or more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FE0BA-ECD0-42FA-A1B6-E9C5F622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91896-8B2F-4D41-9E02-321EC6A2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81213"/>
            <a:ext cx="8138218" cy="2667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327163-1285-4942-9E4D-9400B54C9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3454" y="4924426"/>
            <a:ext cx="773709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1B4A-BDAE-4901-A0D0-0D701F5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AF43-3831-480E-A344-9B7C725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918A6-4F7F-4605-9774-10FA3B3C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29777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09C45-13DC-48D3-AE19-41D9A202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01179"/>
            <a:ext cx="2819400" cy="541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60CBB-3328-411F-99A8-A61A448B2DCD}"/>
              </a:ext>
            </a:extLst>
          </p:cNvPr>
          <p:cNvSpPr txBox="1"/>
          <p:nvPr/>
        </p:nvSpPr>
        <p:spPr>
          <a:xfrm>
            <a:off x="3469240" y="45334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007D22-C86E-4808-A3C3-6690D886B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0" y="4581170"/>
            <a:ext cx="3048000" cy="387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BA017-7D61-45D7-AD38-E62179C4A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14" y="5156721"/>
            <a:ext cx="8451586" cy="8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DB81-A645-49B6-BA07-4F124B4F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87473-B4A0-49D9-8A80-01EE80B06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17903"/>
            <a:ext cx="7793036" cy="48066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60E3-3AA5-4E85-A149-F922CA3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8634-F171-4FE0-BC7F-317C0680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82F2-B5DC-4E3F-96D9-EA13461D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Note: it is the sum of the weighted difference between the observed number of events and the expected number of events under H0 in the </a:t>
            </a:r>
            <a:r>
              <a:rPr lang="en-US" sz="2400" dirty="0" err="1"/>
              <a:t>jth</a:t>
            </a:r>
            <a:r>
              <a:rPr lang="en-US" sz="2400" dirty="0"/>
              <a:t> sample.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3D669-2335-40E3-B559-34947BF0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52C9-9EDD-427B-B98E-E98975BF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the 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DA3A8-36EF-43EA-9702-CD0D2EF0B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25" y="1754783"/>
            <a:ext cx="5562600" cy="48491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3F66-F135-400B-AE82-1732F23D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01324-4508-4289-9EA2-FBDCB614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928251"/>
            <a:ext cx="2438401" cy="42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6548C-339A-48B6-943B-AB1165D67253}"/>
              </a:ext>
            </a:extLst>
          </p:cNvPr>
          <p:cNvSpPr txBox="1"/>
          <p:nvPr/>
        </p:nvSpPr>
        <p:spPr>
          <a:xfrm>
            <a:off x="5899150" y="2451952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1 if no 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6F0668-3EA5-4CE3-91EB-0B262EEB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3004805"/>
            <a:ext cx="2209800" cy="604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DA43F7-E62C-439D-A65D-9534B7CBA301}"/>
              </a:ext>
            </a:extLst>
          </p:cNvPr>
          <p:cNvSpPr txBox="1"/>
          <p:nvPr/>
        </p:nvSpPr>
        <p:spPr>
          <a:xfrm>
            <a:off x="5562601" y="4320706"/>
            <a:ext cx="3581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+mn-lt"/>
              </a:rPr>
              <a:t>arise from the variance and covariance of a multinomial</a:t>
            </a:r>
          </a:p>
          <a:p>
            <a:pPr algn="l"/>
            <a:r>
              <a:rPr lang="en-US" b="0" i="0" u="none" strike="noStrike" baseline="0" dirty="0">
                <a:latin typeface="+mn-lt"/>
              </a:rPr>
              <a:t>random variable with parameters </a:t>
            </a:r>
            <a:r>
              <a:rPr lang="en-US" b="0" i="1" u="none" strike="noStrike" baseline="0" dirty="0">
                <a:latin typeface="+mn-lt"/>
              </a:rPr>
              <a:t>d</a:t>
            </a:r>
            <a:r>
              <a:rPr lang="en-US" sz="800" b="0" i="1" u="none" strike="noStrike" baseline="0" dirty="0">
                <a:latin typeface="+mn-lt"/>
              </a:rPr>
              <a:t>i </a:t>
            </a:r>
            <a:r>
              <a:rPr lang="en-US" b="0" i="0" u="none" strike="noStrike" baseline="0" dirty="0">
                <a:latin typeface="+mn-lt"/>
              </a:rPr>
              <a:t>, </a:t>
            </a:r>
          </a:p>
          <a:p>
            <a:pPr algn="l"/>
            <a:r>
              <a:rPr lang="en-US" b="0" i="1" u="none" strike="noStrike" baseline="0" dirty="0">
                <a:latin typeface="+mn-lt"/>
              </a:rPr>
              <a:t>p </a:t>
            </a:r>
            <a:r>
              <a:rPr lang="en-US" sz="800" b="0" i="1" u="none" strike="noStrike" baseline="0" dirty="0">
                <a:latin typeface="+mn-lt"/>
              </a:rPr>
              <a:t>j </a:t>
            </a:r>
            <a:r>
              <a:rPr lang="en-US" b="0" i="0" u="none" strike="noStrike" baseline="0" dirty="0">
                <a:latin typeface="+mn-lt"/>
              </a:rPr>
              <a:t> =</a:t>
            </a:r>
            <a:r>
              <a:rPr lang="en-US" b="0" i="1" u="none" strike="noStrike" baseline="0" dirty="0">
                <a:latin typeface="+mn-lt"/>
              </a:rPr>
              <a:t>Y</a:t>
            </a:r>
            <a:r>
              <a:rPr lang="en-US" sz="800" b="0" i="1" u="none" strike="noStrike" baseline="0" dirty="0">
                <a:latin typeface="+mn-lt"/>
              </a:rPr>
              <a:t>i j </a:t>
            </a:r>
            <a:r>
              <a:rPr lang="en-US" b="0" i="0" u="none" strike="noStrike" baseline="0" dirty="0">
                <a:latin typeface="+mn-lt"/>
              </a:rPr>
              <a:t> /</a:t>
            </a:r>
            <a:r>
              <a:rPr lang="en-US" b="0" i="1" u="none" strike="noStrike" baseline="0" dirty="0">
                <a:latin typeface="+mn-lt"/>
              </a:rPr>
              <a:t>Y</a:t>
            </a:r>
            <a:r>
              <a:rPr lang="en-US" sz="800" b="0" i="1" u="none" strike="noStrike" baseline="0" dirty="0">
                <a:latin typeface="+mn-lt"/>
              </a:rPr>
              <a:t>i </a:t>
            </a:r>
            <a:r>
              <a:rPr lang="en-US" b="0" i="0" u="none" strike="noStrike" baseline="0" dirty="0">
                <a:latin typeface="+mn-lt"/>
              </a:rPr>
              <a:t>, </a:t>
            </a:r>
            <a:r>
              <a:rPr lang="en-US" b="0" i="1" u="none" strike="noStrike" baseline="0" dirty="0">
                <a:latin typeface="+mn-lt"/>
              </a:rPr>
              <a:t>j </a:t>
            </a:r>
            <a:r>
              <a:rPr lang="en-US" b="0" i="0" u="none" strike="noStrike" baseline="0" dirty="0">
                <a:latin typeface="+mn-lt"/>
              </a:rPr>
              <a:t> 1</a:t>
            </a:r>
            <a:r>
              <a:rPr lang="en-US" b="0" i="1" u="none" strike="noStrike" baseline="0" dirty="0">
                <a:latin typeface="+mn-lt"/>
              </a:rPr>
              <a:t>, . . . , K</a:t>
            </a:r>
            <a:r>
              <a:rPr lang="en-US" b="0" i="0" u="none" strike="noStrike" baseline="0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29F263-D5FD-4F80-B290-6F6DC4480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736" y="3760440"/>
            <a:ext cx="2190964" cy="5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0410-588C-451C-A933-DE8D278F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26D3-E113-4FE0-99F9-0058E48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B93489-3000-4F5B-99EC-DC3980EC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6A5A4-CC18-454C-BB61-557663F2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" y="1906588"/>
            <a:ext cx="8889453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8D17-6B1C-4525-BF1D-879718EA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case: K=2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368F9-BDD7-48F9-BA54-F7004CD0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386092" cy="441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A864-3AE8-4DCB-85FE-DA67A32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A22A-B591-4499-83C9-6DC2989D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Log-rank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6222D-FD7F-42FA-9E0C-AD106A34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AE0B4-396D-479F-8A3C-61B64E2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Log-rank test: W(t) = 1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 a test available in most statistical packages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has optimum power to detect alternatives where the hazard rates in the K populations are proportional to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1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0389-A0D2-42FE-B572-85E2E716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Kidney study, KM 1.4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DFB0F-2430-400B-912B-E61B812B6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077200" cy="2542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8D5CD-93A2-4458-B25B-B4E9EC09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AD809-0045-4D03-A597-C2E8DDD3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63525"/>
            <a:ext cx="8509056" cy="17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51B7-3FD5-4A47-9909-32C0263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KM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D9E83-EF65-4730-A990-CB28934A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816"/>
            <a:ext cx="7162800" cy="39217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C5DA-F180-470F-9870-AEE2B460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1543A-A3FC-4134-B439-6566E1DD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07678"/>
            <a:ext cx="7543800" cy="4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93C-B5DA-48FA-B8A0-15C7214F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log-rank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A2DED-A97D-42DC-95F2-D05F0746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1" y="1747838"/>
            <a:ext cx="8747124" cy="495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1E093-CF32-4F85-8C7A-DA20996F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3358-E0D2-452C-B6F3-D34E9ABA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two sample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F4932-DAFC-410B-9B74-712638BF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A88FB-28BD-4542-A852-EE67890D7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29" y="1676400"/>
            <a:ext cx="8482082" cy="464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95A063-DCD6-45ED-87FC-B13C6EAF4DDA}"/>
              </a:ext>
            </a:extLst>
          </p:cNvPr>
          <p:cNvSpPr txBox="1"/>
          <p:nvPr/>
        </p:nvSpPr>
        <p:spPr>
          <a:xfrm>
            <a:off x="379343" y="5857391"/>
            <a:ext cx="8764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The Fleming and Harrington tests, with </a:t>
            </a:r>
            <a:r>
              <a:rPr lang="en-US" sz="1800" b="0" i="1" u="none" strike="noStrike" baseline="0" dirty="0">
                <a:latin typeface="+mn-lt"/>
              </a:rPr>
              <a:t>q </a:t>
            </a:r>
            <a:r>
              <a:rPr lang="en-US" sz="1800" dirty="0">
                <a:latin typeface="+mn-lt"/>
              </a:rPr>
              <a:t>&gt;</a:t>
            </a:r>
            <a:r>
              <a:rPr lang="en-US" sz="1800" b="0" i="0" u="none" strike="noStrike" baseline="0" dirty="0">
                <a:latin typeface="+mn-lt"/>
              </a:rPr>
              <a:t>0, put more weight on late comparisons and lead to significant tests because the two survival curves diverge for larger values of </a:t>
            </a:r>
            <a:r>
              <a:rPr lang="en-US" sz="1800" b="0" i="1" u="none" strike="noStrike" baseline="0" dirty="0">
                <a:latin typeface="+mn-lt"/>
              </a:rPr>
              <a:t>t </a:t>
            </a:r>
            <a:r>
              <a:rPr lang="en-US" sz="1800" b="0" i="0" u="none" strike="noStrike" baseline="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4307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C161-F081-4B78-812E-A32D490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BMT, KM 1.3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79075-7FF2-41B2-B150-5D95B16A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543800" cy="4665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A86D3-41AE-4A1A-A49D-635B949D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EEBC-1285-4363-9621-5A25A9A0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survival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DFEA-5344-46F7-A3B2-307308BEA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96662"/>
            <a:ext cx="7651974" cy="50041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0E2E4-755E-4934-B41A-8BC7C005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189-99D2-470D-84FC-AC8163E1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2678-A9F2-401B-A947-5FBF69AB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In applied setting, it is important to choose the weight function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In most applications, the strategy is to compute the statistics using the log-rank weights W(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t_i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) = 1.</a:t>
            </a:r>
          </a:p>
          <a:p>
            <a:pPr algn="l"/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Gehan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weight: W(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t_i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)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Y_i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Tests using these weights are available in most statistical packages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For the two-sample tests, the log-rank weights have optimal local power to detect differences in the hazard rates, when the hazard rates are proportional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083F-DD56-4D56-AF1A-22B4C4D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KM 7.1-7.3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Hypothesis testing</a:t>
            </a:r>
          </a:p>
          <a:p>
            <a:pPr lvl="1"/>
            <a:r>
              <a:rPr lang="en-US" altLang="en-US" sz="2400" dirty="0"/>
              <a:t>One sample </a:t>
            </a:r>
          </a:p>
          <a:p>
            <a:pPr lvl="1"/>
            <a:r>
              <a:rPr lang="en-US" altLang="en-US" sz="2400" dirty="0"/>
              <a:t>K sample</a:t>
            </a:r>
          </a:p>
          <a:p>
            <a:r>
              <a:rPr lang="en-US" altLang="en-US" sz="2800" dirty="0"/>
              <a:t>Lab 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D54-B96F-4160-9478-3BDF60A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D635-A55C-4509-960F-314B600F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sample problem: To test if the sample comes from a population with a prespecified hazard rate h_0(t)   </a:t>
            </a:r>
          </a:p>
          <a:p>
            <a:r>
              <a:rPr lang="en-US" dirty="0"/>
              <a:t>Two samples or more samples: To test if there is no difference in survival between K treatments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F8AE-5487-4C2E-954B-4D3BDCD7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E9EE-8576-4B89-96E3-10E467C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sz="4400" dirty="0"/>
              <a:t>onparametric hypothesis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1A6A-8F51-4458-A5F7-6BC93B8C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hypothesis tests that are based on comparing the Nelson-Aalen estimator </a:t>
            </a:r>
          </a:p>
          <a:p>
            <a:r>
              <a:rPr lang="en-US" sz="2400" dirty="0"/>
              <a:t>Rather than a direct comparison of these two rates, we examine tests that look at weighted differences </a:t>
            </a:r>
          </a:p>
          <a:p>
            <a:r>
              <a:rPr lang="en-US" sz="2400" dirty="0"/>
              <a:t>The weights will allow us to put more emphasis on certain parts of the curves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3205-5EEA-49E0-870E-090E71F8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FCBB-5EDD-400A-87FC-D8123363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256E-DB9D-445B-9278-44F5F18E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0238"/>
            <a:ext cx="8001000" cy="4114800"/>
          </a:xfrm>
        </p:spPr>
        <p:txBody>
          <a:bodyPr/>
          <a:lstStyle/>
          <a:p>
            <a:pPr algn="l"/>
            <a:r>
              <a:rPr lang="en-US" sz="2400" b="0" i="0" u="none" strike="noStrike" baseline="0" dirty="0"/>
              <a:t>The problem: we have a censored sample of n </a:t>
            </a:r>
            <a:r>
              <a:rPr lang="en-US" sz="2400" b="0" i="0" u="none" strike="noStrike" baseline="0" dirty="0" err="1"/>
              <a:t>iid</a:t>
            </a:r>
            <a:r>
              <a:rPr lang="en-US" sz="2400" b="0" i="0" u="none" strike="noStrike" baseline="0" dirty="0"/>
              <a:t> observations from a population, and wish to </a:t>
            </a:r>
            <a:r>
              <a:rPr lang="en-US" sz="2400" dirty="0"/>
              <a:t>test if the sample comes from a population with a prespecified hazard rate</a:t>
            </a:r>
          </a:p>
          <a:p>
            <a:pPr algn="l"/>
            <a:r>
              <a:rPr lang="en-US" sz="2400" dirty="0"/>
              <a:t>Hypothesis testing: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h_0(t) is a completely specified function over the range 0 to     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    is the largest observed study times typically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pPr algn="l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4B76A-EA76-4157-B890-46BFE61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8967-7366-4191-AC27-5E186BAC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22454"/>
            <a:ext cx="6101300" cy="1308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4361D-CD5C-4865-B097-2A1935E7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992990"/>
            <a:ext cx="242445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36FCA-A2FF-403D-B1C1-9235FB25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23" y="6360773"/>
            <a:ext cx="283505" cy="5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D960-FBF4-4FCE-8CBF-6AB6712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0" i="0" u="none" strike="noStrike" baseline="0" dirty="0">
                <a:latin typeface="+mn-lt"/>
              </a:rPr>
              <a:t>Death Time of Psychiatric Patients, km 1.15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CB7B-53DA-4AA9-9608-9D8CF580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The data contain survival data on 26 psychiatric inpatients admitted to a hospital in Iowa. Data for each patient consists of </a:t>
            </a:r>
          </a:p>
          <a:p>
            <a:pPr lvl="1"/>
            <a:r>
              <a:rPr lang="en-US" sz="2000" b="0" i="0" u="none" strike="noStrike" baseline="0" dirty="0"/>
              <a:t>age at first admission</a:t>
            </a:r>
          </a:p>
          <a:p>
            <a:pPr lvl="1"/>
            <a:r>
              <a:rPr lang="en-US" sz="2000" b="0" i="0" u="none" strike="noStrike" baseline="0" dirty="0"/>
              <a:t>Sex</a:t>
            </a:r>
          </a:p>
          <a:p>
            <a:pPr lvl="1"/>
            <a:r>
              <a:rPr lang="en-US" sz="2000" b="0" i="0" u="none" strike="noStrike" baseline="0" dirty="0"/>
              <a:t>number of years of follow-up</a:t>
            </a:r>
          </a:p>
          <a:p>
            <a:pPr algn="l"/>
            <a:r>
              <a:rPr lang="en-US" sz="2400" b="0" i="0" u="none" strike="noStrike" baseline="0" dirty="0"/>
              <a:t>The objective is to determine whether psychiatric patients tend to have shorter lifetimes.</a:t>
            </a:r>
          </a:p>
          <a:p>
            <a:pPr algn="l"/>
            <a:r>
              <a:rPr lang="en-US" sz="2400" b="0" i="0" u="none" strike="noStrike" baseline="0" dirty="0"/>
              <a:t>We want to compare the mortality rate with the standard mortality rates of the residents of Iowa.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3619-7234-4196-956C-6C9F433F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7817-294A-4A05-AF28-5A3FBEF2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64F0C-B9D6-40BA-BC40-9094FBF3E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63" y="1870839"/>
            <a:ext cx="7793037" cy="4772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87CE0-EEEC-4090-97C5-A6156399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829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19953</TotalTime>
  <Words>868</Words>
  <Application>Microsoft Office PowerPoint</Application>
  <PresentationFormat>On-screen Show (4:3)</PresentationFormat>
  <Paragraphs>145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Garamond-Light</vt:lpstr>
      <vt:lpstr>Arial</vt:lpstr>
      <vt:lpstr>Tahoma</vt:lpstr>
      <vt:lpstr>Wingdings</vt:lpstr>
      <vt:lpstr>Blends</vt:lpstr>
      <vt:lpstr>STA/BST 222 Survival Analysis    Lecture 10  </vt:lpstr>
      <vt:lpstr>  How to contact me </vt:lpstr>
      <vt:lpstr>How to contact TA</vt:lpstr>
      <vt:lpstr>Focus</vt:lpstr>
      <vt:lpstr>General problems</vt:lpstr>
      <vt:lpstr>Nonparametric hypothesis testing</vt:lpstr>
      <vt:lpstr>One sample problem</vt:lpstr>
      <vt:lpstr>Example: Death Time of Psychiatric Patients, km 1.15</vt:lpstr>
      <vt:lpstr>Test statistics</vt:lpstr>
      <vt:lpstr>One sample log-rank test</vt:lpstr>
      <vt:lpstr>One sample log-rank test</vt:lpstr>
      <vt:lpstr>Example: Death Time of Psychiatric Patients, km 1.15</vt:lpstr>
      <vt:lpstr>PowerPoint Presentation</vt:lpstr>
      <vt:lpstr>Example KM 1.15:  results</vt:lpstr>
      <vt:lpstr>PowerPoint Presentation</vt:lpstr>
      <vt:lpstr>Example: kidney study, KM 1.4</vt:lpstr>
      <vt:lpstr> Test for two or more samples</vt:lpstr>
      <vt:lpstr> Notation</vt:lpstr>
      <vt:lpstr>The test statistic</vt:lpstr>
      <vt:lpstr>The test statistic</vt:lpstr>
      <vt:lpstr>Variance of the statistic</vt:lpstr>
      <vt:lpstr>The test statistic</vt:lpstr>
      <vt:lpstr> Special case: K=2</vt:lpstr>
      <vt:lpstr> Log-rank test</vt:lpstr>
      <vt:lpstr>Example: Kidney study, KM 1.4</vt:lpstr>
      <vt:lpstr>Example: KM curves</vt:lpstr>
      <vt:lpstr>Construction of the log-rank test</vt:lpstr>
      <vt:lpstr>Comparison of two sample tests</vt:lpstr>
      <vt:lpstr>Example: BMT, KM 1.3</vt:lpstr>
      <vt:lpstr>Example: survival curves</vt:lpstr>
      <vt:lpstr>Remarks </vt:lpstr>
      <vt:lpstr>Homework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1142</cp:revision>
  <dcterms:created xsi:type="dcterms:W3CDTF">2006-12-28T23:57:12Z</dcterms:created>
  <dcterms:modified xsi:type="dcterms:W3CDTF">2020-11-04T00:50:02Z</dcterms:modified>
</cp:coreProperties>
</file>