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87" r:id="rId4"/>
    <p:sldId id="282" r:id="rId5"/>
    <p:sldId id="600" r:id="rId6"/>
    <p:sldId id="619" r:id="rId7"/>
    <p:sldId id="641" r:id="rId8"/>
    <p:sldId id="642" r:id="rId9"/>
    <p:sldId id="648" r:id="rId10"/>
    <p:sldId id="644" r:id="rId11"/>
    <p:sldId id="646" r:id="rId12"/>
    <p:sldId id="649" r:id="rId13"/>
    <p:sldId id="656" r:id="rId14"/>
    <p:sldId id="650" r:id="rId15"/>
    <p:sldId id="647" r:id="rId16"/>
    <p:sldId id="651" r:id="rId17"/>
    <p:sldId id="652" r:id="rId18"/>
    <p:sldId id="653" r:id="rId19"/>
    <p:sldId id="654" r:id="rId20"/>
    <p:sldId id="655" r:id="rId21"/>
    <p:sldId id="657" r:id="rId22"/>
    <p:sldId id="633" r:id="rId23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3792" autoAdjust="0"/>
  </p:normalViewPr>
  <p:slideViewPr>
    <p:cSldViewPr>
      <p:cViewPr varScale="1">
        <p:scale>
          <a:sx n="62" d="100"/>
          <a:sy n="62" d="100"/>
        </p:scale>
        <p:origin x="13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11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Nov 5,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8338-4870-4494-BFE2-7D417AEB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srgbClr val="3333B3"/>
                </a:solidFill>
                <a:latin typeface="+mn-lt"/>
              </a:rPr>
              <a:t>Example: Larynx Cancer study, KM 1.8</a:t>
            </a:r>
            <a:endParaRPr lang="en-US" sz="8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45EB-909B-4DC4-A445-DFEE5CE2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A study of 90 patients diagnosed with cancer of the larynx in the 70s at a Dutch hospital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The data consists of the times between first treatment and either death or the end of the study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Patients were classified by the stage of their disease using the American Joint Committee for Cancer Staging</a:t>
            </a:r>
          </a:p>
          <a:p>
            <a:pPr algn="l"/>
            <a:r>
              <a:rPr lang="en-US" sz="2400" b="0" i="0" u="none" strike="noStrike" baseline="0" dirty="0"/>
              <a:t>Test the hypothesis</a:t>
            </a:r>
            <a:endParaRPr lang="en-US" sz="2800" b="0" i="0" u="none" strike="noStrike" baseline="0" dirty="0"/>
          </a:p>
          <a:p>
            <a:pPr lvl="1"/>
            <a:r>
              <a:rPr lang="en-US" sz="2000" b="0" i="0" u="none" strike="noStrike" baseline="0" dirty="0"/>
              <a:t>H0: there is no difference in the death rates among the four stages of the disease</a:t>
            </a:r>
          </a:p>
          <a:p>
            <a:pPr lvl="1"/>
            <a:r>
              <a:rPr lang="en-US" sz="2000" b="0" i="0" u="none" strike="noStrike" baseline="0" dirty="0"/>
              <a:t>Ha: the higher stage, the higher the death rate</a:t>
            </a:r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D067-530D-40A7-B298-72DC2FB0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06B1-63A1-4E56-81B7-01BBAD10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srgbClr val="3333B3"/>
                </a:solidFill>
                <a:latin typeface="+mn-lt"/>
              </a:rPr>
              <a:t>Example: KM Curves for Different Stages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EF3549-235E-441C-ACD6-32572F43B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38" y="1919209"/>
            <a:ext cx="7086600" cy="47816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51C9A-1C58-484F-82AE-1EC27D0C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8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B62A-F4C4-4B29-8CED-593640B6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srgbClr val="3333B3"/>
                </a:solidFill>
                <a:latin typeface="+mn-lt"/>
              </a:rPr>
              <a:t>Example: test and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7B32-7764-4DD8-AEC7-2207A902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log-rank weights: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7C7FD-457E-4E80-968A-175CAA3A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BEAEF-2A48-4864-B5DF-DCF97D7D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5" y="2586038"/>
            <a:ext cx="815524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0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925E-78FE-4C56-A62E-809F4E0B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1795-0A15-482E-A189-4D60EE49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test should be applied only when there is some a prior information that the alternatives are ordered.</a:t>
            </a:r>
          </a:p>
          <a:p>
            <a:pPr lvl="1"/>
            <a:r>
              <a:rPr lang="en-US" dirty="0"/>
              <a:t>Ordinal categorical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679D2-8E4A-4996-ABF1-F8C0AE2C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0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03F0-580D-4D36-8842-ADF9D8D3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C331-A42E-4E59-929F-D282B58C6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Stratified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213DF-1215-49DB-B4AC-9B380382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8F77-F0AC-490A-85C7-4212ED2F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test: BMT example KM 1.10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EBFA-4362-4E85-9D59-17A3064D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In a study, we want to compare the effectiveness of allogeneic (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allo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 transplants versus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autogeneic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(auto) transplants for lymphoma patients, details on Section 1.10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We also know the type of lymphoma: Hodgkin’s disease (HOD) or non-Hodgkin lymphoma (NHL)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We want to test H0:  there is no difference in the disease-free-survival (DFS) rate between patients given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allo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or auto transplant,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adjusting for the patient’s disease state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3F13F-EA97-4296-B522-CCBB1560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7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2E3A-285F-4513-9626-B153BE0B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8021-220E-4415-91A9-6D4F6EC5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/>
              <a:t>We will use the stratified test. Let M be the levels of a set of covariates, each level is called a stratum</a:t>
            </a:r>
          </a:p>
          <a:p>
            <a:pPr algn="l"/>
            <a:r>
              <a:rPr lang="en-US" sz="2400" dirty="0"/>
              <a:t>Test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b="0" i="0" u="none" strike="noStrike" baseline="0" dirty="0"/>
          </a:p>
          <a:p>
            <a:pPr algn="l"/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28E14-A9D3-4B51-8C8C-40A977A2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F6888-58F0-4975-86BF-500E6171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05200"/>
            <a:ext cx="7772401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3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4474-D223-4A13-837F-F6A73312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946CCF-D3AB-4402-9A8D-D2272459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54" y="1927318"/>
            <a:ext cx="8530891" cy="32542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9A58F-8FE4-40BA-8521-A1B9131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34A3-B2BC-4897-8778-15C5F60B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DD9E1-03DE-443B-B9EA-CDC073757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78" y="2209800"/>
            <a:ext cx="8278074" cy="2819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31F85-4DC0-49F1-9466-1DC961A9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02F3-AF56-48F3-B190-EAD10956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F4DFD-7B21-418C-A706-7AA104CC1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90" y="2133600"/>
            <a:ext cx="8468619" cy="30418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BF65F-19D9-4936-8100-AC9B72F6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3CDC-25A6-456E-9654-DAB83631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EA796-1A95-43D1-ACE2-65275AA2E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33600"/>
            <a:ext cx="8162704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B209A-8E7F-4BDD-AEF9-A3893EB3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0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5C10-0829-4736-B164-1F932056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6A37-F9B6-4DB4-B004-0F7AAE6F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</a:t>
            </a:r>
            <a:r>
              <a:rPr lang="en-US" sz="2400" b="0" i="0" u="none" strike="noStrike" baseline="0" dirty="0"/>
              <a:t>easible when the number of levels of the covariate is not too large.</a:t>
            </a:r>
          </a:p>
          <a:p>
            <a:r>
              <a:rPr lang="en-US" sz="2400" b="0" i="0" u="none" strike="noStrike" baseline="0" dirty="0"/>
              <a:t>Can be used to test for matched pairs.</a:t>
            </a:r>
          </a:p>
          <a:p>
            <a:pPr algn="l"/>
            <a:r>
              <a:rPr lang="en-US" sz="2400" dirty="0"/>
              <a:t>H</a:t>
            </a:r>
            <a:r>
              <a:rPr lang="en-US" sz="2400" b="0" i="0" u="none" strike="noStrike" baseline="0" dirty="0"/>
              <a:t>ave good power against alternatives that are in the same direction in each stratum. O.W., these statistics may have very low power, and separate tests for each stratum are indicated.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4FD37-C54E-4893-83F7-DA0F23A1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5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0390-8A90-4A86-BC05-3D6BB44F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BF74-A9CF-4E8A-9281-2FF1ECE0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Reading: KM 7.1-7.4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74BF-E033-4B6F-B40E-BF63ECA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Focus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Hypothesis testing</a:t>
            </a:r>
          </a:p>
          <a:p>
            <a:pPr lvl="1"/>
            <a:r>
              <a:rPr lang="en-US" altLang="en-US" sz="2400" dirty="0"/>
              <a:t>One sample </a:t>
            </a:r>
          </a:p>
          <a:p>
            <a:pPr lvl="1"/>
            <a:r>
              <a:rPr lang="en-US" altLang="en-US" sz="2400" dirty="0"/>
              <a:t>K sample</a:t>
            </a:r>
          </a:p>
          <a:p>
            <a:pPr lvl="1"/>
            <a:r>
              <a:rPr lang="en-US" altLang="en-US" sz="2400" b="1" dirty="0"/>
              <a:t>Test for trend</a:t>
            </a:r>
          </a:p>
          <a:p>
            <a:pPr lvl="1"/>
            <a:r>
              <a:rPr lang="en-US" altLang="en-US" sz="2400" b="1" dirty="0"/>
              <a:t>Stratified tests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Lab </a:t>
            </a:r>
          </a:p>
          <a:p>
            <a:pPr marL="0" indent="0">
              <a:buNone/>
            </a:pPr>
            <a:endParaRPr lang="en-US" sz="2000" b="0" i="0" u="none" strike="noStrike" baseline="0" dirty="0"/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0D54-B96F-4160-9478-3BDF60A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D635-A55C-4509-960F-314B600F6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sample problem: To test if the sample comes from a population with a prespecified hazard rate h_0(t)   </a:t>
            </a:r>
          </a:p>
          <a:p>
            <a:r>
              <a:rPr lang="en-US" sz="2400" dirty="0"/>
              <a:t>Two samples or more samples: To test if there is no difference in survival between K treatments 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</a:rPr>
              <a:t>Test for trends: are the hazard functions ordered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</a:rPr>
              <a:t>Stratified tests: adjust for a categorical factor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AF8AE-5487-4C2E-954B-4D3BDCD7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1B4A-BDAE-4901-A0D0-0D701F5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2AF43-3831-480E-A344-9B7C725F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1918A6-4F7F-4605-9774-10FA3B3C2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57400"/>
            <a:ext cx="8297770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09C45-13DC-48D3-AE19-41D9A202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01179"/>
            <a:ext cx="2819400" cy="5416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260CBB-3328-411F-99A8-A61A448B2DCD}"/>
              </a:ext>
            </a:extLst>
          </p:cNvPr>
          <p:cNvSpPr txBox="1"/>
          <p:nvPr/>
        </p:nvSpPr>
        <p:spPr>
          <a:xfrm>
            <a:off x="3469240" y="453348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007D22-C86E-4808-A3C3-6690D886B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0" y="4581170"/>
            <a:ext cx="3048000" cy="3878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1BA017-7D61-45D7-AD38-E62179C4A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14" y="5156721"/>
            <a:ext cx="8451586" cy="8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1948-8F1B-4FD6-A0C6-A6E09B6E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7DC93-3B08-430A-80AF-7312635D3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027237"/>
            <a:ext cx="7714705" cy="4216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13952-FE6C-4189-893D-EA5F0284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7452D-2ACD-4846-B816-F424D086A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13" y="6166432"/>
            <a:ext cx="8126587" cy="534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F3A55-5209-4986-9AED-2ED34F063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256983"/>
            <a:ext cx="3733799" cy="4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BB9A-702E-4C9F-8F55-AB0D640D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0D3BB-B77A-4416-AB1E-727B2F91B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00" y="2286000"/>
            <a:ext cx="8314550" cy="3352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9AB94-724B-4BBB-8CCD-14C7C14F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7D3F-C4D0-4B49-B8A8-0022C1C3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73722-BD5B-4AFA-AFB2-9EA68F37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7449E8-6013-4110-A20A-154F9EF72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61" y="1981200"/>
            <a:ext cx="829534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965AB-E0DB-48C5-8BE1-F1B3772F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460703"/>
            <a:ext cx="7772400" cy="11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161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21413</TotalTime>
  <Words>557</Words>
  <Application>Microsoft Office PowerPoint</Application>
  <PresentationFormat>On-screen Show (4:3)</PresentationFormat>
  <Paragraphs>96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Tahoma</vt:lpstr>
      <vt:lpstr>Wingdings</vt:lpstr>
      <vt:lpstr>Blends</vt:lpstr>
      <vt:lpstr>STA/BST 222 Survival Analysis    Lecture 11  </vt:lpstr>
      <vt:lpstr>  How to contact me </vt:lpstr>
      <vt:lpstr>How to contact TA</vt:lpstr>
      <vt:lpstr>Focus</vt:lpstr>
      <vt:lpstr>General problems</vt:lpstr>
      <vt:lpstr> Notation</vt:lpstr>
      <vt:lpstr>Test for trend</vt:lpstr>
      <vt:lpstr>Test for trend</vt:lpstr>
      <vt:lpstr>Test statistic</vt:lpstr>
      <vt:lpstr>Example: Larynx Cancer study, KM 1.8</vt:lpstr>
      <vt:lpstr>Example: KM Curves for Different Stages</vt:lpstr>
      <vt:lpstr>Example: test and results</vt:lpstr>
      <vt:lpstr>Test for trend</vt:lpstr>
      <vt:lpstr>PowerPoint Presentation</vt:lpstr>
      <vt:lpstr>Stratified test: BMT example KM 1.10</vt:lpstr>
      <vt:lpstr>Stratified test</vt:lpstr>
      <vt:lpstr>Test statistic</vt:lpstr>
      <vt:lpstr>Test statistic</vt:lpstr>
      <vt:lpstr>Example: results</vt:lpstr>
      <vt:lpstr>Example: results</vt:lpstr>
      <vt:lpstr>Stratified tests</vt:lpstr>
      <vt:lpstr>Homework</vt:lpstr>
    </vt:vector>
  </TitlesOfParts>
  <Company>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246 Clinical Biostatistics Overview</dc:title>
  <dc:creator>Lihong</dc:creator>
  <cp:lastModifiedBy>Lihong Qi</cp:lastModifiedBy>
  <cp:revision>1183</cp:revision>
  <dcterms:created xsi:type="dcterms:W3CDTF">2006-12-28T23:57:12Z</dcterms:created>
  <dcterms:modified xsi:type="dcterms:W3CDTF">2020-11-06T00:42:13Z</dcterms:modified>
</cp:coreProperties>
</file>