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87" r:id="rId4"/>
    <p:sldId id="282" r:id="rId5"/>
    <p:sldId id="600" r:id="rId6"/>
    <p:sldId id="597" r:id="rId7"/>
    <p:sldId id="305" r:id="rId8"/>
    <p:sldId id="307" r:id="rId9"/>
    <p:sldId id="662" r:id="rId10"/>
    <p:sldId id="306" r:id="rId11"/>
    <p:sldId id="308" r:id="rId12"/>
    <p:sldId id="663" r:id="rId13"/>
    <p:sldId id="332" r:id="rId14"/>
    <p:sldId id="664" r:id="rId15"/>
    <p:sldId id="666" r:id="rId16"/>
    <p:sldId id="670" r:id="rId17"/>
    <p:sldId id="671" r:id="rId18"/>
    <p:sldId id="673" r:id="rId19"/>
    <p:sldId id="355" r:id="rId20"/>
    <p:sldId id="353" r:id="rId21"/>
    <p:sldId id="354" r:id="rId22"/>
    <p:sldId id="674" r:id="rId23"/>
    <p:sldId id="675" r:id="rId24"/>
    <p:sldId id="676" r:id="rId25"/>
    <p:sldId id="678" r:id="rId26"/>
    <p:sldId id="677" r:id="rId27"/>
    <p:sldId id="679" r:id="rId28"/>
    <p:sldId id="311" r:id="rId29"/>
    <p:sldId id="633" r:id="rId30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AD44EAAE-65B6-4B37-B1BE-D66B012E6214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9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4BC3C3DE-096D-4BB0-AC78-48E038F16565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D785B50E-0D49-464A-96A8-4ADB811043F9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EB3B66E4-444E-4A58-8BEB-6D4C92E14CAE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72260D12-63D1-4314-93A4-0F20A6228BB1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72260D12-63D1-4314-93A4-0F20A6228BB1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79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64459F06-47A4-4C72-88FA-8E799BF503EA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DA58F70-5DD0-4F81-A3FB-DC7901AE0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75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865436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12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Nov 10,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8229600" cy="868362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Time-independent covariates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4665" y="2209800"/>
            <a:ext cx="7848600" cy="5059363"/>
          </a:xfrm>
        </p:spPr>
        <p:txBody>
          <a:bodyPr/>
          <a:lstStyle/>
          <a:p>
            <a:r>
              <a:rPr lang="en-US" altLang="en-US" sz="2400" dirty="0">
                <a:latin typeface="+mn-lt"/>
              </a:rPr>
              <a:t>h0(t) is baseline hazard and unspecified</a:t>
            </a:r>
          </a:p>
          <a:p>
            <a:pPr lvl="1"/>
            <a:r>
              <a:rPr lang="en-US" altLang="en-US" sz="2400" dirty="0">
                <a:latin typeface="+mn-lt"/>
              </a:rPr>
              <a:t>Nuisance parameter function</a:t>
            </a:r>
          </a:p>
          <a:p>
            <a:r>
              <a:rPr lang="en-US" altLang="en-US" sz="2400" dirty="0">
                <a:latin typeface="+mn-lt"/>
              </a:rPr>
              <a:t>Z: fixed (time-independent) covariates</a:t>
            </a:r>
          </a:p>
          <a:p>
            <a:pPr marL="0" indent="0">
              <a:buNone/>
            </a:pP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764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8229600" cy="792162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Characteristics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762" y="1936482"/>
            <a:ext cx="8305800" cy="4906963"/>
          </a:xfrm>
        </p:spPr>
        <p:txBody>
          <a:bodyPr/>
          <a:lstStyle/>
          <a:p>
            <a:r>
              <a:rPr lang="en-US" altLang="en-US" sz="2800" dirty="0"/>
              <a:t>Log[h(</a:t>
            </a:r>
            <a:r>
              <a:rPr lang="en-US" altLang="en-US" sz="2800" dirty="0" err="1"/>
              <a:t>t|Z</a:t>
            </a:r>
            <a:r>
              <a:rPr lang="en-US" altLang="en-US" sz="2800" dirty="0"/>
              <a:t>)/h0(t)]=</a:t>
            </a:r>
            <a:r>
              <a:rPr lang="el-GR" altLang="en-US" sz="2800" dirty="0"/>
              <a:t> β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*z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+…+</a:t>
            </a:r>
            <a:r>
              <a:rPr lang="el-GR" altLang="en-US" sz="2800" dirty="0"/>
              <a:t>β</a:t>
            </a:r>
            <a:r>
              <a:rPr lang="en-US" altLang="en-US" sz="2800" baseline="-25000" dirty="0"/>
              <a:t>p</a:t>
            </a:r>
            <a:r>
              <a:rPr lang="en-US" altLang="en-US" sz="2800" dirty="0"/>
              <a:t>*</a:t>
            </a:r>
            <a:r>
              <a:rPr lang="en-US" altLang="en-US" sz="2800" dirty="0" err="1"/>
              <a:t>z</a:t>
            </a:r>
            <a:r>
              <a:rPr lang="en-US" altLang="en-US" sz="2800" baseline="-25000" dirty="0" err="1"/>
              <a:t>p</a:t>
            </a:r>
            <a:endParaRPr lang="en-US" altLang="en-US" sz="2800" dirty="0"/>
          </a:p>
          <a:p>
            <a:pPr lvl="1"/>
            <a:r>
              <a:rPr lang="en-US" altLang="en-US" sz="2400" dirty="0"/>
              <a:t>Linear model formulation for the covariate effects</a:t>
            </a:r>
            <a:endParaRPr lang="en-US" altLang="en-US" sz="2800" dirty="0"/>
          </a:p>
          <a:p>
            <a:r>
              <a:rPr lang="en-US" altLang="en-US" sz="2800" dirty="0"/>
              <a:t>Hazard ratio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dirty="0"/>
          </a:p>
        </p:txBody>
      </p:sp>
      <p:graphicFrame>
        <p:nvGraphicFramePr>
          <p:cNvPr id="9220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00645797"/>
              </p:ext>
            </p:extLst>
          </p:nvPr>
        </p:nvGraphicFramePr>
        <p:xfrm>
          <a:off x="1447800" y="3589862"/>
          <a:ext cx="6883147" cy="204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4" imgW="3200400" imgH="952500" progId="Equation.3">
                  <p:embed/>
                </p:oleObj>
              </mc:Choice>
              <mc:Fallback>
                <p:oleObj name="Equation" r:id="rId4" imgW="3200400" imgH="95250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9862"/>
                        <a:ext cx="6883147" cy="204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44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8229600" cy="792162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Characteristics (cont’d)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752600"/>
            <a:ext cx="8305800" cy="4906963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b="1" dirty="0"/>
              <a:t>Proportional hazards (PH): </a:t>
            </a:r>
            <a:r>
              <a:rPr lang="en-US" altLang="en-US" sz="2400" dirty="0"/>
              <a:t>hazard rate is constant over time, so is proportional </a:t>
            </a:r>
          </a:p>
          <a:p>
            <a:pPr lvl="1"/>
            <a:r>
              <a:rPr lang="en-US" altLang="en-US" sz="2400" dirty="0"/>
              <a:t>E.g. For a binary Z (e.g. treatment)</a:t>
            </a:r>
          </a:p>
          <a:p>
            <a:pPr lvl="1"/>
            <a:r>
              <a:rPr lang="en-US" altLang="en-US" sz="2400" dirty="0"/>
              <a:t>Interpretation: risk of having the event if one received treatment relative to the risk of having the event if one received placebo </a:t>
            </a:r>
          </a:p>
          <a:p>
            <a:pPr lvl="1"/>
            <a:r>
              <a:rPr lang="el-GR" altLang="en-US" sz="2400" dirty="0"/>
              <a:t>θ=</a:t>
            </a:r>
            <a:r>
              <a:rPr lang="en-US" altLang="en-US" sz="2400" dirty="0"/>
              <a:t>exp(</a:t>
            </a:r>
            <a:r>
              <a:rPr lang="el-GR" altLang="en-US" sz="2400" dirty="0"/>
              <a:t>β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</a:t>
            </a:r>
          </a:p>
          <a:p>
            <a:pPr>
              <a:defRPr/>
            </a:pPr>
            <a:r>
              <a:rPr lang="en-US" altLang="en-US" sz="2400" dirty="0"/>
              <a:t>Hazard ratio/relative risk: exp(</a:t>
            </a:r>
            <a:r>
              <a:rPr lang="el-GR" altLang="en-US" sz="2400" dirty="0"/>
              <a:t>β</a:t>
            </a:r>
            <a:r>
              <a:rPr lang="en-US" altLang="en-US" sz="2400" dirty="0"/>
              <a:t>) </a:t>
            </a:r>
          </a:p>
          <a:p>
            <a:pPr lvl="1">
              <a:defRPr/>
            </a:pPr>
            <a:r>
              <a:rPr lang="en-US" altLang="en-US" sz="2000" dirty="0"/>
              <a:t>A relative risk measure </a:t>
            </a:r>
          </a:p>
          <a:p>
            <a:pPr lvl="1">
              <a:defRPr/>
            </a:pPr>
            <a:r>
              <a:rPr lang="en-US" altLang="en-US" sz="2000" dirty="0"/>
              <a:t>&gt;1: increasing risk</a:t>
            </a:r>
          </a:p>
          <a:p>
            <a:pPr lvl="1">
              <a:defRPr/>
            </a:pPr>
            <a:r>
              <a:rPr lang="en-US" altLang="en-US" sz="2000" dirty="0"/>
              <a:t>&lt;1: decreasing risk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139AE-1CC7-4F8A-9DF6-A465522E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44762"/>
            <a:ext cx="2863596" cy="5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5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Assumptions of Cox PH model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altLang="en-US" sz="2800" dirty="0"/>
              <a:t>IID observations</a:t>
            </a:r>
          </a:p>
          <a:p>
            <a:r>
              <a:rPr lang="en-US" altLang="en-US" sz="2800" dirty="0"/>
              <a:t>Noninformative/independent censoring </a:t>
            </a:r>
          </a:p>
          <a:p>
            <a:r>
              <a:rPr lang="en-US" altLang="en-US" sz="2800" dirty="0"/>
              <a:t>Hazard ratio (HR) is independent of time</a:t>
            </a:r>
          </a:p>
          <a:p>
            <a:r>
              <a:rPr lang="en-US" altLang="en-US" sz="2800" dirty="0"/>
              <a:t>Hazard ratio for two Z’s are proportional</a:t>
            </a:r>
          </a:p>
          <a:p>
            <a:r>
              <a:rPr lang="en-US" altLang="en-US" sz="2800" dirty="0"/>
              <a:t>An example when the PH assumption is not satisfied</a:t>
            </a:r>
          </a:p>
          <a:p>
            <a:pPr lvl="1"/>
            <a:r>
              <a:rPr lang="en-US" altLang="en-US" sz="2400" dirty="0"/>
              <a:t>Hazard cross</a:t>
            </a:r>
          </a:p>
        </p:txBody>
      </p:sp>
    </p:spTree>
    <p:extLst>
      <p:ext uri="{BB962C8B-B14F-4D97-AF65-F5344CB8AC3E}">
        <p14:creationId xmlns:p14="http://schemas.microsoft.com/office/powerpoint/2010/main" val="415766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CA3-A0EF-4488-B6A1-963F86F9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D7C2F-4280-4364-A77C-6275C37D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933C43-E2D4-449E-AE28-FFDC6062A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46" y="1979182"/>
            <a:ext cx="8763458" cy="42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8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CDD1-EA18-46C6-8063-B8163A6C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likelihood function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E11B6-361C-4D13-A153-D146DA859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956" y="2057400"/>
            <a:ext cx="7544244" cy="46255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FB544-4F2B-4782-BE69-5404D0C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59C9-CD70-42A9-ACB3-FB5F7DB1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40DA-B689-4874-8BFE-437BE57C4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1902619"/>
            <a:ext cx="4371975" cy="4114800"/>
          </a:xfrm>
        </p:spPr>
        <p:txBody>
          <a:bodyPr/>
          <a:lstStyle/>
          <a:p>
            <a:pPr algn="l"/>
            <a:r>
              <a:rPr lang="en-US" sz="2000" b="0" i="0" u="none" strike="noStrike" baseline="0" dirty="0"/>
              <a:t>the numerator depends only on information from the individual who experiences the event </a:t>
            </a:r>
          </a:p>
          <a:p>
            <a:pPr algn="l"/>
            <a:r>
              <a:rPr lang="en-US" sz="2000" b="0" i="0" u="none" strike="noStrike" baseline="0" dirty="0"/>
              <a:t>the denominator utilizes information about all individuals at risk prior to </a:t>
            </a:r>
            <a:r>
              <a:rPr lang="en-US" sz="2000" b="0" i="0" u="none" strike="noStrike" baseline="0" dirty="0" err="1"/>
              <a:t>t_i</a:t>
            </a:r>
            <a:r>
              <a:rPr lang="en-US" sz="2000" b="0" i="0" u="none" strike="noStrike" baseline="0" dirty="0"/>
              <a:t> (who have not yet experienced the event, including some individuals who will be censored later).</a:t>
            </a:r>
          </a:p>
          <a:p>
            <a:pPr algn="l"/>
            <a:r>
              <a:rPr lang="en-US" sz="2000" b="0" i="0" u="none" strike="noStrike" baseline="0" dirty="0"/>
              <a:t>Partial likelihood </a:t>
            </a:r>
            <a:r>
              <a:rPr lang="en-US" sz="2000" dirty="0"/>
              <a:t>(</a:t>
            </a:r>
            <a:r>
              <a:rPr lang="en-US" sz="2000" b="0" i="0" u="none" strike="noStrike" baseline="0" dirty="0"/>
              <a:t>PL) is not a standard likelihood, but it has (almost) all nice properties of a standard likelihood.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9BD33-FFA4-4A98-B666-06E5068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1AE4F-3800-4BD7-8E14-83C5972D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" y="2497851"/>
            <a:ext cx="41578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894E-A1E1-42B4-8B4F-9ED60B64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estimator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AB904-37C2-488F-BBBE-BC6F79170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53" y="2057400"/>
            <a:ext cx="8446494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69B1-B5E6-449C-BCBE-60FE1C5C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78F85-DB4D-4CA4-AA1C-88FD66C286C6}"/>
              </a:ext>
            </a:extLst>
          </p:cNvPr>
          <p:cNvSpPr txBox="1"/>
          <p:nvPr/>
        </p:nvSpPr>
        <p:spPr>
          <a:xfrm>
            <a:off x="533400" y="5181600"/>
            <a:ext cx="7924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Note: no close form for the estimator. Estimator can be obtained </a:t>
            </a:r>
            <a:r>
              <a:rPr lang="en-US" sz="2000" b="0" i="0" u="none" strike="noStrike" baseline="0" dirty="0">
                <a:latin typeface="+mn-lt"/>
              </a:rPr>
              <a:t>numerically, as shown in Appendix A, using a Newton–Raphson technique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351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047A-9E09-47A8-82E5-5BED15D2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29C66-68CE-41D4-8EE2-764DAB84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212D0-AC23-498D-9809-EA584BF2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test: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Three ways: </a:t>
            </a:r>
          </a:p>
          <a:p>
            <a:pPr lvl="1"/>
            <a:r>
              <a:rPr lang="en-US" sz="2400" dirty="0"/>
              <a:t>Wald test</a:t>
            </a:r>
          </a:p>
          <a:p>
            <a:pPr lvl="1"/>
            <a:r>
              <a:rPr lang="en-US" sz="2400" dirty="0"/>
              <a:t>Likelihood ratio</a:t>
            </a:r>
          </a:p>
          <a:p>
            <a:pPr lvl="1"/>
            <a:r>
              <a:rPr lang="en-US" sz="2400" dirty="0"/>
              <a:t>Score test</a:t>
            </a:r>
          </a:p>
          <a:p>
            <a:pPr algn="l"/>
            <a:r>
              <a:rPr lang="en-US" sz="2400" dirty="0"/>
              <a:t>Information matrix: </a:t>
            </a:r>
            <a:r>
              <a:rPr lang="en-US" sz="2400" b="0" i="0" u="none" strike="noStrike" baseline="0" dirty="0"/>
              <a:t>the negative of the matrix of second derivatives of the log likelihood and is given by          (</a:t>
            </a:r>
            <a:r>
              <a:rPr lang="en-US" sz="2400" dirty="0"/>
              <a:t>see </a:t>
            </a:r>
            <a:r>
              <a:rPr lang="en-US" sz="2400" b="0" i="0" u="none" strike="noStrike" baseline="0" dirty="0"/>
              <a:t>KM 8.3.4)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18083-D2E4-4335-A809-2439E3FE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41" y="2542270"/>
            <a:ext cx="4648200" cy="733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6E687-7691-45AE-A48F-891D0BAA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790045"/>
            <a:ext cx="838200" cy="51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490367-7E87-4171-ADFE-51941A32A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14" y="5918634"/>
            <a:ext cx="2633054" cy="8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CE80-6AD4-4284-9353-5CC7DFAD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15A63-67B0-4F3F-BC9D-28C5C40902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Based on the partial likelihood function, find the partial MLE </a:t>
                </a:r>
                <a:r>
                  <a:rPr lang="en-US" sz="2400" b="1" dirty="0"/>
                  <a:t>b, </a:t>
                </a:r>
                <a:r>
                  <a:rPr lang="en-US" sz="2400" dirty="0"/>
                  <a:t>which has a p-variate normal distribution with mean     and variance-covariance estimated by the inverse of the information matrix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Follows </a:t>
                </a:r>
                <a:r>
                  <a:rPr lang="en-US" sz="2400" b="0" i="0" u="none" strike="noStrike" baseline="0" dirty="0"/>
                  <a:t>a chi-squared distribution with </a:t>
                </a:r>
                <a:r>
                  <a:rPr lang="en-US" sz="2400" b="0" i="1" u="none" strike="noStrike" baseline="0" dirty="0"/>
                  <a:t>p </a:t>
                </a:r>
                <a:r>
                  <a:rPr lang="en-US" sz="2400" b="0" i="0" u="none" strike="noStrike" baseline="0" dirty="0"/>
                  <a:t>degrees of freedom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/>
                  <a:t>is true for large samples.</a:t>
                </a:r>
                <a:endParaRPr lang="en-US" sz="2400" dirty="0"/>
              </a:p>
              <a:p>
                <a:r>
                  <a:rPr lang="en-US" sz="2400" dirty="0"/>
                  <a:t>For a single covariate, test statistic is equal to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follows a standard normal distribution for large samples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15A63-67B0-4F3F-BC9D-28C5C4090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b="-16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4A4C30-112B-4E50-8BFD-9CFE4C8C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007" y="3634154"/>
            <a:ext cx="4416897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4FDE9-EC24-4A3B-8136-559ECFEE0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533209"/>
            <a:ext cx="794646" cy="452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B4A91-0CD5-4225-AF8B-EEE70A26C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909" y="2786975"/>
            <a:ext cx="421979" cy="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2BCE-7A41-40E9-90D0-FC2D1E34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26BAE-676A-43F9-9394-F24371ED6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2133600"/>
                <a:ext cx="7772400" cy="4114800"/>
              </a:xfrm>
            </p:spPr>
            <p:txBody>
              <a:bodyPr/>
              <a:lstStyle/>
              <a:p>
                <a:r>
                  <a:rPr lang="en-US" sz="2800" dirty="0"/>
                  <a:t> </a:t>
                </a:r>
                <a:r>
                  <a:rPr lang="en-US" sz="2400" dirty="0"/>
                  <a:t>Calculate the difference in -2 log-likelihood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algn="l"/>
                <a:r>
                  <a:rPr lang="en-US" sz="2400" dirty="0"/>
                  <a:t>Follows  </a:t>
                </a:r>
                <a:r>
                  <a:rPr lang="en-US" sz="2400" b="0" i="0" u="none" strike="noStrike" baseline="0" dirty="0"/>
                  <a:t>a chi-squared distribution with </a:t>
                </a:r>
                <a:r>
                  <a:rPr lang="en-US" sz="2400" b="0" i="1" u="none" strike="noStrike" baseline="0" dirty="0"/>
                  <a:t>p </a:t>
                </a:r>
                <a:r>
                  <a:rPr lang="en-US" sz="2400" b="0" i="0" u="none" strike="noStrike" baseline="0" dirty="0"/>
                  <a:t>degrees of freedom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/>
                  <a:t> for large </a:t>
                </a:r>
                <a:r>
                  <a:rPr lang="en-US" sz="2400" b="0" i="1" u="none" strike="noStrike" baseline="0" dirty="0"/>
                  <a:t>n</a:t>
                </a:r>
                <a:r>
                  <a:rPr lang="en-US" sz="2400" b="0" i="0" u="none" strike="noStrike" baseline="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26BAE-676A-43F9-9394-F24371ED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2133600"/>
                <a:ext cx="7772400" cy="4114800"/>
              </a:xfrm>
              <a:blipFill>
                <a:blip r:embed="rId2"/>
                <a:stretch>
                  <a:fillRect l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2075402-5237-4BE5-AFE8-60DB96E0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743200"/>
            <a:ext cx="4318923" cy="85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68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48AC-121B-4322-BFD7-90E79C1C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2D7FE-6875-41F2-ABE4-2C64C2000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Derive the score equation and the information matrix as indicated earlier</a:t>
                </a:r>
              </a:p>
              <a:p>
                <a:r>
                  <a:rPr lang="en-US" sz="2400" dirty="0"/>
                  <a:t>Under the null hypothesis,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the test statistic is equal to</a:t>
                </a:r>
                <a:br>
                  <a:rPr lang="en-US" sz="2400" b="0" i="1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It follows a chi-squared distribution with p df under the null hypothesis.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2D7FE-6875-41F2-ABE4-2C64C2000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06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8966-67D3-476E-AA6F-D0D24C2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altLang="en-US" dirty="0"/>
              <a:t>Breast cancer trial</a:t>
            </a:r>
            <a:br>
              <a:rPr lang="en-US" altLang="en-US" dirty="0"/>
            </a:br>
            <a:r>
              <a:rPr lang="en-US" dirty="0"/>
              <a:t> KM 1.5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32AE-1500-45D8-B5D3-8468D513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199" y="2128838"/>
            <a:ext cx="7772400" cy="4114800"/>
          </a:xfrm>
        </p:spPr>
        <p:txBody>
          <a:bodyPr/>
          <a:lstStyle/>
          <a:p>
            <a:pPr algn="l"/>
            <a:r>
              <a:rPr lang="en-US" sz="2000" b="0" i="0" u="none" strike="noStrike" baseline="0" dirty="0"/>
              <a:t>In section 1.5, we introduced a study designed to determine if female breast-cancer patients, originally classified as lymph node negative by standard light microscopy (SLM), could be more accurately classified by immunohistochemical (IH) examination of their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lymph nodes with an </a:t>
            </a:r>
            <a:r>
              <a:rPr lang="en-US" sz="2000" b="0" i="0" u="none" strike="noStrike" baseline="0" dirty="0" err="1"/>
              <a:t>anticytokeratin</a:t>
            </a:r>
            <a:r>
              <a:rPr lang="en-US" sz="2000" b="0" i="0" u="none" strike="noStrike" baseline="0" dirty="0"/>
              <a:t>, monoclonal antibody cocktail.</a:t>
            </a:r>
          </a:p>
          <a:p>
            <a:pPr algn="l"/>
            <a:r>
              <a:rPr lang="en-US" sz="2000" b="0" i="0" u="none" strike="noStrike" baseline="0" dirty="0"/>
              <a:t>To perform a proportional hazards regression with </a:t>
            </a:r>
            <a:r>
              <a:rPr lang="en-US" sz="2000" b="0" i="0" u="none" strike="noStrike" baseline="0" dirty="0" err="1"/>
              <a:t>immunoperoxidase</a:t>
            </a:r>
            <a:r>
              <a:rPr lang="en-US" sz="2000" b="0" i="0" u="none" strike="noStrike" baseline="0" dirty="0"/>
              <a:t> status as the single covariate in the model.</a:t>
            </a:r>
          </a:p>
          <a:p>
            <a:pPr algn="l"/>
            <a:r>
              <a:rPr lang="en-US" sz="2000" b="0" i="0" u="none" strike="noStrike" baseline="0" dirty="0"/>
              <a:t>We adopt the usual regression formulation of a dichotomous independent variable and construct a dummy (or indicator) variable as follows.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E12FA-0DA6-4704-B296-5A2E9C74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62C9-CD5B-4836-85C3-C631C913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altLang="en-US" dirty="0"/>
              <a:t>Breast cancer trial</a:t>
            </a:r>
            <a:br>
              <a:rPr lang="en-US" altLang="en-US" dirty="0"/>
            </a:br>
            <a:r>
              <a:rPr lang="en-US" dirty="0"/>
              <a:t> KM 1.5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D79B-4BD6-4B87-B553-DB99873D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Binary IHC responses</a:t>
            </a:r>
          </a:p>
          <a:p>
            <a:pPr lvl="1"/>
            <a:r>
              <a:rPr lang="en-US" altLang="en-US" dirty="0"/>
              <a:t>Positive indicator</a:t>
            </a:r>
          </a:p>
          <a:p>
            <a:r>
              <a:rPr lang="en-US" altLang="en-US" dirty="0"/>
              <a:t>What’s the partial likelihood?</a:t>
            </a:r>
          </a:p>
          <a:p>
            <a:r>
              <a:rPr lang="en-US" altLang="en-US" dirty="0"/>
              <a:t>What’s the score equation?</a:t>
            </a:r>
          </a:p>
          <a:p>
            <a:r>
              <a:rPr lang="en-US" altLang="en-US" dirty="0"/>
              <a:t>What’s the information?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32F50-00B3-4BC2-A281-67EDAC64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2917-1A2A-4C2F-B04D-A7C55CEF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altLang="en-US" dirty="0"/>
              <a:t>Breast cancer trial</a:t>
            </a:r>
            <a:br>
              <a:rPr lang="en-US" altLang="en-US" dirty="0"/>
            </a:br>
            <a:r>
              <a:rPr lang="en-US" dirty="0"/>
              <a:t> KM 1.5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B4F9-84B0-44A2-BA3C-5A23EF29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baseline="0" dirty="0"/>
              <a:t>Let </a:t>
            </a:r>
            <a:r>
              <a:rPr lang="en-US" sz="2400" b="0" i="1" u="none" strike="noStrike" baseline="0" dirty="0"/>
              <a:t>Z =</a:t>
            </a:r>
            <a:r>
              <a:rPr lang="en-US" sz="2400" b="0" i="0" u="none" strike="noStrike" baseline="0" dirty="0"/>
              <a:t> 1 if the patient is </a:t>
            </a:r>
            <a:r>
              <a:rPr lang="en-US" sz="2400" b="0" i="0" u="none" strike="noStrike" baseline="0" dirty="0" err="1"/>
              <a:t>immunoperoxidase</a:t>
            </a:r>
            <a:r>
              <a:rPr lang="en-US" sz="2400" b="0" i="0" u="none" strike="noStrike" baseline="0" dirty="0"/>
              <a:t> positive, 0 otherwise.</a:t>
            </a:r>
          </a:p>
          <a:p>
            <a:r>
              <a:rPr lang="en-US" sz="2400" dirty="0"/>
              <a:t>The Cox PH model: </a:t>
            </a:r>
            <a:endParaRPr lang="en-US" sz="2400" b="0" i="0" u="none" strike="noStrike" baseline="0" dirty="0"/>
          </a:p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750BE-86B2-45B1-9DD8-8816E0ED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8E4E2-7599-4AB7-954B-B1C267F0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12558"/>
            <a:ext cx="6096000" cy="311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FB06E-8543-495E-9FFF-5790D24A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51807"/>
            <a:ext cx="7625071" cy="3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6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CDD1-EA18-46C6-8063-B8163A6C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likelihood function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E11B6-361C-4D13-A153-D146DA859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956" y="2057400"/>
            <a:ext cx="7544244" cy="46255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FB544-4F2B-4782-BE69-5404D0C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0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9F8F-E583-4D5A-96E1-421ED5EA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KM 1.5 Partial log-likelihood and score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21E7-E434-4E03-ABC1-57FB389A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A12C3-2FA9-44A8-B05D-4452409C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20411"/>
            <a:ext cx="2819400" cy="578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91452-EF3C-43F6-B73A-0A3212D3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4800600"/>
            <a:ext cx="5943600" cy="615232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80E1420-DD3A-4C4F-B8FC-3EA2A64B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188"/>
            <a:ext cx="7772400" cy="41148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T</a:t>
            </a:r>
            <a:r>
              <a:rPr lang="en-US" sz="2800" b="0" i="0" u="none" strike="noStrike" baseline="0" dirty="0">
                <a:latin typeface="+mn-lt"/>
              </a:rPr>
              <a:t>he number of deaths in the </a:t>
            </a:r>
            <a:r>
              <a:rPr lang="en-US" sz="2800" b="0" i="0" u="none" strike="noStrike" baseline="0" dirty="0" err="1">
                <a:latin typeface="+mn-lt"/>
              </a:rPr>
              <a:t>immunoperoxide</a:t>
            </a:r>
            <a:r>
              <a:rPr lang="en-US" sz="2800" b="0" i="0" u="none" strike="noStrike" baseline="0" dirty="0">
                <a:latin typeface="+mn-lt"/>
              </a:rPr>
              <a:t> positive sample</a:t>
            </a:r>
            <a:endParaRPr lang="en-US" sz="2800" dirty="0">
              <a:latin typeface="+mn-lt"/>
            </a:endParaRPr>
          </a:p>
          <a:p>
            <a:endParaRPr lang="en-US" sz="2800" dirty="0"/>
          </a:p>
          <a:p>
            <a:r>
              <a:rPr lang="en-US" sz="2800" b="0" i="1" u="none" strike="noStrike" baseline="0" dirty="0">
                <a:latin typeface="+mn-lt"/>
              </a:rPr>
              <a:t>Y_</a:t>
            </a:r>
            <a:r>
              <a:rPr lang="en-US" sz="2800" b="0" i="0" u="none" strike="noStrike" baseline="0" dirty="0">
                <a:latin typeface="+mn-lt"/>
              </a:rPr>
              <a:t>0</a:t>
            </a:r>
            <a:r>
              <a:rPr lang="en-US" sz="2800" b="0" i="1" u="none" strike="noStrike" baseline="0" dirty="0">
                <a:latin typeface="+mn-lt"/>
              </a:rPr>
              <a:t>i </a:t>
            </a:r>
            <a:r>
              <a:rPr lang="en-US" sz="2800" b="0" i="0" u="none" strike="noStrike" baseline="0" dirty="0">
                <a:latin typeface="+mn-lt"/>
              </a:rPr>
              <a:t>(</a:t>
            </a:r>
            <a:r>
              <a:rPr lang="en-US" sz="2800" b="0" i="1" u="none" strike="noStrike" baseline="0" dirty="0">
                <a:latin typeface="+mn-lt"/>
              </a:rPr>
              <a:t>Y_</a:t>
            </a:r>
            <a:r>
              <a:rPr lang="en-US" sz="2800" b="0" i="0" u="none" strike="noStrike" baseline="0" dirty="0">
                <a:latin typeface="+mn-lt"/>
              </a:rPr>
              <a:t>1</a:t>
            </a:r>
            <a:r>
              <a:rPr lang="en-US" sz="2800" b="0" i="1" u="none" strike="noStrike" baseline="0" dirty="0">
                <a:latin typeface="+mn-lt"/>
              </a:rPr>
              <a:t>i </a:t>
            </a:r>
            <a:r>
              <a:rPr lang="en-US" sz="2800" b="0" i="0" u="none" strike="noStrike" baseline="0" dirty="0">
                <a:latin typeface="+mn-lt"/>
              </a:rPr>
              <a:t>) is the number of individuals at risk in the </a:t>
            </a:r>
            <a:r>
              <a:rPr lang="en-US" sz="2800" b="0" i="0" u="none" strike="noStrike" baseline="0" dirty="0" err="1">
                <a:latin typeface="+mn-lt"/>
              </a:rPr>
              <a:t>immunoperoxidase</a:t>
            </a:r>
            <a:r>
              <a:rPr lang="en-US" sz="2800" dirty="0">
                <a:latin typeface="+mn-lt"/>
              </a:rPr>
              <a:t> </a:t>
            </a:r>
            <a:r>
              <a:rPr lang="en-US" sz="2800" b="0" i="0" u="none" strike="noStrike" baseline="0" dirty="0">
                <a:latin typeface="+mn-lt"/>
              </a:rPr>
              <a:t>negative (positive) sample at time </a:t>
            </a:r>
            <a:r>
              <a:rPr lang="en-US" sz="2800" b="0" i="1" u="none" strike="noStrike" baseline="0" dirty="0" err="1">
                <a:latin typeface="+mn-lt"/>
              </a:rPr>
              <a:t>t_i</a:t>
            </a:r>
            <a:r>
              <a:rPr lang="en-US" sz="2800" b="0" i="1" u="none" strike="noStrike" baseline="0" dirty="0">
                <a:latin typeface="+mn-lt"/>
              </a:rPr>
              <a:t> </a:t>
            </a:r>
            <a:r>
              <a:rPr lang="en-US" sz="2800" b="0" i="0" u="none" strike="noStrike" baseline="0" dirty="0">
                <a:latin typeface="+mn-lt"/>
              </a:rPr>
              <a:t>.</a:t>
            </a:r>
            <a:endParaRPr lang="en-US" sz="28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9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E81C-2DA1-44A6-9EFE-98A71630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KM 1.5 Partial log-likelihood and score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2AEC8-89F4-4FD9-B189-2446878D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002638-AAF7-4F4F-ADF7-A7BBCBD0B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7524029" cy="389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9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1447" y="914400"/>
            <a:ext cx="8229600" cy="792162"/>
          </a:xfrm>
        </p:spPr>
        <p:txBody>
          <a:bodyPr/>
          <a:lstStyle/>
          <a:p>
            <a:pPr algn="ctr"/>
            <a:r>
              <a:rPr lang="en-US" altLang="en-US" sz="3600" dirty="0"/>
              <a:t>Why Cox PH models are popular?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17989" y="1981200"/>
            <a:ext cx="8229600" cy="5791200"/>
          </a:xfrm>
        </p:spPr>
        <p:txBody>
          <a:bodyPr/>
          <a:lstStyle/>
          <a:p>
            <a:r>
              <a:rPr lang="en-US" altLang="en-US" sz="2400" dirty="0"/>
              <a:t>KM, log-rank test and Cox model are three most popular survival analysis methods.</a:t>
            </a:r>
          </a:p>
          <a:p>
            <a:r>
              <a:rPr lang="en-US" altLang="en-US" sz="2400" dirty="0"/>
              <a:t>Semi-parametric property</a:t>
            </a:r>
          </a:p>
          <a:p>
            <a:pPr lvl="1"/>
            <a:r>
              <a:rPr lang="en-US" altLang="en-US" sz="2000" dirty="0"/>
              <a:t>Will approximate Weibull /exponential if the correct model is Weibull/exponential</a:t>
            </a:r>
          </a:p>
          <a:p>
            <a:pPr lvl="1"/>
            <a:r>
              <a:rPr lang="en-US" altLang="en-US" sz="2000" dirty="0"/>
              <a:t>Can estimate </a:t>
            </a:r>
            <a:r>
              <a:rPr lang="el-GR" altLang="en-US" sz="2000" dirty="0"/>
              <a:t>β</a:t>
            </a:r>
            <a:r>
              <a:rPr lang="en-US" altLang="en-US" sz="2000" dirty="0"/>
              <a:t> without specifying h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(t)</a:t>
            </a:r>
          </a:p>
          <a:p>
            <a:pPr lvl="1"/>
            <a:r>
              <a:rPr lang="en-US" altLang="en-US" sz="2000" dirty="0"/>
              <a:t>Can estimate h(t) and S(t) using a minimum of assumptions  </a:t>
            </a:r>
          </a:p>
          <a:p>
            <a:r>
              <a:rPr lang="en-US" altLang="en-US" sz="2400" dirty="0"/>
              <a:t>Cox PH regression preferred to logistic regression</a:t>
            </a:r>
          </a:p>
          <a:p>
            <a:pPr lvl="1"/>
            <a:r>
              <a:rPr lang="en-US" altLang="en-US" sz="2000" dirty="0"/>
              <a:t>Survival time and censoring</a:t>
            </a:r>
          </a:p>
          <a:p>
            <a:pPr lvl="1"/>
            <a:r>
              <a:rPr lang="en-US" altLang="en-US" sz="2000" dirty="0"/>
              <a:t>Hazard ratio/relative </a:t>
            </a:r>
            <a:r>
              <a:rPr lang="en-US" altLang="en-US" sz="2000"/>
              <a:t>risk interpretation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3620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0390-8A90-4A86-BC05-3D6BB44F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BF74-A9CF-4E8A-9281-2FF1ECE0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Reading: KM 8.1-8.3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74BF-E033-4B6F-B40E-BF63ECA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Semiparametric proportional hazards (PH) regression  </a:t>
            </a:r>
          </a:p>
          <a:p>
            <a:pPr marL="0" indent="0">
              <a:buNone/>
            </a:pPr>
            <a:endParaRPr lang="en-US" sz="2000" b="0" i="0" u="none" strike="noStrike" baseline="0" dirty="0"/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0D54-B96F-4160-9478-3BDF60A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D635-A55C-4509-960F-314B600F6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sample problem: To test if the sample comes from a population with a prespecified hazard rate h_0(t)   </a:t>
            </a:r>
          </a:p>
          <a:p>
            <a:r>
              <a:rPr lang="en-US" sz="2400" dirty="0"/>
              <a:t>Two samples or more samples: To test if there is no difference in survival between K treatments </a:t>
            </a:r>
          </a:p>
          <a:p>
            <a:pPr algn="l"/>
            <a:r>
              <a:rPr lang="en-US" sz="2400" i="0" u="none" strike="noStrike" baseline="0" dirty="0">
                <a:solidFill>
                  <a:srgbClr val="000000"/>
                </a:solidFill>
              </a:rPr>
              <a:t>Test for trends: are the hazard functions ordered</a:t>
            </a:r>
          </a:p>
          <a:p>
            <a:pPr algn="l"/>
            <a:r>
              <a:rPr lang="en-US" sz="2400" i="0" u="none" strike="noStrike" baseline="0" dirty="0">
                <a:solidFill>
                  <a:srgbClr val="000000"/>
                </a:solidFill>
              </a:rPr>
              <a:t>Stratified tests: adjust for a categorical factor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</a:rPr>
              <a:t>Modeling</a:t>
            </a:r>
            <a:r>
              <a:rPr lang="en-US" sz="2400" dirty="0">
                <a:solidFill>
                  <a:srgbClr val="000000"/>
                </a:solidFill>
              </a:rPr>
              <a:t>: relationship between survival outcomes and covariates of interest, with and without controlling for other factors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AF8AE-5487-4C2E-954B-4D3BDCD7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7B0B-7210-404D-8EB5-D028F500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WHI Dietary Modification trial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795E-6411-4289-ACE6-2401F469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Objective: To examine the long-term influence of the dietary modification intervention on deaths as a result of and after breast cancer during 8.5 years (median) of dietary intervention and cumulatively for all breast cancers diagnosed during 16.1 years (median) of follow-up.</a:t>
            </a:r>
          </a:p>
          <a:p>
            <a:r>
              <a:rPr lang="en-US" sz="2400" b="0" i="0" dirty="0">
                <a:effectLst/>
              </a:rPr>
              <a:t>Covariate of interest: dietary modification intervention (yes vs no)</a:t>
            </a:r>
          </a:p>
          <a:p>
            <a:r>
              <a:rPr lang="en-US" sz="2400" dirty="0"/>
              <a:t>Other covariates: age, BMI, diabetes, race/ethnicity…</a:t>
            </a:r>
            <a:endParaRPr lang="en-US" sz="2400" b="0" i="0" dirty="0">
              <a:effectLst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Chlebowski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RT, </a:t>
            </a:r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Aragaki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AK, Anderson GL, Thomson CA, Manson JE, Simon MS, Howard BV, Rohan TE, </a:t>
            </a:r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Snetselar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L, Lane D, Barrington W, </a:t>
            </a:r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Vitolins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MZ, Womack C, Qi L, Hou L, Thomas F, Prentice RL. 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  <a:hlinkClick r:id="rId2"/>
              </a:rPr>
              <a:t>Low-Fat Dietary Pattern and Breast Cancer Mortality in the Women's Health Initiative Randomized Controlled Trial</a:t>
            </a:r>
            <a:r>
              <a:rPr lang="en-US" sz="1600" u="sng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  <a:hlinkClick r:id="rId2"/>
              </a:rPr>
              <a:t>.</a:t>
            </a:r>
            <a:r>
              <a:rPr lang="en-US" sz="1600" dirty="0"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J Clin Oncol. 2017 Sep 1;35(25):2919-2926. 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A611-A5B3-4250-BFE7-C0532FA1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66800"/>
            <a:ext cx="8229600" cy="715962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384" y="1981200"/>
            <a:ext cx="8534400" cy="5211763"/>
          </a:xfrm>
        </p:spPr>
        <p:txBody>
          <a:bodyPr/>
          <a:lstStyle/>
          <a:p>
            <a:r>
              <a:rPr lang="en-US" altLang="en-US" sz="2800" dirty="0"/>
              <a:t>Limitations with Kaplan-Meier method  </a:t>
            </a:r>
          </a:p>
          <a:p>
            <a:pPr lvl="1"/>
            <a:r>
              <a:rPr lang="en-US" altLang="en-US" sz="2400" dirty="0"/>
              <a:t>Cannot handle continuous covariates</a:t>
            </a:r>
          </a:p>
          <a:p>
            <a:pPr lvl="1"/>
            <a:r>
              <a:rPr lang="en-US" altLang="en-US" sz="2400" dirty="0"/>
              <a:t>Cannot adjust for covariates</a:t>
            </a:r>
          </a:p>
          <a:p>
            <a:pPr lvl="1"/>
            <a:r>
              <a:rPr lang="en-US" altLang="en-US" sz="2400" dirty="0"/>
              <a:t>Cannot directly generate hazard ratio</a:t>
            </a:r>
          </a:p>
          <a:p>
            <a:r>
              <a:rPr lang="en-US" altLang="en-US" sz="2800" dirty="0"/>
              <a:t>Potential confounders</a:t>
            </a:r>
          </a:p>
          <a:p>
            <a:r>
              <a:rPr lang="en-US" altLang="en-US" sz="2800" dirty="0"/>
              <a:t>Regression techniques to obtain adjusted survival curves.</a:t>
            </a:r>
          </a:p>
          <a:p>
            <a:r>
              <a:rPr lang="en-US" altLang="en-US" sz="2800" dirty="0"/>
              <a:t>Semiparametric proportional hazards model</a:t>
            </a:r>
          </a:p>
          <a:p>
            <a:r>
              <a:rPr lang="en-US" altLang="en-US" sz="2800" dirty="0"/>
              <a:t>Popular Cox proportional hazards model</a:t>
            </a:r>
          </a:p>
          <a:p>
            <a:pPr lvl="1"/>
            <a:r>
              <a:rPr lang="en-US" altLang="en-US" sz="2400" dirty="0"/>
              <a:t>Proposed by Cox (1972)</a:t>
            </a:r>
          </a:p>
        </p:txBody>
      </p:sp>
    </p:spTree>
    <p:extLst>
      <p:ext uri="{BB962C8B-B14F-4D97-AF65-F5344CB8AC3E}">
        <p14:creationId xmlns:p14="http://schemas.microsoft.com/office/powerpoint/2010/main" val="414157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229600" cy="715962"/>
          </a:xfrm>
        </p:spPr>
        <p:txBody>
          <a:bodyPr/>
          <a:lstStyle/>
          <a:p>
            <a:r>
              <a:rPr lang="en-US" altLang="en-US" sz="4400" dirty="0"/>
              <a:t>Semiparametric proportional hazards model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5211763"/>
          </a:xfrm>
        </p:spPr>
        <p:txBody>
          <a:bodyPr/>
          <a:lstStyle/>
          <a:p>
            <a:r>
              <a:rPr lang="en-US" altLang="en-US" sz="2800" dirty="0"/>
              <a:t>Hazard function </a:t>
            </a:r>
          </a:p>
          <a:p>
            <a:pPr lvl="1"/>
            <a:r>
              <a:rPr lang="en-US" altLang="en-US" sz="2400" dirty="0"/>
              <a:t> 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A semi-parametric model. </a:t>
            </a:r>
          </a:p>
          <a:p>
            <a:pPr lvl="1"/>
            <a:r>
              <a:rPr lang="en-US" altLang="en-US" sz="2400" dirty="0"/>
              <a:t>Why?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B23DF-F34D-43C5-9ABF-58376A92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19400"/>
            <a:ext cx="395006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963C7-832A-41CF-AF2C-5BDA4BAD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05" y="4611384"/>
            <a:ext cx="8301895" cy="13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8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8BDC-0A7C-4B78-9E27-EEF7CEB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Cox PH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5831C-243B-476A-85DF-B3DB94F52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45" y="2076449"/>
            <a:ext cx="7850710" cy="45672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4AF5C-C151-4DCB-B79D-2E56C04C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652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21587</TotalTime>
  <Words>1227</Words>
  <Application>Microsoft Office PowerPoint</Application>
  <PresentationFormat>On-screen Show (4:3)</PresentationFormat>
  <Paragraphs>167</Paragraphs>
  <Slides>29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Helvetica</vt:lpstr>
      <vt:lpstr>Tahoma</vt:lpstr>
      <vt:lpstr>Wingdings</vt:lpstr>
      <vt:lpstr>Blends</vt:lpstr>
      <vt:lpstr>Equation</vt:lpstr>
      <vt:lpstr>STA/BST 222 Survival Analysis    Lecture 12  </vt:lpstr>
      <vt:lpstr>  How to contact me </vt:lpstr>
      <vt:lpstr>How to contact TA</vt:lpstr>
      <vt:lpstr>Focus</vt:lpstr>
      <vt:lpstr>General problems</vt:lpstr>
      <vt:lpstr>Example: WHI Dietary Modification trial </vt:lpstr>
      <vt:lpstr>Introduction</vt:lpstr>
      <vt:lpstr>Semiparametric proportional hazards model</vt:lpstr>
      <vt:lpstr>The Cox PH regression model</vt:lpstr>
      <vt:lpstr>Time-independent covariates</vt:lpstr>
      <vt:lpstr>Characteristics</vt:lpstr>
      <vt:lpstr>Characteristics (cont’d)</vt:lpstr>
      <vt:lpstr>Assumptions of Cox PH model</vt:lpstr>
      <vt:lpstr>Notation</vt:lpstr>
      <vt:lpstr>Partial likelihood function </vt:lpstr>
      <vt:lpstr>Remark </vt:lpstr>
      <vt:lpstr>The estimator</vt:lpstr>
      <vt:lpstr>Hypothesis testing</vt:lpstr>
      <vt:lpstr>Wald test</vt:lpstr>
      <vt:lpstr>Likelihood ratio test</vt:lpstr>
      <vt:lpstr>Score test</vt:lpstr>
      <vt:lpstr>Example: Breast cancer trial  KM 1.5 </vt:lpstr>
      <vt:lpstr>Example: Breast cancer trial  KM 1.5 </vt:lpstr>
      <vt:lpstr>Example: Breast cancer trial  KM 1.5 </vt:lpstr>
      <vt:lpstr>Partial likelihood function </vt:lpstr>
      <vt:lpstr>Example: KM 1.5 Partial log-likelihood and score function</vt:lpstr>
      <vt:lpstr>Example: KM 1.5 Partial log-likelihood and score function</vt:lpstr>
      <vt:lpstr>Why Cox PH models are popular?</vt:lpstr>
      <vt:lpstr>Homework</vt:lpstr>
    </vt:vector>
  </TitlesOfParts>
  <Company>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246 Clinical Biostatistics Overview</dc:title>
  <dc:creator>Lihong</dc:creator>
  <cp:lastModifiedBy>Lihong Qi</cp:lastModifiedBy>
  <cp:revision>1261</cp:revision>
  <dcterms:created xsi:type="dcterms:W3CDTF">2006-12-28T23:57:12Z</dcterms:created>
  <dcterms:modified xsi:type="dcterms:W3CDTF">2020-11-11T03:25:40Z</dcterms:modified>
</cp:coreProperties>
</file>