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387" r:id="rId4"/>
    <p:sldId id="282" r:id="rId5"/>
    <p:sldId id="319" r:id="rId6"/>
    <p:sldId id="349" r:id="rId7"/>
    <p:sldId id="700" r:id="rId8"/>
    <p:sldId id="685" r:id="rId9"/>
    <p:sldId id="350" r:id="rId10"/>
    <p:sldId id="322" r:id="rId11"/>
    <p:sldId id="686" r:id="rId12"/>
    <p:sldId id="326" r:id="rId13"/>
    <p:sldId id="687" r:id="rId14"/>
    <p:sldId id="688" r:id="rId15"/>
    <p:sldId id="689" r:id="rId16"/>
    <p:sldId id="327" r:id="rId17"/>
    <p:sldId id="690" r:id="rId18"/>
    <p:sldId id="691" r:id="rId19"/>
    <p:sldId id="692" r:id="rId20"/>
    <p:sldId id="693" r:id="rId21"/>
    <p:sldId id="694" r:id="rId22"/>
    <p:sldId id="328" r:id="rId23"/>
    <p:sldId id="644" r:id="rId24"/>
    <p:sldId id="695" r:id="rId25"/>
    <p:sldId id="351" r:id="rId26"/>
    <p:sldId id="696" r:id="rId27"/>
    <p:sldId id="697" r:id="rId28"/>
    <p:sldId id="698" r:id="rId29"/>
    <p:sldId id="333" r:id="rId30"/>
    <p:sldId id="334" r:id="rId31"/>
    <p:sldId id="335" r:id="rId32"/>
    <p:sldId id="352" r:id="rId33"/>
    <p:sldId id="699" r:id="rId34"/>
    <p:sldId id="331" r:id="rId35"/>
    <p:sldId id="633" r:id="rId36"/>
  </p:sldIdLst>
  <p:sldSz cx="9144000" cy="6858000" type="screen4x3"/>
  <p:notesSz cx="7045325" cy="9345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twadmin" initials="n" lastIdx="5" clrIdx="0"/>
  <p:cmAuthor id="1" name="Lihong Qi" initials="LQ" lastIdx="1" clrIdx="1">
    <p:extLst>
      <p:ext uri="{19B8F6BF-5375-455C-9EA6-DF929625EA0E}">
        <p15:presenceInfo xmlns:p15="http://schemas.microsoft.com/office/powerpoint/2012/main" userId="S::lhqi@ucdavis.edu::15369d7a-d309-4c75-8c7d-3c5254ba3b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3792" autoAdjust="0"/>
  </p:normalViewPr>
  <p:slideViewPr>
    <p:cSldViewPr>
      <p:cViewPr varScale="1">
        <p:scale>
          <a:sx n="62" d="100"/>
          <a:sy n="62" d="100"/>
        </p:scale>
        <p:origin x="139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0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67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67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algn="r" defTabSz="914860" eaLnBrk="1" hangingPunct="1">
              <a:defRPr sz="1200">
                <a:latin typeface="Arial" charset="0"/>
              </a:defRPr>
            </a:lvl1pPr>
          </a:lstStyle>
          <a:p>
            <a:fld id="{949C6168-EFD6-47D0-BC50-4BDE81560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>
            <a:lvl1pPr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0967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>
            <a:lvl1pPr algn="r"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70425" cy="3503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3" y="4439166"/>
            <a:ext cx="5635621" cy="420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b" anchorCtr="0" compatLnSpc="1">
            <a:prstTxWarp prst="textNoShape">
              <a:avLst/>
            </a:prstTxWarp>
          </a:bodyPr>
          <a:lstStyle>
            <a:lvl1pPr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67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b" anchorCtr="0" compatLnSpc="1">
            <a:prstTxWarp prst="textNoShape">
              <a:avLst/>
            </a:prstTxWarp>
          </a:bodyPr>
          <a:lstStyle>
            <a:lvl1pPr algn="r" defTabSz="937252" eaLnBrk="1" hangingPunct="1">
              <a:defRPr sz="1200">
                <a:latin typeface="Arial" charset="0"/>
              </a:defRPr>
            </a:lvl1pPr>
          </a:lstStyle>
          <a:p>
            <a:fld id="{E2B2EEE8-78D6-4592-84DC-73706E0416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97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9872B-7846-48F8-AD82-B94962107281}" type="slidenum">
              <a:rPr lang="en-US"/>
              <a:pPr/>
              <a:t>1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9pPr>
          </a:lstStyle>
          <a:p>
            <a:pPr>
              <a:spcBef>
                <a:spcPct val="0"/>
              </a:spcBef>
            </a:pPr>
            <a:fld id="{5B3874FE-0FF0-47F0-8250-4D3CEFE0A0B2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169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9pPr>
          </a:lstStyle>
          <a:p>
            <a:pPr>
              <a:spcBef>
                <a:spcPct val="0"/>
              </a:spcBef>
            </a:pPr>
            <a:fld id="{C680D695-0C17-4212-B934-914C2CEF7F5E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9pPr>
          </a:lstStyle>
          <a:p>
            <a:pPr>
              <a:spcBef>
                <a:spcPct val="0"/>
              </a:spcBef>
            </a:pPr>
            <a:fld id="{45660861-9367-4BA0-B201-1D0023FB7350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>
              <a:latin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E87559-8BB3-264D-8A9F-9BB646A4BD0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92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9pPr>
          </a:lstStyle>
          <a:p>
            <a:pPr>
              <a:spcBef>
                <a:spcPct val="0"/>
              </a:spcBef>
            </a:pPr>
            <a:fld id="{45660861-9367-4BA0-B201-1D0023FB7350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>
              <a:latin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9pPr>
          </a:lstStyle>
          <a:p>
            <a:pPr>
              <a:spcBef>
                <a:spcPct val="0"/>
              </a:spcBef>
            </a:pPr>
            <a:fld id="{95D755FB-6EB5-408F-8132-335F3A3F4360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30</a:t>
            </a:fld>
            <a:endParaRPr lang="en-US" altLang="en-US">
              <a:latin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9pPr>
          </a:lstStyle>
          <a:p>
            <a:pPr>
              <a:spcBef>
                <a:spcPct val="0"/>
              </a:spcBef>
            </a:pPr>
            <a:fld id="{B062B585-C22A-416C-B482-1B0272E4DD3B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>
              <a:latin typeface="Arial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9pPr>
          </a:lstStyle>
          <a:p>
            <a:pPr>
              <a:spcBef>
                <a:spcPct val="0"/>
              </a:spcBef>
            </a:pPr>
            <a:fld id="{A8106097-41DF-4E8A-AA28-E23BA7D31C69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34</a:t>
            </a:fld>
            <a:endParaRPr lang="en-US" altLang="en-US">
              <a:latin typeface="Arial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7D5EE-5B35-436D-AB9D-C8C8BCBA87C9}" type="slidenum">
              <a:rPr lang="en-US"/>
              <a:pPr/>
              <a:t>2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695E0-DA4F-4EFC-89CB-6CB1630BDAE1}" type="slidenum">
              <a:rPr lang="en-US"/>
              <a:pPr/>
              <a:t>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9pPr>
          </a:lstStyle>
          <a:p>
            <a:pPr>
              <a:spcBef>
                <a:spcPct val="0"/>
              </a:spcBef>
            </a:pPr>
            <a:fld id="{0EA51F63-70DB-4C7C-97D6-B65F0A96A197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9pPr>
          </a:lstStyle>
          <a:p>
            <a:pPr>
              <a:spcBef>
                <a:spcPct val="0"/>
              </a:spcBef>
            </a:pPr>
            <a:fld id="{0EA51F63-70DB-4C7C-97D6-B65F0A96A197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14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9pPr>
          </a:lstStyle>
          <a:p>
            <a:pPr>
              <a:spcBef>
                <a:spcPct val="0"/>
              </a:spcBef>
            </a:pPr>
            <a:fld id="{5676B399-0C58-4179-B6F9-DCF31BFF79DF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22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9pPr>
          </a:lstStyle>
          <a:p>
            <a:pPr>
              <a:spcBef>
                <a:spcPct val="0"/>
              </a:spcBef>
            </a:pPr>
            <a:fld id="{5676B399-0C58-4179-B6F9-DCF31BFF79DF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796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9pPr>
          </a:lstStyle>
          <a:p>
            <a:pPr>
              <a:spcBef>
                <a:spcPct val="0"/>
              </a:spcBef>
            </a:pPr>
            <a:fld id="{2B3EE4B4-710F-425D-9025-23AE1A5090D1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048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-103" charset="0"/>
                <a:ea typeface="ＭＳ Ｐゴシック" pitchFamily="-103" charset="-128"/>
              </a:defRPr>
            </a:lvl9pPr>
          </a:lstStyle>
          <a:p>
            <a:pPr>
              <a:spcBef>
                <a:spcPct val="0"/>
              </a:spcBef>
            </a:pPr>
            <a:fld id="{7996E664-10C0-4445-9EEC-913458DE3C36}" type="slidenum">
              <a:rPr lang="en-US" altLang="en-US" smtClean="0">
                <a:latin typeface="Arial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63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08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09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9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09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09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091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09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F61298A-F875-4403-8171-8FC4DEE14A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D3BFB9-A1D9-4149-A4BA-291FB21C5F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175ABA-5B86-426F-AC96-5BB7B53885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-103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-103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ADA58F70-5DD0-4F81-A3FB-DC7901AE02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75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01D46-CD45-4358-B783-23D7B51829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9BFCC-384E-426F-98C5-4199B278FB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19137-846E-4FD3-BA21-95DB652512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D0D49-3FDF-40A1-9D85-2DBB16B5CE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D7AB8A-0492-485B-BA53-F296062DD8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4695B-9F88-4CF2-B8E2-6D6D17B291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4618E-2834-4BC3-BD10-CA8BFE9F57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E54CF-3930-45A7-AD07-563FECF1E0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98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8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98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D76538F-055D-4D27-B782-2A853F00AB7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hqi@ucdavis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dstats.zoom.us/j/9681353237?pwd=ZzhLRHlhNG92bHFUaHkwM0Fib1pqQT09" TargetMode="External"/><Relationship Id="rId2" Type="http://schemas.openxmlformats.org/officeDocument/2006/relationships/hyperlink" Target="mailto:xezhou@ucdavis.edu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STA/BST 222 Survival Analysis		  Lecture 13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505200"/>
            <a:ext cx="6781800" cy="228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err="1"/>
              <a:t>Lihong</a:t>
            </a:r>
            <a:r>
              <a:rPr lang="en-US" sz="2800" dirty="0"/>
              <a:t> </a:t>
            </a:r>
            <a:r>
              <a:rPr lang="en-US" sz="2800" dirty="0" err="1"/>
              <a:t>Qi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Division of Biostatistics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Department of Public Health Sciences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School of Medicine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Nov 12, 2020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555E-6858-4AAF-AA94-524BEAE9B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1298A-F875-4403-8171-8FC4DEE14A7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41054"/>
            <a:ext cx="8229600" cy="792162"/>
          </a:xfrm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Computing Hazard Ratio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2036512"/>
            <a:ext cx="8305800" cy="4906963"/>
          </a:xfrm>
        </p:spPr>
        <p:txBody>
          <a:bodyPr/>
          <a:lstStyle/>
          <a:p>
            <a:r>
              <a:rPr lang="en-US" altLang="en-US" sz="2800" dirty="0"/>
              <a:t>Hazard ratio(   )</a:t>
            </a:r>
          </a:p>
          <a:p>
            <a:endParaRPr lang="en-US" altLang="en-US" sz="2800" dirty="0"/>
          </a:p>
          <a:p>
            <a:r>
              <a:rPr lang="en-US" altLang="en-US" sz="2800" dirty="0"/>
              <a:t>HR estimate</a:t>
            </a:r>
          </a:p>
          <a:p>
            <a:endParaRPr lang="en-US" altLang="en-US" sz="2800" dirty="0"/>
          </a:p>
          <a:p>
            <a:r>
              <a:rPr lang="en-US" altLang="en-US" sz="2800" dirty="0"/>
              <a:t>95% CI for</a:t>
            </a:r>
          </a:p>
          <a:p>
            <a:endParaRPr lang="en-US" altLang="en-US" sz="2800" dirty="0"/>
          </a:p>
          <a:p>
            <a:r>
              <a:rPr lang="en-US" altLang="en-US" sz="2800" dirty="0"/>
              <a:t>95% CI for </a:t>
            </a:r>
            <a:endParaRPr lang="en-US" altLang="en-US" dirty="0"/>
          </a:p>
        </p:txBody>
      </p:sp>
      <p:graphicFrame>
        <p:nvGraphicFramePr>
          <p:cNvPr id="23556" name="Object 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483224782"/>
              </p:ext>
            </p:extLst>
          </p:nvPr>
        </p:nvGraphicFramePr>
        <p:xfrm>
          <a:off x="1676399" y="2592785"/>
          <a:ext cx="1418182" cy="527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8" name="Equation" r:id="rId4" imgW="545626" imgH="203024" progId="Equation.3">
                  <p:embed/>
                </p:oleObj>
              </mc:Choice>
              <mc:Fallback>
                <p:oleObj name="Equation" r:id="rId4" imgW="545626" imgH="203024" progId="Equation.3">
                  <p:embed/>
                  <p:pic>
                    <p:nvPicPr>
                      <p:cNvPr id="2355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399" y="2592785"/>
                        <a:ext cx="1418182" cy="527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75544" y="3431099"/>
          <a:ext cx="1400496" cy="58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9" name="Equation" r:id="rId6" imgW="545863" imgH="228501" progId="Equation.3">
                  <p:embed/>
                </p:oleObj>
              </mc:Choice>
              <mc:Fallback>
                <p:oleObj name="Equation" r:id="rId6" imgW="545863" imgH="228501" progId="Equation.3">
                  <p:embed/>
                  <p:pic>
                    <p:nvPicPr>
                      <p:cNvPr id="2355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5544" y="3431099"/>
                        <a:ext cx="1400496" cy="585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4"/>
          <p:cNvGraphicFramePr>
            <a:graphicFrameLocks noChangeAspect="1"/>
          </p:cNvGraphicFramePr>
          <p:nvPr/>
        </p:nvGraphicFramePr>
        <p:xfrm>
          <a:off x="2695040" y="4175125"/>
          <a:ext cx="3810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0" name="Equation" r:id="rId8" imgW="152268" imgH="203024" progId="Equation.3">
                  <p:embed/>
                </p:oleObj>
              </mc:Choice>
              <mc:Fallback>
                <p:oleObj name="Equation" r:id="rId8" imgW="152268" imgH="203024" progId="Equation.3">
                  <p:embed/>
                  <p:pic>
                    <p:nvPicPr>
                      <p:cNvPr id="2355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040" y="4175125"/>
                        <a:ext cx="3810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5"/>
          <p:cNvGraphicFramePr>
            <a:graphicFrameLocks noChangeAspect="1"/>
          </p:cNvGraphicFramePr>
          <p:nvPr/>
        </p:nvGraphicFramePr>
        <p:xfrm>
          <a:off x="1565274" y="4512469"/>
          <a:ext cx="3197601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1" name="Equation" r:id="rId10" imgW="1002865" imgH="241195" progId="Equation.3">
                  <p:embed/>
                </p:oleObj>
              </mc:Choice>
              <mc:Fallback>
                <p:oleObj name="Equation" r:id="rId10" imgW="1002865" imgH="241195" progId="Equation.3">
                  <p:embed/>
                  <p:pic>
                    <p:nvPicPr>
                      <p:cNvPr id="2355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4" y="4512469"/>
                        <a:ext cx="3197601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6"/>
          <p:cNvGraphicFramePr>
            <a:graphicFrameLocks noChangeAspect="1"/>
          </p:cNvGraphicFramePr>
          <p:nvPr/>
        </p:nvGraphicFramePr>
        <p:xfrm>
          <a:off x="2899025" y="2124190"/>
          <a:ext cx="3175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2" name="Equation" r:id="rId12" imgW="126725" imgH="177415" progId="Equation.3">
                  <p:embed/>
                </p:oleObj>
              </mc:Choice>
              <mc:Fallback>
                <p:oleObj name="Equation" r:id="rId12" imgW="126725" imgH="177415" progId="Equation.3">
                  <p:embed/>
                  <p:pic>
                    <p:nvPicPr>
                      <p:cNvPr id="2356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025" y="2124190"/>
                        <a:ext cx="3175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7"/>
          <p:cNvGraphicFramePr>
            <a:graphicFrameLocks noChangeAspect="1"/>
          </p:cNvGraphicFramePr>
          <p:nvPr/>
        </p:nvGraphicFramePr>
        <p:xfrm>
          <a:off x="2699106" y="5140238"/>
          <a:ext cx="395475" cy="438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3" name="Equation" r:id="rId14" imgW="126725" imgH="177415" progId="Equation.3">
                  <p:embed/>
                </p:oleObj>
              </mc:Choice>
              <mc:Fallback>
                <p:oleObj name="Equation" r:id="rId14" imgW="126725" imgH="177415" progId="Equation.3">
                  <p:embed/>
                  <p:pic>
                    <p:nvPicPr>
                      <p:cNvPr id="2356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106" y="5140238"/>
                        <a:ext cx="395475" cy="438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8"/>
          <p:cNvGraphicFramePr>
            <a:graphicFrameLocks noChangeAspect="1"/>
          </p:cNvGraphicFramePr>
          <p:nvPr/>
        </p:nvGraphicFramePr>
        <p:xfrm>
          <a:off x="914400" y="5778635"/>
          <a:ext cx="6146310" cy="835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4" name="Equation" r:id="rId16" imgW="1435100" imgH="254000" progId="Equation.3">
                  <p:embed/>
                </p:oleObj>
              </mc:Choice>
              <mc:Fallback>
                <p:oleObj name="Equation" r:id="rId16" imgW="1435100" imgH="254000" progId="Equation.3">
                  <p:embed/>
                  <p:pic>
                    <p:nvPicPr>
                      <p:cNvPr id="2356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778635"/>
                        <a:ext cx="6146310" cy="835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9007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579D-0BD3-4288-8A20-D8C87BAE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A146-EE59-4AD2-93B0-7E47E1016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likelihood when ties are present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F9E2F-5100-40E7-B0A1-707C194D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8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219200"/>
            <a:ext cx="8229600" cy="563562"/>
          </a:xfrm>
        </p:spPr>
        <p:txBody>
          <a:bodyPr/>
          <a:lstStyle/>
          <a:p>
            <a:r>
              <a:rPr lang="en-US" altLang="en-US" dirty="0"/>
              <a:t>How to handle ties?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229600" cy="5211763"/>
          </a:xfrm>
        </p:spPr>
        <p:txBody>
          <a:bodyPr/>
          <a:lstStyle/>
          <a:p>
            <a:r>
              <a:rPr lang="en-US" altLang="en-US" sz="2000" dirty="0"/>
              <a:t>Tied death times will create problems while deriving partial likelihood, but tied censored times or tied censored and death times will NOT.</a:t>
            </a:r>
          </a:p>
          <a:p>
            <a:r>
              <a:rPr lang="en-US" altLang="en-US" sz="2000" dirty="0"/>
              <a:t>Four approaches for handling ties</a:t>
            </a:r>
          </a:p>
          <a:p>
            <a:pPr lvl="1"/>
            <a:r>
              <a:rPr lang="en-US" altLang="en-US" sz="2000" dirty="0"/>
              <a:t>Breslow (1974): simplest but overestimate denominator</a:t>
            </a:r>
          </a:p>
          <a:p>
            <a:pPr lvl="1"/>
            <a:r>
              <a:rPr lang="en-US" altLang="en-US" sz="2000" dirty="0" err="1"/>
              <a:t>Efron</a:t>
            </a:r>
            <a:r>
              <a:rPr lang="en-US" altLang="en-US" sz="2000" dirty="0"/>
              <a:t> (1977): simple and best approximation</a:t>
            </a:r>
          </a:p>
          <a:p>
            <a:pPr lvl="1"/>
            <a:r>
              <a:rPr lang="en-US" altLang="en-US" sz="2000" dirty="0"/>
              <a:t>Discrete: assume a logistic model for hazard rate</a:t>
            </a:r>
          </a:p>
          <a:p>
            <a:pPr lvl="1"/>
            <a:r>
              <a:rPr lang="en-US" altLang="en-US" sz="2000" dirty="0"/>
              <a:t>Exact: consider all possible combinations</a:t>
            </a:r>
          </a:p>
          <a:p>
            <a:pPr algn="l"/>
            <a:r>
              <a:rPr lang="en-US" sz="2000" b="0" i="0" u="none" strike="noStrike" baseline="0" dirty="0">
                <a:latin typeface="+mn-lt"/>
              </a:rPr>
              <a:t>When the number of ties is small, </a:t>
            </a:r>
            <a:r>
              <a:rPr lang="en-US" sz="2000" b="0" i="0" u="none" strike="noStrike" baseline="0" dirty="0" err="1">
                <a:latin typeface="+mn-lt"/>
              </a:rPr>
              <a:t>Efron’s</a:t>
            </a:r>
            <a:r>
              <a:rPr lang="en-US" sz="2000" b="0" i="0" u="none" strike="noStrike" baseline="0" dirty="0">
                <a:latin typeface="+mn-lt"/>
              </a:rPr>
              <a:t> and Breslow’s likelihoods are quite close.</a:t>
            </a:r>
          </a:p>
          <a:p>
            <a:r>
              <a:rPr lang="en-US" sz="2000" b="0" i="0" u="none" strike="noStrike" baseline="0" dirty="0"/>
              <a:t>SAS PHREG uses Breslow’s likelihood as a default and allows the user to specify other methods.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1553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7EB5-5EF0-4A9A-9F93-85A20DCF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9E6FAC-4550-477D-AA95-F628714EB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954280"/>
            <a:ext cx="7391400" cy="12294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C34CE-E37A-4A0A-8D4C-A4CF33AD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7137E5-D8B2-4CC9-BF57-0E4B130B2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82" y="3177693"/>
            <a:ext cx="7681315" cy="1788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3081D2-77E7-4838-9142-815D4A4BD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37" y="4876800"/>
            <a:ext cx="8037035" cy="169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85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8491-29CA-477F-A971-19254BEB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Breslow’s method (1974)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5F9C17-0444-467D-BC2B-4A23C5AAA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4572000"/>
            <a:ext cx="6400800" cy="10159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4CC78-C7B1-467C-B6AC-C2F934C7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9E15ED-6B88-44F9-A36B-DF9075C1F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88" y="2057400"/>
            <a:ext cx="8658988" cy="185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67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8491-29CA-477F-A971-19254BEB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Breslow method (1977)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4CC78-C7B1-467C-B6AC-C2F934C7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95903D-6148-4538-9C0C-27AA6CA55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02" y="2283837"/>
            <a:ext cx="8470396" cy="307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1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An Example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133600"/>
            <a:ext cx="8305800" cy="4906963"/>
          </a:xfrm>
        </p:spPr>
        <p:txBody>
          <a:bodyPr/>
          <a:lstStyle/>
          <a:p>
            <a:r>
              <a:rPr lang="en-US" altLang="en-US" sz="2400" dirty="0"/>
              <a:t>Assume 3 deaths at time 0.5. All 3 deaths have Z=1 and 10 subjects at risk with Z=1 and 15 subjects at risk with Z=0</a:t>
            </a:r>
          </a:p>
          <a:p>
            <a:r>
              <a:rPr lang="en-US" altLang="en-US" sz="2400" dirty="0"/>
              <a:t>Breslow</a:t>
            </a:r>
            <a:br>
              <a:rPr lang="en-US" altLang="en-US" sz="2400" dirty="0"/>
            </a:br>
            <a:r>
              <a:rPr lang="en-US" altLang="en-US" sz="2400" dirty="0"/>
              <a:t> </a:t>
            </a:r>
          </a:p>
        </p:txBody>
      </p:sp>
      <p:graphicFrame>
        <p:nvGraphicFramePr>
          <p:cNvPr id="28676" name="Object 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50867580"/>
              </p:ext>
            </p:extLst>
          </p:nvPr>
        </p:nvGraphicFramePr>
        <p:xfrm>
          <a:off x="2209800" y="3429000"/>
          <a:ext cx="1752600" cy="973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方程式" r:id="rId4" imgW="799753" imgH="444307" progId="Equation.3">
                  <p:embed/>
                </p:oleObj>
              </mc:Choice>
              <mc:Fallback>
                <p:oleObj name="方程式" r:id="rId4" imgW="799753" imgH="444307" progId="Equation.3">
                  <p:embed/>
                  <p:pic>
                    <p:nvPicPr>
                      <p:cNvPr id="2867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429000"/>
                        <a:ext cx="1752600" cy="973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232A-45E4-4BB8-9CD4-F73C2DAEEB53}"/>
              </a:ext>
            </a:extLst>
          </p:cNvPr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55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5BFD-74A2-4002-884E-3586E01A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E607-897C-45CD-AD13-1D51DE4B6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Local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3720A-BE3B-447E-A541-9EF0ADE4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38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3792-F579-49BC-87FE-BB99D5FA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Local Tests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1882A-B591-4BEB-91FC-6B0D6B1C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2BA1F7-0C1E-4E5C-8E8C-AF62C3FB7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2438"/>
            <a:ext cx="7696200" cy="445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62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A27B-D402-468D-ACB1-9C8EB818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Wald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B17150-42CF-445B-A76A-55CD4CC1F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770693"/>
            <a:ext cx="7924800" cy="49053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0015F-6798-454C-9094-403CC3A9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8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229600" cy="1143000"/>
          </a:xfrm>
        </p:spPr>
        <p:txBody>
          <a:bodyPr/>
          <a:lstStyle/>
          <a:p>
            <a:r>
              <a:rPr lang="en-US" sz="2800" dirty="0"/>
              <a:t>	 How to contact me	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229600" cy="4525963"/>
          </a:xfrm>
        </p:spPr>
        <p:txBody>
          <a:bodyPr/>
          <a:lstStyle/>
          <a:p>
            <a:pPr lvl="2"/>
            <a:r>
              <a:rPr lang="en-US" dirty="0"/>
              <a:t>Email is best: </a:t>
            </a:r>
            <a:r>
              <a:rPr lang="en-US" dirty="0">
                <a:hlinkClick r:id="rId3"/>
              </a:rPr>
              <a:t>lhqi@ucdavis.edu</a:t>
            </a:r>
            <a:endParaRPr lang="en-US" dirty="0"/>
          </a:p>
          <a:p>
            <a:pPr lvl="2"/>
            <a:r>
              <a:rPr lang="en-US" dirty="0"/>
              <a:t>Phone: 530-754-9234</a:t>
            </a:r>
          </a:p>
          <a:p>
            <a:pPr lvl="2"/>
            <a:r>
              <a:rPr lang="en-US" dirty="0"/>
              <a:t>Office hour: email for an appointment</a:t>
            </a:r>
          </a:p>
          <a:p>
            <a:pPr lvl="2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D3434E-B0A8-491E-8837-C1280ED7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6927-349A-430D-8DE4-28710310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ratio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B7BC2A-26BF-4FEC-9FD1-DC478583A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905000"/>
            <a:ext cx="8551234" cy="3962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10D24-4600-40A0-9DA5-A4A22833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01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41CC-0FED-42B7-B1B4-83D0E318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1CF71-CB29-44EC-821A-1ECB81AF9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19" y="2133600"/>
            <a:ext cx="8148223" cy="3429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74504-AC06-4041-A245-F5B3550F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88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8229600" cy="792162"/>
          </a:xfrm>
        </p:spPr>
        <p:txBody>
          <a:bodyPr/>
          <a:lstStyle/>
          <a:p>
            <a:r>
              <a:rPr lang="en-US" altLang="en-US" dirty="0"/>
              <a:t>Local Tests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51037"/>
            <a:ext cx="8229600" cy="4906963"/>
          </a:xfrm>
        </p:spPr>
        <p:txBody>
          <a:bodyPr/>
          <a:lstStyle/>
          <a:p>
            <a:r>
              <a:rPr lang="en-US" altLang="en-US" sz="2800" dirty="0"/>
              <a:t>Only want to test a subset of regression coefficients.</a:t>
            </a:r>
          </a:p>
          <a:p>
            <a:pPr lvl="1"/>
            <a:r>
              <a:rPr lang="en-US" altLang="en-US" sz="2400" dirty="0"/>
              <a:t>For example (</a:t>
            </a:r>
            <a:r>
              <a:rPr lang="el-GR" altLang="en-US" sz="2400" dirty="0"/>
              <a:t>β1-β4)</a:t>
            </a:r>
            <a:r>
              <a:rPr lang="en-US" altLang="en-US" sz="2400" dirty="0"/>
              <a:t>: H0: </a:t>
            </a:r>
            <a:r>
              <a:rPr lang="el-GR" altLang="en-US" sz="2400" dirty="0"/>
              <a:t>β1=β2=β3=0</a:t>
            </a:r>
            <a:endParaRPr lang="en-US" altLang="en-US" sz="2400" dirty="0"/>
          </a:p>
          <a:p>
            <a:r>
              <a:rPr lang="en-US" altLang="en-US" sz="2800" dirty="0"/>
              <a:t>LR test requires to fit two models</a:t>
            </a:r>
          </a:p>
          <a:p>
            <a:pPr lvl="1"/>
            <a:r>
              <a:rPr lang="en-US" altLang="en-US" sz="2400" dirty="0"/>
              <a:t>What are the two models?</a:t>
            </a:r>
          </a:p>
          <a:p>
            <a:r>
              <a:rPr lang="en-US" altLang="en-US" sz="2800" dirty="0"/>
              <a:t>Wald tests require to obtain the information matrix of the full model</a:t>
            </a:r>
          </a:p>
          <a:p>
            <a:r>
              <a:rPr lang="en-US" altLang="en-US" sz="2800" dirty="0"/>
              <a:t>Score test does not require the information matrix of the full model.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6849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8338-4870-4494-BFE2-7D417AEB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baseline="0" dirty="0">
                <a:solidFill>
                  <a:srgbClr val="3333B3"/>
                </a:solidFill>
                <a:latin typeface="+mn-lt"/>
              </a:rPr>
              <a:t>Example: Larynx Cancer study, KM 1.8</a:t>
            </a:r>
            <a:endParaRPr lang="en-US" sz="8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B45EB-909B-4DC4-A445-DFEE5CE23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A study of 90 patients diagnosed with cancer of the larynx in the 70s at a Dutch hospital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The data consists of the times between first treatment and either death or the end of the study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</a:rPr>
              <a:t>Patients were classified by the stage of their disease using the American Joint Committee for Cancer Staging</a:t>
            </a:r>
          </a:p>
          <a:p>
            <a:pPr algn="l"/>
            <a:r>
              <a:rPr lang="en-US" sz="2400" b="0" i="0" u="none" strike="noStrike" baseline="0" dirty="0"/>
              <a:t>Test the hypothesis</a:t>
            </a:r>
            <a:endParaRPr lang="en-US" sz="2800" b="0" i="0" u="none" strike="noStrike" baseline="0" dirty="0"/>
          </a:p>
          <a:p>
            <a:pPr lvl="1"/>
            <a:r>
              <a:rPr lang="en-US" sz="2000" b="0" i="0" u="none" strike="noStrike" baseline="0" dirty="0"/>
              <a:t>H0: there is no difference in the death rates among the four stages of the disease</a:t>
            </a:r>
          </a:p>
          <a:p>
            <a:pPr lvl="1"/>
            <a:r>
              <a:rPr lang="en-US" sz="2000" b="0" i="0" u="none" strike="noStrike" baseline="0" dirty="0"/>
              <a:t>Ha: the higher stage, the higher the death rate</a:t>
            </a:r>
            <a:endParaRPr lang="en-US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2D067-530D-40A7-B298-72DC2FB0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6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baseline="0" dirty="0">
                <a:solidFill>
                  <a:srgbClr val="3333B3"/>
                </a:solidFill>
                <a:latin typeface="+mn-lt"/>
              </a:rPr>
              <a:t>Example: Larynx Cancer data, KM 1.8  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Laryngeal Cancer Data</a:t>
            </a:r>
          </a:p>
          <a:p>
            <a:r>
              <a:rPr lang="en-US" altLang="en-US" sz="2800" dirty="0"/>
              <a:t>90 males diagnosed with laryngeal cancer</a:t>
            </a:r>
          </a:p>
          <a:p>
            <a:r>
              <a:rPr lang="en-US" altLang="en-US" sz="2800" dirty="0"/>
              <a:t>Variables at diagnosis</a:t>
            </a:r>
          </a:p>
          <a:p>
            <a:pPr lvl="1"/>
            <a:r>
              <a:rPr lang="en-US" altLang="en-US" sz="2400" dirty="0"/>
              <a:t>Cancer stage </a:t>
            </a:r>
          </a:p>
          <a:p>
            <a:pPr lvl="1"/>
            <a:r>
              <a:rPr lang="en-US" altLang="en-US" sz="2400" dirty="0"/>
              <a:t>Age</a:t>
            </a:r>
          </a:p>
          <a:p>
            <a:pPr lvl="1"/>
            <a:r>
              <a:rPr lang="en-US" altLang="en-US" sz="2400" dirty="0"/>
              <a:t>Year</a:t>
            </a:r>
          </a:p>
          <a:p>
            <a:r>
              <a:rPr lang="en-US" altLang="en-US" sz="2800" dirty="0"/>
              <a:t>Objective: estimate survival after diagnosis and determine whether it is associated with cancer stage or age.</a:t>
            </a:r>
          </a:p>
        </p:txBody>
      </p:sp>
    </p:spTree>
    <p:extLst>
      <p:ext uri="{BB962C8B-B14F-4D97-AF65-F5344CB8AC3E}">
        <p14:creationId xmlns:p14="http://schemas.microsoft.com/office/powerpoint/2010/main" val="533647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0220-7DC9-463A-9D08-F32D1AE1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 (n=90 males)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DEE6800-C766-45D8-B266-3528237CB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321519"/>
              </p:ext>
            </p:extLst>
          </p:nvPr>
        </p:nvGraphicFramePr>
        <p:xfrm>
          <a:off x="1178336" y="1871552"/>
          <a:ext cx="7203664" cy="479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1832">
                  <a:extLst>
                    <a:ext uri="{9D8B030D-6E8A-4147-A177-3AD203B41FA5}">
                      <a16:colId xmlns:a16="http://schemas.microsoft.com/office/drawing/2014/main" val="178781381"/>
                    </a:ext>
                  </a:extLst>
                </a:gridCol>
                <a:gridCol w="3601832">
                  <a:extLst>
                    <a:ext uri="{9D8B030D-6E8A-4147-A177-3AD203B41FA5}">
                      <a16:colId xmlns:a16="http://schemas.microsoft.com/office/drawing/2014/main" val="2479149748"/>
                    </a:ext>
                  </a:extLst>
                </a:gridCol>
              </a:tblGrid>
              <a:tr h="340932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mean±SD</a:t>
                      </a:r>
                      <a:r>
                        <a:rPr lang="en-US" dirty="0"/>
                        <a:t>/Frequency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904220"/>
                  </a:ext>
                </a:extLst>
              </a:tr>
              <a:tr h="252460">
                <a:tc>
                  <a:txBody>
                    <a:bodyPr/>
                    <a:lstStyle/>
                    <a:p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63287"/>
                  </a:ext>
                </a:extLst>
              </a:tr>
              <a:tr h="40164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 (36.67%)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735183"/>
                  </a:ext>
                </a:extLst>
              </a:tr>
              <a:tr h="34093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 (18.89%)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2822"/>
                  </a:ext>
                </a:extLst>
              </a:tr>
              <a:tr h="34093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 (30.00%)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79941"/>
                  </a:ext>
                </a:extLst>
              </a:tr>
              <a:tr h="34093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(14.44%)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83373"/>
                  </a:ext>
                </a:extLst>
              </a:tr>
              <a:tr h="340932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64.61±10.80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29482"/>
                  </a:ext>
                </a:extLst>
              </a:tr>
              <a:tr h="340932">
                <a:tc>
                  <a:txBody>
                    <a:bodyPr/>
                    <a:lstStyle/>
                    <a:p>
                      <a:r>
                        <a:rPr lang="en-US" dirty="0"/>
                        <a:t>Year of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345999"/>
                  </a:ext>
                </a:extLst>
              </a:tr>
              <a:tr h="34093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1970~1972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 (25.56%)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403037"/>
                  </a:ext>
                </a:extLst>
              </a:tr>
              <a:tr h="34093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1973~1975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 (36.67%)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3987"/>
                  </a:ext>
                </a:extLst>
              </a:tr>
              <a:tr h="34093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1976~1978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 (36.77%)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85306"/>
                  </a:ext>
                </a:extLst>
              </a:tr>
              <a:tr h="340932">
                <a:tc>
                  <a:txBody>
                    <a:bodyPr/>
                    <a:lstStyle/>
                    <a:p>
                      <a:r>
                        <a:rPr lang="en-US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(55.56%)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887599"/>
                  </a:ext>
                </a:extLst>
              </a:tr>
              <a:tr h="340932">
                <a:tc>
                  <a:txBody>
                    <a:bodyPr/>
                    <a:lstStyle/>
                    <a:p>
                      <a:r>
                        <a:rPr lang="en-US" dirty="0"/>
                        <a:t>Median follow-up (year)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6.50 (5.10, 7.50)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11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516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F4E1-D926-42DB-8281-BA3E5BFC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KM survival curves by cancer stage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1EDB443-B418-4740-BC9D-D36AC69B2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89443"/>
            <a:ext cx="7239000" cy="487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08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D478-82EF-4E43-A272-D8A587E8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survival time by stage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900181E-B00E-4673-B490-705F2831E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785963"/>
              </p:ext>
            </p:extLst>
          </p:nvPr>
        </p:nvGraphicFramePr>
        <p:xfrm>
          <a:off x="363876" y="2227197"/>
          <a:ext cx="8763000" cy="3114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3150862956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3845231636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3058377843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638902728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 survival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597608"/>
                  </a:ext>
                </a:extLst>
              </a:tr>
              <a:tr h="59440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(45.45%)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6.50 (4.30, NA)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562675"/>
                  </a:ext>
                </a:extLst>
              </a:tr>
              <a:tr h="594409"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(31.18%)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7.00 (3.60, NA)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234525"/>
                  </a:ext>
                </a:extLst>
              </a:tr>
              <a:tr h="594409">
                <a:tc>
                  <a:txBody>
                    <a:bodyPr/>
                    <a:lstStyle/>
                    <a:p>
                      <a:r>
                        <a:rPr lang="en-US" dirty="0"/>
                        <a:t>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 (62.96%)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 (1.60, 7.80)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88785"/>
                  </a:ext>
                </a:extLst>
              </a:tr>
              <a:tr h="594409">
                <a:tc>
                  <a:txBody>
                    <a:bodyPr/>
                    <a:lstStyle/>
                    <a:p>
                      <a:r>
                        <a:rPr lang="en-US" dirty="0"/>
                        <a:t>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 (84.62%)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1.50 (0.40, 3.60)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408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793A73-3C8D-4B01-987F-85B705DF734D}"/>
              </a:ext>
            </a:extLst>
          </p:cNvPr>
          <p:cNvSpPr txBox="1"/>
          <p:nvPr/>
        </p:nvSpPr>
        <p:spPr>
          <a:xfrm>
            <a:off x="381000" y="59436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Log-rank test: p&lt;0.0001.</a:t>
            </a:r>
          </a:p>
        </p:txBody>
      </p:sp>
    </p:spTree>
    <p:extLst>
      <p:ext uri="{BB962C8B-B14F-4D97-AF65-F5344CB8AC3E}">
        <p14:creationId xmlns:p14="http://schemas.microsoft.com/office/powerpoint/2010/main" val="4286702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CD60-1E29-4307-A1AF-51D3757B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Cox PH model specification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21BDC9-E200-44CE-80ED-B7E914EEE3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Cancer stage</a:t>
                </a:r>
              </a:p>
              <a:p>
                <a:pPr lvl="1"/>
                <a:r>
                  <a:rPr lang="en-US" sz="2000" dirty="0"/>
                  <a:t>Stage I-IV</a:t>
                </a:r>
              </a:p>
              <a:p>
                <a:pPr lvl="1"/>
                <a:r>
                  <a:rPr lang="en-US" sz="2000" dirty="0"/>
                  <a:t>Use stage I as the reference group</a:t>
                </a:r>
              </a:p>
              <a:p>
                <a:r>
                  <a:rPr lang="en-US" sz="2400" dirty="0"/>
                  <a:t>Hazard function</a:t>
                </a:r>
                <a:br>
                  <a:rPr lang="en-US" sz="2400" b="0" i="1" dirty="0"/>
                </a:br>
                <a14:m>
                  <m:oMath xmlns:m="http://schemas.openxmlformats.org/officeDocument/2006/math">
                    <m:r>
                      <a:rPr lang="en-US" sz="2400" b="0" i="1" smtClean="0"/>
                      <m:t>h</m:t>
                    </m:r>
                    <m:d>
                      <m:dPr>
                        <m:ctrlPr>
                          <a:rPr lang="en-US" sz="2400" b="0" i="1" smtClean="0"/>
                        </m:ctrlPr>
                      </m:dPr>
                      <m:e>
                        <m:r>
                          <a:rPr lang="en-US" sz="2400" b="0" i="1" smtClean="0"/>
                          <m:t>𝑡</m:t>
                        </m:r>
                      </m:e>
                      <m:e>
                        <m:r>
                          <a:rPr lang="en-US" sz="2400" b="0" i="1" smtClean="0"/>
                          <m:t>𝑆𝑡𝑎𝑔𝑒</m:t>
                        </m:r>
                        <m:r>
                          <a:rPr lang="en-US" sz="2400" b="0" i="1" smtClean="0"/>
                          <m:t>, </m:t>
                        </m:r>
                        <m:r>
                          <a:rPr lang="en-US" sz="2400" b="0" i="1" smtClean="0"/>
                          <m:t>𝐴𝑔𝑒</m:t>
                        </m:r>
                      </m:e>
                    </m:d>
                    <m:r>
                      <a:rPr lang="en-US" sz="2400" b="0" i="1" smtClean="0"/>
                      <m:t>=</m:t>
                    </m:r>
                    <m:sSub>
                      <m:sSubPr>
                        <m:ctrlPr>
                          <a:rPr lang="en-US" sz="2400" b="0" i="1" smtClean="0"/>
                        </m:ctrlPr>
                      </m:sSubPr>
                      <m:e>
                        <m:r>
                          <a:rPr lang="en-US" sz="2400" b="0" i="1" smtClean="0"/>
                          <m:t>h</m:t>
                        </m:r>
                      </m:e>
                      <m:sub>
                        <m:r>
                          <a:rPr lang="en-US" sz="2400" b="0" i="1" smtClean="0"/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b="0" i="1" smtClean="0"/>
                        </m:ctrlPr>
                      </m:dPr>
                      <m:e>
                        <m:r>
                          <a:rPr lang="en-US" sz="2400" b="0" i="1" smtClean="0"/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 sz="2400" b="0" i="0" smtClean="0"/>
                      <m:t>exp</m:t>
                    </m:r>
                    <m:r>
                      <a:rPr lang="en-US" sz="2400" b="0" i="1" smtClean="0"/>
                      <m:t> </m:t>
                    </m:r>
                    <m:r>
                      <a:rPr lang="en-US" sz="2400" b="0" i="1" smtClean="0"/>
                      <m:t>(</m:t>
                    </m:r>
                    <m:sSub>
                      <m:sSubPr>
                        <m:ctrlPr>
                          <a:rPr lang="en-US" sz="2400" b="0" i="1" smtClean="0"/>
                        </m:ctrlPr>
                      </m:sSubPr>
                      <m:e>
                        <m:r>
                          <a:rPr lang="en-US" sz="2400" b="0" i="1" smtClean="0"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/>
                          <m:t>1</m:t>
                        </m:r>
                      </m:sub>
                    </m:sSub>
                    <m:r>
                      <a:rPr lang="en-US" sz="2400" i="1"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ea typeface="Cambria Math" panose="02040503050406030204" pitchFamily="18" charset="0"/>
                      </a:rPr>
                      <m:t>𝑆𝑡𝑎𝑔𝑒</m:t>
                    </m:r>
                    <m:r>
                      <a:rPr lang="en-US" sz="2400" b="0" i="1" smtClean="0"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ea typeface="Cambria Math" panose="02040503050406030204" pitchFamily="18" charset="0"/>
                      </a:rPr>
                      <m:t>𝐼𝐼</m:t>
                    </m:r>
                    <m:r>
                      <a:rPr lang="en-US" sz="2400" b="0" i="1" smtClean="0"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ea typeface="Cambria Math" panose="02040503050406030204" pitchFamily="18" charset="0"/>
                      </a:rPr>
                      <m:t>𝑆𝑡𝑎𝑔𝑒𝐼𝐼𝐼</m:t>
                    </m:r>
                    <m:r>
                      <a:rPr lang="en-US" sz="2400" b="0" i="1" smtClean="0"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ea typeface="Cambria Math" panose="02040503050406030204" pitchFamily="18" charset="0"/>
                      </a:rPr>
                      <m:t>𝑆𝑡𝑎𝑔𝑒𝐼𝑉</m:t>
                    </m:r>
                    <m:r>
                      <a:rPr lang="en-US" sz="2400" b="0" i="1" smtClean="0"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ea typeface="Cambria Math" panose="02040503050406030204" pitchFamily="18" charset="0"/>
                      </a:rPr>
                      <m:t>𝐴𝑔𝑒</m:t>
                    </m:r>
                    <m:r>
                      <a:rPr lang="en-US" sz="2400" b="0" i="1" smtClean="0"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Hazard ratio for Stage III vs. II?</a:t>
                </a:r>
              </a:p>
              <a:p>
                <a:r>
                  <a:rPr lang="en-US" sz="2400" dirty="0" err="1"/>
                  <a:t>Efron’s</a:t>
                </a:r>
                <a:r>
                  <a:rPr lang="en-US" sz="2400" dirty="0"/>
                  <a:t> method to handle ties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21BDC9-E200-44CE-80ED-B7E914EEE3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757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Global Test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Likelihood ratio test</a:t>
            </a:r>
          </a:p>
          <a:p>
            <a:r>
              <a:rPr lang="en-US" altLang="en-US" sz="2400" dirty="0"/>
              <a:t>Score test</a:t>
            </a:r>
          </a:p>
          <a:p>
            <a:r>
              <a:rPr lang="en-US" altLang="en-US" sz="2400" dirty="0"/>
              <a:t>Wald test</a:t>
            </a:r>
          </a:p>
          <a:p>
            <a:r>
              <a:rPr lang="en-US" altLang="en-US" sz="2400" dirty="0"/>
              <a:t>Likelihood ratio test is preferred</a:t>
            </a:r>
          </a:p>
          <a:p>
            <a:r>
              <a:rPr lang="en-US" altLang="en-US" sz="2400" dirty="0"/>
              <a:t>Conclusion?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09600" y="4419600"/>
            <a:ext cx="6858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                                       </a:t>
            </a:r>
            <a:r>
              <a:rPr lang="en-US" altLang="en-US" sz="2000" dirty="0">
                <a:latin typeface="Arial" charset="0"/>
              </a:rPr>
              <a:t>Testing Global Null Hypothesis: 				BETA=0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Arial" charset="0"/>
              </a:rPr>
              <a:t>	     Test                Chi-Square       DF    </a:t>
            </a:r>
            <a:r>
              <a:rPr lang="en-US" altLang="en-US" sz="2000" b="1" dirty="0" err="1">
                <a:latin typeface="Arial" charset="0"/>
              </a:rPr>
              <a:t>Pr</a:t>
            </a:r>
            <a:r>
              <a:rPr lang="en-US" altLang="en-US" sz="2000" b="1" dirty="0">
                <a:latin typeface="Arial" charset="0"/>
              </a:rPr>
              <a:t> &gt; </a:t>
            </a:r>
            <a:r>
              <a:rPr lang="en-US" altLang="en-US" sz="2000" b="1" dirty="0" err="1">
                <a:latin typeface="Arial" charset="0"/>
              </a:rPr>
              <a:t>ChiSq</a:t>
            </a:r>
            <a:endParaRPr lang="en-US" altLang="en-US" sz="2000" b="1" dirty="0"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charset="0"/>
              </a:rPr>
              <a:t>               </a:t>
            </a:r>
            <a:r>
              <a:rPr lang="en-US" altLang="en-US" sz="2000" dirty="0">
                <a:solidFill>
                  <a:srgbClr val="0066FF"/>
                </a:solidFill>
                <a:latin typeface="Arial" charset="0"/>
              </a:rPr>
              <a:t>Likelihood Ratio       18.3122        4         0.0011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66FF"/>
                </a:solidFill>
                <a:latin typeface="Arial" charset="0"/>
              </a:rPr>
              <a:t>                    Score                   24.7789        4         &lt;.0001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66FF"/>
                </a:solidFill>
                <a:latin typeface="Arial" charset="0"/>
              </a:rPr>
              <a:t>                    Wald                    21.1571        4         0.0003</a:t>
            </a:r>
          </a:p>
        </p:txBody>
      </p:sp>
    </p:spTree>
    <p:extLst>
      <p:ext uri="{BB962C8B-B14F-4D97-AF65-F5344CB8AC3E}">
        <p14:creationId xmlns:p14="http://schemas.microsoft.com/office/powerpoint/2010/main" val="233185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8DF5-1008-44A3-AFD2-2CE80301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contact 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FF55-F3D5-420B-AC22-CBE67A80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Xiner</a:t>
            </a:r>
            <a:r>
              <a:rPr lang="en-US" sz="2000" b="1" dirty="0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 Zhou </a:t>
            </a:r>
            <a:endParaRPr lang="en-US" sz="2000" b="1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Email: </a:t>
            </a:r>
            <a:r>
              <a:rPr lang="en-US" sz="20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hlinkClick r:id="rId2"/>
              </a:rPr>
              <a:t>xezhou@ucdavis.edu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Office hours: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7:00pm – 8:00pm, Thursdays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Lab: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6:10-7:00 pm, Thursdays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10101"/>
                </a:solidFill>
                <a:effectLst/>
                <a:ea typeface="Calibri" panose="020F0502020204030204" pitchFamily="34" charset="0"/>
              </a:rPr>
              <a:t>For both Lab and OH, please use the zoom link with passcode: survival</a:t>
            </a:r>
            <a:b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https://ucdstats.zoom.us/j/9681353237?pwd=ZzhLRHlhNG92bHFUaHkwM0Fib1pqQT09</a:t>
            </a:r>
            <a:b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Meeting ID: 968 135 3237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8DB31-2FB2-4CA8-AEE4-4B39D30F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12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85800"/>
            <a:ext cx="7924800" cy="1143000"/>
          </a:xfrm>
        </p:spPr>
        <p:txBody>
          <a:bodyPr/>
          <a:lstStyle/>
          <a:p>
            <a:r>
              <a:rPr lang="en-US" altLang="en-US" dirty="0"/>
              <a:t>Regression coefficient estimates and HR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382000" cy="2590800"/>
          </a:xfrm>
        </p:spPr>
        <p:txBody>
          <a:bodyPr/>
          <a:lstStyle/>
          <a:p>
            <a:r>
              <a:rPr lang="en-US" altLang="en-US" sz="2400" dirty="0"/>
              <a:t>HR for Stage II vs. I:</a:t>
            </a:r>
          </a:p>
          <a:p>
            <a:r>
              <a:rPr lang="en-US" altLang="en-US" sz="2400" dirty="0"/>
              <a:t>HR for Stage III vs. I:</a:t>
            </a:r>
          </a:p>
          <a:p>
            <a:r>
              <a:rPr lang="en-US" altLang="en-US" sz="2400" dirty="0"/>
              <a:t>HR for Stage IV vs. I:</a:t>
            </a:r>
          </a:p>
          <a:p>
            <a:r>
              <a:rPr lang="en-US" altLang="en-US" sz="2400" dirty="0"/>
              <a:t>HR for age:</a:t>
            </a:r>
          </a:p>
          <a:p>
            <a:r>
              <a:rPr lang="en-US" altLang="en-US" sz="2400" dirty="0"/>
              <a:t>Conclusion:</a:t>
            </a:r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18EB4-B9C2-49DD-A1A4-AFDE672F246C}"/>
              </a:ext>
            </a:extLst>
          </p:cNvPr>
          <p:cNvSpPr txBox="1"/>
          <p:nvPr/>
        </p:nvSpPr>
        <p:spPr>
          <a:xfrm>
            <a:off x="30394" y="4399908"/>
            <a:ext cx="88773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SAS Monospace" panose="020B06090202020202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SAS Monospace" panose="020B0609020202020204" pitchFamily="49" charset="0"/>
              </a:rPr>
              <a:t>Analysis of Maximum Likelihood Estimates</a:t>
            </a:r>
          </a:p>
          <a:p>
            <a:endParaRPr lang="en-US" sz="1200" b="1" i="0" u="none" strike="noStrike" baseline="0" dirty="0">
              <a:solidFill>
                <a:srgbClr val="0000FF"/>
              </a:solidFill>
              <a:latin typeface="SAS Monospace" panose="020B0609020202020204" pitchFamily="49" charset="0"/>
            </a:endParaRPr>
          </a:p>
          <a:p>
            <a:r>
              <a:rPr lang="en-US" sz="1200" b="1" i="0" u="none" strike="noStrike" baseline="0" dirty="0">
                <a:solidFill>
                  <a:srgbClr val="0000FF"/>
                </a:solidFill>
                <a:latin typeface="SAS Monospace" panose="020B0609020202020204" pitchFamily="49" charset="0"/>
              </a:rPr>
              <a:t>                   Parameter    Standard                            Hazard   95% Hazard Ratio</a:t>
            </a:r>
          </a:p>
          <a:p>
            <a:r>
              <a:rPr lang="it-IT" sz="1200" b="1" i="0" u="none" strike="noStrike" baseline="0" dirty="0">
                <a:solidFill>
                  <a:srgbClr val="0000FF"/>
                </a:solidFill>
                <a:latin typeface="SAS Monospace" panose="020B0609020202020204" pitchFamily="49" charset="0"/>
              </a:rPr>
              <a:t>   Parameter  DF    Estimate       Error  Chi-Square  Pr &gt; ChiSq     Ratio   Confidence Limits</a:t>
            </a:r>
          </a:p>
          <a:p>
            <a:endParaRPr lang="en-US" sz="1200" b="1" i="0" u="none" strike="noStrike" baseline="0" dirty="0">
              <a:solidFill>
                <a:srgbClr val="0000FF"/>
              </a:solidFill>
              <a:latin typeface="SAS Monospace" panose="020B0609020202020204" pitchFamily="49" charset="0"/>
            </a:endParaRPr>
          </a:p>
          <a:p>
            <a:r>
              <a:rPr lang="en-US" sz="1200" b="1" i="0" u="none" strike="noStrike" baseline="0" dirty="0">
                <a:solidFill>
                  <a:srgbClr val="0000FF"/>
                </a:solidFill>
                <a:latin typeface="SAS Monospace" panose="020B0609020202020204" pitchFamily="49" charset="0"/>
              </a:rPr>
              <a:t>   stage2      1     0.13989     0.46250      0.0915      0.7623     1.150     0.465     2.847</a:t>
            </a:r>
          </a:p>
          <a:p>
            <a:r>
              <a:rPr lang="en-US" sz="1200" b="1" i="0" u="none" strike="noStrike" baseline="0" dirty="0">
                <a:solidFill>
                  <a:srgbClr val="0000FF"/>
                </a:solidFill>
                <a:latin typeface="SAS Monospace" panose="020B0609020202020204" pitchFamily="49" charset="0"/>
              </a:rPr>
              <a:t>   stage3      1     0.64218     0.35612      3.2517      0.0713     1.901     0.946     3.820</a:t>
            </a:r>
          </a:p>
          <a:p>
            <a:r>
              <a:rPr lang="en-US" sz="1200" b="1" i="0" u="none" strike="noStrike" baseline="0" dirty="0">
                <a:solidFill>
                  <a:srgbClr val="0000FF"/>
                </a:solidFill>
                <a:latin typeface="SAS Monospace" panose="020B0609020202020204" pitchFamily="49" charset="0"/>
              </a:rPr>
              <a:t>   stage4      1     1.70623     0.42189     16.3563      &lt;.0001     5.508     2.409    12.593</a:t>
            </a:r>
          </a:p>
          <a:p>
            <a:r>
              <a:rPr lang="en-US" sz="1200" b="1" i="0" u="none" strike="noStrike" baseline="0" dirty="0">
                <a:solidFill>
                  <a:srgbClr val="0000FF"/>
                </a:solidFill>
                <a:latin typeface="SAS Monospace" panose="020B0609020202020204" pitchFamily="49" charset="0"/>
              </a:rPr>
              <a:t>   age         1     0.01903     0.01426      1.7812      0.1820     1.019     0.991     1.048</a:t>
            </a:r>
            <a:endParaRPr 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691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838200"/>
            <a:ext cx="8382000" cy="914400"/>
          </a:xfrm>
        </p:spPr>
        <p:txBody>
          <a:bodyPr/>
          <a:lstStyle/>
          <a:p>
            <a:r>
              <a:rPr lang="en-US" altLang="en-US" dirty="0"/>
              <a:t>Local test for stage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86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sz="2800" dirty="0"/>
                  <a:t>Full model: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𝑆𝑡𝑎𝑔𝑒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𝐴𝑔𝑒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𝑆𝑡𝑎𝑔𝑒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𝑆𝑡𝑎𝑔𝑒𝐼𝐼𝐼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𝑆𝑡𝑎𝑔𝑒𝐼𝑉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𝐴𝑔𝑒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r>
                  <a:rPr lang="en-US" altLang="en-US" sz="2800" dirty="0"/>
                  <a:t>Reduced model: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𝐴𝑔𝑒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𝐴𝑔𝑒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lang="en-US" altLang="en-US" sz="2000" dirty="0"/>
              </a:p>
              <a:p>
                <a:r>
                  <a:rPr lang="en-US" altLang="en-US" sz="2800" dirty="0"/>
                  <a:t>LR test</a:t>
                </a:r>
              </a:p>
              <a:p>
                <a:pPr lvl="1"/>
                <a:r>
                  <a:rPr lang="en-US" altLang="en-US" sz="2400" dirty="0"/>
                  <a:t>Full model -2 LL: 375.42</a:t>
                </a:r>
              </a:p>
              <a:p>
                <a:pPr lvl="1"/>
                <a:r>
                  <a:rPr lang="en-US" altLang="en-US" sz="2400" dirty="0"/>
                  <a:t>Reduced model -2LL: 391.10</a:t>
                </a:r>
              </a:p>
              <a:p>
                <a:pPr lvl="1"/>
                <a:r>
                  <a:rPr lang="en-US" altLang="en-US" sz="2400" dirty="0"/>
                  <a:t>LR statistic=391.10-375.42=15.45; df=3; p=0.0015</a:t>
                </a:r>
              </a:p>
              <a:p>
                <a:r>
                  <a:rPr lang="en-US" altLang="en-US" sz="2800" dirty="0"/>
                  <a:t>Wald test=17.93; df=3; p=0.0005</a:t>
                </a:r>
              </a:p>
              <a:p>
                <a:r>
                  <a:rPr lang="en-US" altLang="en-US" sz="2800" dirty="0"/>
                  <a:t>Score test=20.98; df=3; p=0.0001</a:t>
                </a:r>
              </a:p>
              <a:p>
                <a:pPr lvl="1"/>
                <a:endParaRPr lang="en-US" altLang="en-US" dirty="0"/>
              </a:p>
            </p:txBody>
          </p:sp>
        </mc:Choice>
        <mc:Fallback>
          <p:sp>
            <p:nvSpPr>
              <p:cNvPr id="36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4" t="-1630" b="-16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787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9DE6-B5EB-4CC5-9333-E4AE6CDA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Efron</a:t>
            </a:r>
            <a:r>
              <a:rPr lang="en-US" dirty="0"/>
              <a:t> vs. Breslow (Global test)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F95D7D4-BCBD-4CCA-B5E4-513B97C94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99" y="2219812"/>
            <a:ext cx="769620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Arial" charset="0"/>
              </a:rPr>
              <a:t>  </a:t>
            </a:r>
            <a:r>
              <a:rPr lang="en-US" altLang="en-US" sz="2000" b="1" dirty="0" err="1">
                <a:latin typeface="Arial" charset="0"/>
              </a:rPr>
              <a:t>Efron</a:t>
            </a:r>
            <a:r>
              <a:rPr lang="en-US" altLang="en-US" sz="2000" b="1" dirty="0">
                <a:latin typeface="Arial" charset="0"/>
              </a:rPr>
              <a:t>: </a:t>
            </a:r>
            <a:r>
              <a:rPr lang="en-US" altLang="en-US" sz="2000" dirty="0">
                <a:latin typeface="Arial" charset="0"/>
              </a:rPr>
              <a:t>Testing Global Null Hypothesis:	BETA=0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Arial" charset="0"/>
              </a:rPr>
              <a:t>	     Test                Chi-Square       DF    </a:t>
            </a:r>
            <a:r>
              <a:rPr lang="en-US" altLang="en-US" sz="2000" b="1" dirty="0" err="1">
                <a:latin typeface="Arial" charset="0"/>
              </a:rPr>
              <a:t>Pr</a:t>
            </a:r>
            <a:r>
              <a:rPr lang="en-US" altLang="en-US" sz="2000" b="1" dirty="0">
                <a:latin typeface="Arial" charset="0"/>
              </a:rPr>
              <a:t> &gt; </a:t>
            </a:r>
            <a:r>
              <a:rPr lang="en-US" altLang="en-US" sz="2000" b="1" dirty="0" err="1">
                <a:latin typeface="Arial" charset="0"/>
              </a:rPr>
              <a:t>ChiSq</a:t>
            </a:r>
            <a:endParaRPr lang="en-US" altLang="en-US" sz="2000" b="1" dirty="0"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charset="0"/>
              </a:rPr>
              <a:t>               </a:t>
            </a:r>
            <a:r>
              <a:rPr lang="en-US" altLang="en-US" sz="2000" dirty="0">
                <a:solidFill>
                  <a:srgbClr val="0066FF"/>
                </a:solidFill>
                <a:latin typeface="Arial" charset="0"/>
              </a:rPr>
              <a:t>Likelihood Ratio        18.3122        4         0.0011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66FF"/>
                </a:solidFill>
                <a:latin typeface="Arial" charset="0"/>
              </a:rPr>
              <a:t>                    Score                   24.7789        4         &lt;.0001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66FF"/>
                </a:solidFill>
                <a:latin typeface="Arial" charset="0"/>
              </a:rPr>
              <a:t>                    Wald                    21.1571        4         0.0003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1F476-49E0-4842-A808-A97BD3E8C70D}"/>
              </a:ext>
            </a:extLst>
          </p:cNvPr>
          <p:cNvSpPr txBox="1"/>
          <p:nvPr/>
        </p:nvSpPr>
        <p:spPr>
          <a:xfrm>
            <a:off x="533400" y="4349918"/>
            <a:ext cx="7239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Breslow</a:t>
            </a:r>
            <a:r>
              <a:rPr lang="en-US" dirty="0">
                <a:latin typeface="SAS Monospace" panose="020B0609020202020204" pitchFamily="49" charset="0"/>
                <a:cs typeface="Arial" panose="020B0604020202020204" pitchFamily="34" charset="0"/>
              </a:rPr>
              <a:t>: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Testing Global Null Hypothesis: BETA=0</a:t>
            </a:r>
          </a:p>
          <a:p>
            <a:endParaRPr lang="en-US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Test                 Chi-Square       DF     </a:t>
            </a:r>
            <a:r>
              <a:rPr lang="en-US" sz="20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sz="20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ChiSq</a:t>
            </a:r>
            <a:endParaRPr lang="en-US" sz="20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Likelihood Ratio        18.0670        4         0.0012</a:t>
            </a:r>
          </a:p>
          <a:p>
            <a:r>
              <a:rPr lang="en-US" sz="2000" b="0" i="0" u="none" strike="noStrike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Score                   24.3274        4         &lt;.0001</a:t>
            </a:r>
          </a:p>
          <a:p>
            <a:r>
              <a:rPr lang="en-US" sz="2000" b="0" i="0" u="none" strike="noStrike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Wald                    20.8256        4         0.0003</a:t>
            </a:r>
            <a:endParaRPr lang="en-US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002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3D0C-D5E7-437F-A385-B9EB090B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Efron</a:t>
            </a:r>
            <a:r>
              <a:rPr lang="en-US" dirty="0"/>
              <a:t> vs. Breslow (Estimation)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B41EC1-34E2-46C9-A8C5-419130FB9911}"/>
              </a:ext>
            </a:extLst>
          </p:cNvPr>
          <p:cNvSpPr txBox="1"/>
          <p:nvPr/>
        </p:nvSpPr>
        <p:spPr>
          <a:xfrm>
            <a:off x="258566" y="2116604"/>
            <a:ext cx="8915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SAS Monospace" panose="020B06090202020202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SAS Monospace" panose="020B0609020202020204" pitchFamily="49" charset="0"/>
              </a:rPr>
              <a:t>Analysis of Maximum Likelihood Estimates (</a:t>
            </a:r>
            <a:r>
              <a:rPr lang="en-US" sz="1200" b="1" i="0" u="none" strike="noStrike" baseline="0" dirty="0" err="1">
                <a:solidFill>
                  <a:srgbClr val="0000FF"/>
                </a:solidFill>
                <a:latin typeface="SAS Monospace" panose="020B0609020202020204" pitchFamily="49" charset="0"/>
              </a:rPr>
              <a:t>Efron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SAS Monospace" panose="020B0609020202020204" pitchFamily="49" charset="0"/>
              </a:rPr>
              <a:t>)</a:t>
            </a:r>
          </a:p>
          <a:p>
            <a:endParaRPr lang="en-US" sz="1200" b="1" i="0" u="none" strike="noStrike" baseline="0" dirty="0">
              <a:solidFill>
                <a:srgbClr val="0000FF"/>
              </a:solidFill>
              <a:latin typeface="SAS Monospace" panose="020B0609020202020204" pitchFamily="49" charset="0"/>
            </a:endParaRPr>
          </a:p>
          <a:p>
            <a:r>
              <a:rPr lang="en-US" sz="1200" b="1" i="0" u="none" strike="noStrike" baseline="0" dirty="0">
                <a:solidFill>
                  <a:srgbClr val="0000FF"/>
                </a:solidFill>
                <a:latin typeface="SAS Monospace" panose="020B0609020202020204" pitchFamily="49" charset="0"/>
              </a:rPr>
              <a:t>                   Parameter    Standard                            Hazard   95% Hazard Ratio</a:t>
            </a:r>
          </a:p>
          <a:p>
            <a:r>
              <a:rPr lang="it-IT" sz="1200" b="1" i="0" u="none" strike="noStrike" baseline="0" dirty="0">
                <a:solidFill>
                  <a:srgbClr val="0000FF"/>
                </a:solidFill>
                <a:latin typeface="SAS Monospace" panose="020B0609020202020204" pitchFamily="49" charset="0"/>
              </a:rPr>
              <a:t>   Parameter  DF    Estimate       Error  Chi-Square  Pr &gt; ChiSq     Ratio   Confidence Limits</a:t>
            </a:r>
          </a:p>
          <a:p>
            <a:endParaRPr lang="en-US" sz="1200" b="1" i="0" u="none" strike="noStrike" baseline="0" dirty="0">
              <a:solidFill>
                <a:srgbClr val="0000FF"/>
              </a:solidFill>
              <a:latin typeface="SAS Monospace" panose="020B0609020202020204" pitchFamily="49" charset="0"/>
            </a:endParaRPr>
          </a:p>
          <a:p>
            <a:r>
              <a:rPr lang="en-US" sz="1200" b="1" i="0" u="none" strike="noStrike" baseline="0" dirty="0">
                <a:solidFill>
                  <a:srgbClr val="0000FF"/>
                </a:solidFill>
                <a:latin typeface="SAS Monospace" panose="020B0609020202020204" pitchFamily="49" charset="0"/>
              </a:rPr>
              <a:t>   stage2      1     0.13989     0.46250      0.0915      0.7623     1.150     0.465     2.847</a:t>
            </a:r>
          </a:p>
          <a:p>
            <a:r>
              <a:rPr lang="en-US" sz="1200" b="1" i="0" u="none" strike="noStrike" baseline="0" dirty="0">
                <a:solidFill>
                  <a:srgbClr val="0000FF"/>
                </a:solidFill>
                <a:latin typeface="SAS Monospace" panose="020B0609020202020204" pitchFamily="49" charset="0"/>
              </a:rPr>
              <a:t>   stage3      1     0.64218     0.35612      3.2517      0.0713     1.901     0.946     3.820</a:t>
            </a:r>
          </a:p>
          <a:p>
            <a:r>
              <a:rPr lang="en-US" sz="1200" b="1" i="0" u="none" strike="noStrike" baseline="0" dirty="0">
                <a:solidFill>
                  <a:srgbClr val="0000FF"/>
                </a:solidFill>
                <a:latin typeface="SAS Monospace" panose="020B0609020202020204" pitchFamily="49" charset="0"/>
              </a:rPr>
              <a:t>   stage4      1     1.70623     0.42189     16.3563      &lt;.0001     5.508     2.409    12.593</a:t>
            </a:r>
          </a:p>
          <a:p>
            <a:r>
              <a:rPr lang="en-US" sz="1200" b="1" i="0" u="none" strike="noStrike" baseline="0" dirty="0">
                <a:solidFill>
                  <a:srgbClr val="0000FF"/>
                </a:solidFill>
                <a:latin typeface="SAS Monospace" panose="020B0609020202020204" pitchFamily="49" charset="0"/>
              </a:rPr>
              <a:t>   age         1     0.01903     0.01426      1.7812      0.1820     1.019     0.991     1.048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71A776-A9EF-45E3-8B32-B0FEC18326C0}"/>
              </a:ext>
            </a:extLst>
          </p:cNvPr>
          <p:cNvSpPr txBox="1"/>
          <p:nvPr/>
        </p:nvSpPr>
        <p:spPr>
          <a:xfrm>
            <a:off x="92039" y="4495800"/>
            <a:ext cx="8915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SAS Monospace" panose="020B06090202020202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SAS Monospace" panose="020B0609020202020204" pitchFamily="49" charset="0"/>
              </a:rPr>
              <a:t>Analysis of Maximum Likelihood Estimates (Breslow)</a:t>
            </a:r>
          </a:p>
          <a:p>
            <a:endParaRPr lang="en-US" sz="1200" b="1" i="0" u="none" strike="noStrike" baseline="0" dirty="0">
              <a:solidFill>
                <a:srgbClr val="0000FF"/>
              </a:solidFill>
              <a:latin typeface="SAS Monospace" panose="020B0609020202020204" pitchFamily="49" charset="0"/>
            </a:endParaRPr>
          </a:p>
          <a:p>
            <a:r>
              <a:rPr lang="en-US" sz="1200" b="1" i="0" u="none" strike="noStrike" baseline="0" dirty="0">
                <a:solidFill>
                  <a:srgbClr val="0000FF"/>
                </a:solidFill>
                <a:latin typeface="SAS Monospace" panose="020B0609020202020204" pitchFamily="49" charset="0"/>
              </a:rPr>
              <a:t>                   Parameter    Standard                            Hazard   95% Hazard Ratio</a:t>
            </a:r>
          </a:p>
          <a:p>
            <a:r>
              <a:rPr lang="it-IT" sz="1200" b="1" i="0" u="none" strike="noStrike" baseline="0" dirty="0">
                <a:solidFill>
                  <a:srgbClr val="0000FF"/>
                </a:solidFill>
                <a:latin typeface="SAS Monospace" panose="020B0609020202020204" pitchFamily="49" charset="0"/>
              </a:rPr>
              <a:t>   Parameter  DF    Estimate       Error  Chi-Square  Pr &gt; ChiSq     Ratio   Confidence Limits</a:t>
            </a:r>
          </a:p>
          <a:p>
            <a:endParaRPr lang="en-US" sz="1200" b="1" i="0" u="none" strike="noStrike" baseline="0" dirty="0">
              <a:solidFill>
                <a:srgbClr val="0000FF"/>
              </a:solidFill>
              <a:latin typeface="SAS Monospace" panose="020B0609020202020204" pitchFamily="49" charset="0"/>
            </a:endParaRPr>
          </a:p>
          <a:p>
            <a:r>
              <a:rPr lang="en-US" sz="1200" b="1" i="0" u="none" strike="noStrike" baseline="0" dirty="0">
                <a:solidFill>
                  <a:srgbClr val="0000FF"/>
                </a:solidFill>
                <a:latin typeface="SAS Monospace" panose="020B0609020202020204" pitchFamily="49" charset="0"/>
              </a:rPr>
              <a:t>   stage2      1     0.13842     0.46232      0.0896      0.7646     1.148     0.464     2.842</a:t>
            </a:r>
          </a:p>
          <a:p>
            <a:r>
              <a:rPr lang="en-US" sz="1200" b="1" i="0" u="none" strike="noStrike" baseline="0" dirty="0">
                <a:solidFill>
                  <a:srgbClr val="0000FF"/>
                </a:solidFill>
                <a:latin typeface="SAS Monospace" panose="020B0609020202020204" pitchFamily="49" charset="0"/>
              </a:rPr>
              <a:t>   stage3      1     0.63815     0.35609      3.2116      0.0731     1.893     0.942     3.804</a:t>
            </a:r>
          </a:p>
          <a:p>
            <a:r>
              <a:rPr lang="en-US" sz="1200" b="1" i="0" u="none" strike="noStrike" baseline="0" dirty="0">
                <a:solidFill>
                  <a:srgbClr val="0000FF"/>
                </a:solidFill>
                <a:latin typeface="SAS Monospace" panose="020B0609020202020204" pitchFamily="49" charset="0"/>
              </a:rPr>
              <a:t>   stage4      1     1.69333     0.42218     16.0876      &lt;.0001     5.438     2.377    12.438</a:t>
            </a:r>
          </a:p>
          <a:p>
            <a:r>
              <a:rPr lang="en-US" sz="1200" b="1" i="0" u="none" strike="noStrike" baseline="0" dirty="0">
                <a:solidFill>
                  <a:srgbClr val="0000FF"/>
                </a:solidFill>
                <a:latin typeface="SAS Monospace" panose="020B0609020202020204" pitchFamily="49" charset="0"/>
              </a:rPr>
              <a:t>   age         1     0.01890     0.01425      1.7589      0.1848     1.019     0.991     1.048</a:t>
            </a:r>
            <a:endParaRPr 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813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Notes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LR and Wald tests have similar convergence rate; score test is slower.</a:t>
            </a:r>
          </a:p>
          <a:p>
            <a:pPr algn="l"/>
            <a:r>
              <a:rPr lang="en-US" sz="2400" b="0" i="0" u="none" strike="noStrike" baseline="0" dirty="0"/>
              <a:t>Based on a simulation study of small sample size for a binary covariate:</a:t>
            </a:r>
          </a:p>
          <a:p>
            <a:pPr lvl="1"/>
            <a:r>
              <a:rPr lang="en-US" sz="2000" b="0" i="0" u="none" strike="noStrike" baseline="0" dirty="0"/>
              <a:t> </a:t>
            </a:r>
            <a:r>
              <a:rPr lang="en-US" sz="2000" dirty="0"/>
              <a:t>t</a:t>
            </a:r>
            <a:r>
              <a:rPr lang="en-US" sz="2000" b="0" i="0" u="none" strike="noStrike" baseline="0" dirty="0"/>
              <a:t>he likelihood ratio test and Wald test performed similarly (although the likelihood test ratio test slightly outperformed the Wald test for smaller sample sizes). </a:t>
            </a:r>
          </a:p>
          <a:p>
            <a:pPr lvl="1"/>
            <a:r>
              <a:rPr lang="en-US" sz="2000" dirty="0"/>
              <a:t>t</a:t>
            </a:r>
            <a:r>
              <a:rPr lang="en-US" sz="2000" b="0" i="0" u="none" strike="noStrike" baseline="0" dirty="0"/>
              <a:t>he score test was markedly inferior and is not recommended because it tends to inflate the size of the test.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8725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0390-8A90-4A86-BC05-3D6BB44F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FBF74-A9CF-4E8A-9281-2FF1ECE07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Reading: KM 8.1-8.5</a:t>
            </a:r>
          </a:p>
          <a:p>
            <a:pPr algn="l"/>
            <a:r>
              <a:rPr lang="en-US"/>
              <a:t>Other: to be posted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B74BF-E033-4B6F-B40E-BF63ECA6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4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Focus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Semiparametric proportional hazards (PH) regression  </a:t>
            </a:r>
          </a:p>
          <a:p>
            <a:pPr lvl="1"/>
            <a:r>
              <a:rPr lang="en-US" altLang="en-US" sz="2400" dirty="0"/>
              <a:t>Ties</a:t>
            </a:r>
          </a:p>
          <a:p>
            <a:pPr lvl="1"/>
            <a:r>
              <a:rPr lang="en-US" altLang="en-US" sz="2400" dirty="0"/>
              <a:t>Local test</a:t>
            </a:r>
          </a:p>
          <a:p>
            <a:pPr marL="0" indent="0">
              <a:buNone/>
            </a:pPr>
            <a:endParaRPr lang="en-US" sz="2000" b="0" i="0" u="none" strike="noStrike" baseline="0" dirty="0"/>
          </a:p>
          <a:p>
            <a:pPr marL="0" indent="0">
              <a:buNone/>
            </a:pPr>
            <a:endParaRPr lang="en-US" sz="2400" b="0" i="0" u="none" strike="noStrike" baseline="0" dirty="0"/>
          </a:p>
          <a:p>
            <a:pPr marL="457200" lvl="1" indent="0">
              <a:buNone/>
            </a:pPr>
            <a:r>
              <a:rPr lang="en-US" alt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2ECEC-457C-4AE5-AAE9-1967B8F4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68834"/>
            <a:ext cx="8229600" cy="1143000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tx2"/>
                </a:solidFill>
              </a:rPr>
              <a:t>“Full” likelihood function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27237"/>
            <a:ext cx="8686800" cy="4830763"/>
          </a:xfrm>
        </p:spPr>
        <p:txBody>
          <a:bodyPr/>
          <a:lstStyle/>
          <a:p>
            <a:r>
              <a:rPr lang="en-US" altLang="en-US" sz="2400" dirty="0"/>
              <a:t>Need to specify the likelihood function to perform estimation for the parameters,    .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Review: likelihood function for survival data can be expressed using hazard function</a:t>
            </a:r>
          </a:p>
          <a:p>
            <a:pPr marL="0" indent="0">
              <a:buNone/>
            </a:pP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Hazard function under a Cox model</a:t>
            </a:r>
          </a:p>
        </p:txBody>
      </p:sp>
      <p:graphicFrame>
        <p:nvGraphicFramePr>
          <p:cNvPr id="20485" name="Object 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738439595"/>
              </p:ext>
            </p:extLst>
          </p:nvPr>
        </p:nvGraphicFramePr>
        <p:xfrm>
          <a:off x="3505200" y="2414426"/>
          <a:ext cx="342901" cy="45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" name="Equation" r:id="rId4" imgW="152268" imgH="203024" progId="Equation.3">
                  <p:embed/>
                </p:oleObj>
              </mc:Choice>
              <mc:Fallback>
                <p:oleObj name="Equation" r:id="rId4" imgW="152268" imgH="203024" progId="Equation.3">
                  <p:embed/>
                  <p:pic>
                    <p:nvPicPr>
                      <p:cNvPr id="2048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414426"/>
                        <a:ext cx="342901" cy="457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E39487D0-A085-45AF-ABF8-EB91D05F1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514178"/>
              </p:ext>
            </p:extLst>
          </p:nvPr>
        </p:nvGraphicFramePr>
        <p:xfrm>
          <a:off x="1884952" y="3986373"/>
          <a:ext cx="413467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" name="Equation" r:id="rId6" imgW="1828800" imgH="291960" progId="Equation.3">
                  <p:embed/>
                </p:oleObj>
              </mc:Choice>
              <mc:Fallback>
                <p:oleObj name="Equation" r:id="rId6" imgW="1828800" imgH="291960" progId="Equation.3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E39487D0-A085-45AF-ABF8-EB91D05F12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952" y="3986373"/>
                        <a:ext cx="413467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>
            <a:extLst>
              <a:ext uri="{FF2B5EF4-FFF2-40B4-BE49-F238E27FC236}">
                <a16:creationId xmlns:a16="http://schemas.microsoft.com/office/drawing/2014/main" id="{D34FA80B-CBE3-459B-AEBC-97BC50496E75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798540744"/>
              </p:ext>
            </p:extLst>
          </p:nvPr>
        </p:nvGraphicFramePr>
        <p:xfrm>
          <a:off x="1357643" y="5467563"/>
          <a:ext cx="5500357" cy="578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0" name="Equation" r:id="rId8" imgW="2298700" imgH="241300" progId="Equation.3">
                  <p:embed/>
                </p:oleObj>
              </mc:Choice>
              <mc:Fallback>
                <p:oleObj name="Equation" r:id="rId8" imgW="2298700" imgH="241300" progId="Equation.3">
                  <p:embed/>
                  <p:pic>
                    <p:nvPicPr>
                      <p:cNvPr id="11" name="Object 2">
                        <a:extLst>
                          <a:ext uri="{FF2B5EF4-FFF2-40B4-BE49-F238E27FC236}">
                            <a16:creationId xmlns:a16="http://schemas.microsoft.com/office/drawing/2014/main" id="{D34FA80B-CBE3-459B-AEBC-97BC50496E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643" y="5467563"/>
                        <a:ext cx="5500357" cy="578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0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Issues with the “full” likelihood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04800" y="2019299"/>
                <a:ext cx="8686800" cy="4678363"/>
              </a:xfrm>
            </p:spPr>
            <p:txBody>
              <a:bodyPr/>
              <a:lstStyle/>
              <a:p>
                <a:r>
                  <a:rPr lang="en-US" altLang="en-US" sz="2800" dirty="0">
                    <a:latin typeface="+mn-lt"/>
                  </a:rPr>
                  <a:t>Baseline hazard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smtClean="0">
                            <a:latin typeface="+mn-lt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+mn-lt"/>
                          </a:rPr>
                          <m:t>h</m:t>
                        </m:r>
                      </m:e>
                      <m:sub>
                        <m:r>
                          <a:rPr lang="en-US" altLang="en-US" sz="2800" b="0" i="1" smtClean="0">
                            <a:latin typeface="+mn-lt"/>
                          </a:rPr>
                          <m:t>0</m:t>
                        </m:r>
                      </m:sub>
                    </m:sSub>
                    <m:r>
                      <a:rPr lang="en-US" altLang="en-US" sz="2800" b="0" i="1" smtClean="0">
                        <a:latin typeface="+mn-lt"/>
                      </a:rPr>
                      <m:t>(</m:t>
                    </m:r>
                    <m:r>
                      <a:rPr lang="en-US" altLang="en-US" sz="2800" b="0" i="1" smtClean="0">
                        <a:latin typeface="+mn-lt"/>
                      </a:rPr>
                      <m:t>𝑡</m:t>
                    </m:r>
                    <m:r>
                      <a:rPr lang="en-US" altLang="en-US" sz="2800" b="0" i="1" smtClean="0">
                        <a:latin typeface="+mn-lt"/>
                      </a:rPr>
                      <m:t>)</m:t>
                    </m:r>
                  </m:oMath>
                </a14:m>
                <a:r>
                  <a:rPr lang="en-US" altLang="en-US" sz="2800" dirty="0">
                    <a:latin typeface="+mn-lt"/>
                  </a:rPr>
                  <a:t>, is unspecified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smtClean="0">
                            <a:latin typeface="+mn-lt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+mn-lt"/>
                          </a:rPr>
                          <m:t>h</m:t>
                        </m:r>
                      </m:e>
                      <m:sub>
                        <m:r>
                          <a:rPr lang="en-US" altLang="en-US" sz="2800" b="0" i="1" smtClean="0">
                            <a:latin typeface="+mn-lt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en-US" sz="2800" b="0" i="1" smtClean="0">
                            <a:latin typeface="+mn-lt"/>
                          </a:rPr>
                        </m:ctrlPr>
                      </m:dPr>
                      <m:e>
                        <m:r>
                          <a:rPr lang="en-US" altLang="en-US" sz="2800" b="0" i="1" smtClean="0">
                            <a:latin typeface="+mn-lt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en-US" sz="2800" dirty="0">
                    <a:latin typeface="+mn-lt"/>
                  </a:rPr>
                  <a:t> considered as nuisance parameters while estimating 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+mn-lt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en-US" sz="2800" dirty="0">
                    <a:latin typeface="+mn-lt"/>
                  </a:rPr>
                  <a:t>. </a:t>
                </a:r>
              </a:p>
              <a:p>
                <a:r>
                  <a:rPr lang="en-US" altLang="en-US" sz="2800" dirty="0">
                    <a:latin typeface="+mn-lt"/>
                  </a:rPr>
                  <a:t>How to make the nuisance 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smtClean="0">
                            <a:latin typeface="+mn-lt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+mn-lt"/>
                          </a:rPr>
                          <m:t>h</m:t>
                        </m:r>
                      </m:e>
                      <m:sub>
                        <m:r>
                          <a:rPr lang="en-US" altLang="en-US" sz="2800" b="0" i="1" smtClean="0">
                            <a:latin typeface="+mn-lt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en-US" sz="2800" b="0" i="1" smtClean="0">
                            <a:latin typeface="+mn-lt"/>
                          </a:rPr>
                        </m:ctrlPr>
                      </m:dPr>
                      <m:e>
                        <m:r>
                          <a:rPr lang="en-US" altLang="en-US" sz="2800" b="0" i="1" smtClean="0">
                            <a:latin typeface="+mn-lt"/>
                          </a:rPr>
                          <m:t>𝑡</m:t>
                        </m:r>
                      </m:e>
                    </m:d>
                    <m:r>
                      <a:rPr lang="en-US" altLang="en-US" sz="2800" b="0" i="1" smtClean="0">
                        <a:latin typeface="+mn-lt"/>
                      </a:rPr>
                      <m:t>,</m:t>
                    </m:r>
                  </m:oMath>
                </a14:m>
                <a:r>
                  <a:rPr lang="en-US" altLang="en-US" sz="2800" dirty="0">
                    <a:latin typeface="+mn-lt"/>
                  </a:rPr>
                  <a:t> disappear?</a:t>
                </a:r>
              </a:p>
              <a:p>
                <a:pPr lvl="1"/>
                <a:r>
                  <a:rPr lang="en-US" altLang="en-US" sz="2400" dirty="0">
                    <a:latin typeface="+mn-lt"/>
                  </a:rPr>
                  <a:t>Conditional probabilities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+mn-lt"/>
                  </a:rPr>
                  <a:t> is the portion of L for the </a:t>
                </a:r>
                <a:r>
                  <a:rPr lang="en-US" altLang="en-US" sz="2400" dirty="0" err="1">
                    <a:latin typeface="+mn-lt"/>
                  </a:rPr>
                  <a:t>j</a:t>
                </a:r>
                <a:r>
                  <a:rPr lang="en-US" altLang="en-US" sz="2400" baseline="30000" dirty="0" err="1">
                    <a:latin typeface="+mn-lt"/>
                  </a:rPr>
                  <a:t>th</a:t>
                </a:r>
                <a:r>
                  <a:rPr lang="en-US" altLang="en-US" sz="2400" dirty="0">
                    <a:latin typeface="+mn-lt"/>
                  </a:rPr>
                  <a:t> event time given the risk set.</a:t>
                </a:r>
              </a:p>
              <a:p>
                <a:pPr lvl="1"/>
                <a:r>
                  <a:rPr lang="en-US" altLang="en-US" sz="2400" dirty="0">
                    <a:latin typeface="+mn-lt"/>
                  </a:rPr>
                  <a:t>Considers probabilities only for subjects who fail</a:t>
                </a:r>
              </a:p>
              <a:p>
                <a:pPr lvl="1"/>
                <a:r>
                  <a:rPr lang="en-US" altLang="en-US" sz="2400" dirty="0">
                    <a:latin typeface="+mn-lt"/>
                  </a:rPr>
                  <a:t>Do NOT consider probabilities for censored subjects</a:t>
                </a:r>
              </a:p>
              <a:p>
                <a:pPr lvl="1"/>
                <a:endParaRPr lang="en-US" altLang="en-US" dirty="0">
                  <a:latin typeface="+mn-lt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04800" y="2019299"/>
                <a:ext cx="8686800" cy="4678363"/>
              </a:xfrm>
              <a:blipFill>
                <a:blip r:embed="rId4"/>
                <a:stretch>
                  <a:fillRect l="-281" t="-1432" b="-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48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511118"/>
              </p:ext>
            </p:extLst>
          </p:nvPr>
        </p:nvGraphicFramePr>
        <p:xfrm>
          <a:off x="4572000" y="4343400"/>
          <a:ext cx="2819400" cy="519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5" imgW="1180588" imgH="215806" progId="Equation.3">
                  <p:embed/>
                </p:oleObj>
              </mc:Choice>
              <mc:Fallback>
                <p:oleObj name="Equation" r:id="rId5" imgW="1180588" imgH="215806" progId="Equation.3">
                  <p:embed/>
                  <p:pic>
                    <p:nvPicPr>
                      <p:cNvPr id="204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343400"/>
                        <a:ext cx="2819400" cy="519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675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C230-1224-4623-A254-0C67C38D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 wrap="square" anchor="b">
            <a:normAutofit/>
          </a:bodyPr>
          <a:lstStyle/>
          <a:p>
            <a:r>
              <a:rPr lang="en-US" altLang="en-US"/>
              <a:t>Partial Likelihood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EA0A36-546F-49CC-8EF4-D81B72811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57400"/>
            <a:ext cx="8614660" cy="39624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ABB6-9F02-4DB7-98DC-5E9C1502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6BE01D46-CD45-4358-B783-23D7B518298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9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294" y="838200"/>
            <a:ext cx="8229600" cy="868362"/>
          </a:xfrm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Partial 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07975" y="2057400"/>
                <a:ext cx="8001000" cy="4983163"/>
              </a:xfrm>
            </p:spPr>
            <p:txBody>
              <a:bodyPr/>
              <a:lstStyle/>
              <a:p>
                <a:pPr algn="l"/>
                <a:r>
                  <a:rPr lang="en-US" sz="2400" b="0" i="0" u="none" strike="noStrike" baseline="0" dirty="0">
                    <a:latin typeface="+mn-lt"/>
                  </a:rPr>
                  <a:t>The partial likelihood is formed by multiplying these conditional probabilities over all deaths, so we have the likelihood function</a:t>
                </a:r>
                <a:endParaRPr lang="en-US" altLang="en-US" sz="2400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+mn-lt"/>
                      </a:rPr>
                      <m:t>𝐿</m:t>
                    </m:r>
                    <m:r>
                      <a:rPr lang="en-US" altLang="en-US" sz="2400" b="0" i="1" smtClean="0">
                        <a:latin typeface="+mn-lt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en-US" sz="2400" b="0" i="1" smtClean="0">
                            <a:latin typeface="+mn-l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2400" b="0" i="1" smtClean="0">
                            <a:latin typeface="+mn-lt"/>
                          </a:rPr>
                          <m:t>𝑗</m:t>
                        </m:r>
                        <m:r>
                          <a:rPr lang="en-US" altLang="en-US" sz="2400" b="0" i="1" smtClean="0">
                            <a:latin typeface="+mn-lt"/>
                          </a:rPr>
                          <m:t>=1</m:t>
                        </m:r>
                      </m:sub>
                      <m:sup>
                        <m:r>
                          <a:rPr lang="en-US" altLang="en-US" sz="2400" b="0" i="1" smtClean="0">
                            <a:latin typeface="+mn-lt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US" altLang="en-US" sz="2400" b="0" i="1" smtClean="0">
                                <a:latin typeface="+mn-lt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+mn-lt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+mn-lt"/>
                              </a:rPr>
                              <m:t>𝑗</m:t>
                            </m:r>
                          </m:sub>
                        </m:sSub>
                        <m:r>
                          <a:rPr lang="en-US" altLang="en-US" sz="2400" b="0" i="1" smtClean="0">
                            <a:latin typeface="+mn-lt"/>
                          </a:rPr>
                          <m:t>=</m:t>
                        </m:r>
                        <m:nary>
                          <m:naryPr>
                            <m:chr m:val="∏"/>
                            <m:limLoc m:val="subSup"/>
                            <m:ctrlPr>
                              <a:rPr lang="en-US" altLang="en-US" sz="2400" b="0" i="1" smtClean="0">
                                <a:latin typeface="+mn-lt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en-US" sz="2400" b="0" i="1" smtClean="0">
                                <a:latin typeface="+mn-lt"/>
                              </a:rPr>
                              <m:t>𝑗</m:t>
                            </m:r>
                            <m:r>
                              <a:rPr lang="en-US" altLang="en-US" sz="2400" b="0" i="1" smtClean="0">
                                <a:latin typeface="+mn-lt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en-US" sz="2400" b="0" i="1" smtClean="0">
                                <a:latin typeface="+mn-lt"/>
                              </a:rPr>
                              <m:t>𝐷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en-US" sz="2400" i="1">
                                    <a:latin typeface="+mn-lt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en-US" sz="2400" i="1">
                                        <a:latin typeface="+mn-lt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en-US" sz="2400" i="1">
                                        <a:latin typeface="+mn-lt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en-US" sz="2400" i="1">
                                        <a:latin typeface="+mn-lt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latin typeface="+mn-lt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i="1">
                                            <a:latin typeface="+mn-lt"/>
                                            <a:ea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latin typeface="+mn-lt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en-US" sz="2400" i="1">
                                            <a:latin typeface="+mn-lt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en-US" sz="2400" i="1">
                                            <a:latin typeface="+mn-lt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</m:sup>
                                </m:sSup>
                              </m:num>
                              <m:den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en-US" sz="2400" i="1">
                                        <a:latin typeface="+mn-lt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en-US" sz="2400" i="1">
                                        <a:latin typeface="+mn-lt"/>
                                      </a:rPr>
                                      <m:t>𝑖</m:t>
                                    </m:r>
                                    <m:r>
                                      <a:rPr lang="en-US" altLang="en-US" sz="2400" i="1">
                                        <a:latin typeface="+mn-lt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en-US" sz="2400" i="1">
                                        <a:latin typeface="+mn-lt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altLang="en-US" sz="2400" i="1">
                                        <a:latin typeface="+mn-lt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latin typeface="+mn-lt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i="1">
                                            <a:latin typeface="+mn-lt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latin typeface="+mn-lt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en-US" sz="2400" i="1">
                                        <a:latin typeface="+mn-lt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en-US" sz="2400" i="1">
                                            <a:latin typeface="+mn-lt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en-US" sz="2400" i="1">
                                            <a:latin typeface="+mn-lt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en-US" sz="2400" i="1">
                                            <a:latin typeface="+mn-lt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en-US" sz="2400" i="1">
                                                <a:latin typeface="+mn-lt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en-US" sz="2400" i="1">
                                                <a:latin typeface="+mn-lt"/>
                                                <a:ea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en-US" sz="2400" i="1">
                                                <a:latin typeface="+mn-lt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altLang="en-US" sz="2400" dirty="0">
                    <a:latin typeface="+mn-lt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+mn-lt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+mn-lt"/>
                          </a:rPr>
                          <m:t>𝐿</m:t>
                        </m:r>
                      </m:e>
                      <m:sub>
                        <m:r>
                          <a:rPr lang="en-US" altLang="en-US" sz="2400" b="0" i="1" smtClean="0">
                            <a:latin typeface="+mn-lt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+mn-lt"/>
                  </a:rPr>
                  <a:t> is the portion of L for the </a:t>
                </a:r>
                <a:r>
                  <a:rPr lang="en-US" altLang="en-US" sz="2400" dirty="0" err="1">
                    <a:latin typeface="+mn-lt"/>
                  </a:rPr>
                  <a:t>j</a:t>
                </a:r>
                <a:r>
                  <a:rPr lang="en-US" altLang="en-US" sz="2400" baseline="30000" dirty="0" err="1">
                    <a:latin typeface="+mn-lt"/>
                  </a:rPr>
                  <a:t>th</a:t>
                </a:r>
                <a:r>
                  <a:rPr lang="en-US" altLang="en-US" sz="2400" dirty="0">
                    <a:latin typeface="+mn-lt"/>
                  </a:rPr>
                  <a:t> event time given the risk set.</a:t>
                </a:r>
              </a:p>
              <a:p>
                <a:pPr lvl="1"/>
                <a:r>
                  <a:rPr lang="en-US" altLang="en-US" sz="2400" dirty="0">
                    <a:latin typeface="+mn-lt"/>
                  </a:rPr>
                  <a:t>Only consists of event times</a:t>
                </a:r>
              </a:p>
            </p:txBody>
          </p:sp>
        </mc:Choice>
        <mc:Fallback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07975" y="2057400"/>
                <a:ext cx="8001000" cy="4983163"/>
              </a:xfrm>
              <a:blipFill>
                <a:blip r:embed="rId3"/>
                <a:stretch>
                  <a:fillRect l="-152" t="-979" r="-2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92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9510"/>
            <a:ext cx="8229600" cy="868362"/>
          </a:xfrm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Estimation using partial 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8912" y="1874837"/>
                <a:ext cx="8001000" cy="4983163"/>
              </a:xfrm>
            </p:spPr>
            <p:txBody>
              <a:bodyPr/>
              <a:lstStyle/>
              <a:p>
                <a:r>
                  <a:rPr lang="en-US" altLang="en-US" sz="2400" dirty="0">
                    <a:latin typeface="+mn-lt"/>
                  </a:rPr>
                  <a:t>Similar to the full likelihood function, derive the log partial likelihood function,</a:t>
                </a:r>
                <a:r>
                  <a:rPr lang="en-US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</m:oMath>
                </a14:m>
                <a:endParaRPr lang="en-US" altLang="en-US" sz="2400" dirty="0">
                  <a:latin typeface="+mn-lt"/>
                </a:endParaRPr>
              </a:p>
              <a:p>
                <a:pPr marL="0" indent="0">
                  <a:buNone/>
                </a:pPr>
                <a:br>
                  <a:rPr lang="en-US" altLang="en-US" sz="2400" dirty="0">
                    <a:latin typeface="+mn-lt"/>
                  </a:rPr>
                </a:br>
                <a:r>
                  <a:rPr lang="en-US" alt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+mn-lt"/>
                      </a:rPr>
                      <m:t>ln</m:t>
                    </m:r>
                    <m:r>
                      <a:rPr lang="en-US" altLang="en-US" sz="2400" b="0" i="0" smtClean="0">
                        <a:latin typeface="+mn-lt"/>
                      </a:rPr>
                      <m:t>(</m:t>
                    </m:r>
                    <m:r>
                      <a:rPr lang="en-US" altLang="en-US" sz="2400" b="0" i="1" smtClean="0">
                        <a:latin typeface="+mn-lt"/>
                      </a:rPr>
                      <m:t>𝐿</m:t>
                    </m:r>
                    <m:r>
                      <a:rPr lang="en-US" altLang="en-US" sz="2400" b="0" i="1" smtClean="0">
                        <a:latin typeface="+mn-lt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altLang="en-US" sz="2400" b="0" i="1" smtClean="0">
                            <a:latin typeface="+mn-l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2400" b="0" i="1" smtClean="0">
                            <a:latin typeface="+mn-lt"/>
                          </a:rPr>
                          <m:t>𝑗</m:t>
                        </m:r>
                        <m:r>
                          <a:rPr lang="en-US" altLang="en-US" sz="2400" b="0" i="1" smtClean="0">
                            <a:latin typeface="+mn-lt"/>
                          </a:rPr>
                          <m:t>=1</m:t>
                        </m:r>
                      </m:sub>
                      <m:sup>
                        <m:r>
                          <a:rPr lang="en-US" altLang="en-US" sz="2400" b="0" i="1" smtClean="0">
                            <a:latin typeface="+mn-lt"/>
                          </a:rPr>
                          <m:t>𝐷</m:t>
                        </m:r>
                      </m:sup>
                      <m:e>
                        <m:func>
                          <m:funcPr>
                            <m:ctrlPr>
                              <a:rPr lang="en-US" altLang="en-US" sz="2400" b="0" i="1" smtClean="0">
                                <a:latin typeface="+mn-lt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latin typeface="+mn-lt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en-US" sz="2400" b="0" i="1" smtClean="0">
                                    <a:latin typeface="+mn-lt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2400" b="0" i="1" smtClean="0"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smtClean="0">
                                        <a:latin typeface="+mn-lt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en-US" sz="2400" b="0" i="1" smtClean="0">
                                        <a:latin typeface="+mn-lt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en-US" sz="2400" b="0" i="1" smtClean="0">
                            <a:latin typeface="+mn-lt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en-US" sz="2400" b="0" i="1" smtClean="0">
                                <a:latin typeface="+mn-lt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en-US" sz="2400" b="0" i="1" smtClean="0">
                                <a:latin typeface="+mn-lt"/>
                              </a:rPr>
                              <m:t>𝑗</m:t>
                            </m:r>
                            <m:r>
                              <a:rPr lang="en-US" altLang="en-US" sz="2400" b="0" i="1" smtClean="0">
                                <a:latin typeface="+mn-lt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en-US" sz="2400" b="0" i="1" smtClean="0">
                                <a:latin typeface="+mn-lt"/>
                              </a:rPr>
                              <m:t>𝐷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b="0" i="1" smtClean="0">
                                    <a:latin typeface="+mn-lt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latin typeface="+mn-lt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en-US" sz="2400" i="1">
                                        <a:latin typeface="+mn-lt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latin typeface="+mn-lt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en-US" sz="2400" i="1">
                                        <a:latin typeface="+mn-lt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en-US" sz="2400" i="1">
                                        <a:latin typeface="+mn-lt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en-US" sz="2400" i="1">
                                        <a:latin typeface="+mn-lt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altLang="en-US" sz="2400" b="0" i="1" smtClean="0">
                                    <a:latin typeface="+mn-lt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en-US" sz="2400" b="0" i="0" smtClean="0">
                                    <a:latin typeface="+mn-lt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altLang="en-US" sz="2400" b="0" i="1" smtClean="0">
                                    <a:latin typeface="+mn-lt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en-US" sz="2400" b="0" i="1" smtClean="0">
                                    <a:latin typeface="+mn-lt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en-US" sz="2400" i="1">
                                        <a:latin typeface="+mn-lt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en-US" sz="2400" i="1">
                                        <a:latin typeface="+mn-lt"/>
                                      </a:rPr>
                                      <m:t>𝑖</m:t>
                                    </m:r>
                                    <m:r>
                                      <a:rPr lang="en-US" altLang="en-US" sz="2400" i="1">
                                        <a:latin typeface="+mn-lt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en-US" sz="2400" i="1">
                                        <a:latin typeface="+mn-lt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altLang="en-US" sz="2400" i="1">
                                        <a:latin typeface="+mn-lt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latin typeface="+mn-lt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i="1">
                                            <a:latin typeface="+mn-lt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latin typeface="+mn-lt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en-US" sz="2400" i="1">
                                        <a:latin typeface="+mn-lt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en-US" sz="2400" i="1">
                                            <a:latin typeface="+mn-lt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en-US" sz="2400" i="1">
                                            <a:latin typeface="+mn-lt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en-US" sz="2400" i="1">
                                            <a:latin typeface="+mn-lt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en-US" sz="2400" i="1">
                                                <a:latin typeface="+mn-lt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en-US" sz="2400" i="1">
                                                <a:latin typeface="+mn-lt"/>
                                                <a:ea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en-US" sz="2400" i="1">
                                                <a:latin typeface="+mn-lt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nary>
                                <m:r>
                                  <a:rPr lang="en-US" altLang="en-US" sz="2400" b="0" i="1" smtClean="0">
                                    <a:latin typeface="+mn-lt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en-US" sz="2800" dirty="0">
                  <a:latin typeface="+mn-lt"/>
                </a:endParaRPr>
              </a:p>
              <a:p>
                <a:endParaRPr lang="en-US" altLang="en-US" sz="2400" dirty="0">
                  <a:latin typeface="+mn-lt"/>
                </a:endParaRPr>
              </a:p>
              <a:p>
                <a:r>
                  <a:rPr lang="en-US" altLang="en-US" sz="2400" dirty="0">
                    <a:latin typeface="+mn-lt"/>
                  </a:rPr>
                  <a:t>Then use the log partial likelihood function to derive</a:t>
                </a:r>
              </a:p>
              <a:p>
                <a:pPr lvl="1"/>
                <a:r>
                  <a:rPr lang="en-US" altLang="en-US" sz="2000" dirty="0">
                    <a:latin typeface="+mn-lt"/>
                  </a:rPr>
                  <a:t>Score equations</a:t>
                </a:r>
              </a:p>
              <a:p>
                <a:pPr lvl="1"/>
                <a:r>
                  <a:rPr lang="en-US" altLang="en-US" sz="2000" dirty="0">
                    <a:latin typeface="+mn-lt"/>
                  </a:rPr>
                  <a:t>Information matrix</a:t>
                </a:r>
              </a:p>
              <a:p>
                <a:r>
                  <a:rPr lang="en-US" altLang="en-US" sz="2400" dirty="0">
                    <a:latin typeface="+mn-lt"/>
                  </a:rPr>
                  <a:t>Numerical algorithms can be used to find the estimates maximizing ln(L).  </a:t>
                </a:r>
              </a:p>
              <a:p>
                <a:pPr marL="398462" lvl="1" indent="0">
                  <a:buNone/>
                </a:pPr>
                <a:endParaRPr lang="en-US" altLang="en-US" dirty="0"/>
              </a:p>
            </p:txBody>
          </p:sp>
        </mc:Choice>
        <mc:Fallback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8912" y="1874837"/>
                <a:ext cx="8001000" cy="4983163"/>
              </a:xfrm>
              <a:blipFill>
                <a:blip r:embed="rId3"/>
                <a:stretch>
                  <a:fillRect l="-152" t="-979" r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742752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1528</Words>
  <Application>Microsoft Office PowerPoint</Application>
  <PresentationFormat>On-screen Show (4:3)</PresentationFormat>
  <Paragraphs>264</Paragraphs>
  <Slides>35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Cambria Math</vt:lpstr>
      <vt:lpstr>Helvetica</vt:lpstr>
      <vt:lpstr>SAS Monospace</vt:lpstr>
      <vt:lpstr>Tahoma</vt:lpstr>
      <vt:lpstr>Wingdings</vt:lpstr>
      <vt:lpstr>Blends</vt:lpstr>
      <vt:lpstr>Equation</vt:lpstr>
      <vt:lpstr>方程式</vt:lpstr>
      <vt:lpstr>STA/BST 222 Survival Analysis    Lecture 13  </vt:lpstr>
      <vt:lpstr>  How to contact me </vt:lpstr>
      <vt:lpstr>How to contact TA</vt:lpstr>
      <vt:lpstr>Focus</vt:lpstr>
      <vt:lpstr>“Full” likelihood function</vt:lpstr>
      <vt:lpstr>Issues with the “full” likelihood function</vt:lpstr>
      <vt:lpstr>Partial Likelihood</vt:lpstr>
      <vt:lpstr>Partial Likelihood</vt:lpstr>
      <vt:lpstr>Estimation using partial likelihood</vt:lpstr>
      <vt:lpstr>Computing Hazard Ratio</vt:lpstr>
      <vt:lpstr>PowerPoint Presentation</vt:lpstr>
      <vt:lpstr>How to handle ties?</vt:lpstr>
      <vt:lpstr>Notation </vt:lpstr>
      <vt:lpstr>Breslow’s method (1974)</vt:lpstr>
      <vt:lpstr>Breslow method (1977) </vt:lpstr>
      <vt:lpstr>An Example</vt:lpstr>
      <vt:lpstr>PowerPoint Presentation</vt:lpstr>
      <vt:lpstr>Local Tests</vt:lpstr>
      <vt:lpstr>Wald test</vt:lpstr>
      <vt:lpstr>Likelihood ratio test</vt:lpstr>
      <vt:lpstr>Score test</vt:lpstr>
      <vt:lpstr>Local Tests</vt:lpstr>
      <vt:lpstr>Example: Larynx Cancer study, KM 1.8</vt:lpstr>
      <vt:lpstr>Example: Larynx Cancer data, KM 1.8  </vt:lpstr>
      <vt:lpstr>Data summary (n=90 males)</vt:lpstr>
      <vt:lpstr>KM survival curves by cancer stage</vt:lpstr>
      <vt:lpstr>Summary of survival time by stage</vt:lpstr>
      <vt:lpstr>Cox PH model specification</vt:lpstr>
      <vt:lpstr>Global Test </vt:lpstr>
      <vt:lpstr>Regression coefficient estimates and HR</vt:lpstr>
      <vt:lpstr>Local test for stage</vt:lpstr>
      <vt:lpstr>Efron vs. Breslow (Global test)</vt:lpstr>
      <vt:lpstr>Efron vs. Breslow (Estimation)</vt:lpstr>
      <vt:lpstr>Some Notes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STA/BST 222 Survival Analysis    Lecture 13  </dc:title>
  <dc:creator>Lihong Qi</dc:creator>
  <cp:lastModifiedBy>Lihong Qi</cp:lastModifiedBy>
  <cp:revision>9</cp:revision>
  <dcterms:created xsi:type="dcterms:W3CDTF">2020-11-13T00:29:06Z</dcterms:created>
  <dcterms:modified xsi:type="dcterms:W3CDTF">2020-11-13T00:46:28Z</dcterms:modified>
</cp:coreProperties>
</file>