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53"/>
  </p:notesMasterIdLst>
  <p:handoutMasterIdLst>
    <p:handoutMasterId r:id="rId54"/>
  </p:handoutMasterIdLst>
  <p:sldIdLst>
    <p:sldId id="256" r:id="rId2"/>
    <p:sldId id="257" r:id="rId3"/>
    <p:sldId id="387" r:id="rId4"/>
    <p:sldId id="282" r:id="rId5"/>
    <p:sldId id="737" r:id="rId6"/>
    <p:sldId id="388" r:id="rId7"/>
    <p:sldId id="713" r:id="rId8"/>
    <p:sldId id="714" r:id="rId9"/>
    <p:sldId id="715" r:id="rId10"/>
    <p:sldId id="716" r:id="rId11"/>
    <p:sldId id="718" r:id="rId12"/>
    <p:sldId id="719" r:id="rId13"/>
    <p:sldId id="720" r:id="rId14"/>
    <p:sldId id="721" r:id="rId15"/>
    <p:sldId id="722" r:id="rId16"/>
    <p:sldId id="724" r:id="rId17"/>
    <p:sldId id="723" r:id="rId18"/>
    <p:sldId id="725" r:id="rId19"/>
    <p:sldId id="730" r:id="rId20"/>
    <p:sldId id="727" r:id="rId21"/>
    <p:sldId id="728" r:id="rId22"/>
    <p:sldId id="729" r:id="rId23"/>
    <p:sldId id="733" r:id="rId24"/>
    <p:sldId id="734" r:id="rId25"/>
    <p:sldId id="735" r:id="rId26"/>
    <p:sldId id="367" r:id="rId27"/>
    <p:sldId id="348" r:id="rId28"/>
    <p:sldId id="353" r:id="rId29"/>
    <p:sldId id="363" r:id="rId30"/>
    <p:sldId id="365" r:id="rId31"/>
    <p:sldId id="736" r:id="rId32"/>
    <p:sldId id="356" r:id="rId33"/>
    <p:sldId id="340" r:id="rId34"/>
    <p:sldId id="349" r:id="rId35"/>
    <p:sldId id="360" r:id="rId36"/>
    <p:sldId id="359" r:id="rId37"/>
    <p:sldId id="703" r:id="rId38"/>
    <p:sldId id="361" r:id="rId39"/>
    <p:sldId id="370" r:id="rId40"/>
    <p:sldId id="338" r:id="rId41"/>
    <p:sldId id="341" r:id="rId42"/>
    <p:sldId id="704" r:id="rId43"/>
    <p:sldId id="705" r:id="rId44"/>
    <p:sldId id="712" r:id="rId45"/>
    <p:sldId id="738" r:id="rId46"/>
    <p:sldId id="633" r:id="rId47"/>
    <p:sldId id="390" r:id="rId48"/>
    <p:sldId id="381" r:id="rId49"/>
    <p:sldId id="382" r:id="rId50"/>
    <p:sldId id="391" r:id="rId51"/>
    <p:sldId id="383" r:id="rId52"/>
  </p:sldIdLst>
  <p:sldSz cx="9144000" cy="6858000" type="screen4x3"/>
  <p:notesSz cx="7045325" cy="9345613"/>
  <p:defaultTextStyle>
    <a:defPPr>
      <a:defRPr lang="en-US"/>
    </a:defPPr>
    <a:lvl1pPr algn="l" rtl="0" eaLnBrk="0" fontAlgn="base" hangingPunct="0">
      <a:spcBef>
        <a:spcPct val="0"/>
      </a:spcBef>
      <a:spcAft>
        <a:spcPct val="0"/>
      </a:spcAft>
      <a:defRPr sz="2400"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twadmin" initials="n" lastIdx="5" clrIdx="0"/>
  <p:cmAuthor id="1" name="Lihong Qi" initials="LQ" lastIdx="1" clrIdx="1">
    <p:extLst>
      <p:ext uri="{19B8F6BF-5375-455C-9EA6-DF929625EA0E}">
        <p15:presenceInfo xmlns:p15="http://schemas.microsoft.com/office/powerpoint/2012/main" userId="S::lhqi@ucdavis.edu::15369d7a-d309-4c75-8c7d-3c5254ba3b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3792" autoAdjust="0"/>
  </p:normalViewPr>
  <p:slideViewPr>
    <p:cSldViewPr>
      <p:cViewPr varScale="1">
        <p:scale>
          <a:sx n="62" d="100"/>
          <a:sy n="62" d="100"/>
        </p:scale>
        <p:origin x="736" y="56"/>
      </p:cViewPr>
      <p:guideLst>
        <p:guide orient="horz" pos="2160"/>
        <p:guide pos="2880"/>
      </p:guideLst>
    </p:cSldViewPr>
  </p:slideViewPr>
  <p:outlineViewPr>
    <p:cViewPr>
      <p:scale>
        <a:sx n="33" d="100"/>
        <a:sy n="33" d="100"/>
      </p:scale>
      <p:origin x="0" y="-804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3714" name="Rectangle 2"/>
          <p:cNvSpPr>
            <a:spLocks noGrp="1" noChangeArrowheads="1"/>
          </p:cNvSpPr>
          <p:nvPr>
            <p:ph type="hdr" sz="quarter"/>
          </p:nvPr>
        </p:nvSpPr>
        <p:spPr bwMode="auto">
          <a:xfrm>
            <a:off x="1" y="0"/>
            <a:ext cx="3052761" cy="467281"/>
          </a:xfrm>
          <a:prstGeom prst="rect">
            <a:avLst/>
          </a:prstGeom>
          <a:noFill/>
          <a:ln w="9525">
            <a:noFill/>
            <a:miter lim="800000"/>
            <a:headEnd/>
            <a:tailEnd/>
          </a:ln>
          <a:effectLst/>
        </p:spPr>
        <p:txBody>
          <a:bodyPr vert="horz" wrap="square" lIns="91435" tIns="45717" rIns="91435" bIns="45717" numCol="1" anchor="t" anchorCtr="0" compatLnSpc="1">
            <a:prstTxWarp prst="textNoShape">
              <a:avLst/>
            </a:prstTxWarp>
          </a:bodyPr>
          <a:lstStyle>
            <a:lvl1pPr defTabSz="914860" eaLnBrk="1" hangingPunct="1">
              <a:defRPr sz="1200">
                <a:latin typeface="Arial" charset="0"/>
              </a:defRPr>
            </a:lvl1pPr>
          </a:lstStyle>
          <a:p>
            <a:endParaRPr lang="en-US"/>
          </a:p>
        </p:txBody>
      </p:sp>
      <p:sp>
        <p:nvSpPr>
          <p:cNvPr id="243715" name="Rectangle 3"/>
          <p:cNvSpPr>
            <a:spLocks noGrp="1" noChangeArrowheads="1"/>
          </p:cNvSpPr>
          <p:nvPr>
            <p:ph type="dt" sz="quarter" idx="1"/>
          </p:nvPr>
        </p:nvSpPr>
        <p:spPr bwMode="auto">
          <a:xfrm>
            <a:off x="3990967" y="0"/>
            <a:ext cx="3052761" cy="467281"/>
          </a:xfrm>
          <a:prstGeom prst="rect">
            <a:avLst/>
          </a:prstGeom>
          <a:noFill/>
          <a:ln w="9525">
            <a:noFill/>
            <a:miter lim="800000"/>
            <a:headEnd/>
            <a:tailEnd/>
          </a:ln>
          <a:effectLst/>
        </p:spPr>
        <p:txBody>
          <a:bodyPr vert="horz" wrap="square" lIns="91435" tIns="45717" rIns="91435" bIns="45717" numCol="1" anchor="t" anchorCtr="0" compatLnSpc="1">
            <a:prstTxWarp prst="textNoShape">
              <a:avLst/>
            </a:prstTxWarp>
          </a:bodyPr>
          <a:lstStyle>
            <a:lvl1pPr algn="r" defTabSz="914860" eaLnBrk="1" hangingPunct="1">
              <a:defRPr sz="1200">
                <a:latin typeface="Arial" charset="0"/>
              </a:defRPr>
            </a:lvl1pPr>
          </a:lstStyle>
          <a:p>
            <a:endParaRPr lang="en-US"/>
          </a:p>
        </p:txBody>
      </p:sp>
      <p:sp>
        <p:nvSpPr>
          <p:cNvPr id="243716" name="Rectangle 4"/>
          <p:cNvSpPr>
            <a:spLocks noGrp="1" noChangeArrowheads="1"/>
          </p:cNvSpPr>
          <p:nvPr>
            <p:ph type="ftr" sz="quarter" idx="2"/>
          </p:nvPr>
        </p:nvSpPr>
        <p:spPr bwMode="auto">
          <a:xfrm>
            <a:off x="1" y="8876732"/>
            <a:ext cx="3052761" cy="467281"/>
          </a:xfrm>
          <a:prstGeom prst="rect">
            <a:avLst/>
          </a:prstGeom>
          <a:noFill/>
          <a:ln w="9525">
            <a:noFill/>
            <a:miter lim="800000"/>
            <a:headEnd/>
            <a:tailEnd/>
          </a:ln>
          <a:effectLst/>
        </p:spPr>
        <p:txBody>
          <a:bodyPr vert="horz" wrap="square" lIns="91435" tIns="45717" rIns="91435" bIns="45717" numCol="1" anchor="b" anchorCtr="0" compatLnSpc="1">
            <a:prstTxWarp prst="textNoShape">
              <a:avLst/>
            </a:prstTxWarp>
          </a:bodyPr>
          <a:lstStyle>
            <a:lvl1pPr defTabSz="914860" eaLnBrk="1" hangingPunct="1">
              <a:defRPr sz="1200">
                <a:latin typeface="Arial" charset="0"/>
              </a:defRPr>
            </a:lvl1pPr>
          </a:lstStyle>
          <a:p>
            <a:endParaRPr lang="en-US"/>
          </a:p>
        </p:txBody>
      </p:sp>
      <p:sp>
        <p:nvSpPr>
          <p:cNvPr id="243717" name="Rectangle 5"/>
          <p:cNvSpPr>
            <a:spLocks noGrp="1" noChangeArrowheads="1"/>
          </p:cNvSpPr>
          <p:nvPr>
            <p:ph type="sldNum" sz="quarter" idx="3"/>
          </p:nvPr>
        </p:nvSpPr>
        <p:spPr bwMode="auto">
          <a:xfrm>
            <a:off x="3990967" y="8876732"/>
            <a:ext cx="3052761" cy="467281"/>
          </a:xfrm>
          <a:prstGeom prst="rect">
            <a:avLst/>
          </a:prstGeom>
          <a:noFill/>
          <a:ln w="9525">
            <a:noFill/>
            <a:miter lim="800000"/>
            <a:headEnd/>
            <a:tailEnd/>
          </a:ln>
          <a:effectLst/>
        </p:spPr>
        <p:txBody>
          <a:bodyPr vert="horz" wrap="square" lIns="91435" tIns="45717" rIns="91435" bIns="45717" numCol="1" anchor="b" anchorCtr="0" compatLnSpc="1">
            <a:prstTxWarp prst="textNoShape">
              <a:avLst/>
            </a:prstTxWarp>
          </a:bodyPr>
          <a:lstStyle>
            <a:lvl1pPr algn="r" defTabSz="914860" eaLnBrk="1" hangingPunct="1">
              <a:defRPr sz="1200">
                <a:latin typeface="Arial" charset="0"/>
              </a:defRPr>
            </a:lvl1pPr>
          </a:lstStyle>
          <a:p>
            <a:fld id="{949C6168-EFD6-47D0-BC50-4BDE815603A2}" type="slidenum">
              <a:rPr lang="en-US"/>
              <a:pPr/>
              <a:t>‹#›</a:t>
            </a:fld>
            <a:endParaRPr lang="en-US"/>
          </a:p>
        </p:txBody>
      </p:sp>
    </p:spTree>
    <p:extLst>
      <p:ext uri="{BB962C8B-B14F-4D97-AF65-F5344CB8AC3E}">
        <p14:creationId xmlns:p14="http://schemas.microsoft.com/office/powerpoint/2010/main" val="199581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1" y="0"/>
            <a:ext cx="3052761" cy="467281"/>
          </a:xfrm>
          <a:prstGeom prst="rect">
            <a:avLst/>
          </a:prstGeom>
          <a:noFill/>
          <a:ln w="9525">
            <a:noFill/>
            <a:miter lim="800000"/>
            <a:headEnd/>
            <a:tailEnd/>
          </a:ln>
          <a:effectLst/>
        </p:spPr>
        <p:txBody>
          <a:bodyPr vert="horz" wrap="square" lIns="93657" tIns="46829" rIns="93657" bIns="46829" numCol="1" anchor="t" anchorCtr="0" compatLnSpc="1">
            <a:prstTxWarp prst="textNoShape">
              <a:avLst/>
            </a:prstTxWarp>
          </a:bodyPr>
          <a:lstStyle>
            <a:lvl1pPr defTabSz="937252" eaLnBrk="1" hangingPunct="1">
              <a:defRPr sz="1200">
                <a:latin typeface="Arial" charset="0"/>
              </a:defRPr>
            </a:lvl1pPr>
          </a:lstStyle>
          <a:p>
            <a:endParaRPr lang="en-US"/>
          </a:p>
        </p:txBody>
      </p:sp>
      <p:sp>
        <p:nvSpPr>
          <p:cNvPr id="10243" name="Rectangle 3"/>
          <p:cNvSpPr>
            <a:spLocks noGrp="1" noChangeArrowheads="1"/>
          </p:cNvSpPr>
          <p:nvPr>
            <p:ph type="dt" idx="1"/>
          </p:nvPr>
        </p:nvSpPr>
        <p:spPr bwMode="auto">
          <a:xfrm>
            <a:off x="3990967" y="0"/>
            <a:ext cx="3052761" cy="467281"/>
          </a:xfrm>
          <a:prstGeom prst="rect">
            <a:avLst/>
          </a:prstGeom>
          <a:noFill/>
          <a:ln w="9525">
            <a:noFill/>
            <a:miter lim="800000"/>
            <a:headEnd/>
            <a:tailEnd/>
          </a:ln>
          <a:effectLst/>
        </p:spPr>
        <p:txBody>
          <a:bodyPr vert="horz" wrap="square" lIns="93657" tIns="46829" rIns="93657" bIns="46829" numCol="1" anchor="t" anchorCtr="0" compatLnSpc="1">
            <a:prstTxWarp prst="textNoShape">
              <a:avLst/>
            </a:prstTxWarp>
          </a:bodyPr>
          <a:lstStyle>
            <a:lvl1pPr algn="r" defTabSz="937252" eaLnBrk="1" hangingPunct="1">
              <a:defRPr sz="1200">
                <a:latin typeface="Arial" charset="0"/>
              </a:defRPr>
            </a:lvl1pPr>
          </a:lstStyle>
          <a:p>
            <a:endParaRPr lang="en-US"/>
          </a:p>
        </p:txBody>
      </p:sp>
      <p:sp>
        <p:nvSpPr>
          <p:cNvPr id="10244" name="Rectangle 4"/>
          <p:cNvSpPr>
            <a:spLocks noGrp="1" noRot="1" noChangeAspect="1" noChangeArrowheads="1" noTextEdit="1"/>
          </p:cNvSpPr>
          <p:nvPr>
            <p:ph type="sldImg" idx="2"/>
          </p:nvPr>
        </p:nvSpPr>
        <p:spPr bwMode="auto">
          <a:xfrm>
            <a:off x="1187450" y="701675"/>
            <a:ext cx="4670425" cy="3503613"/>
          </a:xfrm>
          <a:prstGeom prst="rect">
            <a:avLst/>
          </a:prstGeom>
          <a:noFill/>
          <a:ln w="9525">
            <a:solidFill>
              <a:srgbClr val="000000"/>
            </a:solidFill>
            <a:miter lim="800000"/>
            <a:headEnd/>
            <a:tailEnd/>
          </a:ln>
          <a:effectLst/>
        </p:spPr>
      </p:sp>
      <p:sp>
        <p:nvSpPr>
          <p:cNvPr id="10245" name="Rectangle 5"/>
          <p:cNvSpPr>
            <a:spLocks noGrp="1" noChangeArrowheads="1"/>
          </p:cNvSpPr>
          <p:nvPr>
            <p:ph type="body" sz="quarter" idx="3"/>
          </p:nvPr>
        </p:nvSpPr>
        <p:spPr bwMode="auto">
          <a:xfrm>
            <a:off x="704853" y="4439166"/>
            <a:ext cx="5635621" cy="4205526"/>
          </a:xfrm>
          <a:prstGeom prst="rect">
            <a:avLst/>
          </a:prstGeom>
          <a:noFill/>
          <a:ln w="9525">
            <a:noFill/>
            <a:miter lim="800000"/>
            <a:headEnd/>
            <a:tailEnd/>
          </a:ln>
          <a:effectLst/>
        </p:spPr>
        <p:txBody>
          <a:bodyPr vert="horz" wrap="square" lIns="93657" tIns="46829" rIns="93657" bIns="4682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46" name="Rectangle 6"/>
          <p:cNvSpPr>
            <a:spLocks noGrp="1" noChangeArrowheads="1"/>
          </p:cNvSpPr>
          <p:nvPr>
            <p:ph type="ftr" sz="quarter" idx="4"/>
          </p:nvPr>
        </p:nvSpPr>
        <p:spPr bwMode="auto">
          <a:xfrm>
            <a:off x="1" y="8876732"/>
            <a:ext cx="3052761" cy="467281"/>
          </a:xfrm>
          <a:prstGeom prst="rect">
            <a:avLst/>
          </a:prstGeom>
          <a:noFill/>
          <a:ln w="9525">
            <a:noFill/>
            <a:miter lim="800000"/>
            <a:headEnd/>
            <a:tailEnd/>
          </a:ln>
          <a:effectLst/>
        </p:spPr>
        <p:txBody>
          <a:bodyPr vert="horz" wrap="square" lIns="93657" tIns="46829" rIns="93657" bIns="46829" numCol="1" anchor="b" anchorCtr="0" compatLnSpc="1">
            <a:prstTxWarp prst="textNoShape">
              <a:avLst/>
            </a:prstTxWarp>
          </a:bodyPr>
          <a:lstStyle>
            <a:lvl1pPr defTabSz="937252" eaLnBrk="1" hangingPunct="1">
              <a:defRPr sz="1200">
                <a:latin typeface="Arial" charset="0"/>
              </a:defRPr>
            </a:lvl1pPr>
          </a:lstStyle>
          <a:p>
            <a:endParaRPr lang="en-US"/>
          </a:p>
        </p:txBody>
      </p:sp>
      <p:sp>
        <p:nvSpPr>
          <p:cNvPr id="10247" name="Rectangle 7"/>
          <p:cNvSpPr>
            <a:spLocks noGrp="1" noChangeArrowheads="1"/>
          </p:cNvSpPr>
          <p:nvPr>
            <p:ph type="sldNum" sz="quarter" idx="5"/>
          </p:nvPr>
        </p:nvSpPr>
        <p:spPr bwMode="auto">
          <a:xfrm>
            <a:off x="3990967" y="8876732"/>
            <a:ext cx="3052761" cy="467281"/>
          </a:xfrm>
          <a:prstGeom prst="rect">
            <a:avLst/>
          </a:prstGeom>
          <a:noFill/>
          <a:ln w="9525">
            <a:noFill/>
            <a:miter lim="800000"/>
            <a:headEnd/>
            <a:tailEnd/>
          </a:ln>
          <a:effectLst/>
        </p:spPr>
        <p:txBody>
          <a:bodyPr vert="horz" wrap="square" lIns="93657" tIns="46829" rIns="93657" bIns="46829" numCol="1" anchor="b" anchorCtr="0" compatLnSpc="1">
            <a:prstTxWarp prst="textNoShape">
              <a:avLst/>
            </a:prstTxWarp>
          </a:bodyPr>
          <a:lstStyle>
            <a:lvl1pPr algn="r" defTabSz="937252" eaLnBrk="1" hangingPunct="1">
              <a:defRPr sz="1200">
                <a:latin typeface="Arial" charset="0"/>
              </a:defRPr>
            </a:lvl1pPr>
          </a:lstStyle>
          <a:p>
            <a:fld id="{E2B2EEE8-78D6-4592-84DC-73706E041694}" type="slidenum">
              <a:rPr lang="en-US"/>
              <a:pPr/>
              <a:t>‹#›</a:t>
            </a:fld>
            <a:endParaRPr lang="en-US"/>
          </a:p>
        </p:txBody>
      </p:sp>
    </p:spTree>
    <p:extLst>
      <p:ext uri="{BB962C8B-B14F-4D97-AF65-F5344CB8AC3E}">
        <p14:creationId xmlns:p14="http://schemas.microsoft.com/office/powerpoint/2010/main" val="75459759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49872B-7846-48F8-AD82-B94962107281}" type="slidenum">
              <a:rPr lang="en-US"/>
              <a:pPr/>
              <a:t>1</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omic Sans MS" pitchFamily="-103" charset="0"/>
                <a:ea typeface="ＭＳ Ｐゴシック" pitchFamily="-103" charset="-128"/>
              </a:defRPr>
            </a:lvl1pPr>
            <a:lvl2pPr marL="37931725" indent="-37474525">
              <a:spcBef>
                <a:spcPct val="30000"/>
              </a:spcBef>
              <a:defRPr sz="1200">
                <a:solidFill>
                  <a:schemeClr val="tx1"/>
                </a:solidFill>
                <a:latin typeface="Comic Sans MS" pitchFamily="-103" charset="0"/>
                <a:ea typeface="ＭＳ Ｐゴシック" pitchFamily="-103" charset="-128"/>
              </a:defRPr>
            </a:lvl2pPr>
            <a:lvl3pPr marL="1143000" indent="-228600">
              <a:spcBef>
                <a:spcPct val="30000"/>
              </a:spcBef>
              <a:defRPr sz="1200">
                <a:solidFill>
                  <a:schemeClr val="tx1"/>
                </a:solidFill>
                <a:latin typeface="Comic Sans MS" pitchFamily="-103" charset="0"/>
                <a:ea typeface="ＭＳ Ｐゴシック" pitchFamily="-103" charset="-128"/>
              </a:defRPr>
            </a:lvl3pPr>
            <a:lvl4pPr marL="1600200" indent="-228600">
              <a:spcBef>
                <a:spcPct val="30000"/>
              </a:spcBef>
              <a:defRPr sz="1200">
                <a:solidFill>
                  <a:schemeClr val="tx1"/>
                </a:solidFill>
                <a:latin typeface="Comic Sans MS" pitchFamily="-103" charset="0"/>
                <a:ea typeface="ＭＳ Ｐゴシック" pitchFamily="-103" charset="-128"/>
              </a:defRPr>
            </a:lvl4pPr>
            <a:lvl5pPr marL="2057400" indent="-228600">
              <a:spcBef>
                <a:spcPct val="30000"/>
              </a:spcBef>
              <a:defRPr sz="1200">
                <a:solidFill>
                  <a:schemeClr val="tx1"/>
                </a:solidFill>
                <a:latin typeface="Comic Sans MS" pitchFamily="-103" charset="0"/>
                <a:ea typeface="ＭＳ Ｐゴシック" pitchFamily="-103" charset="-128"/>
              </a:defRPr>
            </a:lvl5pPr>
            <a:lvl6pPr marL="25146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6pPr>
            <a:lvl7pPr marL="29718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7pPr>
            <a:lvl8pPr marL="34290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8pPr>
            <a:lvl9pPr marL="38862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9pPr>
          </a:lstStyle>
          <a:p>
            <a:pPr>
              <a:spcBef>
                <a:spcPct val="0"/>
              </a:spcBef>
            </a:pPr>
            <a:fld id="{C241951C-B9A8-49A5-9C2D-53A0BE2C4AAD}" type="slidenum">
              <a:rPr lang="en-US" altLang="en-US" smtClean="0">
                <a:latin typeface="Arial" charset="0"/>
              </a:rPr>
              <a:pPr>
                <a:spcBef>
                  <a:spcPct val="0"/>
                </a:spcBef>
              </a:pPr>
              <a:t>34</a:t>
            </a:fld>
            <a:endParaRPr lang="en-US" altLang="en-US">
              <a:latin typeface="Arial"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omic Sans MS" pitchFamily="-103" charset="0"/>
                <a:ea typeface="ＭＳ Ｐゴシック" pitchFamily="-103" charset="-128"/>
              </a:defRPr>
            </a:lvl1pPr>
            <a:lvl2pPr marL="37931725" indent="-37474525">
              <a:spcBef>
                <a:spcPct val="30000"/>
              </a:spcBef>
              <a:defRPr sz="1200">
                <a:solidFill>
                  <a:schemeClr val="tx1"/>
                </a:solidFill>
                <a:latin typeface="Comic Sans MS" pitchFamily="-103" charset="0"/>
                <a:ea typeface="ＭＳ Ｐゴシック" pitchFamily="-103" charset="-128"/>
              </a:defRPr>
            </a:lvl2pPr>
            <a:lvl3pPr marL="1143000" indent="-228600">
              <a:spcBef>
                <a:spcPct val="30000"/>
              </a:spcBef>
              <a:defRPr sz="1200">
                <a:solidFill>
                  <a:schemeClr val="tx1"/>
                </a:solidFill>
                <a:latin typeface="Comic Sans MS" pitchFamily="-103" charset="0"/>
                <a:ea typeface="ＭＳ Ｐゴシック" pitchFamily="-103" charset="-128"/>
              </a:defRPr>
            </a:lvl3pPr>
            <a:lvl4pPr marL="1600200" indent="-228600">
              <a:spcBef>
                <a:spcPct val="30000"/>
              </a:spcBef>
              <a:defRPr sz="1200">
                <a:solidFill>
                  <a:schemeClr val="tx1"/>
                </a:solidFill>
                <a:latin typeface="Comic Sans MS" pitchFamily="-103" charset="0"/>
                <a:ea typeface="ＭＳ Ｐゴシック" pitchFamily="-103" charset="-128"/>
              </a:defRPr>
            </a:lvl4pPr>
            <a:lvl5pPr marL="2057400" indent="-228600">
              <a:spcBef>
                <a:spcPct val="30000"/>
              </a:spcBef>
              <a:defRPr sz="1200">
                <a:solidFill>
                  <a:schemeClr val="tx1"/>
                </a:solidFill>
                <a:latin typeface="Comic Sans MS" pitchFamily="-103" charset="0"/>
                <a:ea typeface="ＭＳ Ｐゴシック" pitchFamily="-103" charset="-128"/>
              </a:defRPr>
            </a:lvl5pPr>
            <a:lvl6pPr marL="25146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6pPr>
            <a:lvl7pPr marL="29718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7pPr>
            <a:lvl8pPr marL="34290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8pPr>
            <a:lvl9pPr marL="38862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9pPr>
          </a:lstStyle>
          <a:p>
            <a:pPr>
              <a:spcBef>
                <a:spcPct val="0"/>
              </a:spcBef>
            </a:pPr>
            <a:fld id="{C241951C-B9A8-49A5-9C2D-53A0BE2C4AAD}" type="slidenum">
              <a:rPr lang="en-US" altLang="en-US" smtClean="0">
                <a:latin typeface="Arial" charset="0"/>
              </a:rPr>
              <a:pPr>
                <a:spcBef>
                  <a:spcPct val="0"/>
                </a:spcBef>
              </a:pPr>
              <a:t>35</a:t>
            </a:fld>
            <a:endParaRPr lang="en-US" altLang="en-US">
              <a:latin typeface="Arial"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omic Sans MS" pitchFamily="-103" charset="0"/>
                <a:ea typeface="ＭＳ Ｐゴシック" pitchFamily="-103" charset="-128"/>
              </a:defRPr>
            </a:lvl1pPr>
            <a:lvl2pPr marL="37931725" indent="-37474525">
              <a:spcBef>
                <a:spcPct val="30000"/>
              </a:spcBef>
              <a:defRPr sz="1200">
                <a:solidFill>
                  <a:schemeClr val="tx1"/>
                </a:solidFill>
                <a:latin typeface="Comic Sans MS" pitchFamily="-103" charset="0"/>
                <a:ea typeface="ＭＳ Ｐゴシック" pitchFamily="-103" charset="-128"/>
              </a:defRPr>
            </a:lvl2pPr>
            <a:lvl3pPr marL="1143000" indent="-228600">
              <a:spcBef>
                <a:spcPct val="30000"/>
              </a:spcBef>
              <a:defRPr sz="1200">
                <a:solidFill>
                  <a:schemeClr val="tx1"/>
                </a:solidFill>
                <a:latin typeface="Comic Sans MS" pitchFamily="-103" charset="0"/>
                <a:ea typeface="ＭＳ Ｐゴシック" pitchFamily="-103" charset="-128"/>
              </a:defRPr>
            </a:lvl3pPr>
            <a:lvl4pPr marL="1600200" indent="-228600">
              <a:spcBef>
                <a:spcPct val="30000"/>
              </a:spcBef>
              <a:defRPr sz="1200">
                <a:solidFill>
                  <a:schemeClr val="tx1"/>
                </a:solidFill>
                <a:latin typeface="Comic Sans MS" pitchFamily="-103" charset="0"/>
                <a:ea typeface="ＭＳ Ｐゴシック" pitchFamily="-103" charset="-128"/>
              </a:defRPr>
            </a:lvl4pPr>
            <a:lvl5pPr marL="2057400" indent="-228600">
              <a:spcBef>
                <a:spcPct val="30000"/>
              </a:spcBef>
              <a:defRPr sz="1200">
                <a:solidFill>
                  <a:schemeClr val="tx1"/>
                </a:solidFill>
                <a:latin typeface="Comic Sans MS" pitchFamily="-103" charset="0"/>
                <a:ea typeface="ＭＳ Ｐゴシック" pitchFamily="-103" charset="-128"/>
              </a:defRPr>
            </a:lvl5pPr>
            <a:lvl6pPr marL="25146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6pPr>
            <a:lvl7pPr marL="29718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7pPr>
            <a:lvl8pPr marL="34290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8pPr>
            <a:lvl9pPr marL="38862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9pPr>
          </a:lstStyle>
          <a:p>
            <a:pPr>
              <a:spcBef>
                <a:spcPct val="0"/>
              </a:spcBef>
            </a:pPr>
            <a:fld id="{C241951C-B9A8-49A5-9C2D-53A0BE2C4AAD}" type="slidenum">
              <a:rPr lang="en-US" altLang="en-US" smtClean="0">
                <a:latin typeface="Arial" charset="0"/>
              </a:rPr>
              <a:pPr>
                <a:spcBef>
                  <a:spcPct val="0"/>
                </a:spcBef>
              </a:pPr>
              <a:t>36</a:t>
            </a:fld>
            <a:endParaRPr lang="en-US" altLang="en-US">
              <a:latin typeface="Arial"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omic Sans MS" pitchFamily="-103" charset="0"/>
                <a:ea typeface="ＭＳ Ｐゴシック" pitchFamily="-103" charset="-128"/>
              </a:defRPr>
            </a:lvl1pPr>
            <a:lvl2pPr marL="37931725" indent="-37474525">
              <a:spcBef>
                <a:spcPct val="30000"/>
              </a:spcBef>
              <a:defRPr sz="1200">
                <a:solidFill>
                  <a:schemeClr val="tx1"/>
                </a:solidFill>
                <a:latin typeface="Comic Sans MS" pitchFamily="-103" charset="0"/>
                <a:ea typeface="ＭＳ Ｐゴシック" pitchFamily="-103" charset="-128"/>
              </a:defRPr>
            </a:lvl2pPr>
            <a:lvl3pPr marL="1143000" indent="-228600">
              <a:spcBef>
                <a:spcPct val="30000"/>
              </a:spcBef>
              <a:defRPr sz="1200">
                <a:solidFill>
                  <a:schemeClr val="tx1"/>
                </a:solidFill>
                <a:latin typeface="Comic Sans MS" pitchFamily="-103" charset="0"/>
                <a:ea typeface="ＭＳ Ｐゴシック" pitchFamily="-103" charset="-128"/>
              </a:defRPr>
            </a:lvl3pPr>
            <a:lvl4pPr marL="1600200" indent="-228600">
              <a:spcBef>
                <a:spcPct val="30000"/>
              </a:spcBef>
              <a:defRPr sz="1200">
                <a:solidFill>
                  <a:schemeClr val="tx1"/>
                </a:solidFill>
                <a:latin typeface="Comic Sans MS" pitchFamily="-103" charset="0"/>
                <a:ea typeface="ＭＳ Ｐゴシック" pitchFamily="-103" charset="-128"/>
              </a:defRPr>
            </a:lvl4pPr>
            <a:lvl5pPr marL="2057400" indent="-228600">
              <a:spcBef>
                <a:spcPct val="30000"/>
              </a:spcBef>
              <a:defRPr sz="1200">
                <a:solidFill>
                  <a:schemeClr val="tx1"/>
                </a:solidFill>
                <a:latin typeface="Comic Sans MS" pitchFamily="-103" charset="0"/>
                <a:ea typeface="ＭＳ Ｐゴシック" pitchFamily="-103" charset="-128"/>
              </a:defRPr>
            </a:lvl5pPr>
            <a:lvl6pPr marL="25146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6pPr>
            <a:lvl7pPr marL="29718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7pPr>
            <a:lvl8pPr marL="34290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8pPr>
            <a:lvl9pPr marL="38862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9pPr>
          </a:lstStyle>
          <a:p>
            <a:pPr>
              <a:spcBef>
                <a:spcPct val="0"/>
              </a:spcBef>
            </a:pPr>
            <a:fld id="{C241951C-B9A8-49A5-9C2D-53A0BE2C4AAD}" type="slidenum">
              <a:rPr lang="en-US" altLang="en-US" smtClean="0">
                <a:latin typeface="Arial" charset="0"/>
              </a:rPr>
              <a:pPr>
                <a:spcBef>
                  <a:spcPct val="0"/>
                </a:spcBef>
              </a:pPr>
              <a:t>37</a:t>
            </a:fld>
            <a:endParaRPr lang="en-US" altLang="en-US">
              <a:latin typeface="Arial"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omic Sans MS" pitchFamily="-103" charset="0"/>
                <a:ea typeface="ＭＳ Ｐゴシック" pitchFamily="-103" charset="-128"/>
              </a:defRPr>
            </a:lvl1pPr>
            <a:lvl2pPr marL="37931725" indent="-37474525">
              <a:spcBef>
                <a:spcPct val="30000"/>
              </a:spcBef>
              <a:defRPr sz="1200">
                <a:solidFill>
                  <a:schemeClr val="tx1"/>
                </a:solidFill>
                <a:latin typeface="Comic Sans MS" pitchFamily="-103" charset="0"/>
                <a:ea typeface="ＭＳ Ｐゴシック" pitchFamily="-103" charset="-128"/>
              </a:defRPr>
            </a:lvl2pPr>
            <a:lvl3pPr marL="1143000" indent="-228600">
              <a:spcBef>
                <a:spcPct val="30000"/>
              </a:spcBef>
              <a:defRPr sz="1200">
                <a:solidFill>
                  <a:schemeClr val="tx1"/>
                </a:solidFill>
                <a:latin typeface="Comic Sans MS" pitchFamily="-103" charset="0"/>
                <a:ea typeface="ＭＳ Ｐゴシック" pitchFamily="-103" charset="-128"/>
              </a:defRPr>
            </a:lvl3pPr>
            <a:lvl4pPr marL="1600200" indent="-228600">
              <a:spcBef>
                <a:spcPct val="30000"/>
              </a:spcBef>
              <a:defRPr sz="1200">
                <a:solidFill>
                  <a:schemeClr val="tx1"/>
                </a:solidFill>
                <a:latin typeface="Comic Sans MS" pitchFamily="-103" charset="0"/>
                <a:ea typeface="ＭＳ Ｐゴシック" pitchFamily="-103" charset="-128"/>
              </a:defRPr>
            </a:lvl4pPr>
            <a:lvl5pPr marL="2057400" indent="-228600">
              <a:spcBef>
                <a:spcPct val="30000"/>
              </a:spcBef>
              <a:defRPr sz="1200">
                <a:solidFill>
                  <a:schemeClr val="tx1"/>
                </a:solidFill>
                <a:latin typeface="Comic Sans MS" pitchFamily="-103" charset="0"/>
                <a:ea typeface="ＭＳ Ｐゴシック" pitchFamily="-103" charset="-128"/>
              </a:defRPr>
            </a:lvl5pPr>
            <a:lvl6pPr marL="25146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6pPr>
            <a:lvl7pPr marL="29718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7pPr>
            <a:lvl8pPr marL="34290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8pPr>
            <a:lvl9pPr marL="38862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9pPr>
          </a:lstStyle>
          <a:p>
            <a:pPr>
              <a:spcBef>
                <a:spcPct val="0"/>
              </a:spcBef>
            </a:pPr>
            <a:fld id="{9C4D76B0-257D-4F90-86A8-63806F6A0FC5}" type="slidenum">
              <a:rPr lang="en-US" altLang="en-US" smtClean="0">
                <a:latin typeface="Arial" charset="0"/>
              </a:rPr>
              <a:pPr>
                <a:spcBef>
                  <a:spcPct val="0"/>
                </a:spcBef>
              </a:pPr>
              <a:t>40</a:t>
            </a:fld>
            <a:endParaRPr lang="en-US" altLang="en-US">
              <a:latin typeface="Arial"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omic Sans MS" pitchFamily="-103" charset="0"/>
                <a:ea typeface="ＭＳ Ｐゴシック" pitchFamily="-103" charset="-128"/>
              </a:defRPr>
            </a:lvl1pPr>
            <a:lvl2pPr marL="37931725" indent="-37474525">
              <a:spcBef>
                <a:spcPct val="30000"/>
              </a:spcBef>
              <a:defRPr sz="1200">
                <a:solidFill>
                  <a:schemeClr val="tx1"/>
                </a:solidFill>
                <a:latin typeface="Comic Sans MS" pitchFamily="-103" charset="0"/>
                <a:ea typeface="ＭＳ Ｐゴシック" pitchFamily="-103" charset="-128"/>
              </a:defRPr>
            </a:lvl2pPr>
            <a:lvl3pPr marL="1143000" indent="-228600">
              <a:spcBef>
                <a:spcPct val="30000"/>
              </a:spcBef>
              <a:defRPr sz="1200">
                <a:solidFill>
                  <a:schemeClr val="tx1"/>
                </a:solidFill>
                <a:latin typeface="Comic Sans MS" pitchFamily="-103" charset="0"/>
                <a:ea typeface="ＭＳ Ｐゴシック" pitchFamily="-103" charset="-128"/>
              </a:defRPr>
            </a:lvl3pPr>
            <a:lvl4pPr marL="1600200" indent="-228600">
              <a:spcBef>
                <a:spcPct val="30000"/>
              </a:spcBef>
              <a:defRPr sz="1200">
                <a:solidFill>
                  <a:schemeClr val="tx1"/>
                </a:solidFill>
                <a:latin typeface="Comic Sans MS" pitchFamily="-103" charset="0"/>
                <a:ea typeface="ＭＳ Ｐゴシック" pitchFamily="-103" charset="-128"/>
              </a:defRPr>
            </a:lvl4pPr>
            <a:lvl5pPr marL="2057400" indent="-228600">
              <a:spcBef>
                <a:spcPct val="30000"/>
              </a:spcBef>
              <a:defRPr sz="1200">
                <a:solidFill>
                  <a:schemeClr val="tx1"/>
                </a:solidFill>
                <a:latin typeface="Comic Sans MS" pitchFamily="-103" charset="0"/>
                <a:ea typeface="ＭＳ Ｐゴシック" pitchFamily="-103" charset="-128"/>
              </a:defRPr>
            </a:lvl5pPr>
            <a:lvl6pPr marL="25146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6pPr>
            <a:lvl7pPr marL="29718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7pPr>
            <a:lvl8pPr marL="34290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8pPr>
            <a:lvl9pPr marL="38862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9pPr>
          </a:lstStyle>
          <a:p>
            <a:pPr>
              <a:spcBef>
                <a:spcPct val="0"/>
              </a:spcBef>
            </a:pPr>
            <a:fld id="{507B4650-F461-471A-BD88-84EE7A5AACDA}" type="slidenum">
              <a:rPr lang="en-US" altLang="en-US" smtClean="0">
                <a:latin typeface="Arial" charset="0"/>
              </a:rPr>
              <a:pPr>
                <a:spcBef>
                  <a:spcPct val="0"/>
                </a:spcBef>
              </a:pPr>
              <a:t>41</a:t>
            </a:fld>
            <a:endParaRPr lang="en-US" altLang="en-US">
              <a:latin typeface="Arial"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omic Sans MS" pitchFamily="-103" charset="0"/>
                <a:ea typeface="ＭＳ Ｐゴシック" pitchFamily="-103" charset="-128"/>
              </a:defRPr>
            </a:lvl1pPr>
            <a:lvl2pPr marL="37931725" indent="-37474525">
              <a:spcBef>
                <a:spcPct val="30000"/>
              </a:spcBef>
              <a:defRPr sz="1200">
                <a:solidFill>
                  <a:schemeClr val="tx1"/>
                </a:solidFill>
                <a:latin typeface="Comic Sans MS" pitchFamily="-103" charset="0"/>
                <a:ea typeface="ＭＳ Ｐゴシック" pitchFamily="-103" charset="-128"/>
              </a:defRPr>
            </a:lvl2pPr>
            <a:lvl3pPr marL="1143000" indent="-228600">
              <a:spcBef>
                <a:spcPct val="30000"/>
              </a:spcBef>
              <a:defRPr sz="1200">
                <a:solidFill>
                  <a:schemeClr val="tx1"/>
                </a:solidFill>
                <a:latin typeface="Comic Sans MS" pitchFamily="-103" charset="0"/>
                <a:ea typeface="ＭＳ Ｐゴシック" pitchFamily="-103" charset="-128"/>
              </a:defRPr>
            </a:lvl3pPr>
            <a:lvl4pPr marL="1600200" indent="-228600">
              <a:spcBef>
                <a:spcPct val="30000"/>
              </a:spcBef>
              <a:defRPr sz="1200">
                <a:solidFill>
                  <a:schemeClr val="tx1"/>
                </a:solidFill>
                <a:latin typeface="Comic Sans MS" pitchFamily="-103" charset="0"/>
                <a:ea typeface="ＭＳ Ｐゴシック" pitchFamily="-103" charset="-128"/>
              </a:defRPr>
            </a:lvl4pPr>
            <a:lvl5pPr marL="2057400" indent="-228600">
              <a:spcBef>
                <a:spcPct val="30000"/>
              </a:spcBef>
              <a:defRPr sz="1200">
                <a:solidFill>
                  <a:schemeClr val="tx1"/>
                </a:solidFill>
                <a:latin typeface="Comic Sans MS" pitchFamily="-103" charset="0"/>
                <a:ea typeface="ＭＳ Ｐゴシック" pitchFamily="-103" charset="-128"/>
              </a:defRPr>
            </a:lvl5pPr>
            <a:lvl6pPr marL="25146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6pPr>
            <a:lvl7pPr marL="29718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7pPr>
            <a:lvl8pPr marL="34290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8pPr>
            <a:lvl9pPr marL="38862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9pPr>
          </a:lstStyle>
          <a:p>
            <a:pPr>
              <a:spcBef>
                <a:spcPct val="0"/>
              </a:spcBef>
            </a:pPr>
            <a:fld id="{507B4650-F461-471A-BD88-84EE7A5AACDA}" type="slidenum">
              <a:rPr lang="en-US" altLang="en-US" smtClean="0">
                <a:latin typeface="Arial" charset="0"/>
              </a:rPr>
              <a:pPr>
                <a:spcBef>
                  <a:spcPct val="0"/>
                </a:spcBef>
              </a:pPr>
              <a:t>42</a:t>
            </a:fld>
            <a:endParaRPr lang="en-US" altLang="en-US">
              <a:latin typeface="Arial"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07D5EE-5B35-436D-AB9D-C8C8BCBA87C9}" type="slidenum">
              <a:rPr lang="en-US"/>
              <a:pPr/>
              <a:t>2</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F695E0-DA4F-4EFC-89CB-6CB1630BDAE1}" type="slidenum">
              <a:rPr lang="en-US"/>
              <a:pPr/>
              <a:t>4</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DD9465-E969-4E4B-BD7F-C26AC94E5C4A}" type="slidenum">
              <a:rPr lang="en-US"/>
              <a:pPr/>
              <a:t>5</a:t>
            </a:fld>
            <a:endParaRPr lang="en-US"/>
          </a:p>
        </p:txBody>
      </p:sp>
      <p:sp>
        <p:nvSpPr>
          <p:cNvPr id="78850" name="Rectangle 2"/>
          <p:cNvSpPr>
            <a:spLocks noGrp="1" noRot="1" noChangeAspect="1" noChangeArrowheads="1" noTextEdit="1"/>
          </p:cNvSpPr>
          <p:nvPr>
            <p:ph type="sldImg"/>
          </p:nvPr>
        </p:nvSpPr>
        <p:spPr>
          <a:xfrm>
            <a:off x="1181100" y="695325"/>
            <a:ext cx="4635500" cy="3476625"/>
          </a:xfrm>
          <a:ln/>
        </p:spPr>
      </p:sp>
      <p:sp>
        <p:nvSpPr>
          <p:cNvPr id="78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2C0AC9-554B-4C66-90B2-CF1DA4C1D00E}" type="slidenum">
              <a:rPr lang="en-US"/>
              <a:pPr/>
              <a:t>6</a:t>
            </a:fld>
            <a:endParaRPr lang="en-US"/>
          </a:p>
        </p:txBody>
      </p:sp>
      <p:sp>
        <p:nvSpPr>
          <p:cNvPr id="79874" name="Rectangle 2"/>
          <p:cNvSpPr>
            <a:spLocks noGrp="1" noRot="1" noChangeAspect="1" noChangeArrowheads="1" noTextEdit="1"/>
          </p:cNvSpPr>
          <p:nvPr>
            <p:ph type="sldImg"/>
          </p:nvPr>
        </p:nvSpPr>
        <p:spPr>
          <a:xfrm>
            <a:off x="1181100" y="695325"/>
            <a:ext cx="4635500" cy="3476625"/>
          </a:xfrm>
          <a:ln/>
        </p:spPr>
      </p:sp>
      <p:sp>
        <p:nvSpPr>
          <p:cNvPr id="7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omic Sans MS" pitchFamily="-103" charset="0"/>
                <a:ea typeface="ＭＳ Ｐゴシック" pitchFamily="-103" charset="-128"/>
              </a:defRPr>
            </a:lvl1pPr>
            <a:lvl2pPr marL="37931725" indent="-37474525">
              <a:spcBef>
                <a:spcPct val="30000"/>
              </a:spcBef>
              <a:defRPr sz="1200">
                <a:solidFill>
                  <a:schemeClr val="tx1"/>
                </a:solidFill>
                <a:latin typeface="Comic Sans MS" pitchFamily="-103" charset="0"/>
                <a:ea typeface="ＭＳ Ｐゴシック" pitchFamily="-103" charset="-128"/>
              </a:defRPr>
            </a:lvl2pPr>
            <a:lvl3pPr marL="1143000" indent="-228600">
              <a:spcBef>
                <a:spcPct val="30000"/>
              </a:spcBef>
              <a:defRPr sz="1200">
                <a:solidFill>
                  <a:schemeClr val="tx1"/>
                </a:solidFill>
                <a:latin typeface="Comic Sans MS" pitchFamily="-103" charset="0"/>
                <a:ea typeface="ＭＳ Ｐゴシック" pitchFamily="-103" charset="-128"/>
              </a:defRPr>
            </a:lvl3pPr>
            <a:lvl4pPr marL="1600200" indent="-228600">
              <a:spcBef>
                <a:spcPct val="30000"/>
              </a:spcBef>
              <a:defRPr sz="1200">
                <a:solidFill>
                  <a:schemeClr val="tx1"/>
                </a:solidFill>
                <a:latin typeface="Comic Sans MS" pitchFamily="-103" charset="0"/>
                <a:ea typeface="ＭＳ Ｐゴシック" pitchFamily="-103" charset="-128"/>
              </a:defRPr>
            </a:lvl4pPr>
            <a:lvl5pPr marL="2057400" indent="-228600">
              <a:spcBef>
                <a:spcPct val="30000"/>
              </a:spcBef>
              <a:defRPr sz="1200">
                <a:solidFill>
                  <a:schemeClr val="tx1"/>
                </a:solidFill>
                <a:latin typeface="Comic Sans MS" pitchFamily="-103" charset="0"/>
                <a:ea typeface="ＭＳ Ｐゴシック" pitchFamily="-103" charset="-128"/>
              </a:defRPr>
            </a:lvl5pPr>
            <a:lvl6pPr marL="25146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6pPr>
            <a:lvl7pPr marL="29718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7pPr>
            <a:lvl8pPr marL="34290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8pPr>
            <a:lvl9pPr marL="38862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9pPr>
          </a:lstStyle>
          <a:p>
            <a:pPr>
              <a:spcBef>
                <a:spcPct val="0"/>
              </a:spcBef>
            </a:pPr>
            <a:fld id="{C241951C-B9A8-49A5-9C2D-53A0BE2C4AAD}" type="slidenum">
              <a:rPr lang="en-US" altLang="en-US" smtClean="0">
                <a:latin typeface="Arial" charset="0"/>
              </a:rPr>
              <a:pPr>
                <a:spcBef>
                  <a:spcPct val="0"/>
                </a:spcBef>
              </a:pPr>
              <a:t>19</a:t>
            </a:fld>
            <a:endParaRPr lang="en-US" altLang="en-US">
              <a:latin typeface="Arial"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extLst>
      <p:ext uri="{BB962C8B-B14F-4D97-AF65-F5344CB8AC3E}">
        <p14:creationId xmlns:p14="http://schemas.microsoft.com/office/powerpoint/2010/main" val="2713887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omic Sans MS" pitchFamily="-103" charset="0"/>
                <a:ea typeface="ＭＳ Ｐゴシック" pitchFamily="-103" charset="-128"/>
              </a:defRPr>
            </a:lvl1pPr>
            <a:lvl2pPr marL="37931725" indent="-37474525">
              <a:spcBef>
                <a:spcPct val="30000"/>
              </a:spcBef>
              <a:defRPr sz="1200">
                <a:solidFill>
                  <a:schemeClr val="tx1"/>
                </a:solidFill>
                <a:latin typeface="Comic Sans MS" pitchFamily="-103" charset="0"/>
                <a:ea typeface="ＭＳ Ｐゴシック" pitchFamily="-103" charset="-128"/>
              </a:defRPr>
            </a:lvl2pPr>
            <a:lvl3pPr marL="1143000" indent="-228600">
              <a:spcBef>
                <a:spcPct val="30000"/>
              </a:spcBef>
              <a:defRPr sz="1200">
                <a:solidFill>
                  <a:schemeClr val="tx1"/>
                </a:solidFill>
                <a:latin typeface="Comic Sans MS" pitchFamily="-103" charset="0"/>
                <a:ea typeface="ＭＳ Ｐゴシック" pitchFamily="-103" charset="-128"/>
              </a:defRPr>
            </a:lvl3pPr>
            <a:lvl4pPr marL="1600200" indent="-228600">
              <a:spcBef>
                <a:spcPct val="30000"/>
              </a:spcBef>
              <a:defRPr sz="1200">
                <a:solidFill>
                  <a:schemeClr val="tx1"/>
                </a:solidFill>
                <a:latin typeface="Comic Sans MS" pitchFamily="-103" charset="0"/>
                <a:ea typeface="ＭＳ Ｐゴシック" pitchFamily="-103" charset="-128"/>
              </a:defRPr>
            </a:lvl4pPr>
            <a:lvl5pPr marL="2057400" indent="-228600">
              <a:spcBef>
                <a:spcPct val="30000"/>
              </a:spcBef>
              <a:defRPr sz="1200">
                <a:solidFill>
                  <a:schemeClr val="tx1"/>
                </a:solidFill>
                <a:latin typeface="Comic Sans MS" pitchFamily="-103" charset="0"/>
                <a:ea typeface="ＭＳ Ｐゴシック" pitchFamily="-103" charset="-128"/>
              </a:defRPr>
            </a:lvl5pPr>
            <a:lvl6pPr marL="25146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6pPr>
            <a:lvl7pPr marL="29718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7pPr>
            <a:lvl8pPr marL="34290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8pPr>
            <a:lvl9pPr marL="38862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9pPr>
          </a:lstStyle>
          <a:p>
            <a:pPr>
              <a:spcBef>
                <a:spcPct val="0"/>
              </a:spcBef>
            </a:pPr>
            <a:fld id="{C241951C-B9A8-49A5-9C2D-53A0BE2C4AAD}" type="slidenum">
              <a:rPr lang="en-US" altLang="en-US" smtClean="0">
                <a:latin typeface="Arial" charset="0"/>
              </a:rPr>
              <a:pPr>
                <a:spcBef>
                  <a:spcPct val="0"/>
                </a:spcBef>
              </a:pPr>
              <a:t>27</a:t>
            </a:fld>
            <a:endParaRPr lang="en-US" altLang="en-US">
              <a:latin typeface="Arial"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omic Sans MS" pitchFamily="-103" charset="0"/>
                <a:ea typeface="ＭＳ Ｐゴシック" pitchFamily="-103" charset="-128"/>
              </a:defRPr>
            </a:lvl1pPr>
            <a:lvl2pPr marL="37931725" indent="-37474525">
              <a:spcBef>
                <a:spcPct val="30000"/>
              </a:spcBef>
              <a:defRPr sz="1200">
                <a:solidFill>
                  <a:schemeClr val="tx1"/>
                </a:solidFill>
                <a:latin typeface="Comic Sans MS" pitchFamily="-103" charset="0"/>
                <a:ea typeface="ＭＳ Ｐゴシック" pitchFamily="-103" charset="-128"/>
              </a:defRPr>
            </a:lvl2pPr>
            <a:lvl3pPr marL="1143000" indent="-228600">
              <a:spcBef>
                <a:spcPct val="30000"/>
              </a:spcBef>
              <a:defRPr sz="1200">
                <a:solidFill>
                  <a:schemeClr val="tx1"/>
                </a:solidFill>
                <a:latin typeface="Comic Sans MS" pitchFamily="-103" charset="0"/>
                <a:ea typeface="ＭＳ Ｐゴシック" pitchFamily="-103" charset="-128"/>
              </a:defRPr>
            </a:lvl3pPr>
            <a:lvl4pPr marL="1600200" indent="-228600">
              <a:spcBef>
                <a:spcPct val="30000"/>
              </a:spcBef>
              <a:defRPr sz="1200">
                <a:solidFill>
                  <a:schemeClr val="tx1"/>
                </a:solidFill>
                <a:latin typeface="Comic Sans MS" pitchFamily="-103" charset="0"/>
                <a:ea typeface="ＭＳ Ｐゴシック" pitchFamily="-103" charset="-128"/>
              </a:defRPr>
            </a:lvl4pPr>
            <a:lvl5pPr marL="2057400" indent="-228600">
              <a:spcBef>
                <a:spcPct val="30000"/>
              </a:spcBef>
              <a:defRPr sz="1200">
                <a:solidFill>
                  <a:schemeClr val="tx1"/>
                </a:solidFill>
                <a:latin typeface="Comic Sans MS" pitchFamily="-103" charset="0"/>
                <a:ea typeface="ＭＳ Ｐゴシック" pitchFamily="-103" charset="-128"/>
              </a:defRPr>
            </a:lvl5pPr>
            <a:lvl6pPr marL="25146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6pPr>
            <a:lvl7pPr marL="29718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7pPr>
            <a:lvl8pPr marL="34290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8pPr>
            <a:lvl9pPr marL="38862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9pPr>
          </a:lstStyle>
          <a:p>
            <a:pPr>
              <a:spcBef>
                <a:spcPct val="0"/>
              </a:spcBef>
            </a:pPr>
            <a:fld id="{C241951C-B9A8-49A5-9C2D-53A0BE2C4AAD}" type="slidenum">
              <a:rPr lang="en-US" altLang="en-US" smtClean="0">
                <a:latin typeface="Arial" charset="0"/>
              </a:rPr>
              <a:pPr>
                <a:spcBef>
                  <a:spcPct val="0"/>
                </a:spcBef>
              </a:pPr>
              <a:t>28</a:t>
            </a:fld>
            <a:endParaRPr lang="en-US" altLang="en-US">
              <a:latin typeface="Arial"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omic Sans MS" pitchFamily="-103" charset="0"/>
                <a:ea typeface="ＭＳ Ｐゴシック" pitchFamily="-103" charset="-128"/>
              </a:defRPr>
            </a:lvl1pPr>
            <a:lvl2pPr marL="37931725" indent="-37474525">
              <a:spcBef>
                <a:spcPct val="30000"/>
              </a:spcBef>
              <a:defRPr sz="1200">
                <a:solidFill>
                  <a:schemeClr val="tx1"/>
                </a:solidFill>
                <a:latin typeface="Comic Sans MS" pitchFamily="-103" charset="0"/>
                <a:ea typeface="ＭＳ Ｐゴシック" pitchFamily="-103" charset="-128"/>
              </a:defRPr>
            </a:lvl2pPr>
            <a:lvl3pPr marL="1143000" indent="-228600">
              <a:spcBef>
                <a:spcPct val="30000"/>
              </a:spcBef>
              <a:defRPr sz="1200">
                <a:solidFill>
                  <a:schemeClr val="tx1"/>
                </a:solidFill>
                <a:latin typeface="Comic Sans MS" pitchFamily="-103" charset="0"/>
                <a:ea typeface="ＭＳ Ｐゴシック" pitchFamily="-103" charset="-128"/>
              </a:defRPr>
            </a:lvl3pPr>
            <a:lvl4pPr marL="1600200" indent="-228600">
              <a:spcBef>
                <a:spcPct val="30000"/>
              </a:spcBef>
              <a:defRPr sz="1200">
                <a:solidFill>
                  <a:schemeClr val="tx1"/>
                </a:solidFill>
                <a:latin typeface="Comic Sans MS" pitchFamily="-103" charset="0"/>
                <a:ea typeface="ＭＳ Ｐゴシック" pitchFamily="-103" charset="-128"/>
              </a:defRPr>
            </a:lvl4pPr>
            <a:lvl5pPr marL="2057400" indent="-228600">
              <a:spcBef>
                <a:spcPct val="30000"/>
              </a:spcBef>
              <a:defRPr sz="1200">
                <a:solidFill>
                  <a:schemeClr val="tx1"/>
                </a:solidFill>
                <a:latin typeface="Comic Sans MS" pitchFamily="-103" charset="0"/>
                <a:ea typeface="ＭＳ Ｐゴシック" pitchFamily="-103" charset="-128"/>
              </a:defRPr>
            </a:lvl5pPr>
            <a:lvl6pPr marL="25146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6pPr>
            <a:lvl7pPr marL="29718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7pPr>
            <a:lvl8pPr marL="34290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8pPr>
            <a:lvl9pPr marL="3886200" indent="-228600" eaLnBrk="0" fontAlgn="base" hangingPunct="0">
              <a:spcBef>
                <a:spcPct val="30000"/>
              </a:spcBef>
              <a:spcAft>
                <a:spcPct val="0"/>
              </a:spcAft>
              <a:defRPr sz="1200">
                <a:solidFill>
                  <a:schemeClr val="tx1"/>
                </a:solidFill>
                <a:latin typeface="Comic Sans MS" pitchFamily="-103" charset="0"/>
                <a:ea typeface="ＭＳ Ｐゴシック" pitchFamily="-103" charset="-128"/>
              </a:defRPr>
            </a:lvl9pPr>
          </a:lstStyle>
          <a:p>
            <a:pPr>
              <a:spcBef>
                <a:spcPct val="0"/>
              </a:spcBef>
            </a:pPr>
            <a:fld id="{C241951C-B9A8-49A5-9C2D-53A0BE2C4AAD}" type="slidenum">
              <a:rPr lang="en-US" altLang="en-US" smtClean="0">
                <a:latin typeface="Arial" charset="0"/>
              </a:rPr>
              <a:pPr>
                <a:spcBef>
                  <a:spcPct val="0"/>
                </a:spcBef>
              </a:pPr>
              <a:t>33</a:t>
            </a:fld>
            <a:endParaRPr lang="en-US" altLang="en-US">
              <a:latin typeface="Arial"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0898" name="Group 2"/>
          <p:cNvGrpSpPr>
            <a:grpSpLocks/>
          </p:cNvGrpSpPr>
          <p:nvPr/>
        </p:nvGrpSpPr>
        <p:grpSpPr bwMode="auto">
          <a:xfrm>
            <a:off x="0" y="2438400"/>
            <a:ext cx="9009063" cy="1052513"/>
            <a:chOff x="0" y="1536"/>
            <a:chExt cx="5675" cy="663"/>
          </a:xfrm>
        </p:grpSpPr>
        <p:grpSp>
          <p:nvGrpSpPr>
            <p:cNvPr id="80899" name="Group 3"/>
            <p:cNvGrpSpPr>
              <a:grpSpLocks/>
            </p:cNvGrpSpPr>
            <p:nvPr/>
          </p:nvGrpSpPr>
          <p:grpSpPr bwMode="auto">
            <a:xfrm>
              <a:off x="183" y="1604"/>
              <a:ext cx="448" cy="299"/>
              <a:chOff x="720" y="336"/>
              <a:chExt cx="624" cy="432"/>
            </a:xfrm>
          </p:grpSpPr>
          <p:sp>
            <p:nvSpPr>
              <p:cNvPr id="80900"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8090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80902" name="Group 6"/>
            <p:cNvGrpSpPr>
              <a:grpSpLocks/>
            </p:cNvGrpSpPr>
            <p:nvPr/>
          </p:nvGrpSpPr>
          <p:grpSpPr bwMode="auto">
            <a:xfrm>
              <a:off x="261" y="1870"/>
              <a:ext cx="465" cy="299"/>
              <a:chOff x="912" y="2640"/>
              <a:chExt cx="672" cy="432"/>
            </a:xfrm>
          </p:grpSpPr>
          <p:sp>
            <p:nvSpPr>
              <p:cNvPr id="80903"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8090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8090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80906"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8090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
        <p:nvSpPr>
          <p:cNvPr id="80908"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809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80910"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p>
        </p:txBody>
      </p:sp>
      <p:sp>
        <p:nvSpPr>
          <p:cNvPr id="80911"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p>
        </p:txBody>
      </p:sp>
      <p:sp>
        <p:nvSpPr>
          <p:cNvPr id="80912"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0F61298A-F875-4403-8171-8FC4DEE14A7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2D3BFB9-A1D9-4149-A4BA-291FB21C5FC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5175ABA-5B86-426F-AC96-5BB7B538850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145088" y="2017713"/>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145088" y="4151313"/>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1162050" y="6243638"/>
            <a:ext cx="1905000" cy="457200"/>
          </a:xfrm>
        </p:spPr>
        <p:txBody>
          <a:bodyPr/>
          <a:lstStyle>
            <a:lvl1pPr>
              <a:defRPr/>
            </a:lvl1pPr>
          </a:lstStyle>
          <a:p>
            <a:endParaRPr lang="en-US"/>
          </a:p>
        </p:txBody>
      </p:sp>
      <p:sp>
        <p:nvSpPr>
          <p:cNvPr id="7" name="Footer Placeholder 6"/>
          <p:cNvSpPr>
            <a:spLocks noGrp="1"/>
          </p:cNvSpPr>
          <p:nvPr>
            <p:ph type="ftr" sz="quarter" idx="11"/>
          </p:nvPr>
        </p:nvSpPr>
        <p:spPr>
          <a:xfrm>
            <a:off x="3657600" y="6243638"/>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7042150" y="6243638"/>
            <a:ext cx="1905000" cy="457200"/>
          </a:xfrm>
        </p:spPr>
        <p:txBody>
          <a:bodyPr/>
          <a:lstStyle>
            <a:lvl1pPr>
              <a:defRPr/>
            </a:lvl1pPr>
          </a:lstStyle>
          <a:p>
            <a:fld id="{701A15D7-FD58-435C-A4C2-AE69520CBF96}" type="slidenum">
              <a:rPr lang="en-US"/>
              <a:pPr/>
              <a:t>‹#›</a:t>
            </a:fld>
            <a:endParaRPr lang="en-US"/>
          </a:p>
        </p:txBody>
      </p:sp>
    </p:spTree>
    <p:extLst>
      <p:ext uri="{BB962C8B-B14F-4D97-AF65-F5344CB8AC3E}">
        <p14:creationId xmlns:p14="http://schemas.microsoft.com/office/powerpoint/2010/main" val="479772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BE01D46-CD45-4358-B783-23D7B518298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B09BFCC-384E-426F-98C5-4199B278FB8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3319137-846E-4FD3-BA21-95DB6525125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5DD0D49-3FDF-40A1-9D85-2DBB16B5CEF2}"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3D7AB8A-0492-485B-BA53-F296062DD80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D04695B-9F88-4CF2-B8E2-6D6D17B291B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914618E-2834-4BC3-BD10-CA8BFE9F57A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F0E54CF-3930-45A7-AD07-563FECF1E0B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a:p>
        </p:txBody>
      </p:sp>
      <p:sp>
        <p:nvSpPr>
          <p:cNvPr id="7987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a:p>
        </p:txBody>
      </p:sp>
      <p:sp>
        <p:nvSpPr>
          <p:cNvPr id="79876"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a:p>
        </p:txBody>
      </p:sp>
      <p:sp>
        <p:nvSpPr>
          <p:cNvPr id="7987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a:p>
        </p:txBody>
      </p:sp>
      <p:sp>
        <p:nvSpPr>
          <p:cNvPr id="7987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a:p>
        </p:txBody>
      </p:sp>
      <p:sp>
        <p:nvSpPr>
          <p:cNvPr id="79879"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a:p>
        </p:txBody>
      </p:sp>
      <p:sp>
        <p:nvSpPr>
          <p:cNvPr id="7988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a:p>
        </p:txBody>
      </p:sp>
      <p:sp>
        <p:nvSpPr>
          <p:cNvPr id="79881"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79882"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9883"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endParaRPr lang="en-US"/>
          </a:p>
        </p:txBody>
      </p:sp>
      <p:sp>
        <p:nvSpPr>
          <p:cNvPr id="79884"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p>
        </p:txBody>
      </p:sp>
      <p:sp>
        <p:nvSpPr>
          <p:cNvPr id="79885"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4D76538F-055D-4D27-B782-2A853F00AB7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lhqi@ucdavis.ed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ucdstats.zoom.us/j/9681353237?pwd=ZzhLRHlhNG92bHFUaHkwM0Fib1pqQT09" TargetMode="External"/><Relationship Id="rId2" Type="http://schemas.openxmlformats.org/officeDocument/2006/relationships/hyperlink" Target="mailto:xezhou@ucdavis.edu"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apastyle.apa.org/"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3.e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image" Target="../media/image1.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hyperlink" Target="https://onlinelibrary.wiley.com/page/journal/10970258/homepage/la_tex_class_file.htm"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4000" dirty="0"/>
              <a:t>STA/BST 222 Survival Analysis		  Lecture 14 </a:t>
            </a:r>
            <a:br>
              <a:rPr lang="en-US" sz="4000" dirty="0"/>
            </a:br>
            <a:endParaRPr lang="en-US" sz="4000" dirty="0"/>
          </a:p>
        </p:txBody>
      </p:sp>
      <p:sp>
        <p:nvSpPr>
          <p:cNvPr id="2051" name="Rectangle 3"/>
          <p:cNvSpPr>
            <a:spLocks noGrp="1" noChangeArrowheads="1"/>
          </p:cNvSpPr>
          <p:nvPr>
            <p:ph type="subTitle" idx="1"/>
          </p:nvPr>
        </p:nvSpPr>
        <p:spPr>
          <a:xfrm>
            <a:off x="1295400" y="3505200"/>
            <a:ext cx="6781800" cy="2286000"/>
          </a:xfrm>
        </p:spPr>
        <p:txBody>
          <a:bodyPr/>
          <a:lstStyle/>
          <a:p>
            <a:pPr>
              <a:lnSpc>
                <a:spcPct val="80000"/>
              </a:lnSpc>
            </a:pPr>
            <a:r>
              <a:rPr lang="en-US" sz="2800" dirty="0" err="1"/>
              <a:t>Lihong</a:t>
            </a:r>
            <a:r>
              <a:rPr lang="en-US" sz="2800" dirty="0"/>
              <a:t> </a:t>
            </a:r>
            <a:r>
              <a:rPr lang="en-US" sz="2800" dirty="0" err="1"/>
              <a:t>Qi</a:t>
            </a:r>
            <a:endParaRPr lang="en-US" sz="2800" dirty="0"/>
          </a:p>
          <a:p>
            <a:pPr>
              <a:lnSpc>
                <a:spcPct val="80000"/>
              </a:lnSpc>
            </a:pPr>
            <a:r>
              <a:rPr lang="en-US" sz="2800" dirty="0"/>
              <a:t>Division of Biostatistics</a:t>
            </a:r>
          </a:p>
          <a:p>
            <a:pPr>
              <a:lnSpc>
                <a:spcPct val="80000"/>
              </a:lnSpc>
            </a:pPr>
            <a:r>
              <a:rPr lang="en-US" sz="2800" dirty="0"/>
              <a:t>Department of Public Health Sciences</a:t>
            </a:r>
          </a:p>
          <a:p>
            <a:pPr>
              <a:lnSpc>
                <a:spcPct val="80000"/>
              </a:lnSpc>
            </a:pPr>
            <a:r>
              <a:rPr lang="en-US" sz="2800" dirty="0"/>
              <a:t>School of Medicine</a:t>
            </a:r>
          </a:p>
          <a:p>
            <a:pPr>
              <a:lnSpc>
                <a:spcPct val="80000"/>
              </a:lnSpc>
            </a:pPr>
            <a:endParaRPr lang="en-US" sz="2800" dirty="0"/>
          </a:p>
          <a:p>
            <a:pPr>
              <a:lnSpc>
                <a:spcPct val="80000"/>
              </a:lnSpc>
            </a:pPr>
            <a:r>
              <a:rPr lang="en-US" sz="2800" dirty="0"/>
              <a:t>Nov 17, 2020</a:t>
            </a:r>
          </a:p>
          <a:p>
            <a:pPr>
              <a:lnSpc>
                <a:spcPct val="80000"/>
              </a:lnSpc>
            </a:pPr>
            <a:endParaRPr lang="en-US" sz="2800" dirty="0"/>
          </a:p>
        </p:txBody>
      </p:sp>
      <p:sp>
        <p:nvSpPr>
          <p:cNvPr id="2" name="Slide Number Placeholder 1">
            <a:extLst>
              <a:ext uri="{FF2B5EF4-FFF2-40B4-BE49-F238E27FC236}">
                <a16:creationId xmlns:a16="http://schemas.microsoft.com/office/drawing/2014/main" id="{F2B6555E-6858-4AAF-AA94-524BEAE9B14B}"/>
              </a:ext>
            </a:extLst>
          </p:cNvPr>
          <p:cNvSpPr>
            <a:spLocks noGrp="1"/>
          </p:cNvSpPr>
          <p:nvPr>
            <p:ph type="sldNum" sz="quarter" idx="4"/>
          </p:nvPr>
        </p:nvSpPr>
        <p:spPr/>
        <p:txBody>
          <a:bodyPr/>
          <a:lstStyle/>
          <a:p>
            <a:fld id="{0F61298A-F875-4403-8171-8FC4DEE14A7B}" type="slidenum">
              <a:rPr lang="en-US" smtClean="0"/>
              <a:pPr/>
              <a:t>1</a:t>
            </a:fld>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EEEAC-F2DA-4C6E-BF3B-ED0542FC753D}"/>
              </a:ext>
            </a:extLst>
          </p:cNvPr>
          <p:cNvSpPr>
            <a:spLocks noGrp="1"/>
          </p:cNvSpPr>
          <p:nvPr>
            <p:ph type="title"/>
          </p:nvPr>
        </p:nvSpPr>
        <p:spPr/>
        <p:txBody>
          <a:bodyPr/>
          <a:lstStyle/>
          <a:p>
            <a:r>
              <a:rPr lang="en-US" dirty="0"/>
              <a:t>Example: </a:t>
            </a:r>
            <a:r>
              <a:rPr lang="en-US" sz="4400" b="0" i="0" u="none" strike="noStrike" baseline="0" dirty="0"/>
              <a:t>Bone marrow transplant data KM 1.3</a:t>
            </a:r>
            <a:endParaRPr lang="en-US" dirty="0"/>
          </a:p>
        </p:txBody>
      </p:sp>
      <p:sp>
        <p:nvSpPr>
          <p:cNvPr id="3" name="Content Placeholder 2">
            <a:extLst>
              <a:ext uri="{FF2B5EF4-FFF2-40B4-BE49-F238E27FC236}">
                <a16:creationId xmlns:a16="http://schemas.microsoft.com/office/drawing/2014/main" id="{433A649F-9633-4044-BDDB-FC2CA42EB11F}"/>
              </a:ext>
            </a:extLst>
          </p:cNvPr>
          <p:cNvSpPr>
            <a:spLocks noGrp="1"/>
          </p:cNvSpPr>
          <p:nvPr>
            <p:ph idx="1"/>
          </p:nvPr>
        </p:nvSpPr>
        <p:spPr/>
        <p:txBody>
          <a:bodyPr/>
          <a:lstStyle/>
          <a:p>
            <a:pPr algn="l"/>
            <a:r>
              <a:rPr lang="en-US" sz="2400" b="0" i="0" u="none" strike="noStrike" baseline="0" dirty="0">
                <a:solidFill>
                  <a:srgbClr val="000000"/>
                </a:solidFill>
              </a:rPr>
              <a:t>Bone marrow transplant data (details in Section 1.3)</a:t>
            </a:r>
          </a:p>
          <a:p>
            <a:pPr algn="l"/>
            <a:r>
              <a:rPr lang="en-US" sz="2400" b="0" i="0" u="none" strike="noStrike" baseline="0" dirty="0">
                <a:solidFill>
                  <a:srgbClr val="000000"/>
                </a:solidFill>
              </a:rPr>
              <a:t>We shall adjust the basic comparisons of the three risk groups, acute lymphoblastic leukemia (ALL), low-risk acute </a:t>
            </a:r>
            <a:r>
              <a:rPr lang="en-US" sz="2400" b="0" i="0" u="none" strike="noStrike" baseline="0" dirty="0" err="1">
                <a:solidFill>
                  <a:srgbClr val="000000"/>
                </a:solidFill>
              </a:rPr>
              <a:t>myeloctic</a:t>
            </a:r>
            <a:r>
              <a:rPr lang="en-US" sz="2400" b="0" i="0" u="none" strike="noStrike" baseline="0" dirty="0">
                <a:solidFill>
                  <a:srgbClr val="000000"/>
                </a:solidFill>
              </a:rPr>
              <a:t> leukemia (AML low-risk), and high- risk acute </a:t>
            </a:r>
            <a:r>
              <a:rPr lang="en-US" sz="2400" b="0" i="0" u="none" strike="noStrike" baseline="0" dirty="0" err="1">
                <a:solidFill>
                  <a:srgbClr val="000000"/>
                </a:solidFill>
              </a:rPr>
              <a:t>myeloctic</a:t>
            </a:r>
            <a:r>
              <a:rPr lang="en-US" sz="2400" b="0" i="0" u="none" strike="noStrike" baseline="0" dirty="0">
                <a:solidFill>
                  <a:srgbClr val="000000"/>
                </a:solidFill>
              </a:rPr>
              <a:t> leukemia (AML high-risk)</a:t>
            </a:r>
          </a:p>
          <a:p>
            <a:pPr algn="l"/>
            <a:r>
              <a:rPr lang="en-US" sz="2400" b="0" i="0" u="none" strike="noStrike" baseline="0" dirty="0">
                <a:solidFill>
                  <a:srgbClr val="000000"/>
                </a:solidFill>
              </a:rPr>
              <a:t>To reduce the possible bias which may exist in making those comparisons because this was not a randomized clinical trial</a:t>
            </a:r>
            <a:endParaRPr lang="en-US" sz="4000" dirty="0"/>
          </a:p>
        </p:txBody>
      </p:sp>
      <p:sp>
        <p:nvSpPr>
          <p:cNvPr id="4" name="Slide Number Placeholder 3">
            <a:extLst>
              <a:ext uri="{FF2B5EF4-FFF2-40B4-BE49-F238E27FC236}">
                <a16:creationId xmlns:a16="http://schemas.microsoft.com/office/drawing/2014/main" id="{EFE39629-7E0B-4753-8AFD-840D46E37EF7}"/>
              </a:ext>
            </a:extLst>
          </p:cNvPr>
          <p:cNvSpPr>
            <a:spLocks noGrp="1"/>
          </p:cNvSpPr>
          <p:nvPr>
            <p:ph type="sldNum" sz="quarter" idx="12"/>
          </p:nvPr>
        </p:nvSpPr>
        <p:spPr/>
        <p:txBody>
          <a:bodyPr/>
          <a:lstStyle/>
          <a:p>
            <a:fld id="{6BE01D46-CD45-4358-B783-23D7B5182985}" type="slidenum">
              <a:rPr lang="en-US" smtClean="0"/>
              <a:pPr/>
              <a:t>10</a:t>
            </a:fld>
            <a:endParaRPr lang="en-US"/>
          </a:p>
        </p:txBody>
      </p:sp>
    </p:spTree>
    <p:extLst>
      <p:ext uri="{BB962C8B-B14F-4D97-AF65-F5344CB8AC3E}">
        <p14:creationId xmlns:p14="http://schemas.microsoft.com/office/powerpoint/2010/main" val="2641077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45E0-5C1E-4897-85C3-72849D6D9B7B}"/>
              </a:ext>
            </a:extLst>
          </p:cNvPr>
          <p:cNvSpPr>
            <a:spLocks noGrp="1"/>
          </p:cNvSpPr>
          <p:nvPr>
            <p:ph type="title"/>
          </p:nvPr>
        </p:nvSpPr>
        <p:spPr/>
        <p:txBody>
          <a:bodyPr/>
          <a:lstStyle/>
          <a:p>
            <a:r>
              <a:rPr lang="en-US" dirty="0"/>
              <a:t>Example: BMT, KM 1.3</a:t>
            </a:r>
          </a:p>
        </p:txBody>
      </p:sp>
      <p:sp>
        <p:nvSpPr>
          <p:cNvPr id="3" name="Content Placeholder 2">
            <a:extLst>
              <a:ext uri="{FF2B5EF4-FFF2-40B4-BE49-F238E27FC236}">
                <a16:creationId xmlns:a16="http://schemas.microsoft.com/office/drawing/2014/main" id="{CC56F96A-AC88-4654-8AAB-7EB03F96AFCD}"/>
              </a:ext>
            </a:extLst>
          </p:cNvPr>
          <p:cNvSpPr>
            <a:spLocks noGrp="1"/>
          </p:cNvSpPr>
          <p:nvPr>
            <p:ph idx="1"/>
          </p:nvPr>
        </p:nvSpPr>
        <p:spPr/>
        <p:txBody>
          <a:bodyPr/>
          <a:lstStyle/>
          <a:p>
            <a:pPr algn="l"/>
            <a:r>
              <a:rPr lang="en-US" sz="2400" b="0" i="0" u="none" strike="noStrike" baseline="0" dirty="0"/>
              <a:t>The first step in the model-building process is the global test of the hypothesis of no difference in disease-free survival. </a:t>
            </a:r>
          </a:p>
          <a:p>
            <a:pPr algn="l"/>
            <a:r>
              <a:rPr lang="en-US" sz="2400" b="0" i="0" u="none" strike="noStrike" baseline="0" dirty="0"/>
              <a:t>we define two binary covariates (Z1=  1 if AML low-risk, Z2=1 if AML high-risk) for the factor of interest</a:t>
            </a:r>
            <a:r>
              <a:rPr lang="en-US" sz="2400" dirty="0"/>
              <a:t>, risk group</a:t>
            </a:r>
            <a:r>
              <a:rPr lang="en-US" sz="2400" b="0" i="0" u="none" strike="noStrike" baseline="0" dirty="0"/>
              <a:t> </a:t>
            </a:r>
          </a:p>
          <a:p>
            <a:pPr algn="l"/>
            <a:r>
              <a:rPr lang="en-US" sz="2400" b="0" i="0" u="none" strike="noStrike" baseline="0" dirty="0"/>
              <a:t>The global Wald chi-squared (with two degrees of freedom) statistic is 13.01 (</a:t>
            </a:r>
            <a:r>
              <a:rPr lang="en-US" sz="2400" b="0" i="1" u="none" strike="noStrike" baseline="0" dirty="0"/>
              <a:t>p</a:t>
            </a:r>
            <a:r>
              <a:rPr lang="en-US" sz="2400" b="0" i="0" u="none" strike="noStrike" baseline="0" dirty="0"/>
              <a:t>-value </a:t>
            </a:r>
            <a:r>
              <a:rPr lang="en-US" sz="2400" dirty="0"/>
              <a:t> </a:t>
            </a:r>
            <a:r>
              <a:rPr lang="en-US" sz="2400" b="0" i="0" u="none" strike="noStrike" baseline="0" dirty="0"/>
              <a:t>0</a:t>
            </a:r>
            <a:r>
              <a:rPr lang="en-US" sz="2400" b="0" i="1" u="none" strike="noStrike" baseline="0" dirty="0"/>
              <a:t>.</a:t>
            </a:r>
            <a:r>
              <a:rPr lang="en-US" sz="2400" b="0" i="0" u="none" strike="noStrike" baseline="0" dirty="0"/>
              <a:t>001). The AIC for this model is 737.29.</a:t>
            </a:r>
            <a:endParaRPr lang="en-US" sz="4000" dirty="0"/>
          </a:p>
        </p:txBody>
      </p:sp>
      <p:sp>
        <p:nvSpPr>
          <p:cNvPr id="4" name="Slide Number Placeholder 3">
            <a:extLst>
              <a:ext uri="{FF2B5EF4-FFF2-40B4-BE49-F238E27FC236}">
                <a16:creationId xmlns:a16="http://schemas.microsoft.com/office/drawing/2014/main" id="{D9D36D51-FDB5-4E32-A869-38E97B022030}"/>
              </a:ext>
            </a:extLst>
          </p:cNvPr>
          <p:cNvSpPr>
            <a:spLocks noGrp="1"/>
          </p:cNvSpPr>
          <p:nvPr>
            <p:ph type="sldNum" sz="quarter" idx="12"/>
          </p:nvPr>
        </p:nvSpPr>
        <p:spPr/>
        <p:txBody>
          <a:bodyPr/>
          <a:lstStyle/>
          <a:p>
            <a:fld id="{6BE01D46-CD45-4358-B783-23D7B5182985}" type="slidenum">
              <a:rPr lang="en-US" smtClean="0"/>
              <a:pPr/>
              <a:t>11</a:t>
            </a:fld>
            <a:endParaRPr lang="en-US"/>
          </a:p>
        </p:txBody>
      </p:sp>
    </p:spTree>
    <p:extLst>
      <p:ext uri="{BB962C8B-B14F-4D97-AF65-F5344CB8AC3E}">
        <p14:creationId xmlns:p14="http://schemas.microsoft.com/office/powerpoint/2010/main" val="2934676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E1829-E983-47DF-8A89-0DD28F458AFE}"/>
              </a:ext>
            </a:extLst>
          </p:cNvPr>
          <p:cNvSpPr>
            <a:spLocks noGrp="1"/>
          </p:cNvSpPr>
          <p:nvPr>
            <p:ph type="title"/>
          </p:nvPr>
        </p:nvSpPr>
        <p:spPr/>
        <p:txBody>
          <a:bodyPr/>
          <a:lstStyle/>
          <a:p>
            <a:br>
              <a:rPr lang="en-US" dirty="0"/>
            </a:br>
            <a:r>
              <a:rPr lang="en-US" dirty="0"/>
              <a:t>Example: covariates</a:t>
            </a:r>
          </a:p>
        </p:txBody>
      </p:sp>
      <p:sp>
        <p:nvSpPr>
          <p:cNvPr id="3" name="Content Placeholder 2">
            <a:extLst>
              <a:ext uri="{FF2B5EF4-FFF2-40B4-BE49-F238E27FC236}">
                <a16:creationId xmlns:a16="http://schemas.microsoft.com/office/drawing/2014/main" id="{DA4639EC-7BB6-4CBD-AEAE-A99BCE4CF503}"/>
              </a:ext>
            </a:extLst>
          </p:cNvPr>
          <p:cNvSpPr>
            <a:spLocks noGrp="1"/>
          </p:cNvSpPr>
          <p:nvPr>
            <p:ph idx="1"/>
          </p:nvPr>
        </p:nvSpPr>
        <p:spPr/>
        <p:txBody>
          <a:bodyPr/>
          <a:lstStyle/>
          <a:p>
            <a:pPr algn="l"/>
            <a:r>
              <a:rPr lang="en-US" sz="2000" b="0" i="0" u="none" strike="noStrike" baseline="0" dirty="0"/>
              <a:t>In this example, there are two sets of factors. The first set of factors is measured only on the patient. </a:t>
            </a:r>
          </a:p>
          <a:p>
            <a:pPr algn="l"/>
            <a:r>
              <a:rPr lang="en-US" sz="2000" b="0" i="1" u="none" strike="noStrike" baseline="0" dirty="0"/>
              <a:t>Z</a:t>
            </a:r>
            <a:r>
              <a:rPr lang="en-US" sz="700" b="0" i="0" u="none" strike="noStrike" baseline="0" dirty="0"/>
              <a:t>3</a:t>
            </a:r>
            <a:r>
              <a:rPr lang="en-US" sz="2000" b="0" i="0" u="none" strike="noStrike" baseline="0" dirty="0"/>
              <a:t>: waiting time from diagnosis to transplant, </a:t>
            </a:r>
          </a:p>
          <a:p>
            <a:pPr algn="l"/>
            <a:r>
              <a:rPr lang="en-US" sz="2000" b="0" i="1" u="none" strike="noStrike" baseline="0" dirty="0"/>
              <a:t>Z</a:t>
            </a:r>
            <a:r>
              <a:rPr lang="en-US" sz="700" b="0" i="0" u="none" strike="noStrike" baseline="0" dirty="0"/>
              <a:t>4</a:t>
            </a:r>
            <a:r>
              <a:rPr lang="en-US" sz="2000" b="0" i="0" u="none" strike="noStrike" baseline="0" dirty="0"/>
              <a:t>: indicator of FAB (French-American-British) classification</a:t>
            </a:r>
          </a:p>
          <a:p>
            <a:pPr algn="l"/>
            <a:r>
              <a:rPr lang="en-US" sz="2000" b="0" i="0" u="none" strike="noStrike" baseline="0" dirty="0"/>
              <a:t>M4 or M5 for AML patients</a:t>
            </a:r>
          </a:p>
          <a:p>
            <a:pPr algn="l"/>
            <a:r>
              <a:rPr lang="en-US" sz="2000" b="0" i="1" u="none" strike="noStrike" baseline="0" dirty="0"/>
              <a:t>Z</a:t>
            </a:r>
            <a:r>
              <a:rPr lang="en-US" sz="700" b="0" i="0" u="none" strike="noStrike" baseline="0" dirty="0"/>
              <a:t>5</a:t>
            </a:r>
            <a:r>
              <a:rPr lang="en-US" sz="2000" b="0" i="0" u="none" strike="noStrike" baseline="0" dirty="0"/>
              <a:t>: indicator of whether the patient was given a graft-versus-host prophylactic combining methotrexate (MTX) with cyclosporine and possibly </a:t>
            </a:r>
            <a:r>
              <a:rPr lang="en-US" sz="2000" b="0" i="0" u="none" strike="noStrike" baseline="0" dirty="0" err="1"/>
              <a:t>methylprednisilone</a:t>
            </a:r>
            <a:r>
              <a:rPr lang="en-US" sz="2000" b="0" i="0" u="none" strike="noStrike" baseline="0" dirty="0"/>
              <a:t>. </a:t>
            </a:r>
          </a:p>
          <a:p>
            <a:pPr algn="l"/>
            <a:r>
              <a:rPr lang="en-US" sz="2000" b="0" i="0" u="none" strike="noStrike" baseline="0" dirty="0"/>
              <a:t>Tests involving these factors will have one degree of freedom.</a:t>
            </a:r>
          </a:p>
          <a:p>
            <a:endParaRPr lang="en-US" dirty="0"/>
          </a:p>
        </p:txBody>
      </p:sp>
      <p:sp>
        <p:nvSpPr>
          <p:cNvPr id="4" name="Slide Number Placeholder 3">
            <a:extLst>
              <a:ext uri="{FF2B5EF4-FFF2-40B4-BE49-F238E27FC236}">
                <a16:creationId xmlns:a16="http://schemas.microsoft.com/office/drawing/2014/main" id="{8FE26D68-C584-4E95-A8BE-A380246DDE82}"/>
              </a:ext>
            </a:extLst>
          </p:cNvPr>
          <p:cNvSpPr>
            <a:spLocks noGrp="1"/>
          </p:cNvSpPr>
          <p:nvPr>
            <p:ph type="sldNum" sz="quarter" idx="12"/>
          </p:nvPr>
        </p:nvSpPr>
        <p:spPr/>
        <p:txBody>
          <a:bodyPr/>
          <a:lstStyle/>
          <a:p>
            <a:fld id="{6BE01D46-CD45-4358-B783-23D7B5182985}" type="slidenum">
              <a:rPr lang="en-US" smtClean="0"/>
              <a:pPr/>
              <a:t>12</a:t>
            </a:fld>
            <a:endParaRPr lang="en-US"/>
          </a:p>
        </p:txBody>
      </p:sp>
    </p:spTree>
    <p:extLst>
      <p:ext uri="{BB962C8B-B14F-4D97-AF65-F5344CB8AC3E}">
        <p14:creationId xmlns:p14="http://schemas.microsoft.com/office/powerpoint/2010/main" val="724688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E5995-79F7-4C9D-B4E6-2C4CAFB223C3}"/>
              </a:ext>
            </a:extLst>
          </p:cNvPr>
          <p:cNvSpPr>
            <a:spLocks noGrp="1"/>
          </p:cNvSpPr>
          <p:nvPr>
            <p:ph type="title"/>
          </p:nvPr>
        </p:nvSpPr>
        <p:spPr/>
        <p:txBody>
          <a:bodyPr/>
          <a:lstStyle/>
          <a:p>
            <a:r>
              <a:rPr lang="en-US" dirty="0"/>
              <a:t>Example: covariates</a:t>
            </a:r>
          </a:p>
        </p:txBody>
      </p:sp>
      <p:sp>
        <p:nvSpPr>
          <p:cNvPr id="3" name="Content Placeholder 2">
            <a:extLst>
              <a:ext uri="{FF2B5EF4-FFF2-40B4-BE49-F238E27FC236}">
                <a16:creationId xmlns:a16="http://schemas.microsoft.com/office/drawing/2014/main" id="{2F9C3CE6-B8A9-40FE-B407-A43161BB5024}"/>
              </a:ext>
            </a:extLst>
          </p:cNvPr>
          <p:cNvSpPr>
            <a:spLocks noGrp="1"/>
          </p:cNvSpPr>
          <p:nvPr>
            <p:ph idx="1"/>
          </p:nvPr>
        </p:nvSpPr>
        <p:spPr>
          <a:xfrm>
            <a:off x="914400" y="1890632"/>
            <a:ext cx="7772400" cy="4114800"/>
          </a:xfrm>
        </p:spPr>
        <p:txBody>
          <a:bodyPr/>
          <a:lstStyle/>
          <a:p>
            <a:pPr algn="l"/>
            <a:r>
              <a:rPr lang="en-US" sz="2000" b="0" i="0" u="none" strike="noStrike" baseline="0" dirty="0"/>
              <a:t>The second set of factors is based on combinations of patient and donor characteristics and cannot be described by a single covariate.</a:t>
            </a:r>
          </a:p>
          <a:p>
            <a:pPr algn="l"/>
            <a:r>
              <a:rPr lang="en-US" sz="2000" b="0" i="0" u="none" strike="noStrike" baseline="0" dirty="0"/>
              <a:t>These factors are sex (</a:t>
            </a:r>
            <a:r>
              <a:rPr lang="en-US" sz="2000" dirty="0"/>
              <a:t>Z6=1</a:t>
            </a:r>
            <a:r>
              <a:rPr lang="en-US" sz="2000" b="0" u="none" strike="noStrike" baseline="0" dirty="0"/>
              <a:t>  </a:t>
            </a:r>
            <a:r>
              <a:rPr lang="en-US" sz="2000" b="0" i="0" u="none" strike="noStrike" baseline="0" dirty="0"/>
              <a:t>if male donor, Z7= 1 if male recipient, and Z8 = Z6*Z7 = 1 if donor and recipient are male) </a:t>
            </a:r>
          </a:p>
          <a:p>
            <a:pPr algn="l"/>
            <a:r>
              <a:rPr lang="en-US" sz="2000" b="0" i="0" u="none" strike="noStrike" baseline="0" dirty="0"/>
              <a:t>CMV status (Z9 = 1 if donor is CMV positive, Z10 = 1 if recipient is CMV positive</a:t>
            </a:r>
          </a:p>
          <a:p>
            <a:pPr algn="l"/>
            <a:r>
              <a:rPr lang="en-US" sz="2000" dirty="0"/>
              <a:t>Z11 = Z9*Z10 =</a:t>
            </a:r>
            <a:r>
              <a:rPr lang="en-US" sz="2000" b="0" i="0" u="none" strike="noStrike" baseline="0" dirty="0"/>
              <a:t> 1 if donor and recipient are CMV positive)</a:t>
            </a:r>
          </a:p>
          <a:p>
            <a:pPr algn="l"/>
            <a:r>
              <a:rPr lang="en-US" sz="2000" b="0" i="0" u="none" strike="noStrike" baseline="0" dirty="0"/>
              <a:t>Age: Z12 =</a:t>
            </a:r>
            <a:r>
              <a:rPr lang="pl-PL" sz="2000" b="0" i="0" u="none" strike="noStrike" baseline="0" dirty="0"/>
              <a:t> donor age </a:t>
            </a:r>
            <a:r>
              <a:rPr lang="en-US" sz="2000" b="0" i="0" u="none" strike="noStrike" baseline="0" dirty="0"/>
              <a:t>–</a:t>
            </a:r>
            <a:r>
              <a:rPr lang="pl-PL" sz="2000" b="0" i="0" u="none" strike="noStrike" baseline="0" dirty="0"/>
              <a:t> 28</a:t>
            </a:r>
            <a:r>
              <a:rPr lang="en-US" sz="2000" dirty="0"/>
              <a:t>, Z</a:t>
            </a:r>
            <a:r>
              <a:rPr lang="pl-PL" sz="2000" b="0" i="0" u="none" strike="noStrike" baseline="0" dirty="0"/>
              <a:t>13</a:t>
            </a:r>
            <a:r>
              <a:rPr lang="en-US" sz="2000" b="0" i="0" u="none" strike="noStrike" baseline="0" dirty="0"/>
              <a:t> = </a:t>
            </a:r>
            <a:r>
              <a:rPr lang="pl-PL" sz="2000" b="0" i="0" u="none" strike="noStrike" baseline="0" dirty="0"/>
              <a:t>recipient age</a:t>
            </a:r>
            <a:r>
              <a:rPr lang="en-US" sz="2000" b="0" i="0" u="none" strike="noStrike" baseline="0" dirty="0"/>
              <a:t> -</a:t>
            </a:r>
            <a:r>
              <a:rPr lang="pl-PL" sz="2000" b="0" i="0" u="none" strike="noStrike" baseline="0" dirty="0"/>
              <a:t> 28, and</a:t>
            </a:r>
            <a:r>
              <a:rPr lang="en-US" sz="2000" b="0" i="0" u="none" strike="noStrike" baseline="0" dirty="0"/>
              <a:t> Z</a:t>
            </a:r>
            <a:r>
              <a:rPr lang="pl-PL" sz="2000" b="0" i="0" u="none" strike="noStrike" baseline="0" dirty="0"/>
              <a:t>14  </a:t>
            </a:r>
            <a:r>
              <a:rPr lang="pl-PL" sz="2000" b="0" i="1" u="none" strike="noStrike" baseline="0" dirty="0"/>
              <a:t>Z</a:t>
            </a:r>
            <a:r>
              <a:rPr lang="pl-PL" sz="2000" b="0" i="0" u="none" strike="noStrike" baseline="0" dirty="0"/>
              <a:t>12 </a:t>
            </a:r>
            <a:r>
              <a:rPr lang="en-US" sz="2000" b="0" i="0" u="none" strike="noStrike" baseline="0" dirty="0"/>
              <a:t>*</a:t>
            </a:r>
            <a:r>
              <a:rPr lang="pl-PL" sz="2000" b="0" i="0" u="none" strike="noStrike" baseline="0" dirty="0"/>
              <a:t> </a:t>
            </a:r>
            <a:r>
              <a:rPr lang="pl-PL" sz="2000" b="0" i="1" u="none" strike="noStrike" baseline="0" dirty="0"/>
              <a:t>Z</a:t>
            </a:r>
            <a:r>
              <a:rPr lang="pl-PL" sz="2000" b="0" i="0" u="none" strike="noStrike" baseline="0" dirty="0"/>
              <a:t>13).</a:t>
            </a:r>
          </a:p>
          <a:p>
            <a:pPr algn="l"/>
            <a:r>
              <a:rPr lang="en-US" sz="2000" b="0" i="0" u="none" strike="noStrike" baseline="0" dirty="0"/>
              <a:t>Tests involving these factors will have three degrees of freedom.</a:t>
            </a:r>
          </a:p>
          <a:p>
            <a:endParaRPr lang="en-US" dirty="0"/>
          </a:p>
        </p:txBody>
      </p:sp>
      <p:sp>
        <p:nvSpPr>
          <p:cNvPr id="4" name="Slide Number Placeholder 3">
            <a:extLst>
              <a:ext uri="{FF2B5EF4-FFF2-40B4-BE49-F238E27FC236}">
                <a16:creationId xmlns:a16="http://schemas.microsoft.com/office/drawing/2014/main" id="{A61F9D9E-67D6-47C6-B066-E48F4B71315C}"/>
              </a:ext>
            </a:extLst>
          </p:cNvPr>
          <p:cNvSpPr>
            <a:spLocks noGrp="1"/>
          </p:cNvSpPr>
          <p:nvPr>
            <p:ph type="sldNum" sz="quarter" idx="12"/>
          </p:nvPr>
        </p:nvSpPr>
        <p:spPr/>
        <p:txBody>
          <a:bodyPr/>
          <a:lstStyle/>
          <a:p>
            <a:fld id="{6BE01D46-CD45-4358-B783-23D7B5182985}" type="slidenum">
              <a:rPr lang="en-US" smtClean="0"/>
              <a:pPr/>
              <a:t>13</a:t>
            </a:fld>
            <a:endParaRPr lang="en-US"/>
          </a:p>
        </p:txBody>
      </p:sp>
    </p:spTree>
    <p:extLst>
      <p:ext uri="{BB962C8B-B14F-4D97-AF65-F5344CB8AC3E}">
        <p14:creationId xmlns:p14="http://schemas.microsoft.com/office/powerpoint/2010/main" val="277476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6B2D4-CCD5-49D2-ADA3-788D3C130BA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8EE9157-FFFD-41AE-9DA5-17A22826B0BC}"/>
              </a:ext>
            </a:extLst>
          </p:cNvPr>
          <p:cNvPicPr>
            <a:picLocks noGrp="1" noChangeAspect="1"/>
          </p:cNvPicPr>
          <p:nvPr>
            <p:ph idx="1"/>
          </p:nvPr>
        </p:nvPicPr>
        <p:blipFill>
          <a:blip r:embed="rId2"/>
          <a:stretch>
            <a:fillRect/>
          </a:stretch>
        </p:blipFill>
        <p:spPr>
          <a:xfrm>
            <a:off x="200025" y="381000"/>
            <a:ext cx="8836031" cy="4419600"/>
          </a:xfrm>
          <a:prstGeom prst="rect">
            <a:avLst/>
          </a:prstGeom>
        </p:spPr>
      </p:pic>
      <p:sp>
        <p:nvSpPr>
          <p:cNvPr id="4" name="Slide Number Placeholder 3">
            <a:extLst>
              <a:ext uri="{FF2B5EF4-FFF2-40B4-BE49-F238E27FC236}">
                <a16:creationId xmlns:a16="http://schemas.microsoft.com/office/drawing/2014/main" id="{B651515D-4C2E-497D-B31D-F20A16C84DD0}"/>
              </a:ext>
            </a:extLst>
          </p:cNvPr>
          <p:cNvSpPr>
            <a:spLocks noGrp="1"/>
          </p:cNvSpPr>
          <p:nvPr>
            <p:ph type="sldNum" sz="quarter" idx="12"/>
          </p:nvPr>
        </p:nvSpPr>
        <p:spPr/>
        <p:txBody>
          <a:bodyPr/>
          <a:lstStyle/>
          <a:p>
            <a:fld id="{6BE01D46-CD45-4358-B783-23D7B5182985}" type="slidenum">
              <a:rPr lang="en-US" smtClean="0"/>
              <a:pPr/>
              <a:t>14</a:t>
            </a:fld>
            <a:endParaRPr lang="en-US"/>
          </a:p>
        </p:txBody>
      </p:sp>
      <p:sp>
        <p:nvSpPr>
          <p:cNvPr id="7" name="TextBox 6">
            <a:extLst>
              <a:ext uri="{FF2B5EF4-FFF2-40B4-BE49-F238E27FC236}">
                <a16:creationId xmlns:a16="http://schemas.microsoft.com/office/drawing/2014/main" id="{FAB5D401-5AAD-435B-B0AB-9E3715B0E02C}"/>
              </a:ext>
            </a:extLst>
          </p:cNvPr>
          <p:cNvSpPr txBox="1"/>
          <p:nvPr/>
        </p:nvSpPr>
        <p:spPr>
          <a:xfrm>
            <a:off x="685800" y="4764640"/>
            <a:ext cx="7482779" cy="1631216"/>
          </a:xfrm>
          <a:prstGeom prst="rect">
            <a:avLst/>
          </a:prstGeom>
          <a:noFill/>
        </p:spPr>
        <p:txBody>
          <a:bodyPr wrap="square">
            <a:spAutoFit/>
          </a:bodyPr>
          <a:lstStyle/>
          <a:p>
            <a:pPr marL="342900" indent="-342900" algn="l">
              <a:buFont typeface="Arial" panose="020B0604020202020204" pitchFamily="34" charset="0"/>
              <a:buChar char="•"/>
            </a:pPr>
            <a:r>
              <a:rPr lang="en-US" sz="2000" b="0" i="0" u="none" strike="noStrike" baseline="0" dirty="0"/>
              <a:t>Table 8.6 gives the local Wald tests for the six factors. Here, all models include the covariates </a:t>
            </a:r>
            <a:r>
              <a:rPr lang="en-US" sz="2000" b="0" i="1" u="none" strike="noStrike" baseline="0" dirty="0"/>
              <a:t>Z</a:t>
            </a:r>
            <a:r>
              <a:rPr lang="en-US" sz="2000" b="0" i="0" u="none" strike="noStrike" baseline="0" dirty="0"/>
              <a:t>1 and </a:t>
            </a:r>
            <a:r>
              <a:rPr lang="en-US" sz="2000" b="0" i="1" u="none" strike="noStrike" baseline="0" dirty="0"/>
              <a:t>Z</a:t>
            </a:r>
            <a:r>
              <a:rPr lang="en-US" sz="2000" b="0" i="0" u="none" strike="noStrike" baseline="0" dirty="0"/>
              <a:t>2 for the factor of primary interest. </a:t>
            </a:r>
          </a:p>
          <a:p>
            <a:pPr marL="342900" indent="-342900" algn="l">
              <a:buFont typeface="Arial" panose="020B0604020202020204" pitchFamily="34" charset="0"/>
              <a:buChar char="•"/>
            </a:pPr>
            <a:r>
              <a:rPr lang="en-US" sz="2000" b="0" i="0" u="none" strike="noStrike" baseline="0" dirty="0"/>
              <a:t>FAB classiﬁcation (Z4) has the smallest AIC and the smallest p-value. This factor is added to the model. </a:t>
            </a:r>
            <a:endParaRPr lang="en-US" sz="2000" dirty="0"/>
          </a:p>
        </p:txBody>
      </p:sp>
    </p:spTree>
    <p:extLst>
      <p:ext uri="{BB962C8B-B14F-4D97-AF65-F5344CB8AC3E}">
        <p14:creationId xmlns:p14="http://schemas.microsoft.com/office/powerpoint/2010/main" val="3730445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7140E-04F2-43EA-AF0A-6BA64258C68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CF9E244-FF39-45D1-9F67-2CDDEEE7DDE5}"/>
              </a:ext>
            </a:extLst>
          </p:cNvPr>
          <p:cNvPicPr>
            <a:picLocks noGrp="1" noChangeAspect="1"/>
          </p:cNvPicPr>
          <p:nvPr>
            <p:ph idx="1"/>
          </p:nvPr>
        </p:nvPicPr>
        <p:blipFill>
          <a:blip r:embed="rId2"/>
          <a:stretch>
            <a:fillRect/>
          </a:stretch>
        </p:blipFill>
        <p:spPr>
          <a:xfrm>
            <a:off x="312630" y="377840"/>
            <a:ext cx="8695786" cy="3813160"/>
          </a:xfrm>
          <a:prstGeom prst="rect">
            <a:avLst/>
          </a:prstGeom>
        </p:spPr>
      </p:pic>
      <p:sp>
        <p:nvSpPr>
          <p:cNvPr id="4" name="Slide Number Placeholder 3">
            <a:extLst>
              <a:ext uri="{FF2B5EF4-FFF2-40B4-BE49-F238E27FC236}">
                <a16:creationId xmlns:a16="http://schemas.microsoft.com/office/drawing/2014/main" id="{AB19377D-B457-4C1A-AECA-2B322AD22DF0}"/>
              </a:ext>
            </a:extLst>
          </p:cNvPr>
          <p:cNvSpPr>
            <a:spLocks noGrp="1"/>
          </p:cNvSpPr>
          <p:nvPr>
            <p:ph type="sldNum" sz="quarter" idx="12"/>
          </p:nvPr>
        </p:nvSpPr>
        <p:spPr/>
        <p:txBody>
          <a:bodyPr/>
          <a:lstStyle/>
          <a:p>
            <a:fld id="{6BE01D46-CD45-4358-B783-23D7B5182985}" type="slidenum">
              <a:rPr lang="en-US" smtClean="0"/>
              <a:pPr/>
              <a:t>15</a:t>
            </a:fld>
            <a:endParaRPr lang="en-US"/>
          </a:p>
        </p:txBody>
      </p:sp>
      <p:sp>
        <p:nvSpPr>
          <p:cNvPr id="7" name="TextBox 6">
            <a:extLst>
              <a:ext uri="{FF2B5EF4-FFF2-40B4-BE49-F238E27FC236}">
                <a16:creationId xmlns:a16="http://schemas.microsoft.com/office/drawing/2014/main" id="{A7D0BE02-4BC3-4048-9169-50EAC309B662}"/>
              </a:ext>
            </a:extLst>
          </p:cNvPr>
          <p:cNvSpPr txBox="1"/>
          <p:nvPr/>
        </p:nvSpPr>
        <p:spPr>
          <a:xfrm>
            <a:off x="457200" y="4432489"/>
            <a:ext cx="7964764" cy="1569660"/>
          </a:xfrm>
          <a:prstGeom prst="rect">
            <a:avLst/>
          </a:prstGeom>
          <a:noFill/>
        </p:spPr>
        <p:txBody>
          <a:bodyPr wrap="square">
            <a:spAutoFit/>
          </a:bodyPr>
          <a:lstStyle/>
          <a:p>
            <a:pPr marL="342900" indent="-342900">
              <a:buFont typeface="Arial" panose="020B0604020202020204" pitchFamily="34" charset="0"/>
              <a:buChar char="•"/>
            </a:pPr>
            <a:r>
              <a:rPr lang="en-US" dirty="0"/>
              <a:t>Table 8.7 gives the local Wald tests of all other factors not in the model with Z1, Z2,and Z4 in the model. </a:t>
            </a:r>
          </a:p>
          <a:p>
            <a:pPr marL="342900" indent="-342900">
              <a:buFont typeface="Arial" panose="020B0604020202020204" pitchFamily="34" charset="0"/>
              <a:buChar char="•"/>
            </a:pPr>
            <a:r>
              <a:rPr lang="en-US" dirty="0"/>
              <a:t>From this table, we see that the factor age (Z12, Z13,and Z14) should be added to the model.</a:t>
            </a:r>
          </a:p>
        </p:txBody>
      </p:sp>
    </p:spTree>
    <p:extLst>
      <p:ext uri="{BB962C8B-B14F-4D97-AF65-F5344CB8AC3E}">
        <p14:creationId xmlns:p14="http://schemas.microsoft.com/office/powerpoint/2010/main" val="2490414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02DBD9-13CD-47E8-A739-63143D430891}"/>
              </a:ext>
            </a:extLst>
          </p:cNvPr>
          <p:cNvPicPr>
            <a:picLocks noChangeAspect="1"/>
          </p:cNvPicPr>
          <p:nvPr/>
        </p:nvPicPr>
        <p:blipFill>
          <a:blip r:embed="rId2"/>
          <a:stretch>
            <a:fillRect/>
          </a:stretch>
        </p:blipFill>
        <p:spPr>
          <a:xfrm>
            <a:off x="187200" y="275533"/>
            <a:ext cx="8756775" cy="3438576"/>
          </a:xfrm>
          <a:prstGeom prst="rect">
            <a:avLst/>
          </a:prstGeom>
        </p:spPr>
      </p:pic>
      <p:sp>
        <p:nvSpPr>
          <p:cNvPr id="2" name="Title 1">
            <a:extLst>
              <a:ext uri="{FF2B5EF4-FFF2-40B4-BE49-F238E27FC236}">
                <a16:creationId xmlns:a16="http://schemas.microsoft.com/office/drawing/2014/main" id="{98B67506-1BE2-4E9B-833B-36C0226DCA3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5C33D04-439D-458F-A0AC-CEC09DDE401F}"/>
              </a:ext>
            </a:extLst>
          </p:cNvPr>
          <p:cNvSpPr>
            <a:spLocks noGrp="1"/>
          </p:cNvSpPr>
          <p:nvPr>
            <p:ph idx="1"/>
          </p:nvPr>
        </p:nvSpPr>
        <p:spPr>
          <a:xfrm>
            <a:off x="-14555" y="3714109"/>
            <a:ext cx="9126324" cy="4114800"/>
          </a:xfrm>
        </p:spPr>
        <p:txBody>
          <a:bodyPr/>
          <a:lstStyle/>
          <a:p>
            <a:r>
              <a:rPr lang="en-US" sz="1800" dirty="0"/>
              <a:t>Table 8.8 continues the model building by testing for factors not in the model, adjusted for risk group, FAB class, and age. </a:t>
            </a:r>
          </a:p>
          <a:p>
            <a:r>
              <a:rPr lang="en-US" sz="1800" dirty="0"/>
              <a:t>all the local tests are nonsigniﬁcant and that the AIC is larger than that for the model with disease group, FAB class, and age alone. Thus, the model building process stops and the ﬁnal model is given in Table 8.9. </a:t>
            </a:r>
            <a:endParaRPr lang="en-US" dirty="0"/>
          </a:p>
        </p:txBody>
      </p:sp>
      <p:sp>
        <p:nvSpPr>
          <p:cNvPr id="4" name="Slide Number Placeholder 3">
            <a:extLst>
              <a:ext uri="{FF2B5EF4-FFF2-40B4-BE49-F238E27FC236}">
                <a16:creationId xmlns:a16="http://schemas.microsoft.com/office/drawing/2014/main" id="{9464E8F2-55F8-4EAA-BF08-A19C5CD6A108}"/>
              </a:ext>
            </a:extLst>
          </p:cNvPr>
          <p:cNvSpPr>
            <a:spLocks noGrp="1"/>
          </p:cNvSpPr>
          <p:nvPr>
            <p:ph type="sldNum" sz="quarter" idx="12"/>
          </p:nvPr>
        </p:nvSpPr>
        <p:spPr/>
        <p:txBody>
          <a:bodyPr/>
          <a:lstStyle/>
          <a:p>
            <a:fld id="{6BE01D46-CD45-4358-B783-23D7B5182985}" type="slidenum">
              <a:rPr lang="en-US" smtClean="0"/>
              <a:pPr/>
              <a:t>16</a:t>
            </a:fld>
            <a:endParaRPr lang="en-US"/>
          </a:p>
        </p:txBody>
      </p:sp>
    </p:spTree>
    <p:extLst>
      <p:ext uri="{BB962C8B-B14F-4D97-AF65-F5344CB8AC3E}">
        <p14:creationId xmlns:p14="http://schemas.microsoft.com/office/powerpoint/2010/main" val="48627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DADA3-2CDD-4E47-B659-79895B691F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8F76C0-12C6-4853-83A2-FAB39B42D7AC}"/>
              </a:ext>
            </a:extLst>
          </p:cNvPr>
          <p:cNvSpPr>
            <a:spLocks noGrp="1"/>
          </p:cNvSpPr>
          <p:nvPr>
            <p:ph idx="1"/>
          </p:nvPr>
        </p:nvSpPr>
        <p:spPr>
          <a:xfrm>
            <a:off x="328612" y="4267200"/>
            <a:ext cx="8486775" cy="4114800"/>
          </a:xfrm>
        </p:spPr>
        <p:txBody>
          <a:bodyPr/>
          <a:lstStyle/>
          <a:p>
            <a:r>
              <a:rPr lang="en-US" sz="2000" dirty="0"/>
              <a:t>In this model, the local Wald test of the primary hypothesis of no difference between risk groups has a p-value of 0.003, which suggests that there is a difference in survival rates between at least two of the risk groups after adjustment for the patient’s FAB class and for the donor and patient’s age. </a:t>
            </a:r>
          </a:p>
          <a:p>
            <a:r>
              <a:rPr lang="en-US" sz="2000" dirty="0"/>
              <a:t>Although we have used Wald tests in this example, similar conclusions are obtained if the likelihood ratio statistic is used throughout.</a:t>
            </a:r>
          </a:p>
        </p:txBody>
      </p:sp>
      <p:sp>
        <p:nvSpPr>
          <p:cNvPr id="4" name="Slide Number Placeholder 3">
            <a:extLst>
              <a:ext uri="{FF2B5EF4-FFF2-40B4-BE49-F238E27FC236}">
                <a16:creationId xmlns:a16="http://schemas.microsoft.com/office/drawing/2014/main" id="{B11F8EFA-424D-4F67-B959-CB5E00C8C7AE}"/>
              </a:ext>
            </a:extLst>
          </p:cNvPr>
          <p:cNvSpPr>
            <a:spLocks noGrp="1"/>
          </p:cNvSpPr>
          <p:nvPr>
            <p:ph type="sldNum" sz="quarter" idx="12"/>
          </p:nvPr>
        </p:nvSpPr>
        <p:spPr/>
        <p:txBody>
          <a:bodyPr/>
          <a:lstStyle/>
          <a:p>
            <a:fld id="{6BE01D46-CD45-4358-B783-23D7B5182985}" type="slidenum">
              <a:rPr lang="en-US" smtClean="0"/>
              <a:pPr/>
              <a:t>17</a:t>
            </a:fld>
            <a:endParaRPr lang="en-US"/>
          </a:p>
        </p:txBody>
      </p:sp>
      <p:pic>
        <p:nvPicPr>
          <p:cNvPr id="5" name="Picture 4">
            <a:extLst>
              <a:ext uri="{FF2B5EF4-FFF2-40B4-BE49-F238E27FC236}">
                <a16:creationId xmlns:a16="http://schemas.microsoft.com/office/drawing/2014/main" id="{780716A1-E72C-4551-99D0-56E99A7A977C}"/>
              </a:ext>
            </a:extLst>
          </p:cNvPr>
          <p:cNvPicPr>
            <a:picLocks noChangeAspect="1"/>
          </p:cNvPicPr>
          <p:nvPr/>
        </p:nvPicPr>
        <p:blipFill>
          <a:blip r:embed="rId2"/>
          <a:stretch>
            <a:fillRect/>
          </a:stretch>
        </p:blipFill>
        <p:spPr>
          <a:xfrm>
            <a:off x="200025" y="148600"/>
            <a:ext cx="8875930" cy="3890000"/>
          </a:xfrm>
          <a:prstGeom prst="rect">
            <a:avLst/>
          </a:prstGeom>
        </p:spPr>
      </p:pic>
    </p:spTree>
    <p:extLst>
      <p:ext uri="{BB962C8B-B14F-4D97-AF65-F5344CB8AC3E}">
        <p14:creationId xmlns:p14="http://schemas.microsoft.com/office/powerpoint/2010/main" val="2534504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3C17-587F-4D10-B753-82094BB8058A}"/>
              </a:ext>
            </a:extLst>
          </p:cNvPr>
          <p:cNvSpPr>
            <a:spLocks noGrp="1"/>
          </p:cNvSpPr>
          <p:nvPr>
            <p:ph type="title"/>
          </p:nvPr>
        </p:nvSpPr>
        <p:spPr/>
        <p:txBody>
          <a:bodyPr/>
          <a:lstStyle/>
          <a:p>
            <a:r>
              <a:rPr lang="en-US" sz="4400" b="0" i="0" u="none" strike="noStrike" baseline="0" dirty="0">
                <a:solidFill>
                  <a:srgbClr val="3333B3"/>
                </a:solidFill>
                <a:latin typeface="NimbusSanL-Regu"/>
              </a:rPr>
              <a:t>Selection of Variables</a:t>
            </a:r>
            <a:endParaRPr lang="en-US" dirty="0"/>
          </a:p>
        </p:txBody>
      </p:sp>
      <p:sp>
        <p:nvSpPr>
          <p:cNvPr id="3" name="Content Placeholder 2">
            <a:extLst>
              <a:ext uri="{FF2B5EF4-FFF2-40B4-BE49-F238E27FC236}">
                <a16:creationId xmlns:a16="http://schemas.microsoft.com/office/drawing/2014/main" id="{2476A183-3E91-4FCE-9EA9-37E4A08C8D02}"/>
              </a:ext>
            </a:extLst>
          </p:cNvPr>
          <p:cNvSpPr>
            <a:spLocks noGrp="1"/>
          </p:cNvSpPr>
          <p:nvPr>
            <p:ph idx="1"/>
          </p:nvPr>
        </p:nvSpPr>
        <p:spPr/>
        <p:txBody>
          <a:bodyPr/>
          <a:lstStyle/>
          <a:p>
            <a:pPr algn="l"/>
            <a:r>
              <a:rPr lang="en-US" sz="2400" b="0" i="0" u="none" strike="noStrike" baseline="0" dirty="0">
                <a:solidFill>
                  <a:srgbClr val="000000"/>
                </a:solidFill>
              </a:rPr>
              <a:t>The second situation is in modeling the distribution of the time-to-some-event from a list of explanatory variables with no particular prior hypothesis in mind</a:t>
            </a:r>
          </a:p>
          <a:p>
            <a:pPr algn="l"/>
            <a:r>
              <a:rPr lang="en-US" sz="2400" b="0" i="0" u="none" strike="noStrike" baseline="0" dirty="0">
                <a:solidFill>
                  <a:srgbClr val="3333B3"/>
                </a:solidFill>
              </a:rPr>
              <a:t> </a:t>
            </a:r>
            <a:r>
              <a:rPr lang="en-US" sz="2400" b="0" i="0" u="none" strike="noStrike" baseline="0" dirty="0">
                <a:solidFill>
                  <a:srgbClr val="000000"/>
                </a:solidFill>
              </a:rPr>
              <a:t>That is to identify a set of variables which will aid an investigator in modeling survival</a:t>
            </a:r>
          </a:p>
          <a:p>
            <a:pPr algn="l"/>
            <a:r>
              <a:rPr lang="en-US" sz="2400" b="0" i="0" u="none" strike="noStrike" baseline="0" dirty="0">
                <a:solidFill>
                  <a:srgbClr val="3333B3"/>
                </a:solidFill>
              </a:rPr>
              <a:t> </a:t>
            </a:r>
            <a:r>
              <a:rPr lang="en-US" sz="2400" b="0" i="0" u="none" strike="noStrike" baseline="0" dirty="0">
                <a:solidFill>
                  <a:srgbClr val="000000"/>
                </a:solidFill>
              </a:rPr>
              <a:t>Model building: forward selection</a:t>
            </a:r>
            <a:endParaRPr lang="en-US" sz="4000" dirty="0"/>
          </a:p>
        </p:txBody>
      </p:sp>
      <p:sp>
        <p:nvSpPr>
          <p:cNvPr id="4" name="Slide Number Placeholder 3">
            <a:extLst>
              <a:ext uri="{FF2B5EF4-FFF2-40B4-BE49-F238E27FC236}">
                <a16:creationId xmlns:a16="http://schemas.microsoft.com/office/drawing/2014/main" id="{18F724EC-8CC0-4452-956B-538B6F84BC7E}"/>
              </a:ext>
            </a:extLst>
          </p:cNvPr>
          <p:cNvSpPr>
            <a:spLocks noGrp="1"/>
          </p:cNvSpPr>
          <p:nvPr>
            <p:ph type="sldNum" sz="quarter" idx="12"/>
          </p:nvPr>
        </p:nvSpPr>
        <p:spPr/>
        <p:txBody>
          <a:bodyPr/>
          <a:lstStyle/>
          <a:p>
            <a:fld id="{6BE01D46-CD45-4358-B783-23D7B5182985}" type="slidenum">
              <a:rPr lang="en-US" smtClean="0"/>
              <a:pPr/>
              <a:t>18</a:t>
            </a:fld>
            <a:endParaRPr lang="en-US"/>
          </a:p>
        </p:txBody>
      </p:sp>
    </p:spTree>
    <p:extLst>
      <p:ext uri="{BB962C8B-B14F-4D97-AF65-F5344CB8AC3E}">
        <p14:creationId xmlns:p14="http://schemas.microsoft.com/office/powerpoint/2010/main" val="2207730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371600" y="990600"/>
            <a:ext cx="8229600" cy="715962"/>
          </a:xfrm>
        </p:spPr>
        <p:txBody>
          <a:bodyPr/>
          <a:lstStyle/>
          <a:p>
            <a:r>
              <a:rPr lang="en-US" altLang="en-US" dirty="0"/>
              <a:t>Forward selection  </a:t>
            </a:r>
          </a:p>
        </p:txBody>
      </p:sp>
      <p:sp>
        <p:nvSpPr>
          <p:cNvPr id="41987" name="Rectangle 3"/>
          <p:cNvSpPr>
            <a:spLocks noGrp="1" noChangeArrowheads="1"/>
          </p:cNvSpPr>
          <p:nvPr>
            <p:ph idx="1"/>
          </p:nvPr>
        </p:nvSpPr>
        <p:spPr>
          <a:xfrm>
            <a:off x="457200" y="1978435"/>
            <a:ext cx="8534400" cy="4906963"/>
          </a:xfrm>
        </p:spPr>
        <p:txBody>
          <a:bodyPr/>
          <a:lstStyle/>
          <a:p>
            <a:r>
              <a:rPr lang="en-US" altLang="en-US" sz="2800" dirty="0"/>
              <a:t>Begin with the model with no covariates and specify the entry p-value (p</a:t>
            </a:r>
            <a:r>
              <a:rPr lang="en-US" altLang="en-US" sz="2800" baseline="-25000" dirty="0"/>
              <a:t>e</a:t>
            </a:r>
            <a:r>
              <a:rPr lang="en-US" altLang="en-US" sz="2800" dirty="0"/>
              <a:t>)</a:t>
            </a:r>
            <a:r>
              <a:rPr lang="en-US" altLang="en-US" sz="2800" baseline="-25000" dirty="0"/>
              <a:t> , </a:t>
            </a:r>
            <a:r>
              <a:rPr lang="en-US" sz="2800" b="0" i="0" u="none" strike="noStrike" baseline="0" dirty="0"/>
              <a:t>separate global tests fo</a:t>
            </a:r>
            <a:r>
              <a:rPr lang="en-US" sz="2800" dirty="0"/>
              <a:t>r each factor</a:t>
            </a:r>
            <a:endParaRPr lang="en-US" altLang="en-US" sz="2800" dirty="0"/>
          </a:p>
          <a:p>
            <a:r>
              <a:rPr lang="en-US" altLang="en-US" sz="2800" dirty="0"/>
              <a:t>At each step fit each of the remaining covariates (one at a time) to the model from the previous step</a:t>
            </a:r>
          </a:p>
          <a:p>
            <a:pPr lvl="1"/>
            <a:r>
              <a:rPr lang="en-US" altLang="en-US" sz="2400" dirty="0"/>
              <a:t>Add the covariate with a p-value&lt;p</a:t>
            </a:r>
            <a:r>
              <a:rPr lang="en-US" altLang="en-US" sz="2400" baseline="-25000" dirty="0"/>
              <a:t>e</a:t>
            </a:r>
            <a:r>
              <a:rPr lang="en-US" altLang="en-US" sz="2400" dirty="0"/>
              <a:t> that gives the best improvement to the model.</a:t>
            </a:r>
          </a:p>
          <a:p>
            <a:r>
              <a:rPr lang="en-US" sz="2800" b="0" i="0" dirty="0">
                <a:solidFill>
                  <a:srgbClr val="202122"/>
                </a:solidFill>
                <a:effectLst/>
              </a:rPr>
              <a:t>Repeat this process until none improves the model to a statistically significant extent.</a:t>
            </a:r>
            <a:endParaRPr lang="en-US" altLang="en-US" sz="2800" dirty="0"/>
          </a:p>
          <a:p>
            <a:endParaRPr lang="en-US" altLang="en-US" dirty="0"/>
          </a:p>
        </p:txBody>
      </p:sp>
    </p:spTree>
    <p:extLst>
      <p:ext uri="{BB962C8B-B14F-4D97-AF65-F5344CB8AC3E}">
        <p14:creationId xmlns:p14="http://schemas.microsoft.com/office/powerpoint/2010/main" val="3230030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609600"/>
            <a:ext cx="8229600" cy="1143000"/>
          </a:xfrm>
        </p:spPr>
        <p:txBody>
          <a:bodyPr/>
          <a:lstStyle/>
          <a:p>
            <a:r>
              <a:rPr lang="en-US" sz="2800" dirty="0"/>
              <a:t>	 How to contact me	</a:t>
            </a:r>
          </a:p>
        </p:txBody>
      </p:sp>
      <p:sp>
        <p:nvSpPr>
          <p:cNvPr id="5123" name="Rectangle 3"/>
          <p:cNvSpPr>
            <a:spLocks noGrp="1" noChangeArrowheads="1"/>
          </p:cNvSpPr>
          <p:nvPr>
            <p:ph type="body" idx="1"/>
          </p:nvPr>
        </p:nvSpPr>
        <p:spPr>
          <a:xfrm>
            <a:off x="533400" y="2133600"/>
            <a:ext cx="8229600" cy="4525963"/>
          </a:xfrm>
        </p:spPr>
        <p:txBody>
          <a:bodyPr/>
          <a:lstStyle/>
          <a:p>
            <a:pPr lvl="2"/>
            <a:r>
              <a:rPr lang="en-US" dirty="0"/>
              <a:t>Email is best: </a:t>
            </a:r>
            <a:r>
              <a:rPr lang="en-US" dirty="0">
                <a:hlinkClick r:id="rId3"/>
              </a:rPr>
              <a:t>lhqi@ucdavis.edu</a:t>
            </a:r>
            <a:endParaRPr lang="en-US" dirty="0"/>
          </a:p>
          <a:p>
            <a:pPr lvl="2"/>
            <a:r>
              <a:rPr lang="en-US" dirty="0"/>
              <a:t>Phone: 530-754-9234</a:t>
            </a:r>
          </a:p>
          <a:p>
            <a:pPr lvl="2"/>
            <a:r>
              <a:rPr lang="en-US" dirty="0"/>
              <a:t>Office hour: email for an appointment</a:t>
            </a:r>
          </a:p>
          <a:p>
            <a:pPr lvl="2">
              <a:buFont typeface="Wingdings" pitchFamily="2" charset="2"/>
              <a:buNone/>
            </a:pPr>
            <a:endParaRPr lang="en-US" dirty="0"/>
          </a:p>
        </p:txBody>
      </p:sp>
      <p:sp>
        <p:nvSpPr>
          <p:cNvPr id="2" name="Slide Number Placeholder 1">
            <a:extLst>
              <a:ext uri="{FF2B5EF4-FFF2-40B4-BE49-F238E27FC236}">
                <a16:creationId xmlns:a16="http://schemas.microsoft.com/office/drawing/2014/main" id="{B7D3434E-B0A8-491E-8837-C1280ED7AA81}"/>
              </a:ext>
            </a:extLst>
          </p:cNvPr>
          <p:cNvSpPr>
            <a:spLocks noGrp="1"/>
          </p:cNvSpPr>
          <p:nvPr>
            <p:ph type="sldNum" sz="quarter" idx="12"/>
          </p:nvPr>
        </p:nvSpPr>
        <p:spPr/>
        <p:txBody>
          <a:bodyPr/>
          <a:lstStyle/>
          <a:p>
            <a:fld id="{6BE01D46-CD45-4358-B783-23D7B5182985}" type="slidenum">
              <a:rPr lang="en-US" smtClean="0"/>
              <a:pPr/>
              <a:t>2</a:t>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735E6-C5AE-40AE-A22B-88C49FDF3481}"/>
              </a:ext>
            </a:extLst>
          </p:cNvPr>
          <p:cNvSpPr>
            <a:spLocks noGrp="1"/>
          </p:cNvSpPr>
          <p:nvPr>
            <p:ph type="title"/>
          </p:nvPr>
        </p:nvSpPr>
        <p:spPr/>
        <p:txBody>
          <a:bodyPr/>
          <a:lstStyle/>
          <a:p>
            <a:r>
              <a:rPr lang="en-US" dirty="0"/>
              <a:t>F</a:t>
            </a:r>
            <a:r>
              <a:rPr lang="en-US" sz="4400" b="0" i="0" u="none" strike="noStrike" baseline="0" dirty="0"/>
              <a:t>orward selection</a:t>
            </a:r>
            <a:endParaRPr lang="en-US" dirty="0"/>
          </a:p>
        </p:txBody>
      </p:sp>
      <p:sp>
        <p:nvSpPr>
          <p:cNvPr id="3" name="Content Placeholder 2">
            <a:extLst>
              <a:ext uri="{FF2B5EF4-FFF2-40B4-BE49-F238E27FC236}">
                <a16:creationId xmlns:a16="http://schemas.microsoft.com/office/drawing/2014/main" id="{57A84098-86F4-4C5F-BD9E-8FD84C2A1508}"/>
              </a:ext>
            </a:extLst>
          </p:cNvPr>
          <p:cNvSpPr>
            <a:spLocks noGrp="1"/>
          </p:cNvSpPr>
          <p:nvPr>
            <p:ph idx="1"/>
          </p:nvPr>
        </p:nvSpPr>
        <p:spPr/>
        <p:txBody>
          <a:bodyPr/>
          <a:lstStyle/>
          <a:p>
            <a:r>
              <a:rPr lang="en-US" sz="2400" b="0" i="0" strike="noStrike" baseline="0" dirty="0"/>
              <a:t>The </a:t>
            </a:r>
            <a:r>
              <a:rPr lang="en-US" sz="2400" b="0" i="1" strike="noStrike" baseline="0" dirty="0"/>
              <a:t>p</a:t>
            </a:r>
            <a:r>
              <a:rPr lang="en-US" sz="2400" b="0" i="0" strike="noStrike" baseline="0" dirty="0"/>
              <a:t>-value approach requires a significance level for entering variables into the model. </a:t>
            </a:r>
            <a:r>
              <a:rPr lang="en-US" sz="2400" b="0" i="0" u="none" strike="noStrike" baseline="0" dirty="0"/>
              <a:t>Akaike information criterion may be used to assess the extent to which the investigator wishes to include variables into the model. This approach is especially useful for deciding how many variables to include.</a:t>
            </a:r>
          </a:p>
        </p:txBody>
      </p:sp>
      <p:sp>
        <p:nvSpPr>
          <p:cNvPr id="4" name="Slide Number Placeholder 3">
            <a:extLst>
              <a:ext uri="{FF2B5EF4-FFF2-40B4-BE49-F238E27FC236}">
                <a16:creationId xmlns:a16="http://schemas.microsoft.com/office/drawing/2014/main" id="{F28F46C2-A348-483C-AFFD-23C5C7DDE277}"/>
              </a:ext>
            </a:extLst>
          </p:cNvPr>
          <p:cNvSpPr>
            <a:spLocks noGrp="1"/>
          </p:cNvSpPr>
          <p:nvPr>
            <p:ph type="sldNum" sz="quarter" idx="12"/>
          </p:nvPr>
        </p:nvSpPr>
        <p:spPr/>
        <p:txBody>
          <a:bodyPr/>
          <a:lstStyle/>
          <a:p>
            <a:fld id="{6BE01D46-CD45-4358-B783-23D7B5182985}" type="slidenum">
              <a:rPr lang="en-US" smtClean="0"/>
              <a:pPr/>
              <a:t>20</a:t>
            </a:fld>
            <a:endParaRPr lang="en-US"/>
          </a:p>
        </p:txBody>
      </p:sp>
    </p:spTree>
    <p:extLst>
      <p:ext uri="{BB962C8B-B14F-4D97-AF65-F5344CB8AC3E}">
        <p14:creationId xmlns:p14="http://schemas.microsoft.com/office/powerpoint/2010/main" val="1674424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F66F-038C-464E-B97E-ED86BBDAF84D}"/>
              </a:ext>
            </a:extLst>
          </p:cNvPr>
          <p:cNvSpPr>
            <a:spLocks noGrp="1"/>
          </p:cNvSpPr>
          <p:nvPr>
            <p:ph type="title"/>
          </p:nvPr>
        </p:nvSpPr>
        <p:spPr/>
        <p:txBody>
          <a:bodyPr/>
          <a:lstStyle/>
          <a:p>
            <a:r>
              <a:rPr lang="en-US" dirty="0"/>
              <a:t>Example: </a:t>
            </a:r>
            <a:r>
              <a:rPr lang="en-US" sz="4400" b="0" i="0" u="none" strike="noStrike" baseline="0" dirty="0">
                <a:latin typeface="NimbusSanL-Regu"/>
              </a:rPr>
              <a:t>Time to weaning, KM1.14</a:t>
            </a:r>
            <a:endParaRPr lang="en-US" dirty="0"/>
          </a:p>
        </p:txBody>
      </p:sp>
      <p:sp>
        <p:nvSpPr>
          <p:cNvPr id="3" name="Content Placeholder 2">
            <a:extLst>
              <a:ext uri="{FF2B5EF4-FFF2-40B4-BE49-F238E27FC236}">
                <a16:creationId xmlns:a16="http://schemas.microsoft.com/office/drawing/2014/main" id="{8A980AB3-8388-4D40-9CD7-87833F7A25CA}"/>
              </a:ext>
            </a:extLst>
          </p:cNvPr>
          <p:cNvSpPr>
            <a:spLocks noGrp="1"/>
          </p:cNvSpPr>
          <p:nvPr>
            <p:ph idx="1"/>
          </p:nvPr>
        </p:nvSpPr>
        <p:spPr/>
        <p:txBody>
          <a:bodyPr/>
          <a:lstStyle/>
          <a:p>
            <a:pPr algn="l"/>
            <a:r>
              <a:rPr lang="en-US" sz="2400" b="0" i="0" u="none" strike="noStrike" baseline="0" dirty="0">
                <a:solidFill>
                  <a:srgbClr val="000000"/>
                </a:solidFill>
              </a:rPr>
              <a:t>We wish to find a model predictive of the distribution of time to weaning</a:t>
            </a:r>
          </a:p>
          <a:p>
            <a:pPr algn="l"/>
            <a:r>
              <a:rPr lang="en-US" sz="2400" b="0" i="0" u="none" strike="noStrike" baseline="0" dirty="0">
                <a:solidFill>
                  <a:srgbClr val="000000"/>
                </a:solidFill>
              </a:rPr>
              <a:t>We are mainly interested in finding factors which contribute to the distribution of the time to weaning</a:t>
            </a:r>
          </a:p>
          <a:p>
            <a:pPr algn="l"/>
            <a:r>
              <a:rPr lang="en-US" sz="2400" b="0" i="0" u="none" strike="noStrike" baseline="0" dirty="0">
                <a:solidFill>
                  <a:srgbClr val="000000"/>
                </a:solidFill>
              </a:rPr>
              <a:t>Fixed-time factors were measured by questionnaire</a:t>
            </a:r>
          </a:p>
          <a:p>
            <a:r>
              <a:rPr lang="en-US" altLang="en-US" sz="2400" dirty="0"/>
              <a:t>927 observations</a:t>
            </a:r>
          </a:p>
          <a:p>
            <a:pPr algn="l"/>
            <a:endParaRPr lang="en-US" sz="2400" dirty="0"/>
          </a:p>
        </p:txBody>
      </p:sp>
      <p:sp>
        <p:nvSpPr>
          <p:cNvPr id="4" name="Slide Number Placeholder 3">
            <a:extLst>
              <a:ext uri="{FF2B5EF4-FFF2-40B4-BE49-F238E27FC236}">
                <a16:creationId xmlns:a16="http://schemas.microsoft.com/office/drawing/2014/main" id="{8C66CD74-2F44-4B44-9EB4-BD0F2BE17B04}"/>
              </a:ext>
            </a:extLst>
          </p:cNvPr>
          <p:cNvSpPr>
            <a:spLocks noGrp="1"/>
          </p:cNvSpPr>
          <p:nvPr>
            <p:ph type="sldNum" sz="quarter" idx="12"/>
          </p:nvPr>
        </p:nvSpPr>
        <p:spPr/>
        <p:txBody>
          <a:bodyPr/>
          <a:lstStyle/>
          <a:p>
            <a:fld id="{6BE01D46-CD45-4358-B783-23D7B5182985}" type="slidenum">
              <a:rPr lang="en-US" smtClean="0"/>
              <a:pPr/>
              <a:t>21</a:t>
            </a:fld>
            <a:endParaRPr lang="en-US"/>
          </a:p>
        </p:txBody>
      </p:sp>
    </p:spTree>
    <p:extLst>
      <p:ext uri="{BB962C8B-B14F-4D97-AF65-F5344CB8AC3E}">
        <p14:creationId xmlns:p14="http://schemas.microsoft.com/office/powerpoint/2010/main" val="1127167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D5CD7-7432-46BE-BF24-DF9E3A559F1D}"/>
              </a:ext>
            </a:extLst>
          </p:cNvPr>
          <p:cNvSpPr>
            <a:spLocks noGrp="1"/>
          </p:cNvSpPr>
          <p:nvPr>
            <p:ph type="title"/>
          </p:nvPr>
        </p:nvSpPr>
        <p:spPr/>
        <p:txBody>
          <a:bodyPr/>
          <a:lstStyle/>
          <a:p>
            <a:r>
              <a:rPr lang="en-US" dirty="0"/>
              <a:t>Covariates </a:t>
            </a:r>
          </a:p>
        </p:txBody>
      </p:sp>
      <p:sp>
        <p:nvSpPr>
          <p:cNvPr id="3" name="Content Placeholder 2">
            <a:extLst>
              <a:ext uri="{FF2B5EF4-FFF2-40B4-BE49-F238E27FC236}">
                <a16:creationId xmlns:a16="http://schemas.microsoft.com/office/drawing/2014/main" id="{4DDACA39-0AE2-453B-BAE3-3E99BAA0792C}"/>
              </a:ext>
            </a:extLst>
          </p:cNvPr>
          <p:cNvSpPr>
            <a:spLocks noGrp="1"/>
          </p:cNvSpPr>
          <p:nvPr>
            <p:ph idx="1"/>
          </p:nvPr>
        </p:nvSpPr>
        <p:spPr/>
        <p:txBody>
          <a:bodyPr/>
          <a:lstStyle/>
          <a:p>
            <a:pPr algn="l"/>
            <a:r>
              <a:rPr lang="en-US" sz="2400" b="0" i="0" u="none" strike="noStrike" baseline="0" dirty="0">
                <a:solidFill>
                  <a:srgbClr val="000000"/>
                </a:solidFill>
              </a:rPr>
              <a:t>Race of mother (black, white, or other)</a:t>
            </a:r>
          </a:p>
          <a:p>
            <a:pPr algn="l"/>
            <a:r>
              <a:rPr lang="en-US" sz="2400" b="0" i="0" u="none" strike="noStrike" baseline="0" dirty="0">
                <a:solidFill>
                  <a:srgbClr val="000000"/>
                </a:solidFill>
              </a:rPr>
              <a:t>Poverty status indicator</a:t>
            </a:r>
          </a:p>
          <a:p>
            <a:pPr algn="l"/>
            <a:r>
              <a:rPr lang="en-US" sz="2400" b="0" i="0" u="none" strike="noStrike" baseline="0" dirty="0">
                <a:solidFill>
                  <a:srgbClr val="000000"/>
                </a:solidFill>
              </a:rPr>
              <a:t>Smoking status of mother at birth of child</a:t>
            </a:r>
          </a:p>
          <a:p>
            <a:pPr algn="l"/>
            <a:r>
              <a:rPr lang="en-US" sz="2400" b="0" i="0" u="none" strike="noStrike" baseline="0" dirty="0">
                <a:solidFill>
                  <a:srgbClr val="000000"/>
                </a:solidFill>
              </a:rPr>
              <a:t>Alcohol drinking status of mother at birth of child</a:t>
            </a:r>
          </a:p>
          <a:p>
            <a:pPr algn="l"/>
            <a:r>
              <a:rPr lang="en-US" sz="2400" b="0" i="0" u="none" strike="noStrike" baseline="0" dirty="0">
                <a:solidFill>
                  <a:srgbClr val="000000"/>
                </a:solidFill>
              </a:rPr>
              <a:t>Age of mother at child’s birth</a:t>
            </a:r>
          </a:p>
          <a:p>
            <a:pPr algn="l"/>
            <a:r>
              <a:rPr lang="en-US" sz="2400" b="0" i="0" u="none" strike="noStrike" baseline="0" dirty="0">
                <a:solidFill>
                  <a:srgbClr val="000000"/>
                </a:solidFill>
              </a:rPr>
              <a:t>Education of mother at birth of child (less than high school, high school graduate, some college)</a:t>
            </a:r>
          </a:p>
          <a:p>
            <a:pPr algn="l"/>
            <a:r>
              <a:rPr lang="en-US" sz="2400" b="0" i="0" u="none" strike="noStrike" baseline="0" dirty="0">
                <a:solidFill>
                  <a:srgbClr val="000000"/>
                </a:solidFill>
              </a:rPr>
              <a:t>Lack of prenatal care indicator (mother sought prenatal care after third month or never sought prenatal care)</a:t>
            </a:r>
          </a:p>
          <a:p>
            <a:r>
              <a:rPr lang="en-US" altLang="en-US" sz="2400" dirty="0"/>
              <a:t>Entry p=0.1 and rejection p=0.10</a:t>
            </a:r>
          </a:p>
          <a:p>
            <a:pPr algn="l"/>
            <a:endParaRPr lang="en-US" sz="4000" dirty="0"/>
          </a:p>
        </p:txBody>
      </p:sp>
      <p:sp>
        <p:nvSpPr>
          <p:cNvPr id="4" name="Slide Number Placeholder 3">
            <a:extLst>
              <a:ext uri="{FF2B5EF4-FFF2-40B4-BE49-F238E27FC236}">
                <a16:creationId xmlns:a16="http://schemas.microsoft.com/office/drawing/2014/main" id="{9FF5F7B4-9F37-40F4-8708-58D19C4FE334}"/>
              </a:ext>
            </a:extLst>
          </p:cNvPr>
          <p:cNvSpPr>
            <a:spLocks noGrp="1"/>
          </p:cNvSpPr>
          <p:nvPr>
            <p:ph type="sldNum" sz="quarter" idx="12"/>
          </p:nvPr>
        </p:nvSpPr>
        <p:spPr/>
        <p:txBody>
          <a:bodyPr/>
          <a:lstStyle/>
          <a:p>
            <a:fld id="{6BE01D46-CD45-4358-B783-23D7B5182985}" type="slidenum">
              <a:rPr lang="en-US" smtClean="0"/>
              <a:pPr/>
              <a:t>22</a:t>
            </a:fld>
            <a:endParaRPr lang="en-US"/>
          </a:p>
        </p:txBody>
      </p:sp>
    </p:spTree>
    <p:extLst>
      <p:ext uri="{BB962C8B-B14F-4D97-AF65-F5344CB8AC3E}">
        <p14:creationId xmlns:p14="http://schemas.microsoft.com/office/powerpoint/2010/main" val="3683461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1B1D7-302B-4318-B2C6-93483715C8C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C124E1B-C754-4BE1-92EB-38DA3AD020A7}"/>
              </a:ext>
            </a:extLst>
          </p:cNvPr>
          <p:cNvPicPr>
            <a:picLocks noGrp="1" noChangeAspect="1"/>
          </p:cNvPicPr>
          <p:nvPr>
            <p:ph idx="1"/>
          </p:nvPr>
        </p:nvPicPr>
        <p:blipFill>
          <a:blip r:embed="rId2"/>
          <a:stretch>
            <a:fillRect/>
          </a:stretch>
        </p:blipFill>
        <p:spPr>
          <a:xfrm>
            <a:off x="179477" y="457200"/>
            <a:ext cx="8659723" cy="4572000"/>
          </a:xfrm>
          <a:prstGeom prst="rect">
            <a:avLst/>
          </a:prstGeom>
        </p:spPr>
      </p:pic>
      <p:sp>
        <p:nvSpPr>
          <p:cNvPr id="4" name="Slide Number Placeholder 3">
            <a:extLst>
              <a:ext uri="{FF2B5EF4-FFF2-40B4-BE49-F238E27FC236}">
                <a16:creationId xmlns:a16="http://schemas.microsoft.com/office/drawing/2014/main" id="{A59F035E-0F12-4411-887D-7762446BC5E9}"/>
              </a:ext>
            </a:extLst>
          </p:cNvPr>
          <p:cNvSpPr>
            <a:spLocks noGrp="1"/>
          </p:cNvSpPr>
          <p:nvPr>
            <p:ph type="sldNum" sz="quarter" idx="12"/>
          </p:nvPr>
        </p:nvSpPr>
        <p:spPr/>
        <p:txBody>
          <a:bodyPr/>
          <a:lstStyle/>
          <a:p>
            <a:fld id="{6BE01D46-CD45-4358-B783-23D7B5182985}" type="slidenum">
              <a:rPr lang="en-US" smtClean="0"/>
              <a:pPr/>
              <a:t>23</a:t>
            </a:fld>
            <a:endParaRPr lang="en-US"/>
          </a:p>
        </p:txBody>
      </p:sp>
      <p:sp>
        <p:nvSpPr>
          <p:cNvPr id="7" name="TextBox 6">
            <a:extLst>
              <a:ext uri="{FF2B5EF4-FFF2-40B4-BE49-F238E27FC236}">
                <a16:creationId xmlns:a16="http://schemas.microsoft.com/office/drawing/2014/main" id="{6289FE9F-90B3-43D7-A1B3-35DCC406F2B6}"/>
              </a:ext>
            </a:extLst>
          </p:cNvPr>
          <p:cNvSpPr txBox="1"/>
          <p:nvPr/>
        </p:nvSpPr>
        <p:spPr>
          <a:xfrm>
            <a:off x="1176623" y="5715000"/>
            <a:ext cx="6934200" cy="461665"/>
          </a:xfrm>
          <a:prstGeom prst="rect">
            <a:avLst/>
          </a:prstGeom>
          <a:noFill/>
        </p:spPr>
        <p:txBody>
          <a:bodyPr wrap="square">
            <a:spAutoFit/>
          </a:bodyPr>
          <a:lstStyle/>
          <a:p>
            <a:pPr algn="ctr"/>
            <a:r>
              <a:rPr lang="en-US" sz="2400" b="1" i="0" u="none" strike="noStrike" baseline="0" dirty="0">
                <a:latin typeface="SAS Monospace" panose="020B0609020202020204" pitchFamily="49" charset="0"/>
              </a:rPr>
              <a:t>Step 1. Effect smoke is entered. </a:t>
            </a:r>
            <a:endParaRPr lang="en-US" sz="2400" b="1" dirty="0"/>
          </a:p>
        </p:txBody>
      </p:sp>
    </p:spTree>
    <p:extLst>
      <p:ext uri="{BB962C8B-B14F-4D97-AF65-F5344CB8AC3E}">
        <p14:creationId xmlns:p14="http://schemas.microsoft.com/office/powerpoint/2010/main" val="3721782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0544B-9A13-4F12-8EFE-698EAB6763D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ECE0D97-09BD-40EC-A787-D840D645F615}"/>
              </a:ext>
            </a:extLst>
          </p:cNvPr>
          <p:cNvPicPr>
            <a:picLocks noGrp="1" noChangeAspect="1"/>
          </p:cNvPicPr>
          <p:nvPr>
            <p:ph idx="1"/>
          </p:nvPr>
        </p:nvPicPr>
        <p:blipFill>
          <a:blip r:embed="rId2"/>
          <a:stretch>
            <a:fillRect/>
          </a:stretch>
        </p:blipFill>
        <p:spPr>
          <a:xfrm>
            <a:off x="200025" y="381000"/>
            <a:ext cx="8743950" cy="3912042"/>
          </a:xfrm>
          <a:prstGeom prst="rect">
            <a:avLst/>
          </a:prstGeom>
        </p:spPr>
      </p:pic>
      <p:sp>
        <p:nvSpPr>
          <p:cNvPr id="4" name="Slide Number Placeholder 3">
            <a:extLst>
              <a:ext uri="{FF2B5EF4-FFF2-40B4-BE49-F238E27FC236}">
                <a16:creationId xmlns:a16="http://schemas.microsoft.com/office/drawing/2014/main" id="{00987CAF-FDAC-430B-958A-0ECE2166C5E1}"/>
              </a:ext>
            </a:extLst>
          </p:cNvPr>
          <p:cNvSpPr>
            <a:spLocks noGrp="1"/>
          </p:cNvSpPr>
          <p:nvPr>
            <p:ph type="sldNum" sz="quarter" idx="12"/>
          </p:nvPr>
        </p:nvSpPr>
        <p:spPr/>
        <p:txBody>
          <a:bodyPr/>
          <a:lstStyle/>
          <a:p>
            <a:fld id="{6BE01D46-CD45-4358-B783-23D7B5182985}" type="slidenum">
              <a:rPr lang="en-US" smtClean="0"/>
              <a:pPr/>
              <a:t>24</a:t>
            </a:fld>
            <a:endParaRPr lang="en-US"/>
          </a:p>
        </p:txBody>
      </p:sp>
      <p:sp>
        <p:nvSpPr>
          <p:cNvPr id="7" name="TextBox 6">
            <a:extLst>
              <a:ext uri="{FF2B5EF4-FFF2-40B4-BE49-F238E27FC236}">
                <a16:creationId xmlns:a16="http://schemas.microsoft.com/office/drawing/2014/main" id="{C98092AD-94BB-4C8D-BAF2-A2F2BC664A20}"/>
              </a:ext>
            </a:extLst>
          </p:cNvPr>
          <p:cNvSpPr txBox="1"/>
          <p:nvPr/>
        </p:nvSpPr>
        <p:spPr>
          <a:xfrm>
            <a:off x="1176622" y="5181600"/>
            <a:ext cx="7586377" cy="830997"/>
          </a:xfrm>
          <a:prstGeom prst="rect">
            <a:avLst/>
          </a:prstGeom>
          <a:noFill/>
        </p:spPr>
        <p:txBody>
          <a:bodyPr wrap="square">
            <a:spAutoFit/>
          </a:bodyPr>
          <a:lstStyle/>
          <a:p>
            <a:pPr algn="ctr"/>
            <a:r>
              <a:rPr lang="en-US" sz="2400" b="1" i="0" u="none" strike="noStrike" baseline="0" dirty="0">
                <a:latin typeface="SAS Monospace" panose="020B0609020202020204" pitchFamily="49" charset="0"/>
              </a:rPr>
              <a:t>Race is added to the model, adjusting for smoking. </a:t>
            </a:r>
            <a:endParaRPr lang="en-US" sz="2400" b="1" dirty="0"/>
          </a:p>
        </p:txBody>
      </p:sp>
    </p:spTree>
    <p:extLst>
      <p:ext uri="{BB962C8B-B14F-4D97-AF65-F5344CB8AC3E}">
        <p14:creationId xmlns:p14="http://schemas.microsoft.com/office/powerpoint/2010/main" val="1749008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B10E-9539-48E0-87D8-F1533306E06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4A8CC3F-D441-4BEF-B2B8-D3B35262BAEA}"/>
              </a:ext>
            </a:extLst>
          </p:cNvPr>
          <p:cNvPicPr>
            <a:picLocks noGrp="1" noChangeAspect="1"/>
          </p:cNvPicPr>
          <p:nvPr>
            <p:ph idx="1"/>
          </p:nvPr>
        </p:nvPicPr>
        <p:blipFill>
          <a:blip r:embed="rId2"/>
          <a:stretch>
            <a:fillRect/>
          </a:stretch>
        </p:blipFill>
        <p:spPr>
          <a:xfrm>
            <a:off x="17124" y="457200"/>
            <a:ext cx="8952188" cy="4038600"/>
          </a:xfrm>
          <a:prstGeom prst="rect">
            <a:avLst/>
          </a:prstGeom>
        </p:spPr>
      </p:pic>
      <p:sp>
        <p:nvSpPr>
          <p:cNvPr id="4" name="Slide Number Placeholder 3">
            <a:extLst>
              <a:ext uri="{FF2B5EF4-FFF2-40B4-BE49-F238E27FC236}">
                <a16:creationId xmlns:a16="http://schemas.microsoft.com/office/drawing/2014/main" id="{857E9A87-1D72-4889-9E27-A2B65DA962B1}"/>
              </a:ext>
            </a:extLst>
          </p:cNvPr>
          <p:cNvSpPr>
            <a:spLocks noGrp="1"/>
          </p:cNvSpPr>
          <p:nvPr>
            <p:ph type="sldNum" sz="quarter" idx="12"/>
          </p:nvPr>
        </p:nvSpPr>
        <p:spPr/>
        <p:txBody>
          <a:bodyPr/>
          <a:lstStyle/>
          <a:p>
            <a:fld id="{6BE01D46-CD45-4358-B783-23D7B5182985}" type="slidenum">
              <a:rPr lang="en-US" smtClean="0"/>
              <a:pPr/>
              <a:t>25</a:t>
            </a:fld>
            <a:endParaRPr lang="en-US"/>
          </a:p>
        </p:txBody>
      </p:sp>
      <p:sp>
        <p:nvSpPr>
          <p:cNvPr id="7" name="TextBox 6">
            <a:extLst>
              <a:ext uri="{FF2B5EF4-FFF2-40B4-BE49-F238E27FC236}">
                <a16:creationId xmlns:a16="http://schemas.microsoft.com/office/drawing/2014/main" id="{6D9B5F61-BA0D-48BE-A352-E697F97F5625}"/>
              </a:ext>
            </a:extLst>
          </p:cNvPr>
          <p:cNvSpPr txBox="1"/>
          <p:nvPr/>
        </p:nvSpPr>
        <p:spPr>
          <a:xfrm>
            <a:off x="457200" y="4790328"/>
            <a:ext cx="8229600" cy="1938992"/>
          </a:xfrm>
          <a:prstGeom prst="rect">
            <a:avLst/>
          </a:prstGeom>
          <a:noFill/>
        </p:spPr>
        <p:txBody>
          <a:bodyPr wrap="square">
            <a:spAutoFit/>
          </a:bodyPr>
          <a:lstStyle/>
          <a:p>
            <a:pPr marL="342900" indent="-342900">
              <a:buFont typeface="Arial" panose="020B0604020202020204" pitchFamily="34" charset="0"/>
              <a:buChar char="•"/>
            </a:pPr>
            <a:r>
              <a:rPr lang="en-US" dirty="0"/>
              <a:t>Poverty is added since p &lt; 0.1. </a:t>
            </a:r>
          </a:p>
          <a:p>
            <a:pPr marL="342900" indent="-342900">
              <a:buFont typeface="Arial" panose="020B0604020202020204" pitchFamily="34" charset="0"/>
              <a:buChar char="•"/>
            </a:pPr>
            <a:r>
              <a:rPr lang="en-US" dirty="0"/>
              <a:t>Model building based on the AIC also suggests adding the poverty factor to the model because the AIC with this factor is smaller than that without the factor. </a:t>
            </a:r>
          </a:p>
          <a:p>
            <a:pPr marL="342900" indent="-342900">
              <a:buFont typeface="Arial" panose="020B0604020202020204" pitchFamily="34" charset="0"/>
              <a:buChar char="•"/>
            </a:pPr>
            <a:r>
              <a:rPr lang="en-US" dirty="0"/>
              <a:t>Final model: race, smoking, and poverty  </a:t>
            </a:r>
          </a:p>
        </p:txBody>
      </p:sp>
    </p:spTree>
    <p:extLst>
      <p:ext uri="{BB962C8B-B14F-4D97-AF65-F5344CB8AC3E}">
        <p14:creationId xmlns:p14="http://schemas.microsoft.com/office/powerpoint/2010/main" val="3435016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75BE-C3A3-46E1-988E-DAF27695D2FC}"/>
              </a:ext>
            </a:extLst>
          </p:cNvPr>
          <p:cNvSpPr>
            <a:spLocks noGrp="1"/>
          </p:cNvSpPr>
          <p:nvPr>
            <p:ph type="title"/>
          </p:nvPr>
        </p:nvSpPr>
        <p:spPr/>
        <p:txBody>
          <a:bodyPr/>
          <a:lstStyle/>
          <a:p>
            <a:r>
              <a:rPr lang="en-US" dirty="0"/>
              <a:t>Interpretation of the model</a:t>
            </a:r>
          </a:p>
        </p:txBody>
      </p:sp>
      <p:sp>
        <p:nvSpPr>
          <p:cNvPr id="3" name="Content Placeholder 2">
            <a:extLst>
              <a:ext uri="{FF2B5EF4-FFF2-40B4-BE49-F238E27FC236}">
                <a16:creationId xmlns:a16="http://schemas.microsoft.com/office/drawing/2014/main" id="{8C48866F-90D7-42A4-BBE0-DA398D356B51}"/>
              </a:ext>
            </a:extLst>
          </p:cNvPr>
          <p:cNvSpPr>
            <a:spLocks noGrp="1"/>
          </p:cNvSpPr>
          <p:nvPr>
            <p:ph idx="1"/>
          </p:nvPr>
        </p:nvSpPr>
        <p:spPr/>
        <p:txBody>
          <a:bodyPr/>
          <a:lstStyle/>
          <a:p>
            <a:r>
              <a:rPr lang="en-US" sz="2800" dirty="0"/>
              <a:t>White had a significantly lower risk of weaning than Other after adjusting for smoking and poverty</a:t>
            </a:r>
          </a:p>
          <a:p>
            <a:pPr lvl="1"/>
            <a:r>
              <a:rPr lang="en-US" sz="2400" dirty="0"/>
              <a:t>HR=0.74 (0.61, 0.89); p&lt;0.01 </a:t>
            </a:r>
          </a:p>
          <a:p>
            <a:pPr lvl="1"/>
            <a:r>
              <a:rPr lang="en-US" sz="2400" dirty="0"/>
              <a:t>26% lower</a:t>
            </a:r>
          </a:p>
          <a:p>
            <a:r>
              <a:rPr lang="en-US" sz="2800" dirty="0"/>
              <a:t>Mothers who smoked had a significantly higher risk of weaning than mothers who didn’t after adjusting for race</a:t>
            </a:r>
          </a:p>
          <a:p>
            <a:pPr lvl="1"/>
            <a:r>
              <a:rPr lang="en-US" sz="2400" dirty="0"/>
              <a:t>HR=1.31 (1.13, 1.52); p&lt;0.001</a:t>
            </a:r>
          </a:p>
          <a:p>
            <a:pPr lvl="1"/>
            <a:r>
              <a:rPr lang="en-US" sz="2400" dirty="0"/>
              <a:t>31% higher </a:t>
            </a:r>
          </a:p>
        </p:txBody>
      </p:sp>
    </p:spTree>
    <p:extLst>
      <p:ext uri="{BB962C8B-B14F-4D97-AF65-F5344CB8AC3E}">
        <p14:creationId xmlns:p14="http://schemas.microsoft.com/office/powerpoint/2010/main" val="854146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219200" y="1143000"/>
            <a:ext cx="8229600" cy="715962"/>
          </a:xfrm>
        </p:spPr>
        <p:txBody>
          <a:bodyPr/>
          <a:lstStyle/>
          <a:p>
            <a:r>
              <a:rPr lang="en-US" altLang="en-US" dirty="0"/>
              <a:t>Backward selection  </a:t>
            </a:r>
          </a:p>
        </p:txBody>
      </p:sp>
      <p:sp>
        <p:nvSpPr>
          <p:cNvPr id="41987" name="Rectangle 3"/>
          <p:cNvSpPr>
            <a:spLocks noGrp="1" noChangeArrowheads="1"/>
          </p:cNvSpPr>
          <p:nvPr>
            <p:ph idx="1"/>
          </p:nvPr>
        </p:nvSpPr>
        <p:spPr>
          <a:xfrm>
            <a:off x="457200" y="2133600"/>
            <a:ext cx="8534400" cy="5135563"/>
          </a:xfrm>
        </p:spPr>
        <p:txBody>
          <a:bodyPr/>
          <a:lstStyle/>
          <a:p>
            <a:r>
              <a:rPr lang="en-US" altLang="en-US" sz="2400" dirty="0"/>
              <a:t>Begin with the full model with all of the  covariates and specify the rejection p-value (</a:t>
            </a:r>
            <a:r>
              <a:rPr lang="en-US" altLang="en-US" sz="2400" dirty="0" err="1"/>
              <a:t>p</a:t>
            </a:r>
            <a:r>
              <a:rPr lang="en-US" altLang="en-US" sz="2400" baseline="-25000" dirty="0" err="1"/>
              <a:t>r</a:t>
            </a:r>
            <a:r>
              <a:rPr lang="en-US" altLang="en-US" sz="2400" dirty="0"/>
              <a:t>)</a:t>
            </a:r>
            <a:r>
              <a:rPr lang="en-US" altLang="en-US" sz="2400" baseline="-25000" dirty="0"/>
              <a:t> </a:t>
            </a:r>
            <a:endParaRPr lang="en-US" altLang="en-US" sz="2400" dirty="0"/>
          </a:p>
          <a:p>
            <a:r>
              <a:rPr lang="en-US" altLang="en-US" sz="2400" dirty="0"/>
              <a:t>At each step, </a:t>
            </a:r>
            <a:r>
              <a:rPr lang="en-US" sz="2400" b="0" i="0" dirty="0">
                <a:solidFill>
                  <a:srgbClr val="202122"/>
                </a:solidFill>
                <a:effectLst/>
              </a:rPr>
              <a:t>delete one of the remaining covariates in the model with p&gt;</a:t>
            </a:r>
            <a:r>
              <a:rPr lang="en-US" altLang="en-US" sz="2400" dirty="0" err="1"/>
              <a:t>p</a:t>
            </a:r>
            <a:r>
              <a:rPr lang="en-US" altLang="en-US" sz="2400" baseline="-25000" dirty="0" err="1"/>
              <a:t>r</a:t>
            </a:r>
            <a:r>
              <a:rPr lang="en-US" altLang="en-US" sz="2400" baseline="-25000" dirty="0">
                <a:solidFill>
                  <a:srgbClr val="202122"/>
                </a:solidFill>
              </a:rPr>
              <a:t> </a:t>
            </a:r>
            <a:r>
              <a:rPr lang="en-US" sz="2400" b="0" i="0" dirty="0">
                <a:solidFill>
                  <a:srgbClr val="202122"/>
                </a:solidFill>
                <a:effectLst/>
              </a:rPr>
              <a:t>(if any) whose loss gives the most statistically insignificant deterioration of the model fit.</a:t>
            </a:r>
          </a:p>
          <a:p>
            <a:r>
              <a:rPr lang="en-US" sz="2400" dirty="0">
                <a:solidFill>
                  <a:srgbClr val="202122"/>
                </a:solidFill>
              </a:rPr>
              <a:t>R</a:t>
            </a:r>
            <a:r>
              <a:rPr lang="en-US" sz="2400" b="0" i="0" dirty="0">
                <a:solidFill>
                  <a:srgbClr val="202122"/>
                </a:solidFill>
                <a:effectLst/>
              </a:rPr>
              <a:t>epeat this process until no further covariate can be deleted without a statistically insignificant loss of fit.</a:t>
            </a:r>
            <a:endParaRPr lang="en-US" altLang="en-US" sz="2400" dirty="0"/>
          </a:p>
        </p:txBody>
      </p:sp>
    </p:spTree>
    <p:extLst>
      <p:ext uri="{BB962C8B-B14F-4D97-AF65-F5344CB8AC3E}">
        <p14:creationId xmlns:p14="http://schemas.microsoft.com/office/powerpoint/2010/main" val="4239894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295400" y="990600"/>
            <a:ext cx="8229600" cy="715962"/>
          </a:xfrm>
        </p:spPr>
        <p:txBody>
          <a:bodyPr/>
          <a:lstStyle/>
          <a:p>
            <a:r>
              <a:rPr lang="en-US" altLang="en-US" dirty="0"/>
              <a:t>Stepwise selection  </a:t>
            </a:r>
          </a:p>
        </p:txBody>
      </p:sp>
      <p:sp>
        <p:nvSpPr>
          <p:cNvPr id="41987" name="Rectangle 3"/>
          <p:cNvSpPr>
            <a:spLocks noGrp="1" noChangeArrowheads="1"/>
          </p:cNvSpPr>
          <p:nvPr>
            <p:ph idx="1"/>
          </p:nvPr>
        </p:nvSpPr>
        <p:spPr>
          <a:xfrm>
            <a:off x="457200" y="2286000"/>
            <a:ext cx="8534400" cy="5135563"/>
          </a:xfrm>
        </p:spPr>
        <p:txBody>
          <a:bodyPr/>
          <a:lstStyle/>
          <a:p>
            <a:r>
              <a:rPr lang="en-US" altLang="en-US" sz="2400" dirty="0"/>
              <a:t>A combination of forward and backward selection</a:t>
            </a:r>
          </a:p>
          <a:p>
            <a:r>
              <a:rPr lang="en-US" altLang="en-US" sz="2400" dirty="0"/>
              <a:t>Specify the entry and rejection p-values (i.e. p</a:t>
            </a:r>
            <a:r>
              <a:rPr lang="en-US" altLang="en-US" sz="2400" baseline="-25000" dirty="0"/>
              <a:t>e</a:t>
            </a:r>
            <a:r>
              <a:rPr lang="en-US" altLang="en-US" sz="2400" dirty="0"/>
              <a:t> and </a:t>
            </a:r>
            <a:r>
              <a:rPr lang="en-US" altLang="en-US" sz="2400" dirty="0" err="1"/>
              <a:t>p</a:t>
            </a:r>
            <a:r>
              <a:rPr lang="en-US" altLang="en-US" sz="2400" baseline="-25000" dirty="0" err="1"/>
              <a:t>r</a:t>
            </a:r>
            <a:r>
              <a:rPr lang="en-US" altLang="en-US" sz="2400" dirty="0"/>
              <a:t>)</a:t>
            </a:r>
          </a:p>
          <a:p>
            <a:r>
              <a:rPr lang="en-US" altLang="en-US" sz="2400" dirty="0"/>
              <a:t>At each step, </a:t>
            </a:r>
            <a:r>
              <a:rPr lang="en-US" sz="2400" b="0" i="0" dirty="0">
                <a:solidFill>
                  <a:srgbClr val="202122"/>
                </a:solidFill>
                <a:effectLst/>
                <a:latin typeface="Arial" panose="020B0604020202020204" pitchFamily="34" charset="0"/>
              </a:rPr>
              <a:t>test for covariates to be included or excluded.  model with p&gt;</a:t>
            </a:r>
            <a:r>
              <a:rPr lang="en-US" altLang="en-US" sz="2400" dirty="0" err="1"/>
              <a:t>p</a:t>
            </a:r>
            <a:r>
              <a:rPr lang="en-US" altLang="en-US" sz="2400" baseline="-25000" dirty="0" err="1"/>
              <a:t>r</a:t>
            </a:r>
            <a:r>
              <a:rPr lang="en-US" altLang="en-US" sz="2400" baseline="-25000" dirty="0">
                <a:solidFill>
                  <a:srgbClr val="202122"/>
                </a:solidFill>
                <a:latin typeface="Arial" panose="020B0604020202020204" pitchFamily="34" charset="0"/>
              </a:rPr>
              <a:t> </a:t>
            </a:r>
            <a:r>
              <a:rPr lang="en-US" sz="2400" b="0" i="0" dirty="0">
                <a:solidFill>
                  <a:srgbClr val="202122"/>
                </a:solidFill>
                <a:effectLst/>
                <a:latin typeface="Arial" panose="020B0604020202020204" pitchFamily="34" charset="0"/>
              </a:rPr>
              <a:t>(if any) whose loss gives the most statistically insignificant deterioration of the model fit.</a:t>
            </a:r>
          </a:p>
          <a:p>
            <a:r>
              <a:rPr lang="en-US" sz="2400" dirty="0">
                <a:solidFill>
                  <a:srgbClr val="202122"/>
                </a:solidFill>
                <a:latin typeface="Arial" panose="020B0604020202020204" pitchFamily="34" charset="0"/>
              </a:rPr>
              <a:t>R</a:t>
            </a:r>
            <a:r>
              <a:rPr lang="en-US" sz="2400" b="0" i="0" dirty="0">
                <a:solidFill>
                  <a:srgbClr val="202122"/>
                </a:solidFill>
                <a:effectLst/>
                <a:latin typeface="Arial" panose="020B0604020202020204" pitchFamily="34" charset="0"/>
              </a:rPr>
              <a:t>epeat this process until no further covariate can be deleted/added.</a:t>
            </a:r>
            <a:endParaRPr lang="en-US" altLang="en-US" sz="2400" dirty="0"/>
          </a:p>
        </p:txBody>
      </p:sp>
    </p:spTree>
    <p:extLst>
      <p:ext uri="{BB962C8B-B14F-4D97-AF65-F5344CB8AC3E}">
        <p14:creationId xmlns:p14="http://schemas.microsoft.com/office/powerpoint/2010/main" val="2983402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D61FC-E8D5-4B60-A4BF-C61645933E9C}"/>
              </a:ext>
            </a:extLst>
          </p:cNvPr>
          <p:cNvSpPr>
            <a:spLocks noGrp="1"/>
          </p:cNvSpPr>
          <p:nvPr>
            <p:ph type="title"/>
          </p:nvPr>
        </p:nvSpPr>
        <p:spPr/>
        <p:txBody>
          <a:bodyPr/>
          <a:lstStyle/>
          <a:p>
            <a:r>
              <a:rPr lang="en-US" dirty="0"/>
              <a:t>Backward selection</a:t>
            </a:r>
          </a:p>
        </p:txBody>
      </p:sp>
      <p:sp>
        <p:nvSpPr>
          <p:cNvPr id="4" name="TextBox 3">
            <a:extLst>
              <a:ext uri="{FF2B5EF4-FFF2-40B4-BE49-F238E27FC236}">
                <a16:creationId xmlns:a16="http://schemas.microsoft.com/office/drawing/2014/main" id="{B121A43B-B8CD-4383-9E0B-267F9E288D4D}"/>
              </a:ext>
            </a:extLst>
          </p:cNvPr>
          <p:cNvSpPr txBox="1"/>
          <p:nvPr/>
        </p:nvSpPr>
        <p:spPr>
          <a:xfrm>
            <a:off x="114300" y="1961445"/>
            <a:ext cx="8915400" cy="2308324"/>
          </a:xfrm>
          <a:prstGeom prst="rect">
            <a:avLst/>
          </a:prstGeom>
          <a:noFill/>
        </p:spPr>
        <p:txBody>
          <a:bodyPr wrap="square">
            <a:spAutoFit/>
          </a:bodyPr>
          <a:lstStyle/>
          <a:p>
            <a:r>
              <a:rPr lang="en-US" sz="2400" b="0" i="0" u="none" strike="noStrike" baseline="0" dirty="0">
                <a:latin typeface="SAS Monospace" panose="020B0609020202020204" pitchFamily="49" charset="0"/>
              </a:rPr>
              <a:t> </a:t>
            </a:r>
            <a:r>
              <a:rPr lang="en-US" sz="1200" b="1" i="0" u="none" strike="noStrike" baseline="0" dirty="0">
                <a:solidFill>
                  <a:srgbClr val="0000FF"/>
                </a:solidFill>
                <a:latin typeface="SAS Monospace" panose="020B0609020202020204" pitchFamily="49" charset="0"/>
              </a:rPr>
              <a:t>Initial model: Analysis of Maximum Likelihood Estimates</a:t>
            </a:r>
          </a:p>
          <a:p>
            <a:r>
              <a:rPr lang="en-US" sz="1200" b="1" i="0" u="none" strike="noStrike" baseline="0" dirty="0">
                <a:solidFill>
                  <a:srgbClr val="0000FF"/>
                </a:solidFill>
                <a:latin typeface="SAS Monospace" panose="020B0609020202020204" pitchFamily="49" charset="0"/>
              </a:rPr>
              <a:t>                   Parameter   Standard                         Hazard  95% Hazard Ratio</a:t>
            </a:r>
          </a:p>
          <a:p>
            <a:r>
              <a:rPr lang="it-IT" sz="1200" b="1" i="0" u="none" strike="noStrike" baseline="0" dirty="0">
                <a:solidFill>
                  <a:srgbClr val="0000FF"/>
                </a:solidFill>
                <a:latin typeface="SAS Monospace" panose="020B0609020202020204" pitchFamily="49" charset="0"/>
              </a:rPr>
              <a:t>   Parameter   DF   Estimate      Error Chi-Square Pr &gt; ChiSq    Ratio Confidence Limits </a:t>
            </a:r>
          </a:p>
          <a:p>
            <a:r>
              <a:rPr lang="en-US" sz="1200" b="1" i="0" u="none" strike="noStrike" baseline="0" dirty="0">
                <a:solidFill>
                  <a:srgbClr val="0000FF"/>
                </a:solidFill>
                <a:latin typeface="SAS Monospace" panose="020B0609020202020204" pitchFamily="49" charset="0"/>
              </a:rPr>
              <a:t>   smoke        1    0.23950    0.07927     9.1283     0.0025    1.271    1.088    1.484</a:t>
            </a:r>
          </a:p>
          <a:p>
            <a:r>
              <a:rPr lang="en-US" sz="1200" b="1" i="0" u="none" strike="noStrike" baseline="0" dirty="0">
                <a:solidFill>
                  <a:srgbClr val="0000FF"/>
                </a:solidFill>
                <a:latin typeface="SAS Monospace" panose="020B0609020202020204" pitchFamily="49" charset="0"/>
              </a:rPr>
              <a:t>   race      1  1   -0.28936    0.09723     8.8558     0.0029    0.749    0.619    0.906 </a:t>
            </a:r>
          </a:p>
          <a:p>
            <a:r>
              <a:rPr lang="en-US" sz="1200" b="1" i="0" u="none" strike="noStrike" baseline="0" dirty="0">
                <a:solidFill>
                  <a:srgbClr val="0000FF"/>
                </a:solidFill>
                <a:latin typeface="SAS Monospace" panose="020B0609020202020204" pitchFamily="49" charset="0"/>
              </a:rPr>
              <a:t>   race      2  1   -0.11576    0.12870     0.8090     0.3684    0.891    0.692    1.146 </a:t>
            </a:r>
          </a:p>
          <a:p>
            <a:r>
              <a:rPr lang="it-IT" sz="1200" b="1" i="0" u="none" strike="noStrike" baseline="0" dirty="0">
                <a:solidFill>
                  <a:srgbClr val="0000FF"/>
                </a:solidFill>
                <a:latin typeface="SAS Monospace" panose="020B0609020202020204" pitchFamily="49" charset="0"/>
              </a:rPr>
              <a:t>   poverty      1   -0.18982    0.09324     4.1450     0.0418    0.827    0.689    0.993</a:t>
            </a:r>
          </a:p>
          <a:p>
            <a:r>
              <a:rPr lang="en-US" sz="1200" b="1" i="0" u="none" strike="noStrike" baseline="0" dirty="0">
                <a:solidFill>
                  <a:srgbClr val="0000FF"/>
                </a:solidFill>
                <a:latin typeface="SAS Monospace" panose="020B0609020202020204" pitchFamily="49" charset="0"/>
              </a:rPr>
              <a:t>   alcohol      1    0.15834    0.12251     1.6706     0.1962    1.172    0.921    1.490</a:t>
            </a:r>
          </a:p>
          <a:p>
            <a:r>
              <a:rPr lang="en-US" sz="1200" b="1" i="0" u="none" strike="noStrike" baseline="0" dirty="0">
                <a:solidFill>
                  <a:srgbClr val="0000FF"/>
                </a:solidFill>
                <a:latin typeface="SAS Monospace" panose="020B0609020202020204" pitchFamily="49" charset="0"/>
              </a:rPr>
              <a:t>   </a:t>
            </a:r>
            <a:r>
              <a:rPr lang="en-US" sz="1200" b="1" i="0" u="none" strike="noStrike" baseline="0" dirty="0" err="1">
                <a:solidFill>
                  <a:srgbClr val="0000FF"/>
                </a:solidFill>
                <a:latin typeface="SAS Monospace" panose="020B0609020202020204" pitchFamily="49" charset="0"/>
              </a:rPr>
              <a:t>agemth</a:t>
            </a:r>
            <a:r>
              <a:rPr lang="en-US" sz="1200" b="1" i="0" u="none" strike="noStrike" baseline="0" dirty="0">
                <a:solidFill>
                  <a:srgbClr val="0000FF"/>
                </a:solidFill>
                <a:latin typeface="SAS Monospace" panose="020B0609020202020204" pitchFamily="49" charset="0"/>
              </a:rPr>
              <a:t>       1    0.01972    0.01646     1.4350     0.2310    1.020    0.988    1.053</a:t>
            </a:r>
          </a:p>
          <a:p>
            <a:r>
              <a:rPr lang="en-US" sz="1200" b="1" i="0" u="none" strike="noStrike" baseline="0" dirty="0">
                <a:solidFill>
                  <a:srgbClr val="0000FF"/>
                </a:solidFill>
                <a:latin typeface="SAS Monospace" panose="020B0609020202020204" pitchFamily="49" charset="0"/>
              </a:rPr>
              <a:t>   </a:t>
            </a:r>
            <a:r>
              <a:rPr lang="en-US" sz="1200" b="1" i="0" u="none" strike="noStrike" baseline="0" dirty="0" err="1">
                <a:solidFill>
                  <a:srgbClr val="0000FF"/>
                </a:solidFill>
                <a:latin typeface="SAS Monospace" panose="020B0609020202020204" pitchFamily="49" charset="0"/>
              </a:rPr>
              <a:t>yschool</a:t>
            </a:r>
            <a:r>
              <a:rPr lang="en-US" sz="1200" b="1" i="0" u="none" strike="noStrike" baseline="0" dirty="0">
                <a:solidFill>
                  <a:srgbClr val="0000FF"/>
                </a:solidFill>
                <a:latin typeface="SAS Monospace" panose="020B0609020202020204" pitchFamily="49" charset="0"/>
              </a:rPr>
              <a:t>      1   -0.05159    0.02287     5.0915     0.0240    0.950    0.908    0.993</a:t>
            </a:r>
          </a:p>
          <a:p>
            <a:r>
              <a:rPr lang="en-US" sz="1200" b="1" i="0" u="none" strike="noStrike" baseline="0" dirty="0">
                <a:solidFill>
                  <a:srgbClr val="0000FF"/>
                </a:solidFill>
                <a:latin typeface="SAS Monospace" panose="020B0609020202020204" pitchFamily="49" charset="0"/>
              </a:rPr>
              <a:t>   pc3mth       1   -0.02235    0.08983     0.0619     0.8035    0.978    0.820    1.166</a:t>
            </a:r>
            <a:endParaRPr lang="en-US" sz="1200" b="1" dirty="0">
              <a:solidFill>
                <a:srgbClr val="0000FF"/>
              </a:solidFill>
            </a:endParaRPr>
          </a:p>
        </p:txBody>
      </p:sp>
      <p:sp>
        <p:nvSpPr>
          <p:cNvPr id="6" name="TextBox 5">
            <a:extLst>
              <a:ext uri="{FF2B5EF4-FFF2-40B4-BE49-F238E27FC236}">
                <a16:creationId xmlns:a16="http://schemas.microsoft.com/office/drawing/2014/main" id="{ED875256-DDA7-4107-8CD6-6806818F6516}"/>
              </a:ext>
            </a:extLst>
          </p:cNvPr>
          <p:cNvSpPr txBox="1"/>
          <p:nvPr/>
        </p:nvSpPr>
        <p:spPr>
          <a:xfrm>
            <a:off x="609600" y="4458309"/>
            <a:ext cx="6553200" cy="461665"/>
          </a:xfrm>
          <a:prstGeom prst="rect">
            <a:avLst/>
          </a:prstGeom>
          <a:noFill/>
        </p:spPr>
        <p:txBody>
          <a:bodyPr wrap="square">
            <a:spAutoFit/>
          </a:bodyPr>
          <a:lstStyle/>
          <a:p>
            <a:r>
              <a:rPr lang="en-US" sz="2400" b="0" i="0" u="none" strike="noStrike" baseline="0" dirty="0">
                <a:latin typeface="SAS Monospace" panose="020B0609020202020204" pitchFamily="49" charset="0"/>
              </a:rPr>
              <a:t> </a:t>
            </a:r>
            <a:r>
              <a:rPr lang="en-US" sz="1400" b="1" i="0" u="none" strike="noStrike" baseline="0" dirty="0">
                <a:latin typeface="SAS Monospace" panose="020B0609020202020204" pitchFamily="49" charset="0"/>
              </a:rPr>
              <a:t>Step 1. Effect pc3mth is removed.</a:t>
            </a:r>
            <a:endParaRPr lang="en-US" sz="1400" b="1" dirty="0"/>
          </a:p>
        </p:txBody>
      </p:sp>
      <p:sp>
        <p:nvSpPr>
          <p:cNvPr id="8" name="TextBox 7">
            <a:extLst>
              <a:ext uri="{FF2B5EF4-FFF2-40B4-BE49-F238E27FC236}">
                <a16:creationId xmlns:a16="http://schemas.microsoft.com/office/drawing/2014/main" id="{36851ED0-91E9-432A-9007-015A5B09A5F4}"/>
              </a:ext>
            </a:extLst>
          </p:cNvPr>
          <p:cNvSpPr txBox="1"/>
          <p:nvPr/>
        </p:nvSpPr>
        <p:spPr>
          <a:xfrm>
            <a:off x="138273" y="4934529"/>
            <a:ext cx="9144000" cy="1754326"/>
          </a:xfrm>
          <a:prstGeom prst="rect">
            <a:avLst/>
          </a:prstGeom>
          <a:noFill/>
        </p:spPr>
        <p:txBody>
          <a:bodyPr wrap="square">
            <a:spAutoFit/>
          </a:bodyPr>
          <a:lstStyle/>
          <a:p>
            <a:r>
              <a:rPr lang="en-US" sz="2400" b="0" i="0" u="none" strike="noStrike" baseline="0" dirty="0">
                <a:latin typeface="SAS Monospace" panose="020B0609020202020204" pitchFamily="49" charset="0"/>
              </a:rPr>
              <a:t> </a:t>
            </a:r>
            <a:r>
              <a:rPr lang="en-US" sz="1200" b="1" i="0" u="none" strike="noStrike" baseline="0" dirty="0">
                <a:solidFill>
                  <a:srgbClr val="0000FF"/>
                </a:solidFill>
                <a:latin typeface="SAS Monospace" panose="020B0609020202020204" pitchFamily="49" charset="0"/>
              </a:rPr>
              <a:t>Final model: Analysis of Maximum Likelihood Estimates</a:t>
            </a:r>
          </a:p>
          <a:p>
            <a:r>
              <a:rPr lang="en-US" sz="1200" b="1" i="0" u="none" strike="noStrike" baseline="0" dirty="0">
                <a:solidFill>
                  <a:srgbClr val="0000FF"/>
                </a:solidFill>
                <a:latin typeface="SAS Monospace" panose="020B0609020202020204" pitchFamily="49" charset="0"/>
              </a:rPr>
              <a:t>                   Parameter   Standard                         Hazard  95% Hazard Ratio</a:t>
            </a:r>
          </a:p>
          <a:p>
            <a:r>
              <a:rPr lang="it-IT" sz="1200" b="1" i="0" u="none" strike="noStrike" baseline="0" dirty="0">
                <a:solidFill>
                  <a:srgbClr val="0000FF"/>
                </a:solidFill>
                <a:latin typeface="SAS Monospace" panose="020B0609020202020204" pitchFamily="49" charset="0"/>
              </a:rPr>
              <a:t>   Parameter   DF   Estimate      Error Chi-Square Pr &gt; ChiSq    Ratio Confidence Limits </a:t>
            </a:r>
          </a:p>
          <a:p>
            <a:r>
              <a:rPr lang="en-US" sz="1200" b="1" i="0" u="none" strike="noStrike" baseline="0" dirty="0">
                <a:solidFill>
                  <a:srgbClr val="0000FF"/>
                </a:solidFill>
                <a:latin typeface="SAS Monospace" panose="020B0609020202020204" pitchFamily="49" charset="0"/>
              </a:rPr>
              <a:t>   smoke        1    0.25443    0.07828    10.5655     0.0012    1.290    1.106    1.504</a:t>
            </a:r>
          </a:p>
          <a:p>
            <a:r>
              <a:rPr lang="en-US" sz="1200" b="1" i="0" u="none" strike="noStrike" baseline="0" dirty="0">
                <a:solidFill>
                  <a:srgbClr val="0000FF"/>
                </a:solidFill>
                <a:latin typeface="SAS Monospace" panose="020B0609020202020204" pitchFamily="49" charset="0"/>
              </a:rPr>
              <a:t>   race      1  1   -0.29066    0.09707     8.9658     0.0028    0.748    0.618    0.904 </a:t>
            </a:r>
          </a:p>
          <a:p>
            <a:r>
              <a:rPr lang="en-US" sz="1200" b="1" i="0" u="none" strike="noStrike" baseline="0" dirty="0">
                <a:solidFill>
                  <a:srgbClr val="0000FF"/>
                </a:solidFill>
                <a:latin typeface="SAS Monospace" panose="020B0609020202020204" pitchFamily="49" charset="0"/>
              </a:rPr>
              <a:t>   race      2  1   -0.13211    0.12764     1.0713     0.3007    0.876    0.682    1.125 </a:t>
            </a:r>
          </a:p>
          <a:p>
            <a:r>
              <a:rPr lang="it-IT" sz="1200" b="1" i="0" u="none" strike="noStrike" baseline="0" dirty="0">
                <a:solidFill>
                  <a:srgbClr val="0000FF"/>
                </a:solidFill>
                <a:latin typeface="SAS Monospace" panose="020B0609020202020204" pitchFamily="49" charset="0"/>
              </a:rPr>
              <a:t>   poverty      1   -0.19011    0.09218     4.2537     0.0392    0.827    0.690    0.991</a:t>
            </a:r>
          </a:p>
          <a:p>
            <a:r>
              <a:rPr lang="en-US" sz="1200" b="1" i="0" u="none" strike="noStrike" baseline="0" dirty="0">
                <a:solidFill>
                  <a:srgbClr val="0000FF"/>
                </a:solidFill>
                <a:latin typeface="SAS Monospace" panose="020B0609020202020204" pitchFamily="49" charset="0"/>
              </a:rPr>
              <a:t>   </a:t>
            </a:r>
            <a:r>
              <a:rPr lang="en-US" sz="1200" b="1" i="0" u="none" strike="noStrike" baseline="0" dirty="0" err="1">
                <a:solidFill>
                  <a:srgbClr val="0000FF"/>
                </a:solidFill>
                <a:latin typeface="SAS Monospace" panose="020B0609020202020204" pitchFamily="49" charset="0"/>
              </a:rPr>
              <a:t>yschool</a:t>
            </a:r>
            <a:r>
              <a:rPr lang="en-US" sz="1200" b="1" i="0" u="none" strike="noStrike" baseline="0" dirty="0">
                <a:solidFill>
                  <a:srgbClr val="0000FF"/>
                </a:solidFill>
                <a:latin typeface="SAS Monospace" panose="020B0609020202020204" pitchFamily="49" charset="0"/>
              </a:rPr>
              <a:t>      1   -0.03363    0.01909     3.1041     0.0781    0.967    0.931    1.004</a:t>
            </a:r>
            <a:endParaRPr lang="en-US" sz="1200" b="1" dirty="0">
              <a:solidFill>
                <a:srgbClr val="0000FF"/>
              </a:solidFill>
            </a:endParaRPr>
          </a:p>
        </p:txBody>
      </p:sp>
    </p:spTree>
    <p:extLst>
      <p:ext uri="{BB962C8B-B14F-4D97-AF65-F5344CB8AC3E}">
        <p14:creationId xmlns:p14="http://schemas.microsoft.com/office/powerpoint/2010/main" val="4178156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8DF5-1008-44A3-AFD2-2CE8030164B9}"/>
              </a:ext>
            </a:extLst>
          </p:cNvPr>
          <p:cNvSpPr>
            <a:spLocks noGrp="1"/>
          </p:cNvSpPr>
          <p:nvPr>
            <p:ph type="title"/>
          </p:nvPr>
        </p:nvSpPr>
        <p:spPr/>
        <p:txBody>
          <a:bodyPr/>
          <a:lstStyle/>
          <a:p>
            <a:r>
              <a:rPr lang="en-US" dirty="0"/>
              <a:t>How to contact TA</a:t>
            </a:r>
          </a:p>
        </p:txBody>
      </p:sp>
      <p:sp>
        <p:nvSpPr>
          <p:cNvPr id="3" name="Content Placeholder 2">
            <a:extLst>
              <a:ext uri="{FF2B5EF4-FFF2-40B4-BE49-F238E27FC236}">
                <a16:creationId xmlns:a16="http://schemas.microsoft.com/office/drawing/2014/main" id="{C064FF55-F3D5-420B-AC22-CBE67A80870D}"/>
              </a:ext>
            </a:extLst>
          </p:cNvPr>
          <p:cNvSpPr>
            <a:spLocks noGrp="1"/>
          </p:cNvSpPr>
          <p:nvPr>
            <p:ph idx="1"/>
          </p:nvPr>
        </p:nvSpPr>
        <p:spPr/>
        <p:txBody>
          <a:bodyPr/>
          <a:lstStyle/>
          <a:p>
            <a:pPr>
              <a:spcBef>
                <a:spcPts val="0"/>
              </a:spcBef>
              <a:spcAft>
                <a:spcPts val="0"/>
              </a:spcAft>
            </a:pPr>
            <a:r>
              <a:rPr lang="en-US" sz="2000" b="1" dirty="0" err="1">
                <a:solidFill>
                  <a:srgbClr val="201F1E"/>
                </a:solidFill>
                <a:effectLst/>
                <a:ea typeface="Times New Roman" panose="02020603050405020304" pitchFamily="18" charset="0"/>
              </a:rPr>
              <a:t>Xiner</a:t>
            </a:r>
            <a:r>
              <a:rPr lang="en-US" sz="2000" b="1" dirty="0">
                <a:solidFill>
                  <a:srgbClr val="201F1E"/>
                </a:solidFill>
                <a:effectLst/>
                <a:ea typeface="Times New Roman" panose="02020603050405020304" pitchFamily="18" charset="0"/>
              </a:rPr>
              <a:t> Zhou </a:t>
            </a:r>
            <a:endParaRPr lang="en-US" sz="2000" b="1" dirty="0">
              <a:effectLst/>
              <a:ea typeface="Times New Roman" panose="02020603050405020304" pitchFamily="18" charset="0"/>
            </a:endParaRPr>
          </a:p>
          <a:p>
            <a:pPr>
              <a:spcBef>
                <a:spcPts val="0"/>
              </a:spcBef>
              <a:spcAft>
                <a:spcPts val="0"/>
              </a:spcAft>
            </a:pPr>
            <a:r>
              <a:rPr lang="en-US" sz="2000" dirty="0">
                <a:solidFill>
                  <a:srgbClr val="201F1E"/>
                </a:solidFill>
                <a:effectLst/>
                <a:ea typeface="Times New Roman" panose="02020603050405020304" pitchFamily="18" charset="0"/>
              </a:rPr>
              <a:t>Email: </a:t>
            </a:r>
            <a:r>
              <a:rPr lang="en-US" sz="2000" u="sng" dirty="0">
                <a:solidFill>
                  <a:srgbClr val="000000"/>
                </a:solidFill>
                <a:effectLst/>
                <a:ea typeface="Times New Roman" panose="02020603050405020304" pitchFamily="18" charset="0"/>
                <a:hlinkClick r:id="rId2"/>
              </a:rPr>
              <a:t>xezhou@ucdavis.edu</a:t>
            </a:r>
            <a:endParaRPr lang="en-US" sz="2000" dirty="0">
              <a:effectLst/>
              <a:ea typeface="Times New Roman" panose="02020603050405020304" pitchFamily="18" charset="0"/>
            </a:endParaRPr>
          </a:p>
          <a:p>
            <a:pPr>
              <a:spcBef>
                <a:spcPts val="0"/>
              </a:spcBef>
              <a:spcAft>
                <a:spcPts val="0"/>
              </a:spcAft>
            </a:pPr>
            <a:r>
              <a:rPr lang="en-US" sz="2000" b="1" dirty="0">
                <a:effectLst/>
                <a:ea typeface="Times New Roman" panose="02020603050405020304" pitchFamily="18" charset="0"/>
              </a:rPr>
              <a:t>Office hours: </a:t>
            </a:r>
            <a:r>
              <a:rPr lang="en-US" sz="2000" dirty="0">
                <a:effectLst/>
                <a:ea typeface="Times New Roman" panose="02020603050405020304" pitchFamily="18" charset="0"/>
              </a:rPr>
              <a:t>7:00pm – 8:00pm, Thursdays</a:t>
            </a:r>
          </a:p>
          <a:p>
            <a:pPr>
              <a:spcBef>
                <a:spcPts val="0"/>
              </a:spcBef>
              <a:spcAft>
                <a:spcPts val="0"/>
              </a:spcAft>
            </a:pPr>
            <a:r>
              <a:rPr lang="en-US" sz="2000" b="1" dirty="0">
                <a:effectLst/>
                <a:ea typeface="Times New Roman" panose="02020603050405020304" pitchFamily="18" charset="0"/>
              </a:rPr>
              <a:t>Lab:</a:t>
            </a:r>
            <a:r>
              <a:rPr lang="en-US" sz="2000" dirty="0">
                <a:effectLst/>
                <a:ea typeface="Times New Roman" panose="02020603050405020304" pitchFamily="18" charset="0"/>
              </a:rPr>
              <a:t> 6:10-7:00 pm, Thursdays</a:t>
            </a:r>
          </a:p>
          <a:p>
            <a:pPr>
              <a:spcBef>
                <a:spcPts val="0"/>
              </a:spcBef>
              <a:spcAft>
                <a:spcPts val="0"/>
              </a:spcAft>
            </a:pPr>
            <a:r>
              <a:rPr lang="en-US" sz="2000" dirty="0">
                <a:solidFill>
                  <a:srgbClr val="010101"/>
                </a:solidFill>
                <a:effectLst/>
                <a:ea typeface="Calibri" panose="020F0502020204030204" pitchFamily="34" charset="0"/>
              </a:rPr>
              <a:t>For both Lab and OH, please use the zoom link with passcode: survival</a:t>
            </a:r>
            <a:br>
              <a:rPr lang="en-US" sz="2000" dirty="0">
                <a:solidFill>
                  <a:srgbClr val="000000"/>
                </a:solidFill>
                <a:effectLst/>
                <a:ea typeface="Times New Roman" panose="02020603050405020304" pitchFamily="18" charset="0"/>
                <a:cs typeface="Times New Roman" panose="02020603050405020304" pitchFamily="18" charset="0"/>
              </a:rPr>
            </a:br>
            <a:r>
              <a:rPr lang="en-US" sz="2000" u="sng" dirty="0">
                <a:solidFill>
                  <a:srgbClr val="0000FF"/>
                </a:solidFill>
                <a:effectLst/>
                <a:ea typeface="Times New Roman" panose="02020603050405020304" pitchFamily="18" charset="0"/>
                <a:cs typeface="Times New Roman" panose="02020603050405020304" pitchFamily="18" charset="0"/>
                <a:hlinkClick r:id="rId3"/>
              </a:rPr>
              <a:t>https://ucdstats.zoom.us/j/9681353237?pwd=ZzhLRHlhNG92bHFUaHkwM0Fib1pqQT09</a:t>
            </a:r>
            <a:br>
              <a:rPr lang="en-US" sz="2000" dirty="0">
                <a:solidFill>
                  <a:srgbClr val="000000"/>
                </a:solidFill>
                <a:effectLst/>
                <a:ea typeface="Times New Roman" panose="02020603050405020304" pitchFamily="18" charset="0"/>
                <a:cs typeface="Times New Roman" panose="02020603050405020304" pitchFamily="18" charset="0"/>
              </a:rPr>
            </a:br>
            <a:r>
              <a:rPr lang="en-US" sz="2000" dirty="0">
                <a:solidFill>
                  <a:srgbClr val="000000"/>
                </a:solidFill>
                <a:effectLst/>
                <a:ea typeface="Times New Roman" panose="02020603050405020304" pitchFamily="18" charset="0"/>
              </a:rPr>
              <a:t>Meeting ID: 968 135 3237</a:t>
            </a:r>
            <a:endParaRPr lang="en-US" sz="2000" dirty="0">
              <a:effectLst/>
              <a:ea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AFD8DB31-2FB2-4CA8-AEE4-4B39D30F2AB4}"/>
              </a:ext>
            </a:extLst>
          </p:cNvPr>
          <p:cNvSpPr>
            <a:spLocks noGrp="1"/>
          </p:cNvSpPr>
          <p:nvPr>
            <p:ph type="sldNum" sz="quarter" idx="12"/>
          </p:nvPr>
        </p:nvSpPr>
        <p:spPr/>
        <p:txBody>
          <a:bodyPr/>
          <a:lstStyle/>
          <a:p>
            <a:fld id="{6BE01D46-CD45-4358-B783-23D7B5182985}" type="slidenum">
              <a:rPr lang="en-US" smtClean="0"/>
              <a:pPr/>
              <a:t>3</a:t>
            </a:fld>
            <a:endParaRPr lang="en-US"/>
          </a:p>
        </p:txBody>
      </p:sp>
    </p:spTree>
    <p:extLst>
      <p:ext uri="{BB962C8B-B14F-4D97-AF65-F5344CB8AC3E}">
        <p14:creationId xmlns:p14="http://schemas.microsoft.com/office/powerpoint/2010/main" val="1131412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1C567-BAE2-4D0A-A2FF-42EE971A6C9A}"/>
              </a:ext>
            </a:extLst>
          </p:cNvPr>
          <p:cNvSpPr>
            <a:spLocks noGrp="1"/>
          </p:cNvSpPr>
          <p:nvPr>
            <p:ph type="title"/>
          </p:nvPr>
        </p:nvSpPr>
        <p:spPr/>
        <p:txBody>
          <a:bodyPr/>
          <a:lstStyle/>
          <a:p>
            <a:r>
              <a:rPr lang="en-US" dirty="0"/>
              <a:t>Stepwise selection</a:t>
            </a:r>
          </a:p>
        </p:txBody>
      </p:sp>
      <p:sp>
        <p:nvSpPr>
          <p:cNvPr id="4" name="TextBox 3">
            <a:extLst>
              <a:ext uri="{FF2B5EF4-FFF2-40B4-BE49-F238E27FC236}">
                <a16:creationId xmlns:a16="http://schemas.microsoft.com/office/drawing/2014/main" id="{CBDE715A-F31A-4844-80A7-DD69F0769C4C}"/>
              </a:ext>
            </a:extLst>
          </p:cNvPr>
          <p:cNvSpPr txBox="1"/>
          <p:nvPr/>
        </p:nvSpPr>
        <p:spPr>
          <a:xfrm>
            <a:off x="614737" y="1908973"/>
            <a:ext cx="7162800" cy="2308324"/>
          </a:xfrm>
          <a:prstGeom prst="rect">
            <a:avLst/>
          </a:prstGeom>
          <a:noFill/>
        </p:spPr>
        <p:txBody>
          <a:bodyPr wrap="square">
            <a:spAutoFit/>
          </a:bodyPr>
          <a:lstStyle/>
          <a:p>
            <a:r>
              <a:rPr lang="en-US" sz="2400" b="0" i="0" u="none" strike="noStrike" baseline="0" dirty="0">
                <a:latin typeface="SAS Monospace" panose="020B0609020202020204" pitchFamily="49" charset="0"/>
              </a:rPr>
              <a:t> </a:t>
            </a:r>
            <a:r>
              <a:rPr lang="en-US" sz="1200" b="1" i="0" u="none" strike="noStrike" baseline="0" dirty="0">
                <a:solidFill>
                  <a:srgbClr val="0000FF"/>
                </a:solidFill>
                <a:latin typeface="SAS Monospace" panose="020B0609020202020204" pitchFamily="49" charset="0"/>
              </a:rPr>
              <a:t>Analysis of Effects Eligible for Entry</a:t>
            </a:r>
          </a:p>
          <a:p>
            <a:r>
              <a:rPr lang="en-US" sz="1200" b="1" i="0" u="none" strike="noStrike" baseline="0" dirty="0">
                <a:solidFill>
                  <a:srgbClr val="0000FF"/>
                </a:solidFill>
                <a:latin typeface="SAS Monospace" panose="020B0609020202020204" pitchFamily="49" charset="0"/>
              </a:rPr>
              <a:t>                                                  Score</a:t>
            </a:r>
          </a:p>
          <a:p>
            <a:r>
              <a:rPr lang="it-IT" sz="1200" b="1" i="0" u="none" strike="noStrike" baseline="0" dirty="0">
                <a:solidFill>
                  <a:srgbClr val="0000FF"/>
                </a:solidFill>
                <a:latin typeface="SAS Monospace" panose="020B0609020202020204" pitchFamily="49" charset="0"/>
              </a:rPr>
              <a:t>                            Effect     DF    Chi-Square    Pr &gt; ChiSq</a:t>
            </a:r>
          </a:p>
          <a:p>
            <a:endParaRPr lang="en-US" sz="1200" b="1" i="0" u="none" strike="noStrike" baseline="0" dirty="0">
              <a:solidFill>
                <a:srgbClr val="0000FF"/>
              </a:solidFill>
              <a:latin typeface="SAS Monospace" panose="020B0609020202020204" pitchFamily="49" charset="0"/>
            </a:endParaRPr>
          </a:p>
          <a:p>
            <a:r>
              <a:rPr lang="en-US" sz="1200" b="1" i="0" u="none" strike="noStrike" baseline="0" dirty="0">
                <a:solidFill>
                  <a:srgbClr val="0000FF"/>
                </a:solidFill>
                <a:latin typeface="SAS Monospace" panose="020B0609020202020204" pitchFamily="49" charset="0"/>
              </a:rPr>
              <a:t>                            smoke       1        8.8371        0.0030</a:t>
            </a:r>
          </a:p>
          <a:p>
            <a:r>
              <a:rPr lang="en-US" sz="1200" b="1" i="0" u="none" strike="noStrike" baseline="0" dirty="0">
                <a:solidFill>
                  <a:srgbClr val="0000FF"/>
                </a:solidFill>
                <a:latin typeface="SAS Monospace" panose="020B0609020202020204" pitchFamily="49" charset="0"/>
              </a:rPr>
              <a:t>                            race        2        7.0396        0.0296</a:t>
            </a:r>
          </a:p>
          <a:p>
            <a:r>
              <a:rPr lang="en-US" sz="1200" b="1" i="0" u="none" strike="noStrike" baseline="0" dirty="0">
                <a:solidFill>
                  <a:srgbClr val="0000FF"/>
                </a:solidFill>
                <a:latin typeface="SAS Monospace" panose="020B0609020202020204" pitchFamily="49" charset="0"/>
              </a:rPr>
              <a:t>                            poverty     1        0.6176        0.4319</a:t>
            </a:r>
          </a:p>
          <a:p>
            <a:r>
              <a:rPr lang="en-US" sz="1200" b="1" i="0" u="none" strike="noStrike" baseline="0" dirty="0">
                <a:solidFill>
                  <a:srgbClr val="0000FF"/>
                </a:solidFill>
                <a:latin typeface="SAS Monospace" panose="020B0609020202020204" pitchFamily="49" charset="0"/>
              </a:rPr>
              <a:t>                            alcohol     1        1.7646        0.1841</a:t>
            </a:r>
          </a:p>
          <a:p>
            <a:r>
              <a:rPr lang="en-US" sz="1200" b="1" i="0" u="none" strike="noStrike" baseline="0" dirty="0">
                <a:solidFill>
                  <a:srgbClr val="0000FF"/>
                </a:solidFill>
                <a:latin typeface="SAS Monospace" panose="020B0609020202020204" pitchFamily="49" charset="0"/>
              </a:rPr>
              <a:t>                            </a:t>
            </a:r>
            <a:r>
              <a:rPr lang="en-US" sz="1200" b="1" i="0" u="none" strike="noStrike" baseline="0" dirty="0" err="1">
                <a:solidFill>
                  <a:srgbClr val="0000FF"/>
                </a:solidFill>
                <a:latin typeface="SAS Monospace" panose="020B0609020202020204" pitchFamily="49" charset="0"/>
              </a:rPr>
              <a:t>agemth</a:t>
            </a:r>
            <a:r>
              <a:rPr lang="en-US" sz="1200" b="1" i="0" u="none" strike="noStrike" baseline="0" dirty="0">
                <a:solidFill>
                  <a:srgbClr val="0000FF"/>
                </a:solidFill>
                <a:latin typeface="SAS Monospace" panose="020B0609020202020204" pitchFamily="49" charset="0"/>
              </a:rPr>
              <a:t>      1        0.1317        0.7166</a:t>
            </a:r>
          </a:p>
          <a:p>
            <a:r>
              <a:rPr lang="en-US" sz="1200" b="1" i="0" u="none" strike="noStrike" baseline="0" dirty="0">
                <a:solidFill>
                  <a:srgbClr val="0000FF"/>
                </a:solidFill>
                <a:latin typeface="SAS Monospace" panose="020B0609020202020204" pitchFamily="49" charset="0"/>
              </a:rPr>
              <a:t>                            </a:t>
            </a:r>
            <a:r>
              <a:rPr lang="en-US" sz="1200" b="1" i="0" u="none" strike="noStrike" baseline="0" dirty="0" err="1">
                <a:solidFill>
                  <a:srgbClr val="0000FF"/>
                </a:solidFill>
                <a:latin typeface="SAS Monospace" panose="020B0609020202020204" pitchFamily="49" charset="0"/>
              </a:rPr>
              <a:t>yschool</a:t>
            </a:r>
            <a:r>
              <a:rPr lang="en-US" sz="1200" b="1" i="0" u="none" strike="noStrike" baseline="0" dirty="0">
                <a:solidFill>
                  <a:srgbClr val="0000FF"/>
                </a:solidFill>
                <a:latin typeface="SAS Monospace" panose="020B0609020202020204" pitchFamily="49" charset="0"/>
              </a:rPr>
              <a:t>     1        5.9089        0.0151</a:t>
            </a:r>
          </a:p>
          <a:p>
            <a:r>
              <a:rPr lang="en-US" sz="1200" b="1" i="0" u="none" strike="noStrike" baseline="0" dirty="0">
                <a:solidFill>
                  <a:srgbClr val="0000FF"/>
                </a:solidFill>
                <a:latin typeface="SAS Monospace" panose="020B0609020202020204" pitchFamily="49" charset="0"/>
              </a:rPr>
              <a:t>                            pc3mth      1        0.1411        0.7072</a:t>
            </a:r>
            <a:endParaRPr lang="en-US" sz="1200" b="1" dirty="0">
              <a:solidFill>
                <a:srgbClr val="0000FF"/>
              </a:solidFill>
            </a:endParaRPr>
          </a:p>
        </p:txBody>
      </p:sp>
      <p:sp>
        <p:nvSpPr>
          <p:cNvPr id="6" name="TextBox 5">
            <a:extLst>
              <a:ext uri="{FF2B5EF4-FFF2-40B4-BE49-F238E27FC236}">
                <a16:creationId xmlns:a16="http://schemas.microsoft.com/office/drawing/2014/main" id="{B5ACFB8C-7860-49B7-B4FC-F3D7EDC8C36E}"/>
              </a:ext>
            </a:extLst>
          </p:cNvPr>
          <p:cNvSpPr txBox="1"/>
          <p:nvPr/>
        </p:nvSpPr>
        <p:spPr>
          <a:xfrm>
            <a:off x="1447800" y="4449870"/>
            <a:ext cx="5029200" cy="369332"/>
          </a:xfrm>
          <a:prstGeom prst="rect">
            <a:avLst/>
          </a:prstGeom>
          <a:noFill/>
        </p:spPr>
        <p:txBody>
          <a:bodyPr wrap="square">
            <a:spAutoFit/>
          </a:bodyPr>
          <a:lstStyle/>
          <a:p>
            <a:pPr algn="ctr"/>
            <a:r>
              <a:rPr lang="en-US" sz="1800" b="1" i="0" u="none" strike="noStrike" baseline="0" dirty="0">
                <a:latin typeface="SAS Monospace" panose="020B0609020202020204" pitchFamily="49" charset="0"/>
              </a:rPr>
              <a:t>Step 1. Effect smoke is entered. </a:t>
            </a:r>
            <a:endParaRPr lang="en-US" sz="1800" b="1" dirty="0"/>
          </a:p>
        </p:txBody>
      </p:sp>
      <p:sp>
        <p:nvSpPr>
          <p:cNvPr id="8" name="TextBox 7">
            <a:extLst>
              <a:ext uri="{FF2B5EF4-FFF2-40B4-BE49-F238E27FC236}">
                <a16:creationId xmlns:a16="http://schemas.microsoft.com/office/drawing/2014/main" id="{5FF2F5C3-4D1D-48AF-A8F9-47F81E6BD160}"/>
              </a:ext>
            </a:extLst>
          </p:cNvPr>
          <p:cNvSpPr txBox="1"/>
          <p:nvPr/>
        </p:nvSpPr>
        <p:spPr>
          <a:xfrm>
            <a:off x="138642" y="4981805"/>
            <a:ext cx="8805333" cy="1261884"/>
          </a:xfrm>
          <a:prstGeom prst="rect">
            <a:avLst/>
          </a:prstGeom>
          <a:noFill/>
        </p:spPr>
        <p:txBody>
          <a:bodyPr wrap="square">
            <a:spAutoFit/>
          </a:bodyPr>
          <a:lstStyle/>
          <a:p>
            <a:r>
              <a:rPr lang="en-US" sz="1200" b="1" i="0" u="none" strike="noStrike" baseline="0" dirty="0">
                <a:solidFill>
                  <a:srgbClr val="0000FF"/>
                </a:solidFill>
                <a:latin typeface="SAS Monospace" panose="020B0609020202020204" pitchFamily="49" charset="0"/>
              </a:rPr>
              <a:t>Final model      </a:t>
            </a:r>
            <a:r>
              <a:rPr lang="en-US" sz="1400" b="1" i="0" u="none" strike="noStrike" baseline="0" dirty="0">
                <a:solidFill>
                  <a:srgbClr val="0000FF"/>
                </a:solidFill>
                <a:latin typeface="SAS Monospace" panose="020B0609020202020204" pitchFamily="49" charset="0"/>
              </a:rPr>
              <a:t>Analysis of Maximum Likelihood Estimates</a:t>
            </a:r>
          </a:p>
          <a:p>
            <a:r>
              <a:rPr lang="en-US" sz="1400" b="1" i="0" u="none" strike="noStrike" baseline="0" dirty="0">
                <a:solidFill>
                  <a:srgbClr val="0000FF"/>
                </a:solidFill>
                <a:latin typeface="SAS Monospace" panose="020B0609020202020204" pitchFamily="49" charset="0"/>
              </a:rPr>
              <a:t>                   </a:t>
            </a:r>
            <a:r>
              <a:rPr lang="en-US" sz="1200" b="1" i="0" u="none" strike="noStrike" baseline="0" dirty="0">
                <a:solidFill>
                  <a:srgbClr val="0000FF"/>
                </a:solidFill>
                <a:latin typeface="SAS Monospace" panose="020B0609020202020204" pitchFamily="49" charset="0"/>
              </a:rPr>
              <a:t>Parameter   Standard                         Hazard  95% Hazard Ratio</a:t>
            </a:r>
          </a:p>
          <a:p>
            <a:r>
              <a:rPr lang="it-IT" sz="1200" b="1" i="0" u="none" strike="noStrike" baseline="0" dirty="0">
                <a:solidFill>
                  <a:srgbClr val="0000FF"/>
                </a:solidFill>
                <a:latin typeface="SAS Monospace" panose="020B0609020202020204" pitchFamily="49" charset="0"/>
              </a:rPr>
              <a:t>   Parameter   DF   Estimate      Error Chi-Square Pr &gt; ChiSq    Ratio Confidence Limits Label</a:t>
            </a:r>
          </a:p>
          <a:p>
            <a:r>
              <a:rPr lang="en-US" sz="1200" b="1" i="0" u="none" strike="noStrike" baseline="0" dirty="0">
                <a:solidFill>
                  <a:srgbClr val="0000FF"/>
                </a:solidFill>
                <a:latin typeface="SAS Monospace" panose="020B0609020202020204" pitchFamily="49" charset="0"/>
              </a:rPr>
              <a:t>   smoke        1    0.26818    0.07557    12.5945     0.0004    1.308    1.128    1.516</a:t>
            </a:r>
          </a:p>
          <a:p>
            <a:r>
              <a:rPr lang="en-US" sz="1200" b="1" i="0" u="none" strike="noStrike" baseline="0" dirty="0">
                <a:solidFill>
                  <a:srgbClr val="0000FF"/>
                </a:solidFill>
                <a:latin typeface="SAS Monospace" panose="020B0609020202020204" pitchFamily="49" charset="0"/>
              </a:rPr>
              <a:t>   race      1  1   -0.30343    0.09438    10.3371     0.0013    0.738    0.614    0.888 race 1</a:t>
            </a:r>
          </a:p>
          <a:p>
            <a:r>
              <a:rPr lang="en-US" sz="1200" b="1" i="0" u="none" strike="noStrike" baseline="0" dirty="0">
                <a:solidFill>
                  <a:srgbClr val="0000FF"/>
                </a:solidFill>
                <a:latin typeface="SAS Monospace" panose="020B0609020202020204" pitchFamily="49" charset="0"/>
              </a:rPr>
              <a:t>   race      2  1   -0.16844    0.12617     1.7821     0.1819    0.845    0.660    1.082 race 2</a:t>
            </a:r>
          </a:p>
        </p:txBody>
      </p:sp>
    </p:spTree>
    <p:extLst>
      <p:ext uri="{BB962C8B-B14F-4D97-AF65-F5344CB8AC3E}">
        <p14:creationId xmlns:p14="http://schemas.microsoft.com/office/powerpoint/2010/main" val="1766719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75BE-C3A3-46E1-988E-DAF27695D2FC}"/>
              </a:ext>
            </a:extLst>
          </p:cNvPr>
          <p:cNvSpPr>
            <a:spLocks noGrp="1"/>
          </p:cNvSpPr>
          <p:nvPr>
            <p:ph type="title"/>
          </p:nvPr>
        </p:nvSpPr>
        <p:spPr/>
        <p:txBody>
          <a:bodyPr/>
          <a:lstStyle/>
          <a:p>
            <a:r>
              <a:rPr lang="en-US" dirty="0"/>
              <a:t>Interpretation of the model</a:t>
            </a:r>
          </a:p>
        </p:txBody>
      </p:sp>
      <p:sp>
        <p:nvSpPr>
          <p:cNvPr id="3" name="Content Placeholder 2">
            <a:extLst>
              <a:ext uri="{FF2B5EF4-FFF2-40B4-BE49-F238E27FC236}">
                <a16:creationId xmlns:a16="http://schemas.microsoft.com/office/drawing/2014/main" id="{8C48866F-90D7-42A4-BBE0-DA398D356B51}"/>
              </a:ext>
            </a:extLst>
          </p:cNvPr>
          <p:cNvSpPr>
            <a:spLocks noGrp="1"/>
          </p:cNvSpPr>
          <p:nvPr>
            <p:ph idx="1"/>
          </p:nvPr>
        </p:nvSpPr>
        <p:spPr/>
        <p:txBody>
          <a:bodyPr/>
          <a:lstStyle/>
          <a:p>
            <a:r>
              <a:rPr lang="en-US" sz="2800" dirty="0"/>
              <a:t>White had a significantly lower risk of weaning than Other after adjusting for smoking </a:t>
            </a:r>
          </a:p>
          <a:p>
            <a:pPr lvl="1"/>
            <a:r>
              <a:rPr lang="en-US" sz="2400" dirty="0"/>
              <a:t>HR=0.74 (0.61, 0.89); p&lt;0.01 </a:t>
            </a:r>
          </a:p>
          <a:p>
            <a:pPr lvl="1"/>
            <a:r>
              <a:rPr lang="en-US" sz="2400" dirty="0"/>
              <a:t>26% lower risk of weaning</a:t>
            </a:r>
          </a:p>
          <a:p>
            <a:r>
              <a:rPr lang="en-US" sz="2800" dirty="0"/>
              <a:t>Mothers who smoked had a significantly higher risk of weaning than mothers who didn’t after adjusting for race</a:t>
            </a:r>
          </a:p>
          <a:p>
            <a:pPr lvl="1"/>
            <a:r>
              <a:rPr lang="en-US" sz="2400" dirty="0"/>
              <a:t>HR=1.31 (1.13, 1.52); p=0.0004</a:t>
            </a:r>
          </a:p>
          <a:p>
            <a:pPr lvl="1"/>
            <a:r>
              <a:rPr lang="en-US" sz="2400" dirty="0"/>
              <a:t>31% higher risk for weaning</a:t>
            </a:r>
          </a:p>
        </p:txBody>
      </p:sp>
    </p:spTree>
    <p:extLst>
      <p:ext uri="{BB962C8B-B14F-4D97-AF65-F5344CB8AC3E}">
        <p14:creationId xmlns:p14="http://schemas.microsoft.com/office/powerpoint/2010/main" val="2536608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2FF66-C5D6-42F2-9ADB-FF4D3EB73057}"/>
              </a:ext>
            </a:extLst>
          </p:cNvPr>
          <p:cNvSpPr>
            <a:spLocks noGrp="1"/>
          </p:cNvSpPr>
          <p:nvPr>
            <p:ph type="title"/>
          </p:nvPr>
        </p:nvSpPr>
        <p:spPr/>
        <p:txBody>
          <a:bodyPr/>
          <a:lstStyle/>
          <a:p>
            <a:r>
              <a:rPr lang="en-US" b="0" i="0" u="none" strike="noStrike" baseline="0" dirty="0"/>
              <a:t>Disadvantages of automatic routines</a:t>
            </a:r>
            <a:endParaRPr lang="en-US" dirty="0"/>
          </a:p>
        </p:txBody>
      </p:sp>
      <p:sp>
        <p:nvSpPr>
          <p:cNvPr id="3" name="Content Placeholder 2">
            <a:extLst>
              <a:ext uri="{FF2B5EF4-FFF2-40B4-BE49-F238E27FC236}">
                <a16:creationId xmlns:a16="http://schemas.microsoft.com/office/drawing/2014/main" id="{8DDBD4BB-B089-4AB5-83D0-69583C24B409}"/>
              </a:ext>
            </a:extLst>
          </p:cNvPr>
          <p:cNvSpPr>
            <a:spLocks noGrp="1"/>
          </p:cNvSpPr>
          <p:nvPr>
            <p:ph idx="1"/>
          </p:nvPr>
        </p:nvSpPr>
        <p:spPr>
          <a:xfrm>
            <a:off x="304800" y="2326240"/>
            <a:ext cx="8534400" cy="4495800"/>
          </a:xfrm>
        </p:spPr>
        <p:txBody>
          <a:bodyPr/>
          <a:lstStyle/>
          <a:p>
            <a:pPr algn="l"/>
            <a:r>
              <a:rPr lang="en-US" sz="2400" b="0" i="0" u="none" strike="noStrike" baseline="0" dirty="0">
                <a:solidFill>
                  <a:srgbClr val="292934"/>
                </a:solidFill>
              </a:rPr>
              <a:t>They typically lead to one particular subset of variables, rather than a set of equally good ones.</a:t>
            </a:r>
          </a:p>
          <a:p>
            <a:pPr algn="l"/>
            <a:r>
              <a:rPr lang="en-US" sz="2400" b="0" i="0" u="none" strike="noStrike" baseline="0" dirty="0">
                <a:solidFill>
                  <a:srgbClr val="292934"/>
                </a:solidFill>
              </a:rPr>
              <a:t>The subsets found might be different for different selection routines.</a:t>
            </a:r>
          </a:p>
          <a:p>
            <a:pPr algn="l"/>
            <a:r>
              <a:rPr lang="en-US" sz="2400" b="0" i="0" u="none" strike="noStrike" baseline="0" dirty="0">
                <a:solidFill>
                  <a:srgbClr val="292934"/>
                </a:solidFill>
              </a:rPr>
              <a:t>They generally tend not to account for the hierarchical principle.</a:t>
            </a:r>
          </a:p>
          <a:p>
            <a:pPr algn="l"/>
            <a:r>
              <a:rPr lang="en-US" sz="2400" b="0" i="0" u="none" strike="noStrike" baseline="0" dirty="0">
                <a:solidFill>
                  <a:srgbClr val="292934"/>
                </a:solidFill>
              </a:rPr>
              <a:t>Dependent on the stopping rule.</a:t>
            </a:r>
          </a:p>
          <a:p>
            <a:pPr algn="l"/>
            <a:r>
              <a:rPr lang="en-US" sz="2400" b="0" i="0" u="none" strike="noStrike" baseline="0" dirty="0">
                <a:solidFill>
                  <a:srgbClr val="292934"/>
                </a:solidFill>
              </a:rPr>
              <a:t>It does not foster critical thinking about the problem.</a:t>
            </a:r>
            <a:endParaRPr lang="en-US" sz="2400" dirty="0"/>
          </a:p>
        </p:txBody>
      </p:sp>
    </p:spTree>
    <p:extLst>
      <p:ext uri="{BB962C8B-B14F-4D97-AF65-F5344CB8AC3E}">
        <p14:creationId xmlns:p14="http://schemas.microsoft.com/office/powerpoint/2010/main" val="570764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990600"/>
            <a:ext cx="8229600" cy="715962"/>
          </a:xfrm>
        </p:spPr>
        <p:txBody>
          <a:bodyPr/>
          <a:lstStyle/>
          <a:p>
            <a:pPr algn="ctr"/>
            <a:r>
              <a:rPr lang="en-US" altLang="en-US" sz="4000" dirty="0"/>
              <a:t>Purposeful Strategy </a:t>
            </a:r>
          </a:p>
        </p:txBody>
      </p:sp>
      <p:sp>
        <p:nvSpPr>
          <p:cNvPr id="7" name="TextBox 6">
            <a:extLst>
              <a:ext uri="{FF2B5EF4-FFF2-40B4-BE49-F238E27FC236}">
                <a16:creationId xmlns:a16="http://schemas.microsoft.com/office/drawing/2014/main" id="{A54E842D-8BDE-4BF4-9773-D1B1DC768A61}"/>
              </a:ext>
            </a:extLst>
          </p:cNvPr>
          <p:cNvSpPr txBox="1"/>
          <p:nvPr/>
        </p:nvSpPr>
        <p:spPr>
          <a:xfrm>
            <a:off x="609600" y="2514600"/>
            <a:ext cx="7620000" cy="1569660"/>
          </a:xfrm>
          <a:prstGeom prst="rect">
            <a:avLst/>
          </a:prstGeom>
          <a:noFill/>
        </p:spPr>
        <p:txBody>
          <a:bodyPr wrap="square">
            <a:spAutoFit/>
          </a:bodyPr>
          <a:lstStyle/>
          <a:p>
            <a:pPr algn="ctr"/>
            <a:r>
              <a:rPr lang="en-US" sz="3200" b="0" i="0" u="none" strike="noStrike" baseline="0" dirty="0">
                <a:solidFill>
                  <a:srgbClr val="292934"/>
                </a:solidFill>
                <a:latin typeface="+mj-lt"/>
              </a:rPr>
              <a:t>The model selection strategy depends to some extent on the purpose of the study.</a:t>
            </a:r>
            <a:endParaRPr lang="en-US" sz="3200" dirty="0">
              <a:latin typeface="+mj-lt"/>
            </a:endParaRPr>
          </a:p>
        </p:txBody>
      </p:sp>
    </p:spTree>
    <p:extLst>
      <p:ext uri="{BB962C8B-B14F-4D97-AF65-F5344CB8AC3E}">
        <p14:creationId xmlns:p14="http://schemas.microsoft.com/office/powerpoint/2010/main" val="1284918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1066800"/>
            <a:ext cx="8229600" cy="715962"/>
          </a:xfrm>
        </p:spPr>
        <p:txBody>
          <a:bodyPr/>
          <a:lstStyle/>
          <a:p>
            <a:pPr algn="ctr"/>
            <a:r>
              <a:rPr lang="en-US" dirty="0"/>
              <a:t>Collett’s Selection Approach</a:t>
            </a:r>
            <a:endParaRPr lang="en-US" altLang="en-US" dirty="0"/>
          </a:p>
        </p:txBody>
      </p:sp>
      <p:sp>
        <p:nvSpPr>
          <p:cNvPr id="41987" name="Rectangle 3"/>
          <p:cNvSpPr>
            <a:spLocks noGrp="1" noChangeArrowheads="1"/>
          </p:cNvSpPr>
          <p:nvPr>
            <p:ph idx="1"/>
          </p:nvPr>
        </p:nvSpPr>
        <p:spPr>
          <a:xfrm>
            <a:off x="304800" y="1951037"/>
            <a:ext cx="8534400" cy="4906963"/>
          </a:xfrm>
        </p:spPr>
        <p:txBody>
          <a:bodyPr/>
          <a:lstStyle/>
          <a:p>
            <a:pPr algn="l"/>
            <a:r>
              <a:rPr lang="en-US" sz="2800" b="0" i="0" u="none" strike="noStrike" baseline="0" dirty="0">
                <a:solidFill>
                  <a:srgbClr val="292934"/>
                </a:solidFill>
              </a:rPr>
              <a:t>Step 0:</a:t>
            </a:r>
          </a:p>
          <a:p>
            <a:pPr lvl="1"/>
            <a:r>
              <a:rPr lang="en-US" sz="2400" b="0" i="0" u="none" strike="noStrike" baseline="0" dirty="0">
                <a:solidFill>
                  <a:srgbClr val="292934"/>
                </a:solidFill>
              </a:rPr>
              <a:t>Identify a set of explanatory variables that have the potential for being included in a model</a:t>
            </a:r>
          </a:p>
          <a:p>
            <a:pPr lvl="1"/>
            <a:r>
              <a:rPr lang="en-US" sz="2400" b="0" i="0" u="none" strike="noStrike" baseline="0" dirty="0">
                <a:solidFill>
                  <a:srgbClr val="292934"/>
                </a:solidFill>
              </a:rPr>
              <a:t>This approach assumes that all variables are considered to be on an equal footing, and there is no a priori reason to include any specific variables (like treatment).</a:t>
            </a:r>
          </a:p>
          <a:p>
            <a:pPr algn="l"/>
            <a:r>
              <a:rPr lang="en-US" sz="2800" b="0" i="0" u="none" strike="noStrike" baseline="0" dirty="0">
                <a:solidFill>
                  <a:srgbClr val="292934"/>
                </a:solidFill>
              </a:rPr>
              <a:t>Steps 1-4:</a:t>
            </a:r>
          </a:p>
          <a:p>
            <a:pPr lvl="1"/>
            <a:r>
              <a:rPr lang="en-US" sz="2400" b="0" i="0" u="none" strike="noStrike" baseline="0" dirty="0">
                <a:solidFill>
                  <a:srgbClr val="292934"/>
                </a:solidFill>
              </a:rPr>
              <a:t>Determine the combination of variables to be included</a:t>
            </a:r>
          </a:p>
          <a:p>
            <a:pPr lvl="1"/>
            <a:r>
              <a:rPr lang="en-US" sz="2400" b="0" i="0" u="none" strike="noStrike" baseline="0" dirty="0">
                <a:solidFill>
                  <a:srgbClr val="292934"/>
                </a:solidFill>
              </a:rPr>
              <a:t>In practice, there will not be a unique combination of variables; there are likely to be a number of equally good models</a:t>
            </a:r>
            <a:endParaRPr lang="en-US" sz="2400" dirty="0"/>
          </a:p>
        </p:txBody>
      </p:sp>
    </p:spTree>
    <p:extLst>
      <p:ext uri="{BB962C8B-B14F-4D97-AF65-F5344CB8AC3E}">
        <p14:creationId xmlns:p14="http://schemas.microsoft.com/office/powerpoint/2010/main" val="244465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02751" y="990600"/>
            <a:ext cx="8229600" cy="715962"/>
          </a:xfrm>
        </p:spPr>
        <p:txBody>
          <a:bodyPr/>
          <a:lstStyle/>
          <a:p>
            <a:pPr algn="ctr"/>
            <a:r>
              <a:rPr lang="en-US" dirty="0"/>
              <a:t>Collett’s Approach (cont’d)</a:t>
            </a:r>
            <a:endParaRPr lang="en-US" altLang="en-US" dirty="0"/>
          </a:p>
        </p:txBody>
      </p:sp>
      <p:sp>
        <p:nvSpPr>
          <p:cNvPr id="41987" name="Rectangle 3"/>
          <p:cNvSpPr>
            <a:spLocks noGrp="1" noChangeArrowheads="1"/>
          </p:cNvSpPr>
          <p:nvPr>
            <p:ph idx="1"/>
          </p:nvPr>
        </p:nvSpPr>
        <p:spPr>
          <a:xfrm>
            <a:off x="304800" y="2209800"/>
            <a:ext cx="8534400" cy="4906963"/>
          </a:xfrm>
        </p:spPr>
        <p:txBody>
          <a:bodyPr/>
          <a:lstStyle/>
          <a:p>
            <a:pPr algn="l"/>
            <a:r>
              <a:rPr lang="en-US" sz="2400" b="0" i="0" u="none" strike="noStrike" baseline="0" dirty="0">
                <a:solidFill>
                  <a:srgbClr val="292934"/>
                </a:solidFill>
              </a:rPr>
              <a:t>If the number of potential explanatory variables (including interactions, non-linear terms etc.) is not too large, it might be feasible to consider all combinations of terms.</a:t>
            </a:r>
          </a:p>
          <a:p>
            <a:pPr algn="l"/>
            <a:r>
              <a:rPr lang="en-US" sz="2400" b="0" i="0" u="none" strike="noStrike" baseline="0" dirty="0">
                <a:solidFill>
                  <a:srgbClr val="292934"/>
                </a:solidFill>
              </a:rPr>
              <a:t>When the number of variables is relatively large, the number of possible models that need to be fitted can be computationally expensive.</a:t>
            </a:r>
          </a:p>
          <a:p>
            <a:pPr algn="l"/>
            <a:r>
              <a:rPr lang="en-US" sz="2400" b="0" i="0" u="none" strike="noStrike" baseline="0" dirty="0">
                <a:solidFill>
                  <a:srgbClr val="292934"/>
                </a:solidFill>
              </a:rPr>
              <a:t>Automatic selection routines might seem to be an attractive option</a:t>
            </a:r>
            <a:endParaRPr lang="en-US" sz="2400" dirty="0"/>
          </a:p>
        </p:txBody>
      </p:sp>
    </p:spTree>
    <p:extLst>
      <p:ext uri="{BB962C8B-B14F-4D97-AF65-F5344CB8AC3E}">
        <p14:creationId xmlns:p14="http://schemas.microsoft.com/office/powerpoint/2010/main" val="45126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92476" y="990600"/>
            <a:ext cx="8229600" cy="715962"/>
          </a:xfrm>
        </p:spPr>
        <p:txBody>
          <a:bodyPr/>
          <a:lstStyle/>
          <a:p>
            <a:pPr algn="ctr"/>
            <a:r>
              <a:rPr lang="en-US" dirty="0"/>
              <a:t>Collett’s Approach (cont’d)</a:t>
            </a:r>
            <a:endParaRPr lang="en-US" altLang="en-US" dirty="0"/>
          </a:p>
        </p:txBody>
      </p:sp>
      <p:sp>
        <p:nvSpPr>
          <p:cNvPr id="41987" name="Rectangle 3"/>
          <p:cNvSpPr>
            <a:spLocks noGrp="1" noChangeArrowheads="1"/>
          </p:cNvSpPr>
          <p:nvPr>
            <p:ph idx="1"/>
          </p:nvPr>
        </p:nvSpPr>
        <p:spPr>
          <a:xfrm>
            <a:off x="576209" y="2057400"/>
            <a:ext cx="8534400" cy="4906963"/>
          </a:xfrm>
        </p:spPr>
        <p:txBody>
          <a:bodyPr/>
          <a:lstStyle/>
          <a:p>
            <a:r>
              <a:rPr lang="en-US" sz="2400" dirty="0"/>
              <a:t>Step 1: Fit a univariate model for each covariate, and identify the predictors significant at some level, say, 0.20. </a:t>
            </a:r>
            <a:br>
              <a:rPr lang="en-US" sz="2400" dirty="0"/>
            </a:br>
            <a:endParaRPr lang="en-US" sz="2400" dirty="0"/>
          </a:p>
          <a:p>
            <a:r>
              <a:rPr lang="en-US" sz="2400" dirty="0"/>
              <a:t>Step 2: Fit a multivariate model with all significant univariate predictors and use backward selection to eliminate nonsignificant variables at some level, say, 0.10.  </a:t>
            </a:r>
          </a:p>
        </p:txBody>
      </p:sp>
    </p:spTree>
    <p:extLst>
      <p:ext uri="{BB962C8B-B14F-4D97-AF65-F5344CB8AC3E}">
        <p14:creationId xmlns:p14="http://schemas.microsoft.com/office/powerpoint/2010/main" val="38613763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274638"/>
            <a:ext cx="8229600" cy="715962"/>
          </a:xfrm>
        </p:spPr>
        <p:txBody>
          <a:bodyPr/>
          <a:lstStyle/>
          <a:p>
            <a:pPr algn="ctr"/>
            <a:r>
              <a:rPr lang="en-US" dirty="0"/>
              <a:t>Collett’s Approach</a:t>
            </a:r>
            <a:r>
              <a:rPr lang="en-US" altLang="en-US" dirty="0"/>
              <a:t> (cont’d)</a:t>
            </a:r>
          </a:p>
        </p:txBody>
      </p:sp>
      <p:sp>
        <p:nvSpPr>
          <p:cNvPr id="41987" name="Rectangle 3"/>
          <p:cNvSpPr>
            <a:spLocks noGrp="1" noChangeArrowheads="1"/>
          </p:cNvSpPr>
          <p:nvPr>
            <p:ph idx="1"/>
          </p:nvPr>
        </p:nvSpPr>
        <p:spPr>
          <a:xfrm>
            <a:off x="461481" y="1981200"/>
            <a:ext cx="8534400" cy="5135563"/>
          </a:xfrm>
        </p:spPr>
        <p:txBody>
          <a:bodyPr/>
          <a:lstStyle/>
          <a:p>
            <a:r>
              <a:rPr lang="en-US" sz="2800" dirty="0"/>
              <a:t>Step 3: Starting with final Step 2 model</a:t>
            </a:r>
          </a:p>
          <a:p>
            <a:pPr lvl="1"/>
            <a:r>
              <a:rPr lang="en-US" sz="2400" dirty="0"/>
              <a:t>Consider each of the non-significant variables from Step 1 using forward selection, with significance level, say 0.10. </a:t>
            </a:r>
          </a:p>
          <a:p>
            <a:r>
              <a:rPr lang="en-US" sz="2800" dirty="0"/>
              <a:t>Step 4: Do final pruning of main-effects model </a:t>
            </a:r>
          </a:p>
          <a:p>
            <a:pPr lvl="1"/>
            <a:r>
              <a:rPr lang="en-US" sz="2400" dirty="0"/>
              <a:t>omit variables that are non-significant and add any that are significant using stepwise regression with significance level, say, 0.10. </a:t>
            </a:r>
          </a:p>
          <a:p>
            <a:pPr lvl="1"/>
            <a:r>
              <a:rPr lang="en-US" sz="2400" dirty="0"/>
              <a:t>At this stage, you may also consider adding interactions between any of the main effects currently in the model, under the hierarchical principle.</a:t>
            </a:r>
            <a:endParaRPr lang="en-US" altLang="en-US" sz="2400" dirty="0"/>
          </a:p>
        </p:txBody>
      </p:sp>
    </p:spTree>
    <p:extLst>
      <p:ext uri="{BB962C8B-B14F-4D97-AF65-F5344CB8AC3E}">
        <p14:creationId xmlns:p14="http://schemas.microsoft.com/office/powerpoint/2010/main" val="13272496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BE9D-B824-413A-91CA-7855A05EC6BB}"/>
              </a:ext>
            </a:extLst>
          </p:cNvPr>
          <p:cNvSpPr>
            <a:spLocks noGrp="1"/>
          </p:cNvSpPr>
          <p:nvPr>
            <p:ph type="title"/>
          </p:nvPr>
        </p:nvSpPr>
        <p:spPr/>
        <p:txBody>
          <a:bodyPr/>
          <a:lstStyle/>
          <a:p>
            <a:r>
              <a:rPr lang="en-US" dirty="0"/>
              <a:t>Collett’s Approach</a:t>
            </a:r>
            <a:r>
              <a:rPr lang="en-US" altLang="en-US" dirty="0"/>
              <a:t> (cont’d)</a:t>
            </a:r>
            <a:endParaRPr lang="en-US" dirty="0"/>
          </a:p>
        </p:txBody>
      </p:sp>
      <p:sp>
        <p:nvSpPr>
          <p:cNvPr id="3" name="Content Placeholder 2">
            <a:extLst>
              <a:ext uri="{FF2B5EF4-FFF2-40B4-BE49-F238E27FC236}">
                <a16:creationId xmlns:a16="http://schemas.microsoft.com/office/drawing/2014/main" id="{0D00D359-9FC9-4228-ADA2-8A6C6D53D0AE}"/>
              </a:ext>
            </a:extLst>
          </p:cNvPr>
          <p:cNvSpPr>
            <a:spLocks noGrp="1"/>
          </p:cNvSpPr>
          <p:nvPr>
            <p:ph idx="1"/>
          </p:nvPr>
        </p:nvSpPr>
        <p:spPr/>
        <p:txBody>
          <a:bodyPr/>
          <a:lstStyle/>
          <a:p>
            <a:pPr algn="l"/>
            <a:r>
              <a:rPr lang="en-US" sz="2800" b="0" i="0" u="none" strike="noStrike" baseline="0" dirty="0">
                <a:solidFill>
                  <a:srgbClr val="292934"/>
                </a:solidFill>
              </a:rPr>
              <a:t>Collett recommends using a likelihood ratio test for all variable inclusion/exclusion decisions.</a:t>
            </a:r>
          </a:p>
          <a:p>
            <a:pPr algn="l"/>
            <a:r>
              <a:rPr lang="en-US" sz="2800" b="0" i="0" u="none" strike="noStrike" baseline="0" dirty="0">
                <a:solidFill>
                  <a:srgbClr val="292934"/>
                </a:solidFill>
              </a:rPr>
              <a:t>Statistical criteria alone should not guide the model selection strategy.</a:t>
            </a:r>
          </a:p>
          <a:p>
            <a:pPr algn="l"/>
            <a:r>
              <a:rPr lang="en-US" sz="2800" b="0" i="0" u="none" strike="noStrike" baseline="0" dirty="0">
                <a:solidFill>
                  <a:srgbClr val="292934"/>
                </a:solidFill>
              </a:rPr>
              <a:t>It may not be appropriate to include particular combinations of variables.</a:t>
            </a:r>
          </a:p>
          <a:p>
            <a:pPr algn="l"/>
            <a:r>
              <a:rPr lang="en-US" sz="2800" b="0" i="0" u="none" strike="noStrike" baseline="0" dirty="0">
                <a:solidFill>
                  <a:srgbClr val="292934"/>
                </a:solidFill>
              </a:rPr>
              <a:t>It might be unwise to omit some non statistically significant variables.</a:t>
            </a:r>
          </a:p>
          <a:p>
            <a:pPr lvl="1"/>
            <a:r>
              <a:rPr lang="en-US" sz="2400" dirty="0"/>
              <a:t>Hypothesis testing vs. model prediction</a:t>
            </a:r>
          </a:p>
        </p:txBody>
      </p:sp>
    </p:spTree>
    <p:extLst>
      <p:ext uri="{BB962C8B-B14F-4D97-AF65-F5344CB8AC3E}">
        <p14:creationId xmlns:p14="http://schemas.microsoft.com/office/powerpoint/2010/main" val="34121693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0913-8FC0-4B3E-806D-05BF8914B3E7}"/>
              </a:ext>
            </a:extLst>
          </p:cNvPr>
          <p:cNvSpPr>
            <a:spLocks noGrp="1"/>
          </p:cNvSpPr>
          <p:nvPr>
            <p:ph type="title"/>
          </p:nvPr>
        </p:nvSpPr>
        <p:spPr/>
        <p:txBody>
          <a:bodyPr/>
          <a:lstStyle/>
          <a:p>
            <a:r>
              <a:rPr lang="en-US" dirty="0"/>
              <a:t>Collett’s approach: Time to weaning</a:t>
            </a:r>
          </a:p>
        </p:txBody>
      </p:sp>
      <p:sp>
        <p:nvSpPr>
          <p:cNvPr id="4" name="TextBox 3">
            <a:extLst>
              <a:ext uri="{FF2B5EF4-FFF2-40B4-BE49-F238E27FC236}">
                <a16:creationId xmlns:a16="http://schemas.microsoft.com/office/drawing/2014/main" id="{9A7B2821-7013-4744-A135-86648531049C}"/>
              </a:ext>
            </a:extLst>
          </p:cNvPr>
          <p:cNvSpPr txBox="1"/>
          <p:nvPr/>
        </p:nvSpPr>
        <p:spPr>
          <a:xfrm>
            <a:off x="228600" y="2286000"/>
            <a:ext cx="8305800" cy="1754326"/>
          </a:xfrm>
          <a:prstGeom prst="rect">
            <a:avLst/>
          </a:prstGeom>
          <a:noFill/>
        </p:spPr>
        <p:txBody>
          <a:bodyPr wrap="square">
            <a:spAutoFit/>
          </a:bodyPr>
          <a:lstStyle/>
          <a:p>
            <a:endParaRPr lang="en-US" sz="1200" b="0" i="0" u="none" strike="noStrike" baseline="0" dirty="0">
              <a:latin typeface="SAS Monospace" panose="020B0609020202020204" pitchFamily="49" charset="0"/>
            </a:endParaRPr>
          </a:p>
          <a:p>
            <a:r>
              <a:rPr lang="en-US" sz="1200" b="0" i="0" u="none" strike="noStrike" baseline="0" dirty="0">
                <a:latin typeface="SAS Monospace" panose="020B0609020202020204" pitchFamily="49" charset="0"/>
              </a:rPr>
              <a:t>   </a:t>
            </a:r>
            <a:r>
              <a:rPr lang="en-US" sz="1200" b="1" i="0" u="none" strike="noStrike" baseline="0" dirty="0">
                <a:solidFill>
                  <a:srgbClr val="0000FF"/>
                </a:solidFill>
                <a:latin typeface="SAS Monospace" panose="020B0609020202020204" pitchFamily="49" charset="0"/>
              </a:rPr>
              <a:t>Step 2: Final model                Analysis of Maximum Likelihood Estimates</a:t>
            </a:r>
          </a:p>
          <a:p>
            <a:endParaRPr lang="en-US" sz="1200" b="1" i="0" u="none" strike="noStrike" baseline="0" dirty="0">
              <a:solidFill>
                <a:srgbClr val="0000FF"/>
              </a:solidFill>
              <a:latin typeface="SAS Monospace" panose="020B0609020202020204" pitchFamily="49" charset="0"/>
            </a:endParaRPr>
          </a:p>
          <a:p>
            <a:r>
              <a:rPr lang="en-US" sz="1200" b="1" i="0" u="none" strike="noStrike" baseline="0" dirty="0">
                <a:solidFill>
                  <a:srgbClr val="0000FF"/>
                </a:solidFill>
                <a:latin typeface="SAS Monospace" panose="020B0609020202020204" pitchFamily="49" charset="0"/>
              </a:rPr>
              <a:t>                   Parameter   Standard                         Hazard  95% Hazard Ratio</a:t>
            </a:r>
          </a:p>
          <a:p>
            <a:r>
              <a:rPr lang="it-IT" sz="1200" b="1" i="0" u="none" strike="noStrike" baseline="0" dirty="0">
                <a:solidFill>
                  <a:srgbClr val="0000FF"/>
                </a:solidFill>
                <a:latin typeface="SAS Monospace" panose="020B0609020202020204" pitchFamily="49" charset="0"/>
              </a:rPr>
              <a:t>   Parameter   DF   Estimate      Error Chi-Square Pr &gt; ChiSq    Ratio Confidence Limits </a:t>
            </a:r>
          </a:p>
          <a:p>
            <a:endParaRPr lang="en-US" sz="1200" b="1" i="0" u="none" strike="noStrike" baseline="0" dirty="0">
              <a:solidFill>
                <a:srgbClr val="0000FF"/>
              </a:solidFill>
              <a:latin typeface="SAS Monospace" panose="020B0609020202020204" pitchFamily="49" charset="0"/>
            </a:endParaRPr>
          </a:p>
          <a:p>
            <a:r>
              <a:rPr lang="en-US" sz="1200" b="1" i="0" u="none" strike="noStrike" baseline="0" dirty="0">
                <a:solidFill>
                  <a:srgbClr val="0000FF"/>
                </a:solidFill>
                <a:latin typeface="SAS Monospace" panose="020B0609020202020204" pitchFamily="49" charset="0"/>
              </a:rPr>
              <a:t>   smoke        1    0.26818    0.07557    12.5945     0.0004    1.308    1.128    1.516</a:t>
            </a:r>
          </a:p>
          <a:p>
            <a:r>
              <a:rPr lang="en-US" sz="1200" b="1" i="0" u="none" strike="noStrike" baseline="0" dirty="0">
                <a:solidFill>
                  <a:srgbClr val="0000FF"/>
                </a:solidFill>
                <a:latin typeface="SAS Monospace" panose="020B0609020202020204" pitchFamily="49" charset="0"/>
              </a:rPr>
              <a:t>   race      1  1   -0.30343    0.09438    10.3371     0.0013    0.738    0.614    0.888 </a:t>
            </a:r>
          </a:p>
          <a:p>
            <a:r>
              <a:rPr lang="en-US" sz="1200" b="1" i="0" u="none" strike="noStrike" baseline="0" dirty="0">
                <a:solidFill>
                  <a:srgbClr val="0000FF"/>
                </a:solidFill>
                <a:latin typeface="SAS Monospace" panose="020B0609020202020204" pitchFamily="49" charset="0"/>
              </a:rPr>
              <a:t>   race      2  1   -0.16844    0.12617     1.7821     0.1819    0.845    0.660    1.082 </a:t>
            </a:r>
            <a:endParaRPr lang="en-US" sz="1200" b="1" dirty="0">
              <a:solidFill>
                <a:srgbClr val="0000FF"/>
              </a:solidFill>
            </a:endParaRPr>
          </a:p>
        </p:txBody>
      </p:sp>
      <p:sp>
        <p:nvSpPr>
          <p:cNvPr id="6" name="TextBox 5">
            <a:extLst>
              <a:ext uri="{FF2B5EF4-FFF2-40B4-BE49-F238E27FC236}">
                <a16:creationId xmlns:a16="http://schemas.microsoft.com/office/drawing/2014/main" id="{71273ED4-EE51-4234-9742-10506944FDFA}"/>
              </a:ext>
            </a:extLst>
          </p:cNvPr>
          <p:cNvSpPr txBox="1"/>
          <p:nvPr/>
        </p:nvSpPr>
        <p:spPr>
          <a:xfrm>
            <a:off x="409575" y="4738924"/>
            <a:ext cx="8534400" cy="307777"/>
          </a:xfrm>
          <a:prstGeom prst="rect">
            <a:avLst/>
          </a:prstGeom>
          <a:noFill/>
        </p:spPr>
        <p:txBody>
          <a:bodyPr wrap="square">
            <a:spAutoFit/>
          </a:bodyPr>
          <a:lstStyle/>
          <a:p>
            <a:r>
              <a:rPr lang="en-US" sz="1400" b="1" i="0" u="none" strike="noStrike" baseline="0" dirty="0">
                <a:solidFill>
                  <a:srgbClr val="0000FF"/>
                </a:solidFill>
                <a:latin typeface="SAS Monospace" panose="020B0609020202020204" pitchFamily="49" charset="0"/>
              </a:rPr>
              <a:t>Step 3: No (additional) effects met the 0.1 level for entry into the model.</a:t>
            </a:r>
          </a:p>
        </p:txBody>
      </p:sp>
    </p:spTree>
    <p:extLst>
      <p:ext uri="{BB962C8B-B14F-4D97-AF65-F5344CB8AC3E}">
        <p14:creationId xmlns:p14="http://schemas.microsoft.com/office/powerpoint/2010/main" val="1550182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sz="2800" dirty="0"/>
              <a:t>Focus</a:t>
            </a:r>
          </a:p>
        </p:txBody>
      </p:sp>
      <p:sp>
        <p:nvSpPr>
          <p:cNvPr id="86019" name="Rectangle 3"/>
          <p:cNvSpPr>
            <a:spLocks noGrp="1" noChangeArrowheads="1"/>
          </p:cNvSpPr>
          <p:nvPr>
            <p:ph type="body" idx="1"/>
          </p:nvPr>
        </p:nvSpPr>
        <p:spPr/>
        <p:txBody>
          <a:bodyPr/>
          <a:lstStyle/>
          <a:p>
            <a:r>
              <a:rPr lang="en-US" altLang="en-US" sz="2800" dirty="0"/>
              <a:t>Semiparametric proportional hazards (PH) regression  </a:t>
            </a:r>
          </a:p>
          <a:p>
            <a:pPr lvl="1"/>
            <a:r>
              <a:rPr lang="en-US" altLang="en-US" sz="2400" dirty="0"/>
              <a:t>Model building</a:t>
            </a:r>
          </a:p>
          <a:p>
            <a:r>
              <a:rPr lang="en-US" altLang="en-US" sz="2800" dirty="0"/>
              <a:t>Projects</a:t>
            </a:r>
          </a:p>
          <a:p>
            <a:pPr lvl="1"/>
            <a:r>
              <a:rPr lang="en-US" altLang="en-US" sz="2400" dirty="0"/>
              <a:t>An example of simulation</a:t>
            </a:r>
          </a:p>
          <a:p>
            <a:pPr lvl="1"/>
            <a:r>
              <a:rPr lang="en-US" altLang="en-US" sz="2400" dirty="0"/>
              <a:t>Presentation times</a:t>
            </a:r>
          </a:p>
          <a:p>
            <a:r>
              <a:rPr lang="en-US" altLang="en-US" sz="2800" dirty="0"/>
              <a:t>Final summary report</a:t>
            </a:r>
          </a:p>
          <a:p>
            <a:pPr marL="0" indent="0">
              <a:buNone/>
            </a:pPr>
            <a:endParaRPr lang="en-US" sz="2000" b="0" i="0" u="none" strike="noStrike" baseline="0" dirty="0"/>
          </a:p>
          <a:p>
            <a:pPr marL="0" indent="0">
              <a:buNone/>
            </a:pPr>
            <a:endParaRPr lang="en-US" sz="2400" b="0" i="0" u="none" strike="noStrike" baseline="0" dirty="0"/>
          </a:p>
          <a:p>
            <a:pPr marL="457200" lvl="1" indent="0">
              <a:buNone/>
            </a:pPr>
            <a:r>
              <a:rPr lang="en-US" altLang="en-US" sz="2400" dirty="0"/>
              <a:t> </a:t>
            </a:r>
          </a:p>
          <a:p>
            <a:pPr marL="0" indent="0">
              <a:buNone/>
            </a:pPr>
            <a:endParaRPr lang="en-US" sz="2400" dirty="0"/>
          </a:p>
        </p:txBody>
      </p:sp>
      <p:sp>
        <p:nvSpPr>
          <p:cNvPr id="2" name="Slide Number Placeholder 1">
            <a:extLst>
              <a:ext uri="{FF2B5EF4-FFF2-40B4-BE49-F238E27FC236}">
                <a16:creationId xmlns:a16="http://schemas.microsoft.com/office/drawing/2014/main" id="{BBB2ECEC-457C-4AE5-AAE9-1967B8F499A5}"/>
              </a:ext>
            </a:extLst>
          </p:cNvPr>
          <p:cNvSpPr>
            <a:spLocks noGrp="1"/>
          </p:cNvSpPr>
          <p:nvPr>
            <p:ph type="sldNum" sz="quarter" idx="12"/>
          </p:nvPr>
        </p:nvSpPr>
        <p:spPr/>
        <p:txBody>
          <a:bodyPr/>
          <a:lstStyle/>
          <a:p>
            <a:fld id="{6BE01D46-CD45-4358-B783-23D7B5182985}"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ctrTitle"/>
          </p:nvPr>
        </p:nvSpPr>
        <p:spPr/>
        <p:txBody>
          <a:bodyPr/>
          <a:lstStyle/>
          <a:p>
            <a:r>
              <a:rPr lang="en-US" altLang="en-US" sz="4400"/>
              <a:t>Model </a:t>
            </a:r>
            <a:r>
              <a:rPr lang="en-US" altLang="en-US" sz="4400" dirty="0"/>
              <a:t>Selection</a:t>
            </a:r>
          </a:p>
        </p:txBody>
      </p:sp>
    </p:spTree>
    <p:extLst>
      <p:ext uri="{BB962C8B-B14F-4D97-AF65-F5344CB8AC3E}">
        <p14:creationId xmlns:p14="http://schemas.microsoft.com/office/powerpoint/2010/main" val="19217070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371600" y="1295400"/>
            <a:ext cx="8229600" cy="487362"/>
          </a:xfrm>
        </p:spPr>
        <p:txBody>
          <a:bodyPr/>
          <a:lstStyle/>
          <a:p>
            <a:r>
              <a:rPr lang="en-US" altLang="en-US" dirty="0"/>
              <a:t>Nested models </a:t>
            </a:r>
          </a:p>
        </p:txBody>
      </p:sp>
      <p:sp>
        <p:nvSpPr>
          <p:cNvPr id="43011" name="Rectangle 3"/>
          <p:cNvSpPr>
            <a:spLocks noGrp="1" noChangeArrowheads="1"/>
          </p:cNvSpPr>
          <p:nvPr>
            <p:ph idx="1"/>
          </p:nvPr>
        </p:nvSpPr>
        <p:spPr>
          <a:xfrm>
            <a:off x="381000" y="2209800"/>
            <a:ext cx="8229600" cy="5181600"/>
          </a:xfrm>
        </p:spPr>
        <p:txBody>
          <a:bodyPr/>
          <a:lstStyle/>
          <a:p>
            <a:r>
              <a:rPr lang="en-US" altLang="en-US" sz="2400" dirty="0"/>
              <a:t>Similar to evaluating the significance of some covariate, likelihood ratio test can be performed to choose a better model.</a:t>
            </a:r>
            <a:br>
              <a:rPr lang="en-US" altLang="en-US" sz="2400" dirty="0"/>
            </a:br>
            <a:endParaRPr lang="en-US" altLang="en-US" sz="2400" dirty="0"/>
          </a:p>
          <a:p>
            <a:r>
              <a:rPr lang="en-US" sz="2400" dirty="0"/>
              <a:t>Calculate the difference in -2 log-likelihood between the two models.</a:t>
            </a:r>
            <a:br>
              <a:rPr lang="en-US" sz="2400" dirty="0"/>
            </a:br>
            <a:endParaRPr lang="en-US" sz="2400" dirty="0"/>
          </a:p>
          <a:p>
            <a:r>
              <a:rPr lang="en-US" sz="2400" dirty="0"/>
              <a:t>The difference follows a chi-squared distribution with df=df1-df2 under the null hypothesis.</a:t>
            </a:r>
            <a:endParaRPr lang="en-US" altLang="en-US" sz="2400" dirty="0"/>
          </a:p>
          <a:p>
            <a:pPr marL="0" indent="0">
              <a:buNone/>
            </a:pPr>
            <a:endParaRPr lang="en-US" altLang="en-US" dirty="0"/>
          </a:p>
        </p:txBody>
      </p:sp>
    </p:spTree>
    <p:extLst>
      <p:ext uri="{BB962C8B-B14F-4D97-AF65-F5344CB8AC3E}">
        <p14:creationId xmlns:p14="http://schemas.microsoft.com/office/powerpoint/2010/main" val="19358349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219200" y="1219201"/>
            <a:ext cx="8229600" cy="487362"/>
          </a:xfrm>
        </p:spPr>
        <p:txBody>
          <a:bodyPr/>
          <a:lstStyle/>
          <a:p>
            <a:r>
              <a:rPr lang="en-US" altLang="en-US" dirty="0"/>
              <a:t>Non-nested models </a:t>
            </a:r>
          </a:p>
        </p:txBody>
      </p:sp>
      <p:sp>
        <p:nvSpPr>
          <p:cNvPr id="43011" name="Rectangle 3"/>
          <p:cNvSpPr>
            <a:spLocks noGrp="1" noChangeArrowheads="1"/>
          </p:cNvSpPr>
          <p:nvPr>
            <p:ph idx="1"/>
          </p:nvPr>
        </p:nvSpPr>
        <p:spPr>
          <a:xfrm>
            <a:off x="457200" y="2314576"/>
            <a:ext cx="8229600" cy="5181600"/>
          </a:xfrm>
        </p:spPr>
        <p:txBody>
          <a:bodyPr/>
          <a:lstStyle/>
          <a:p>
            <a:r>
              <a:rPr lang="en-US" altLang="en-US" sz="2400" dirty="0"/>
              <a:t>Likelihood ratio test cannot be performed to compare non-nested models</a:t>
            </a:r>
          </a:p>
          <a:p>
            <a:r>
              <a:rPr lang="en-US" altLang="en-US" sz="2400" dirty="0"/>
              <a:t>AIC: -2 Log L + k*p, where k is a predetermined constant (e.g. 2) and p is the number of regression parameter.</a:t>
            </a:r>
          </a:p>
          <a:p>
            <a:pPr lvl="1"/>
            <a:r>
              <a:rPr lang="en-US" altLang="en-US" sz="2000" dirty="0"/>
              <a:t>Similar to adjusted R-square</a:t>
            </a:r>
          </a:p>
          <a:p>
            <a:pPr lvl="1"/>
            <a:r>
              <a:rPr lang="en-US" altLang="en-US" sz="2000" dirty="0"/>
              <a:t>Smaller is better!</a:t>
            </a:r>
          </a:p>
          <a:p>
            <a:r>
              <a:rPr lang="en-US" altLang="en-US" sz="2400" dirty="0"/>
              <a:t>BIC: -2 Log L + </a:t>
            </a:r>
            <a:r>
              <a:rPr lang="en-US" altLang="en-US" sz="2400" dirty="0" err="1"/>
              <a:t>df</a:t>
            </a:r>
            <a:r>
              <a:rPr lang="en-US" altLang="en-US" sz="2400" dirty="0"/>
              <a:t>(L)*log(N) (SAS: SBC)</a:t>
            </a:r>
          </a:p>
          <a:p>
            <a:r>
              <a:rPr lang="en-US" altLang="en-US" sz="2400" dirty="0"/>
              <a:t>Other penalty methods have been proposed, but AIC and BIC are most popular!</a:t>
            </a:r>
          </a:p>
        </p:txBody>
      </p:sp>
      <p:sp>
        <p:nvSpPr>
          <p:cNvPr id="43012" name="Text Box 5"/>
          <p:cNvSpPr txBox="1">
            <a:spLocks noChangeArrowheads="1"/>
          </p:cNvSpPr>
          <p:nvPr/>
        </p:nvSpPr>
        <p:spPr bwMode="auto">
          <a:xfrm>
            <a:off x="3823553" y="2667001"/>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Helvetica" pitchFamily="34" charset="0"/>
                <a:cs typeface="Helvetica" pitchFamily="34" charset="0"/>
              </a:defRPr>
            </a:lvl1pPr>
            <a:lvl2pPr marL="37931725" indent="-37474525">
              <a:spcBef>
                <a:spcPct val="20000"/>
              </a:spcBef>
              <a:buFont typeface="Arial" charset="0"/>
              <a:buChar char="–"/>
              <a:defRPr sz="2800">
                <a:solidFill>
                  <a:schemeClr val="tx1"/>
                </a:solidFill>
                <a:latin typeface="Helvetica" pitchFamily="34" charset="0"/>
                <a:cs typeface="Helvetica" pitchFamily="34" charset="0"/>
              </a:defRPr>
            </a:lvl2pPr>
            <a:lvl3pPr marL="1143000" indent="-228600">
              <a:spcBef>
                <a:spcPct val="20000"/>
              </a:spcBef>
              <a:buFont typeface="Arial" charset="0"/>
              <a:buChar char="•"/>
              <a:defRPr sz="2400">
                <a:solidFill>
                  <a:schemeClr val="tx1"/>
                </a:solidFill>
                <a:latin typeface="Helvetica" pitchFamily="34" charset="0"/>
                <a:cs typeface="Helvetica" pitchFamily="34" charset="0"/>
              </a:defRPr>
            </a:lvl3pPr>
            <a:lvl4pPr marL="1600200" indent="-228600">
              <a:spcBef>
                <a:spcPct val="20000"/>
              </a:spcBef>
              <a:buFont typeface="Arial" charset="0"/>
              <a:buChar char="–"/>
              <a:defRPr sz="2000">
                <a:solidFill>
                  <a:schemeClr val="tx1"/>
                </a:solidFill>
                <a:latin typeface="Helvetica" pitchFamily="34" charset="0"/>
                <a:cs typeface="Helvetica" pitchFamily="34" charset="0"/>
              </a:defRPr>
            </a:lvl4pPr>
            <a:lvl5pPr marL="2057400" indent="-228600">
              <a:spcBef>
                <a:spcPct val="20000"/>
              </a:spcBef>
              <a:buFont typeface="Arial" charset="0"/>
              <a:buChar char="»"/>
              <a:defRPr sz="2000">
                <a:solidFill>
                  <a:schemeClr val="tx1"/>
                </a:solidFill>
                <a:latin typeface="Helvetica" pitchFamily="34" charset="0"/>
                <a:cs typeface="Helvetica"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Helvetica" pitchFamily="34" charset="0"/>
                <a:cs typeface="Helvetica"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Helvetica" pitchFamily="34" charset="0"/>
                <a:cs typeface="Helvetica"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Helvetica" pitchFamily="34" charset="0"/>
                <a:cs typeface="Helvetica"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Helvetica" pitchFamily="34" charset="0"/>
                <a:cs typeface="Helvetica" pitchFamily="34" charset="0"/>
              </a:defRPr>
            </a:lvl9pPr>
          </a:lstStyle>
          <a:p>
            <a:pPr eaLnBrk="1" hangingPunct="1">
              <a:spcBef>
                <a:spcPct val="50000"/>
              </a:spcBef>
              <a:buFontTx/>
              <a:buNone/>
            </a:pPr>
            <a:r>
              <a:rPr lang="en-US" altLang="en-US" sz="1800" b="1" dirty="0">
                <a:solidFill>
                  <a:schemeClr val="folHlink"/>
                </a:solidFill>
                <a:latin typeface="Arial" charset="0"/>
              </a:rPr>
              <a:t>penalty</a:t>
            </a:r>
          </a:p>
        </p:txBody>
      </p:sp>
      <p:sp>
        <p:nvSpPr>
          <p:cNvPr id="43013" name="Line 6"/>
          <p:cNvSpPr>
            <a:spLocks noChangeShapeType="1"/>
          </p:cNvSpPr>
          <p:nvPr/>
        </p:nvSpPr>
        <p:spPr bwMode="auto">
          <a:xfrm flipH="1">
            <a:off x="3518753" y="2924176"/>
            <a:ext cx="3048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4" name="Oval 7"/>
          <p:cNvSpPr>
            <a:spLocks noChangeArrowheads="1"/>
          </p:cNvSpPr>
          <p:nvPr/>
        </p:nvSpPr>
        <p:spPr bwMode="auto">
          <a:xfrm>
            <a:off x="2971800" y="3076576"/>
            <a:ext cx="7620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Helvetica" pitchFamily="34" charset="0"/>
                <a:cs typeface="Helvetica" pitchFamily="34" charset="0"/>
              </a:defRPr>
            </a:lvl1pPr>
            <a:lvl2pPr marL="37931725" indent="-37474525">
              <a:spcBef>
                <a:spcPct val="20000"/>
              </a:spcBef>
              <a:buFont typeface="Arial" charset="0"/>
              <a:buChar char="–"/>
              <a:defRPr sz="2800">
                <a:solidFill>
                  <a:schemeClr val="tx1"/>
                </a:solidFill>
                <a:latin typeface="Helvetica" pitchFamily="34" charset="0"/>
                <a:cs typeface="Helvetica" pitchFamily="34" charset="0"/>
              </a:defRPr>
            </a:lvl2pPr>
            <a:lvl3pPr marL="1143000" indent="-228600">
              <a:spcBef>
                <a:spcPct val="20000"/>
              </a:spcBef>
              <a:buFont typeface="Arial" charset="0"/>
              <a:buChar char="•"/>
              <a:defRPr sz="2400">
                <a:solidFill>
                  <a:schemeClr val="tx1"/>
                </a:solidFill>
                <a:latin typeface="Helvetica" pitchFamily="34" charset="0"/>
                <a:cs typeface="Helvetica" pitchFamily="34" charset="0"/>
              </a:defRPr>
            </a:lvl3pPr>
            <a:lvl4pPr marL="1600200" indent="-228600">
              <a:spcBef>
                <a:spcPct val="20000"/>
              </a:spcBef>
              <a:buFont typeface="Arial" charset="0"/>
              <a:buChar char="–"/>
              <a:defRPr sz="2000">
                <a:solidFill>
                  <a:schemeClr val="tx1"/>
                </a:solidFill>
                <a:latin typeface="Helvetica" pitchFamily="34" charset="0"/>
                <a:cs typeface="Helvetica" pitchFamily="34" charset="0"/>
              </a:defRPr>
            </a:lvl4pPr>
            <a:lvl5pPr marL="2057400" indent="-228600">
              <a:spcBef>
                <a:spcPct val="20000"/>
              </a:spcBef>
              <a:buFont typeface="Arial" charset="0"/>
              <a:buChar char="»"/>
              <a:defRPr sz="2000">
                <a:solidFill>
                  <a:schemeClr val="tx1"/>
                </a:solidFill>
                <a:latin typeface="Helvetica" pitchFamily="34" charset="0"/>
                <a:cs typeface="Helvetica"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Helvetica" pitchFamily="34" charset="0"/>
                <a:cs typeface="Helvetica"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Helvetica" pitchFamily="34" charset="0"/>
                <a:cs typeface="Helvetica"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Helvetica" pitchFamily="34" charset="0"/>
                <a:cs typeface="Helvetica"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Helvetica" pitchFamily="34" charset="0"/>
                <a:cs typeface="Helvetica" pitchFamily="34" charset="0"/>
              </a:defRPr>
            </a:lvl9pPr>
          </a:lstStyle>
          <a:p>
            <a:pPr eaLnBrk="1" hangingPunct="1">
              <a:spcBef>
                <a:spcPct val="0"/>
              </a:spcBef>
              <a:buFontTx/>
              <a:buNone/>
            </a:pPr>
            <a:endParaRPr lang="en-US" altLang="en-US" sz="1800">
              <a:latin typeface="Arial" charset="0"/>
            </a:endParaRPr>
          </a:p>
        </p:txBody>
      </p:sp>
      <p:sp>
        <p:nvSpPr>
          <p:cNvPr id="43015" name="Oval 8"/>
          <p:cNvSpPr>
            <a:spLocks noChangeArrowheads="1"/>
          </p:cNvSpPr>
          <p:nvPr/>
        </p:nvSpPr>
        <p:spPr bwMode="auto">
          <a:xfrm>
            <a:off x="2976563" y="5057776"/>
            <a:ext cx="2057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Helvetica" pitchFamily="34" charset="0"/>
                <a:cs typeface="Helvetica" pitchFamily="34" charset="0"/>
              </a:defRPr>
            </a:lvl1pPr>
            <a:lvl2pPr marL="37931725" indent="-37474525">
              <a:spcBef>
                <a:spcPct val="20000"/>
              </a:spcBef>
              <a:buFont typeface="Arial" charset="0"/>
              <a:buChar char="–"/>
              <a:defRPr sz="2800">
                <a:solidFill>
                  <a:schemeClr val="tx1"/>
                </a:solidFill>
                <a:latin typeface="Helvetica" pitchFamily="34" charset="0"/>
                <a:cs typeface="Helvetica" pitchFamily="34" charset="0"/>
              </a:defRPr>
            </a:lvl2pPr>
            <a:lvl3pPr marL="1143000" indent="-228600">
              <a:spcBef>
                <a:spcPct val="20000"/>
              </a:spcBef>
              <a:buFont typeface="Arial" charset="0"/>
              <a:buChar char="•"/>
              <a:defRPr sz="2400">
                <a:solidFill>
                  <a:schemeClr val="tx1"/>
                </a:solidFill>
                <a:latin typeface="Helvetica" pitchFamily="34" charset="0"/>
                <a:cs typeface="Helvetica" pitchFamily="34" charset="0"/>
              </a:defRPr>
            </a:lvl3pPr>
            <a:lvl4pPr marL="1600200" indent="-228600">
              <a:spcBef>
                <a:spcPct val="20000"/>
              </a:spcBef>
              <a:buFont typeface="Arial" charset="0"/>
              <a:buChar char="–"/>
              <a:defRPr sz="2000">
                <a:solidFill>
                  <a:schemeClr val="tx1"/>
                </a:solidFill>
                <a:latin typeface="Helvetica" pitchFamily="34" charset="0"/>
                <a:cs typeface="Helvetica" pitchFamily="34" charset="0"/>
              </a:defRPr>
            </a:lvl4pPr>
            <a:lvl5pPr marL="2057400" indent="-228600">
              <a:spcBef>
                <a:spcPct val="20000"/>
              </a:spcBef>
              <a:buFont typeface="Arial" charset="0"/>
              <a:buChar char="»"/>
              <a:defRPr sz="2000">
                <a:solidFill>
                  <a:schemeClr val="tx1"/>
                </a:solidFill>
                <a:latin typeface="Helvetica" pitchFamily="34" charset="0"/>
                <a:cs typeface="Helvetica"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Helvetica" pitchFamily="34" charset="0"/>
                <a:cs typeface="Helvetica"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Helvetica" pitchFamily="34" charset="0"/>
                <a:cs typeface="Helvetica"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Helvetica" pitchFamily="34" charset="0"/>
                <a:cs typeface="Helvetica"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Helvetica" pitchFamily="34" charset="0"/>
                <a:cs typeface="Helvetica" pitchFamily="34" charset="0"/>
              </a:defRPr>
            </a:lvl9pPr>
          </a:lstStyle>
          <a:p>
            <a:pPr eaLnBrk="1" hangingPunct="1">
              <a:spcBef>
                <a:spcPct val="0"/>
              </a:spcBef>
              <a:buFontTx/>
              <a:buNone/>
            </a:pPr>
            <a:endParaRPr lang="en-US" altLang="en-US" sz="1800">
              <a:latin typeface="Arial" charset="0"/>
            </a:endParaRPr>
          </a:p>
        </p:txBody>
      </p:sp>
      <p:sp>
        <p:nvSpPr>
          <p:cNvPr id="43016" name="Text Box 9"/>
          <p:cNvSpPr txBox="1">
            <a:spLocks noChangeArrowheads="1"/>
          </p:cNvSpPr>
          <p:nvPr/>
        </p:nvSpPr>
        <p:spPr bwMode="auto">
          <a:xfrm>
            <a:off x="5006806" y="4491924"/>
            <a:ext cx="2743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Helvetica" pitchFamily="34" charset="0"/>
                <a:cs typeface="Helvetica" pitchFamily="34" charset="0"/>
              </a:defRPr>
            </a:lvl1pPr>
            <a:lvl2pPr marL="37931725" indent="-37474525">
              <a:spcBef>
                <a:spcPct val="20000"/>
              </a:spcBef>
              <a:buFont typeface="Arial" charset="0"/>
              <a:buChar char="–"/>
              <a:defRPr sz="2800">
                <a:solidFill>
                  <a:schemeClr val="tx1"/>
                </a:solidFill>
                <a:latin typeface="Helvetica" pitchFamily="34" charset="0"/>
                <a:cs typeface="Helvetica" pitchFamily="34" charset="0"/>
              </a:defRPr>
            </a:lvl2pPr>
            <a:lvl3pPr marL="1143000" indent="-228600">
              <a:spcBef>
                <a:spcPct val="20000"/>
              </a:spcBef>
              <a:buFont typeface="Arial" charset="0"/>
              <a:buChar char="•"/>
              <a:defRPr sz="2400">
                <a:solidFill>
                  <a:schemeClr val="tx1"/>
                </a:solidFill>
                <a:latin typeface="Helvetica" pitchFamily="34" charset="0"/>
                <a:cs typeface="Helvetica" pitchFamily="34" charset="0"/>
              </a:defRPr>
            </a:lvl3pPr>
            <a:lvl4pPr marL="1600200" indent="-228600">
              <a:spcBef>
                <a:spcPct val="20000"/>
              </a:spcBef>
              <a:buFont typeface="Arial" charset="0"/>
              <a:buChar char="–"/>
              <a:defRPr sz="2000">
                <a:solidFill>
                  <a:schemeClr val="tx1"/>
                </a:solidFill>
                <a:latin typeface="Helvetica" pitchFamily="34" charset="0"/>
                <a:cs typeface="Helvetica" pitchFamily="34" charset="0"/>
              </a:defRPr>
            </a:lvl4pPr>
            <a:lvl5pPr marL="2057400" indent="-228600">
              <a:spcBef>
                <a:spcPct val="20000"/>
              </a:spcBef>
              <a:buFont typeface="Arial" charset="0"/>
              <a:buChar char="»"/>
              <a:defRPr sz="2000">
                <a:solidFill>
                  <a:schemeClr val="tx1"/>
                </a:solidFill>
                <a:latin typeface="Helvetica" pitchFamily="34" charset="0"/>
                <a:cs typeface="Helvetica"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Helvetica" pitchFamily="34" charset="0"/>
                <a:cs typeface="Helvetica"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Helvetica" pitchFamily="34" charset="0"/>
                <a:cs typeface="Helvetica"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Helvetica" pitchFamily="34" charset="0"/>
                <a:cs typeface="Helvetica"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Helvetica" pitchFamily="34" charset="0"/>
                <a:cs typeface="Helvetica" pitchFamily="34" charset="0"/>
              </a:defRPr>
            </a:lvl9pPr>
          </a:lstStyle>
          <a:p>
            <a:pPr eaLnBrk="1" hangingPunct="1">
              <a:spcBef>
                <a:spcPct val="50000"/>
              </a:spcBef>
              <a:buFontTx/>
              <a:buNone/>
            </a:pPr>
            <a:r>
              <a:rPr lang="en-US" altLang="en-US" sz="1800" b="1" dirty="0">
                <a:solidFill>
                  <a:schemeClr val="folHlink"/>
                </a:solidFill>
                <a:latin typeface="Arial" charset="0"/>
              </a:rPr>
              <a:t>Bayesian penalty</a:t>
            </a:r>
          </a:p>
        </p:txBody>
      </p:sp>
      <p:sp>
        <p:nvSpPr>
          <p:cNvPr id="43017" name="Line 10"/>
          <p:cNvSpPr>
            <a:spLocks noChangeShapeType="1"/>
          </p:cNvSpPr>
          <p:nvPr/>
        </p:nvSpPr>
        <p:spPr bwMode="auto">
          <a:xfrm flipH="1">
            <a:off x="4547453" y="4771867"/>
            <a:ext cx="457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1340607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0F05-F667-4846-BBA5-A00C18F233A7}"/>
              </a:ext>
            </a:extLst>
          </p:cNvPr>
          <p:cNvSpPr>
            <a:spLocks noGrp="1"/>
          </p:cNvSpPr>
          <p:nvPr>
            <p:ph type="title"/>
          </p:nvPr>
        </p:nvSpPr>
        <p:spPr/>
        <p:txBody>
          <a:bodyPr/>
          <a:lstStyle/>
          <a:p>
            <a:r>
              <a:rPr lang="en-US" dirty="0"/>
              <a:t>AIC vs. BIC</a:t>
            </a:r>
          </a:p>
        </p:txBody>
      </p:sp>
      <p:sp>
        <p:nvSpPr>
          <p:cNvPr id="3" name="Content Placeholder 2">
            <a:extLst>
              <a:ext uri="{FF2B5EF4-FFF2-40B4-BE49-F238E27FC236}">
                <a16:creationId xmlns:a16="http://schemas.microsoft.com/office/drawing/2014/main" id="{5B283DA5-7B31-4DEF-A723-348F205398D7}"/>
              </a:ext>
            </a:extLst>
          </p:cNvPr>
          <p:cNvSpPr>
            <a:spLocks noGrp="1"/>
          </p:cNvSpPr>
          <p:nvPr>
            <p:ph idx="1"/>
          </p:nvPr>
        </p:nvSpPr>
        <p:spPr>
          <a:xfrm>
            <a:off x="762000" y="2133600"/>
            <a:ext cx="7772400" cy="4114800"/>
          </a:xfrm>
        </p:spPr>
        <p:txBody>
          <a:bodyPr/>
          <a:lstStyle/>
          <a:p>
            <a:r>
              <a:rPr lang="en-US" sz="2400" b="0" i="0" dirty="0">
                <a:solidFill>
                  <a:srgbClr val="242729"/>
                </a:solidFill>
                <a:effectLst/>
              </a:rPr>
              <a:t>The AIC tries to select the model that most adequately describes an unknown, high dimensional reality.</a:t>
            </a:r>
          </a:p>
          <a:p>
            <a:r>
              <a:rPr lang="en-US" sz="2400" b="0" i="0" dirty="0">
                <a:solidFill>
                  <a:srgbClr val="242729"/>
                </a:solidFill>
                <a:effectLst/>
              </a:rPr>
              <a:t>BIC tries to find the TRUE model among the set of candidates.</a:t>
            </a:r>
          </a:p>
          <a:p>
            <a:r>
              <a:rPr lang="en-US" sz="2400" dirty="0">
                <a:solidFill>
                  <a:srgbClr val="242729"/>
                </a:solidFill>
              </a:rPr>
              <a:t>U</a:t>
            </a:r>
            <a:r>
              <a:rPr lang="en-US" sz="2400" b="0" i="0" dirty="0">
                <a:solidFill>
                  <a:srgbClr val="242729"/>
                </a:solidFill>
                <a:effectLst/>
              </a:rPr>
              <a:t>se both AIC and BIC. </a:t>
            </a:r>
            <a:endParaRPr lang="en-US" sz="2400" dirty="0"/>
          </a:p>
        </p:txBody>
      </p:sp>
    </p:spTree>
    <p:extLst>
      <p:ext uri="{BB962C8B-B14F-4D97-AF65-F5344CB8AC3E}">
        <p14:creationId xmlns:p14="http://schemas.microsoft.com/office/powerpoint/2010/main" val="32510401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1DB52-8AC1-4F61-B95C-24501518841E}"/>
              </a:ext>
            </a:extLst>
          </p:cNvPr>
          <p:cNvSpPr>
            <a:spLocks noGrp="1"/>
          </p:cNvSpPr>
          <p:nvPr>
            <p:ph type="title"/>
          </p:nvPr>
        </p:nvSpPr>
        <p:spPr/>
        <p:txBody>
          <a:bodyPr/>
          <a:lstStyle/>
          <a:p>
            <a:r>
              <a:rPr lang="en-US" dirty="0"/>
              <a:t>So, which model?</a:t>
            </a:r>
          </a:p>
        </p:txBody>
      </p:sp>
      <p:sp>
        <p:nvSpPr>
          <p:cNvPr id="3" name="Content Placeholder 2">
            <a:extLst>
              <a:ext uri="{FF2B5EF4-FFF2-40B4-BE49-F238E27FC236}">
                <a16:creationId xmlns:a16="http://schemas.microsoft.com/office/drawing/2014/main" id="{EE48A1DB-D5A4-47DA-B9B5-2B92BFC08AE3}"/>
              </a:ext>
            </a:extLst>
          </p:cNvPr>
          <p:cNvSpPr>
            <a:spLocks noGrp="1"/>
          </p:cNvSpPr>
          <p:nvPr>
            <p:ph idx="1"/>
          </p:nvPr>
        </p:nvSpPr>
        <p:spPr/>
        <p:txBody>
          <a:bodyPr/>
          <a:lstStyle/>
          <a:p>
            <a:r>
              <a:rPr lang="en-US" sz="2400" dirty="0"/>
              <a:t>It depends on which criteria are used.</a:t>
            </a:r>
          </a:p>
          <a:p>
            <a:r>
              <a:rPr lang="en-US" sz="2400" dirty="0"/>
              <a:t>Try to choose a parsimonious model that </a:t>
            </a:r>
            <a:r>
              <a:rPr lang="en-US" sz="2400" b="0" i="0" dirty="0">
                <a:solidFill>
                  <a:srgbClr val="242729"/>
                </a:solidFill>
                <a:effectLst/>
              </a:rPr>
              <a:t>accomplishes a desired level of prediction with as few predictor variables as possible.</a:t>
            </a:r>
            <a:r>
              <a:rPr lang="en-US" sz="2400" dirty="0"/>
              <a:t> </a:t>
            </a:r>
          </a:p>
        </p:txBody>
      </p:sp>
    </p:spTree>
    <p:extLst>
      <p:ext uri="{BB962C8B-B14F-4D97-AF65-F5344CB8AC3E}">
        <p14:creationId xmlns:p14="http://schemas.microsoft.com/office/powerpoint/2010/main" val="440447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EC24-FCEF-4683-9203-591F69CCCAF8}"/>
              </a:ext>
            </a:extLst>
          </p:cNvPr>
          <p:cNvSpPr>
            <a:spLocks noGrp="1"/>
          </p:cNvSpPr>
          <p:nvPr>
            <p:ph type="title"/>
          </p:nvPr>
        </p:nvSpPr>
        <p:spPr/>
        <p:txBody>
          <a:bodyPr/>
          <a:lstStyle/>
          <a:p>
            <a:endParaRPr lang="en-US"/>
          </a:p>
        </p:txBody>
      </p:sp>
      <p:pic>
        <p:nvPicPr>
          <p:cNvPr id="6" name="Content Placeholder 5" descr="Diagram&#10;&#10;Description automatically generated">
            <a:extLst>
              <a:ext uri="{FF2B5EF4-FFF2-40B4-BE49-F238E27FC236}">
                <a16:creationId xmlns:a16="http://schemas.microsoft.com/office/drawing/2014/main" id="{98731EFA-5818-4B18-ADA2-568C9F7960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762000"/>
            <a:ext cx="8382000" cy="5334000"/>
          </a:xfrm>
        </p:spPr>
      </p:pic>
      <p:sp>
        <p:nvSpPr>
          <p:cNvPr id="4" name="Slide Number Placeholder 3">
            <a:extLst>
              <a:ext uri="{FF2B5EF4-FFF2-40B4-BE49-F238E27FC236}">
                <a16:creationId xmlns:a16="http://schemas.microsoft.com/office/drawing/2014/main" id="{4BC2CB62-221C-4C0F-8AFE-6129B1377045}"/>
              </a:ext>
            </a:extLst>
          </p:cNvPr>
          <p:cNvSpPr>
            <a:spLocks noGrp="1"/>
          </p:cNvSpPr>
          <p:nvPr>
            <p:ph type="sldNum" sz="quarter" idx="12"/>
          </p:nvPr>
        </p:nvSpPr>
        <p:spPr/>
        <p:txBody>
          <a:bodyPr/>
          <a:lstStyle/>
          <a:p>
            <a:fld id="{6BE01D46-CD45-4358-B783-23D7B5182985}" type="slidenum">
              <a:rPr lang="en-US" smtClean="0"/>
              <a:pPr/>
              <a:t>45</a:t>
            </a:fld>
            <a:endParaRPr lang="en-US"/>
          </a:p>
        </p:txBody>
      </p:sp>
    </p:spTree>
    <p:extLst>
      <p:ext uri="{BB962C8B-B14F-4D97-AF65-F5344CB8AC3E}">
        <p14:creationId xmlns:p14="http://schemas.microsoft.com/office/powerpoint/2010/main" val="36032933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B0390-8A90-4A86-BC05-3D6BB44FDE64}"/>
              </a:ext>
            </a:extLst>
          </p:cNvPr>
          <p:cNvSpPr>
            <a:spLocks noGrp="1"/>
          </p:cNvSpPr>
          <p:nvPr>
            <p:ph type="title"/>
          </p:nvPr>
        </p:nvSpPr>
        <p:spPr/>
        <p:txBody>
          <a:bodyPr/>
          <a:lstStyle/>
          <a:p>
            <a:r>
              <a:rPr lang="en-US"/>
              <a:t>Homework 3</a:t>
            </a:r>
            <a:endParaRPr lang="en-US" dirty="0"/>
          </a:p>
        </p:txBody>
      </p:sp>
      <p:sp>
        <p:nvSpPr>
          <p:cNvPr id="3" name="Content Placeholder 2">
            <a:extLst>
              <a:ext uri="{FF2B5EF4-FFF2-40B4-BE49-F238E27FC236}">
                <a16:creationId xmlns:a16="http://schemas.microsoft.com/office/drawing/2014/main" id="{E3CFBF74-A9CF-4E8A-9281-2FF1ECE07EFE}"/>
              </a:ext>
            </a:extLst>
          </p:cNvPr>
          <p:cNvSpPr>
            <a:spLocks noGrp="1"/>
          </p:cNvSpPr>
          <p:nvPr>
            <p:ph idx="1"/>
          </p:nvPr>
        </p:nvSpPr>
        <p:spPr/>
        <p:txBody>
          <a:bodyPr/>
          <a:lstStyle/>
          <a:p>
            <a:pPr algn="l"/>
            <a:r>
              <a:rPr lang="en-US" dirty="0"/>
              <a:t>Reading: KM 8.7</a:t>
            </a:r>
          </a:p>
        </p:txBody>
      </p:sp>
      <p:sp>
        <p:nvSpPr>
          <p:cNvPr id="4" name="Slide Number Placeholder 3">
            <a:extLst>
              <a:ext uri="{FF2B5EF4-FFF2-40B4-BE49-F238E27FC236}">
                <a16:creationId xmlns:a16="http://schemas.microsoft.com/office/drawing/2014/main" id="{131B74BF-E033-4B6F-B40E-BF63ECA6A779}"/>
              </a:ext>
            </a:extLst>
          </p:cNvPr>
          <p:cNvSpPr>
            <a:spLocks noGrp="1"/>
          </p:cNvSpPr>
          <p:nvPr>
            <p:ph type="sldNum" sz="quarter" idx="12"/>
          </p:nvPr>
        </p:nvSpPr>
        <p:spPr/>
        <p:txBody>
          <a:bodyPr/>
          <a:lstStyle/>
          <a:p>
            <a:fld id="{6BE01D46-CD45-4358-B783-23D7B5182985}" type="slidenum">
              <a:rPr lang="en-US" smtClean="0"/>
              <a:pPr/>
              <a:t>46</a:t>
            </a:fld>
            <a:endParaRPr lang="en-US"/>
          </a:p>
        </p:txBody>
      </p:sp>
    </p:spTree>
    <p:extLst>
      <p:ext uri="{BB962C8B-B14F-4D97-AF65-F5344CB8AC3E}">
        <p14:creationId xmlns:p14="http://schemas.microsoft.com/office/powerpoint/2010/main" val="12612455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4400" kern="0" dirty="0">
                <a:effectLst/>
                <a:latin typeface="Arial" panose="020B0604020202020204" pitchFamily="34" charset="0"/>
                <a:ea typeface="SimSun" panose="02010600030101010101" pitchFamily="2" charset="-122"/>
                <a:cs typeface="Times New Roman" panose="02020603050405020304" pitchFamily="18" charset="0"/>
              </a:rPr>
              <a:t>Project 1</a:t>
            </a:r>
            <a:endParaRPr lang="en-US" altLang="en-US" dirty="0">
              <a:latin typeface="Helvetica" pitchFamily="34" charset="0"/>
            </a:endParaRPr>
          </a:p>
        </p:txBody>
      </p:sp>
      <p:sp>
        <p:nvSpPr>
          <p:cNvPr id="4099" name="Rectangle 3"/>
          <p:cNvSpPr>
            <a:spLocks noGrp="1" noChangeArrowheads="1"/>
          </p:cNvSpPr>
          <p:nvPr>
            <p:ph idx="1"/>
          </p:nvPr>
        </p:nvSpPr>
        <p:spPr>
          <a:xfrm>
            <a:off x="457200" y="2098300"/>
            <a:ext cx="8229600" cy="4754563"/>
          </a:xfrm>
        </p:spPr>
        <p:txBody>
          <a:bodyPr>
            <a:normAutofit/>
          </a:bodyPr>
          <a:lstStyle/>
          <a:p>
            <a:pPr eaLnBrk="1" hangingPunct="1">
              <a:lnSpc>
                <a:spcPct val="90000"/>
              </a:lnSpc>
            </a:pPr>
            <a:r>
              <a:rPr lang="en-US" altLang="en-US" sz="2800" dirty="0"/>
              <a:t>Project 1</a:t>
            </a:r>
            <a:r>
              <a:rPr lang="en-US" sz="2800" spc="-15" dirty="0">
                <a:effectLst/>
                <a:ea typeface="Calibri" panose="020F0502020204030204" pitchFamily="34" charset="0"/>
                <a:cs typeface="Times New Roman" panose="02020603050405020304" pitchFamily="18" charset="0"/>
              </a:rPr>
              <a:t> (25%)</a:t>
            </a:r>
            <a:r>
              <a:rPr lang="en-US" altLang="en-US" sz="2800" dirty="0"/>
              <a:t> will include the following tasks:</a:t>
            </a:r>
          </a:p>
          <a:p>
            <a:pPr lvl="1" eaLnBrk="1" hangingPunct="1">
              <a:lnSpc>
                <a:spcPct val="90000"/>
              </a:lnSpc>
            </a:pPr>
            <a:r>
              <a:rPr lang="en-US" altLang="en-US" sz="2400" dirty="0"/>
              <a:t>Identify a dataset</a:t>
            </a:r>
          </a:p>
          <a:p>
            <a:pPr lvl="1">
              <a:lnSpc>
                <a:spcPct val="90000"/>
              </a:lnSpc>
            </a:pPr>
            <a:r>
              <a:rPr lang="en-US" altLang="en-US" sz="2400" dirty="0"/>
              <a:t>Specify the hypothesis</a:t>
            </a:r>
          </a:p>
          <a:p>
            <a:pPr lvl="1" eaLnBrk="1" hangingPunct="1">
              <a:lnSpc>
                <a:spcPct val="90000"/>
              </a:lnSpc>
            </a:pPr>
            <a:r>
              <a:rPr lang="en-US" altLang="en-US" sz="2400" dirty="0"/>
              <a:t>Define event and time and censoring/truncation mechanism</a:t>
            </a:r>
          </a:p>
          <a:p>
            <a:pPr lvl="1" eaLnBrk="1" hangingPunct="1">
              <a:lnSpc>
                <a:spcPct val="90000"/>
              </a:lnSpc>
            </a:pPr>
            <a:r>
              <a:rPr lang="en-US" altLang="en-US" sz="2400" b="1" dirty="0"/>
              <a:t>Propose appropriate survival analysis and then perform the analysis to analyze the data</a:t>
            </a:r>
          </a:p>
          <a:p>
            <a:pPr lvl="1" eaLnBrk="1" hangingPunct="1">
              <a:lnSpc>
                <a:spcPct val="90000"/>
              </a:lnSpc>
            </a:pPr>
            <a:r>
              <a:rPr lang="en-US" altLang="en-US" sz="2400" b="1" dirty="0"/>
              <a:t>Writing a final report </a:t>
            </a:r>
            <a:r>
              <a:rPr lang="en-US" sz="2400" b="1" dirty="0">
                <a:effectLst/>
                <a:latin typeface="Arial" panose="020B0604020202020204" pitchFamily="34" charset="0"/>
                <a:ea typeface="Times New Roman" panose="02020603050405020304" pitchFamily="18" charset="0"/>
              </a:rPr>
              <a:t>using the </a:t>
            </a:r>
            <a:r>
              <a:rPr lang="en-US" sz="2400" b="1" i="1" dirty="0">
                <a:effectLst/>
                <a:latin typeface="Arial" panose="020B0604020202020204" pitchFamily="34" charset="0"/>
                <a:ea typeface="Times New Roman" panose="02020603050405020304" pitchFamily="18" charset="0"/>
              </a:rPr>
              <a:t>Publication Manual of the American Psychological Association</a:t>
            </a:r>
            <a:r>
              <a:rPr lang="en-US" sz="2400" b="1" dirty="0">
                <a:effectLst/>
                <a:latin typeface="Arial" panose="020B0604020202020204" pitchFamily="34" charset="0"/>
                <a:ea typeface="Times New Roman" panose="02020603050405020304" pitchFamily="18" charset="0"/>
              </a:rPr>
              <a:t> format (</a:t>
            </a:r>
            <a:r>
              <a:rPr lang="en-US" sz="2400" b="1" dirty="0">
                <a:effectLst/>
                <a:latin typeface="Arial" panose="020B0604020202020204" pitchFamily="34" charset="0"/>
                <a:ea typeface="Times New Roman" panose="02020603050405020304" pitchFamily="18" charset="0"/>
                <a:hlinkClick r:id="rId2"/>
              </a:rPr>
              <a:t>https://apastyle.apa.org/</a:t>
            </a:r>
            <a:r>
              <a:rPr lang="en-US" sz="2400" b="1" dirty="0">
                <a:effectLst/>
                <a:latin typeface="Arial" panose="020B0604020202020204" pitchFamily="34" charset="0"/>
                <a:ea typeface="Times New Roman" panose="02020603050405020304" pitchFamily="18" charset="0"/>
              </a:rPr>
              <a:t>)</a:t>
            </a:r>
            <a:endParaRPr lang="en-US" altLang="en-US" sz="2400" b="1" dirty="0"/>
          </a:p>
          <a:p>
            <a:pPr lvl="1">
              <a:lnSpc>
                <a:spcPct val="90000"/>
              </a:lnSpc>
            </a:pPr>
            <a:r>
              <a:rPr lang="en-US" sz="2400" b="1" spc="-15" dirty="0">
                <a:effectLst/>
                <a:ea typeface="Calibri" panose="020F0502020204030204" pitchFamily="34" charset="0"/>
                <a:cs typeface="Times New Roman" panose="02020603050405020304" pitchFamily="18" charset="0"/>
              </a:rPr>
              <a:t>Include software codes in Appendix. </a:t>
            </a:r>
          </a:p>
        </p:txBody>
      </p:sp>
    </p:spTree>
    <p:extLst>
      <p:ext uri="{BB962C8B-B14F-4D97-AF65-F5344CB8AC3E}">
        <p14:creationId xmlns:p14="http://schemas.microsoft.com/office/powerpoint/2010/main" val="6075530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616D8-B0B1-4DBD-963D-7D5235E4244D}"/>
              </a:ext>
            </a:extLst>
          </p:cNvPr>
          <p:cNvSpPr>
            <a:spLocks noGrp="1"/>
          </p:cNvSpPr>
          <p:nvPr>
            <p:ph type="title"/>
          </p:nvPr>
        </p:nvSpPr>
        <p:spPr/>
        <p:txBody>
          <a:bodyPr/>
          <a:lstStyle/>
          <a:p>
            <a:r>
              <a:rPr lang="en-US" dirty="0">
                <a:latin typeface="Arial" panose="020B0604020202020204" pitchFamily="34" charset="0"/>
                <a:ea typeface="SimSun" panose="02010600030101010101" pitchFamily="2" charset="-122"/>
                <a:cs typeface="Times New Roman" panose="02020603050405020304" pitchFamily="18" charset="0"/>
              </a:rPr>
              <a:t>P</a:t>
            </a:r>
            <a:r>
              <a:rPr lang="en-US" sz="4400" kern="0" dirty="0">
                <a:effectLst/>
                <a:latin typeface="Arial" panose="020B0604020202020204" pitchFamily="34" charset="0"/>
                <a:ea typeface="SimSun" panose="02010600030101010101" pitchFamily="2" charset="-122"/>
                <a:cs typeface="Times New Roman" panose="02020603050405020304" pitchFamily="18" charset="0"/>
              </a:rPr>
              <a:t>roject 1</a:t>
            </a:r>
            <a:endParaRPr lang="en-US" dirty="0"/>
          </a:p>
        </p:txBody>
      </p:sp>
      <p:sp>
        <p:nvSpPr>
          <p:cNvPr id="3" name="Content Placeholder 2">
            <a:extLst>
              <a:ext uri="{FF2B5EF4-FFF2-40B4-BE49-F238E27FC236}">
                <a16:creationId xmlns:a16="http://schemas.microsoft.com/office/drawing/2014/main" id="{3246D7B0-D600-42B5-8501-ABDFF9C3F240}"/>
              </a:ext>
            </a:extLst>
          </p:cNvPr>
          <p:cNvSpPr>
            <a:spLocks noGrp="1"/>
          </p:cNvSpPr>
          <p:nvPr>
            <p:ph idx="1"/>
          </p:nvPr>
        </p:nvSpPr>
        <p:spPr>
          <a:xfrm>
            <a:off x="762000" y="2017713"/>
            <a:ext cx="7869237" cy="4114800"/>
          </a:xfrm>
        </p:spPr>
        <p:txBody>
          <a:bodyPr/>
          <a:lstStyle/>
          <a:p>
            <a:pPr marL="0" indent="0">
              <a:spcBef>
                <a:spcPts val="600"/>
              </a:spcBef>
              <a:spcAft>
                <a:spcPts val="0"/>
              </a:spcAft>
              <a:buNone/>
              <a:tabLst>
                <a:tab pos="-457200" algn="l"/>
                <a:tab pos="685800" algn="l"/>
              </a:tabLst>
            </a:pPr>
            <a:r>
              <a:rPr lang="en-US" sz="2000" spc="-15" dirty="0">
                <a:effectLst/>
                <a:ea typeface="Calibri" panose="020F0502020204030204" pitchFamily="34" charset="0"/>
                <a:cs typeface="Times New Roman" panose="02020603050405020304" pitchFamily="18" charset="0"/>
              </a:rPr>
              <a:t>Report: </a:t>
            </a:r>
          </a:p>
          <a:p>
            <a:pPr>
              <a:spcBef>
                <a:spcPts val="600"/>
              </a:spcBef>
              <a:spcAft>
                <a:spcPts val="0"/>
              </a:spcAft>
              <a:tabLst>
                <a:tab pos="-457200" algn="l"/>
                <a:tab pos="685800" algn="l"/>
              </a:tabLst>
            </a:pPr>
            <a:r>
              <a:rPr lang="en-US" sz="2000" spc="-15" dirty="0">
                <a:effectLst/>
                <a:ea typeface="Calibri" panose="020F0502020204030204" pitchFamily="34" charset="0"/>
                <a:cs typeface="Times New Roman" panose="02020603050405020304" pitchFamily="18" charset="0"/>
              </a:rPr>
              <a:t>In the method section, describe in detail the primary analysis methods used, including </a:t>
            </a:r>
            <a:r>
              <a:rPr lang="en-US" sz="2000" b="1" spc="-15" dirty="0">
                <a:effectLst/>
                <a:ea typeface="Calibri" panose="020F0502020204030204" pitchFamily="34" charset="0"/>
                <a:cs typeface="Times New Roman" panose="02020603050405020304" pitchFamily="18" charset="0"/>
              </a:rPr>
              <a:t>assumptions, and theoretical derivation</a:t>
            </a:r>
            <a:r>
              <a:rPr lang="en-US" sz="2000" spc="-15" dirty="0">
                <a:effectLst/>
                <a:ea typeface="Calibri" panose="020F0502020204030204" pitchFamily="34" charset="0"/>
                <a:cs typeface="Times New Roman" panose="02020603050405020304" pitchFamily="18" charset="0"/>
              </a:rPr>
              <a:t>. </a:t>
            </a:r>
          </a:p>
          <a:p>
            <a:pPr>
              <a:spcBef>
                <a:spcPts val="600"/>
              </a:spcBef>
              <a:spcAft>
                <a:spcPts val="0"/>
              </a:spcAft>
              <a:tabLst>
                <a:tab pos="-457200" algn="l"/>
                <a:tab pos="685800" algn="l"/>
              </a:tabLst>
            </a:pPr>
            <a:r>
              <a:rPr lang="en-US" sz="2000" spc="-15" dirty="0">
                <a:effectLst/>
                <a:ea typeface="Calibri" panose="020F0502020204030204" pitchFamily="34" charset="0"/>
                <a:cs typeface="Times New Roman" panose="02020603050405020304" pitchFamily="18" charset="0"/>
              </a:rPr>
              <a:t>In the result section, include </a:t>
            </a:r>
            <a:r>
              <a:rPr lang="en-US" sz="2000" b="1" spc="-15" dirty="0">
                <a:effectLst/>
                <a:ea typeface="Calibri" panose="020F0502020204030204" pitchFamily="34" charset="0"/>
                <a:cs typeface="Times New Roman" panose="02020603050405020304" pitchFamily="18" charset="0"/>
              </a:rPr>
              <a:t>interpretations</a:t>
            </a:r>
            <a:r>
              <a:rPr lang="en-US" sz="2000" spc="-15" dirty="0">
                <a:effectLst/>
                <a:ea typeface="Calibri" panose="020F0502020204030204" pitchFamily="34" charset="0"/>
                <a:cs typeface="Times New Roman" panose="02020603050405020304" pitchFamily="18" charset="0"/>
              </a:rPr>
              <a:t> of your results</a:t>
            </a:r>
            <a:endParaRPr lang="en-US" sz="2000" dirty="0">
              <a:effectLst/>
              <a:latin typeface="Arial" panose="020B0604020202020204" pitchFamily="34" charset="0"/>
              <a:ea typeface="Times New Roman" panose="02020603050405020304" pitchFamily="18" charset="0"/>
            </a:endParaRPr>
          </a:p>
          <a:p>
            <a:pPr>
              <a:spcBef>
                <a:spcPts val="600"/>
              </a:spcBef>
              <a:spcAft>
                <a:spcPts val="0"/>
              </a:spcAft>
              <a:tabLst>
                <a:tab pos="-457200" algn="l"/>
                <a:tab pos="685800" algn="l"/>
              </a:tabLst>
            </a:pPr>
            <a:r>
              <a:rPr lang="en-US" sz="2000" dirty="0">
                <a:effectLst/>
                <a:ea typeface="Calibri" panose="020F0502020204030204" pitchFamily="34" charset="0"/>
                <a:cs typeface="Times New Roman" panose="02020603050405020304" pitchFamily="18" charset="0"/>
              </a:rPr>
              <a:t>Students need to submit a milestone report during the 6</a:t>
            </a:r>
            <a:r>
              <a:rPr lang="en-US" sz="2000" baseline="30000" dirty="0">
                <a:effectLst/>
                <a:ea typeface="Calibri" panose="020F0502020204030204" pitchFamily="34" charset="0"/>
                <a:cs typeface="Times New Roman" panose="02020603050405020304" pitchFamily="18" charset="0"/>
              </a:rPr>
              <a:t>th</a:t>
            </a:r>
            <a:r>
              <a:rPr lang="en-US" sz="2000" dirty="0">
                <a:effectLst/>
                <a:ea typeface="Calibri" panose="020F0502020204030204" pitchFamily="34" charset="0"/>
                <a:cs typeface="Times New Roman" panose="02020603050405020304" pitchFamily="18" charset="0"/>
              </a:rPr>
              <a:t> week, first week of November.</a:t>
            </a:r>
          </a:p>
          <a:p>
            <a:pPr>
              <a:spcBef>
                <a:spcPts val="600"/>
              </a:spcBef>
              <a:spcAft>
                <a:spcPts val="0"/>
              </a:spcAft>
              <a:tabLst>
                <a:tab pos="-457200" algn="l"/>
                <a:tab pos="685800" algn="l"/>
              </a:tabLst>
            </a:pPr>
            <a:r>
              <a:rPr lang="en-US" sz="2000" dirty="0">
                <a:effectLst/>
                <a:ea typeface="Calibri" panose="020F0502020204030204" pitchFamily="34" charset="0"/>
                <a:cs typeface="Times New Roman" panose="02020603050405020304" pitchFamily="18" charset="0"/>
              </a:rPr>
              <a:t>Students </a:t>
            </a:r>
            <a:r>
              <a:rPr lang="en-US" sz="2000" b="1" dirty="0">
                <a:effectLst/>
                <a:ea typeface="Calibri" panose="020F0502020204030204" pitchFamily="34" charset="0"/>
                <a:cs typeface="Times New Roman" panose="02020603050405020304" pitchFamily="18" charset="0"/>
              </a:rPr>
              <a:t>CANNOT</a:t>
            </a:r>
            <a:r>
              <a:rPr lang="en-US" sz="2000" dirty="0">
                <a:effectLst/>
                <a:ea typeface="Calibri" panose="020F0502020204030204" pitchFamily="34" charset="0"/>
                <a:cs typeface="Times New Roman" panose="02020603050405020304" pitchFamily="18" charset="0"/>
              </a:rPr>
              <a:t> collaborate on the project</a:t>
            </a:r>
          </a:p>
          <a:p>
            <a:pPr>
              <a:spcBef>
                <a:spcPts val="600"/>
              </a:spcBef>
              <a:spcAft>
                <a:spcPts val="0"/>
              </a:spcAft>
              <a:tabLst>
                <a:tab pos="-457200" algn="l"/>
                <a:tab pos="685800" algn="l"/>
              </a:tabLst>
            </a:pPr>
            <a:endParaRPr lang="en-US" sz="2000" b="1" dirty="0">
              <a:effectLst/>
              <a:ea typeface="Calibri" panose="020F0502020204030204" pitchFamily="34" charset="0"/>
              <a:cs typeface="Times New Roman" panose="02020603050405020304" pitchFamily="18" charset="0"/>
            </a:endParaRPr>
          </a:p>
          <a:p>
            <a:pPr marL="400050">
              <a:spcBef>
                <a:spcPts val="600"/>
              </a:spcBef>
              <a:spcAft>
                <a:spcPts val="0"/>
              </a:spcAft>
              <a:tabLst>
                <a:tab pos="-457200" algn="l"/>
                <a:tab pos="685800" algn="l"/>
              </a:tabLst>
            </a:pPr>
            <a:endParaRPr lang="en-US"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25262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432A6-8759-4302-9C7E-3C45C43AF691}"/>
              </a:ext>
            </a:extLst>
          </p:cNvPr>
          <p:cNvSpPr>
            <a:spLocks noGrp="1"/>
          </p:cNvSpPr>
          <p:nvPr>
            <p:ph type="title"/>
          </p:nvPr>
        </p:nvSpPr>
        <p:spPr/>
        <p:txBody>
          <a:bodyPr/>
          <a:lstStyle/>
          <a:p>
            <a:r>
              <a:rPr lang="en-US" dirty="0">
                <a:latin typeface="Arial" panose="020B0604020202020204" pitchFamily="34" charset="0"/>
                <a:ea typeface="SimSun" panose="02010600030101010101" pitchFamily="2" charset="-122"/>
                <a:cs typeface="Times New Roman" panose="02020603050405020304" pitchFamily="18" charset="0"/>
              </a:rPr>
              <a:t>P</a:t>
            </a:r>
            <a:r>
              <a:rPr lang="en-US" sz="4400" kern="0" dirty="0">
                <a:effectLst/>
                <a:latin typeface="Arial" panose="020B0604020202020204" pitchFamily="34" charset="0"/>
                <a:ea typeface="SimSun" panose="02010600030101010101" pitchFamily="2" charset="-122"/>
                <a:cs typeface="Times New Roman" panose="02020603050405020304" pitchFamily="18" charset="0"/>
              </a:rPr>
              <a:t>roject 2</a:t>
            </a:r>
            <a:endParaRPr lang="en-US" dirty="0"/>
          </a:p>
        </p:txBody>
      </p:sp>
      <p:sp>
        <p:nvSpPr>
          <p:cNvPr id="3" name="Content Placeholder 2">
            <a:extLst>
              <a:ext uri="{FF2B5EF4-FFF2-40B4-BE49-F238E27FC236}">
                <a16:creationId xmlns:a16="http://schemas.microsoft.com/office/drawing/2014/main" id="{A5ABF5ED-7ECE-4C63-8EE0-F2B1423780B1}"/>
              </a:ext>
            </a:extLst>
          </p:cNvPr>
          <p:cNvSpPr>
            <a:spLocks noGrp="1"/>
          </p:cNvSpPr>
          <p:nvPr>
            <p:ph idx="1"/>
          </p:nvPr>
        </p:nvSpPr>
        <p:spPr/>
        <p:txBody>
          <a:bodyPr/>
          <a:lstStyle/>
          <a:p>
            <a:pPr>
              <a:spcBef>
                <a:spcPts val="600"/>
              </a:spcBef>
              <a:spcAft>
                <a:spcPts val="0"/>
              </a:spcAft>
              <a:tabLst>
                <a:tab pos="-457200" algn="l"/>
                <a:tab pos="685800" algn="l"/>
              </a:tabLst>
            </a:pPr>
            <a:r>
              <a:rPr lang="en-US" sz="2000" spc="-15" dirty="0">
                <a:effectLst/>
                <a:ea typeface="Calibri" panose="020F0502020204030204" pitchFamily="34" charset="0"/>
                <a:cs typeface="Times New Roman" panose="02020603050405020304" pitchFamily="18" charset="0"/>
              </a:rPr>
              <a:t>Project 2 (25%)</a:t>
            </a:r>
            <a:r>
              <a:rPr lang="en-US" sz="2000" spc="-15" dirty="0">
                <a:ea typeface="Calibri" panose="020F0502020204030204" pitchFamily="34" charset="0"/>
                <a:cs typeface="Times New Roman" panose="02020603050405020304" pitchFamily="18" charset="0"/>
              </a:rPr>
              <a:t> </a:t>
            </a:r>
            <a:r>
              <a:rPr lang="en-US" altLang="en-US" sz="2000" dirty="0"/>
              <a:t>will include the following tasks:</a:t>
            </a:r>
            <a:endParaRPr lang="en-US" sz="2000" spc="-15" dirty="0">
              <a:effectLst/>
              <a:ea typeface="Calibri" panose="020F0502020204030204" pitchFamily="34" charset="0"/>
              <a:cs typeface="Times New Roman" panose="02020603050405020304" pitchFamily="18" charset="0"/>
            </a:endParaRPr>
          </a:p>
          <a:p>
            <a:pPr lvl="1">
              <a:spcBef>
                <a:spcPts val="600"/>
              </a:spcBef>
              <a:spcAft>
                <a:spcPts val="0"/>
              </a:spcAft>
              <a:tabLst>
                <a:tab pos="-457200" algn="l"/>
                <a:tab pos="685800" algn="l"/>
              </a:tabLst>
            </a:pPr>
            <a:r>
              <a:rPr lang="en-US" sz="2000" spc="-15" dirty="0">
                <a:ea typeface="Calibri" panose="020F0502020204030204" pitchFamily="34" charset="0"/>
                <a:cs typeface="Times New Roman" panose="02020603050405020304" pitchFamily="18" charset="0"/>
              </a:rPr>
              <a:t>Id</a:t>
            </a:r>
            <a:r>
              <a:rPr lang="en-US" sz="2000" spc="-15" dirty="0">
                <a:effectLst/>
                <a:ea typeface="Calibri" panose="020F0502020204030204" pitchFamily="34" charset="0"/>
                <a:cs typeface="Times New Roman" panose="02020603050405020304" pitchFamily="18" charset="0"/>
              </a:rPr>
              <a:t>entify a medical paper published in journals such as </a:t>
            </a:r>
            <a:r>
              <a:rPr lang="en-US" sz="2000" i="1" spc="-15" dirty="0">
                <a:effectLst/>
                <a:ea typeface="Calibri" panose="020F0502020204030204" pitchFamily="34" charset="0"/>
                <a:cs typeface="Times New Roman" panose="02020603050405020304" pitchFamily="18" charset="0"/>
              </a:rPr>
              <a:t>JAMA, </a:t>
            </a:r>
            <a:r>
              <a:rPr lang="en-US" sz="2000" i="1" dirty="0">
                <a:solidFill>
                  <a:srgbClr val="000000"/>
                </a:solidFill>
                <a:effectLst/>
                <a:ea typeface="Calibri" panose="020F0502020204030204" pitchFamily="34" charset="0"/>
                <a:cs typeface="Times New Roman" panose="02020603050405020304" pitchFamily="18" charset="0"/>
              </a:rPr>
              <a:t>JAMA Oncol, Cancer, </a:t>
            </a:r>
            <a:r>
              <a:rPr lang="en-US" sz="2000" i="1" spc="-15" dirty="0">
                <a:effectLst/>
                <a:ea typeface="Calibri" panose="020F0502020204030204" pitchFamily="34" charset="0"/>
                <a:cs typeface="Times New Roman" panose="02020603050405020304" pitchFamily="18" charset="0"/>
              </a:rPr>
              <a:t>Clinical Trials, </a:t>
            </a:r>
            <a:r>
              <a:rPr lang="en-US" sz="2000" i="1" dirty="0">
                <a:effectLst/>
                <a:ea typeface="Times New Roman" panose="02020603050405020304" pitchFamily="18" charset="0"/>
                <a:cs typeface="Times New Roman" panose="02020603050405020304" pitchFamily="18" charset="0"/>
              </a:rPr>
              <a:t>Cancer Epidemiol Biomarkers </a:t>
            </a:r>
            <a:r>
              <a:rPr lang="en-US" sz="2000" i="1" dirty="0" err="1">
                <a:effectLst/>
                <a:ea typeface="Times New Roman" panose="02020603050405020304" pitchFamily="18" charset="0"/>
                <a:cs typeface="Times New Roman" panose="02020603050405020304" pitchFamily="18" charset="0"/>
              </a:rPr>
              <a:t>Prev</a:t>
            </a:r>
            <a:r>
              <a:rPr lang="en-US" sz="2000" i="1" dirty="0">
                <a:effectLst/>
                <a:ea typeface="Calibri" panose="020F0502020204030204" pitchFamily="34" charset="0"/>
                <a:cs typeface="Times New Roman" panose="02020603050405020304" pitchFamily="18" charset="0"/>
              </a:rPr>
              <a:t>, Journal of the Academy of Nutrition and Dietetics, </a:t>
            </a:r>
            <a:r>
              <a:rPr lang="en-US" sz="2000" i="1" spc="-15" dirty="0">
                <a:effectLst/>
                <a:ea typeface="Calibri" panose="020F0502020204030204" pitchFamily="34" charset="0"/>
                <a:cs typeface="Times New Roman" panose="02020603050405020304" pitchFamily="18" charset="0"/>
              </a:rPr>
              <a:t>American Journal of Epidemiology, American Journal of Public Health</a:t>
            </a:r>
            <a:r>
              <a:rPr lang="en-US" sz="2000" spc="-15" dirty="0">
                <a:effectLst/>
                <a:ea typeface="Calibri" panose="020F0502020204030204" pitchFamily="34" charset="0"/>
                <a:cs typeface="Times New Roman" panose="02020603050405020304" pitchFamily="18" charset="0"/>
              </a:rPr>
              <a:t>. </a:t>
            </a:r>
            <a:endParaRPr lang="en-US" sz="2000" spc="-15" dirty="0">
              <a:ea typeface="Calibri" panose="020F0502020204030204" pitchFamily="34" charset="0"/>
              <a:cs typeface="Times New Roman" panose="02020603050405020304" pitchFamily="18" charset="0"/>
            </a:endParaRPr>
          </a:p>
          <a:p>
            <a:pPr lvl="1">
              <a:spcBef>
                <a:spcPts val="600"/>
              </a:spcBef>
              <a:spcAft>
                <a:spcPts val="0"/>
              </a:spcAft>
              <a:tabLst>
                <a:tab pos="-457200" algn="l"/>
                <a:tab pos="685800" algn="l"/>
              </a:tabLst>
            </a:pPr>
            <a:r>
              <a:rPr lang="en-US" altLang="en-US" sz="2000" dirty="0"/>
              <a:t>Understand event and time and censoring/truncation mechanism in the paper and the primary hypothesis of the paper </a:t>
            </a:r>
          </a:p>
          <a:p>
            <a:pPr lvl="1">
              <a:spcBef>
                <a:spcPts val="600"/>
              </a:spcBef>
              <a:spcAft>
                <a:spcPts val="0"/>
              </a:spcAft>
              <a:tabLst>
                <a:tab pos="-457200" algn="l"/>
                <a:tab pos="685800" algn="l"/>
              </a:tabLst>
            </a:pPr>
            <a:r>
              <a:rPr lang="en-US" sz="2000" b="1" spc="-15" dirty="0">
                <a:effectLst/>
                <a:ea typeface="Calibri" panose="020F0502020204030204" pitchFamily="34" charset="0"/>
                <a:cs typeface="Times New Roman" panose="02020603050405020304" pitchFamily="18" charset="0"/>
              </a:rPr>
              <a:t>Simulate the data using the values presented in the paper</a:t>
            </a:r>
          </a:p>
          <a:p>
            <a:pPr lvl="1">
              <a:spcBef>
                <a:spcPts val="600"/>
              </a:spcBef>
              <a:spcAft>
                <a:spcPts val="0"/>
              </a:spcAft>
              <a:tabLst>
                <a:tab pos="-457200" algn="l"/>
                <a:tab pos="685800" algn="l"/>
              </a:tabLst>
            </a:pPr>
            <a:r>
              <a:rPr lang="en-US" sz="2000" b="1" spc="-15" dirty="0">
                <a:effectLst/>
                <a:ea typeface="Calibri" panose="020F0502020204030204" pitchFamily="34" charset="0"/>
                <a:cs typeface="Times New Roman" panose="02020603050405020304" pitchFamily="18" charset="0"/>
              </a:rPr>
              <a:t>Analyze the simulated data using various methods you have learned and explain why you choose these methods. </a:t>
            </a:r>
            <a:endParaRPr lang="en-US" sz="2000" b="1" spc="-15" dirty="0">
              <a:ea typeface="Calibri" panose="020F0502020204030204" pitchFamily="34" charset="0"/>
              <a:cs typeface="Times New Roman" panose="02020603050405020304" pitchFamily="18" charset="0"/>
            </a:endParaRPr>
          </a:p>
          <a:p>
            <a:pPr lvl="1">
              <a:spcBef>
                <a:spcPts val="600"/>
              </a:spcBef>
              <a:spcAft>
                <a:spcPts val="0"/>
              </a:spcAft>
              <a:tabLst>
                <a:tab pos="-457200" algn="l"/>
                <a:tab pos="685800" algn="l"/>
              </a:tabLst>
            </a:pPr>
            <a:endParaRPr lang="en-US" dirty="0"/>
          </a:p>
        </p:txBody>
      </p:sp>
    </p:spTree>
    <p:extLst>
      <p:ext uri="{BB962C8B-B14F-4D97-AF65-F5344CB8AC3E}">
        <p14:creationId xmlns:p14="http://schemas.microsoft.com/office/powerpoint/2010/main" val="2283170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z="2800"/>
              <a:t>Cox’s proportional hazards model</a:t>
            </a:r>
          </a:p>
        </p:txBody>
      </p:sp>
      <p:sp>
        <p:nvSpPr>
          <p:cNvPr id="48131" name="Rectangle 3"/>
          <p:cNvSpPr>
            <a:spLocks noGrp="1" noChangeArrowheads="1"/>
          </p:cNvSpPr>
          <p:nvPr>
            <p:ph type="body" sz="half" idx="1"/>
          </p:nvPr>
        </p:nvSpPr>
        <p:spPr>
          <a:xfrm>
            <a:off x="1182688" y="2017713"/>
            <a:ext cx="7275512" cy="4114800"/>
          </a:xfrm>
        </p:spPr>
        <p:txBody>
          <a:bodyPr/>
          <a:lstStyle/>
          <a:p>
            <a:endParaRPr lang="en-US" sz="2000" dirty="0"/>
          </a:p>
          <a:p>
            <a:endParaRPr lang="en-US" sz="2000" dirty="0"/>
          </a:p>
          <a:p>
            <a:r>
              <a:rPr lang="en-US" sz="2400" dirty="0"/>
              <a:t>                 : Baseline hazard, not specified</a:t>
            </a:r>
          </a:p>
          <a:p>
            <a:r>
              <a:rPr lang="en-US" sz="2400" dirty="0"/>
              <a:t>Most commonly used for survival (time-to-event) data</a:t>
            </a:r>
          </a:p>
          <a:p>
            <a:r>
              <a:rPr lang="en-US" sz="2400" dirty="0"/>
              <a:t>Uses all available information, including patients who fail to complete the trial (censored)</a:t>
            </a:r>
          </a:p>
          <a:p>
            <a:r>
              <a:rPr lang="en-US" sz="2400" dirty="0"/>
              <a:t>Models the hazard ratio (relative risk) of death, or other event of interest, for individuals, given their prognostic variables. </a:t>
            </a:r>
          </a:p>
          <a:p>
            <a:endParaRPr lang="en-US" sz="2800" dirty="0"/>
          </a:p>
        </p:txBody>
      </p:sp>
      <p:graphicFrame>
        <p:nvGraphicFramePr>
          <p:cNvPr id="48132" name="Object 4"/>
          <p:cNvGraphicFramePr>
            <a:graphicFrameLocks noGrp="1" noChangeAspect="1"/>
          </p:cNvGraphicFramePr>
          <p:nvPr>
            <p:ph sz="quarter" idx="2"/>
          </p:nvPr>
        </p:nvGraphicFramePr>
        <p:xfrm>
          <a:off x="3970338" y="1960563"/>
          <a:ext cx="288925" cy="546100"/>
        </p:xfrm>
        <a:graphic>
          <a:graphicData uri="http://schemas.openxmlformats.org/presentationml/2006/ole">
            <mc:AlternateContent xmlns:mc="http://schemas.openxmlformats.org/markup-compatibility/2006">
              <mc:Choice xmlns:v="urn:schemas-microsoft-com:vml" Requires="v">
                <p:oleObj spid="_x0000_s9230" name="Equation" r:id="rId4" imgW="114120" imgH="215640" progId="Equation.3">
                  <p:embed/>
                </p:oleObj>
              </mc:Choice>
              <mc:Fallback>
                <p:oleObj name="Equation" r:id="rId4" imgW="114120" imgH="215640" progId="Equation.3">
                  <p:embed/>
                  <p:pic>
                    <p:nvPicPr>
                      <p:cNvPr id="4813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1960563"/>
                        <a:ext cx="288925"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 name="Picture 1">
            <a:extLst>
              <a:ext uri="{FF2B5EF4-FFF2-40B4-BE49-F238E27FC236}">
                <a16:creationId xmlns:a16="http://schemas.microsoft.com/office/drawing/2014/main" id="{E8E405EA-1F3A-4E14-B322-592300EDF137}"/>
              </a:ext>
            </a:extLst>
          </p:cNvPr>
          <p:cNvPicPr>
            <a:picLocks noChangeAspect="1"/>
          </p:cNvPicPr>
          <p:nvPr/>
        </p:nvPicPr>
        <p:blipFill>
          <a:blip r:embed="rId6"/>
          <a:stretch>
            <a:fillRect/>
          </a:stretch>
        </p:blipFill>
        <p:spPr>
          <a:xfrm>
            <a:off x="1211263" y="1949433"/>
            <a:ext cx="6096000" cy="761214"/>
          </a:xfrm>
          <a:prstGeom prst="rect">
            <a:avLst/>
          </a:prstGeom>
        </p:spPr>
      </p:pic>
      <p:pic>
        <p:nvPicPr>
          <p:cNvPr id="3" name="Picture 2">
            <a:extLst>
              <a:ext uri="{FF2B5EF4-FFF2-40B4-BE49-F238E27FC236}">
                <a16:creationId xmlns:a16="http://schemas.microsoft.com/office/drawing/2014/main" id="{F3A7C895-58B4-4668-900F-4EE816D77494}"/>
              </a:ext>
            </a:extLst>
          </p:cNvPr>
          <p:cNvPicPr>
            <a:picLocks noChangeAspect="1"/>
          </p:cNvPicPr>
          <p:nvPr/>
        </p:nvPicPr>
        <p:blipFill>
          <a:blip r:embed="rId7"/>
          <a:stretch>
            <a:fillRect/>
          </a:stretch>
        </p:blipFill>
        <p:spPr>
          <a:xfrm>
            <a:off x="1905000" y="2767797"/>
            <a:ext cx="914400" cy="477017"/>
          </a:xfrm>
          <a:prstGeom prst="rect">
            <a:avLst/>
          </a:prstGeom>
        </p:spPr>
      </p:pic>
    </p:spTree>
    <p:extLst>
      <p:ext uri="{BB962C8B-B14F-4D97-AF65-F5344CB8AC3E}">
        <p14:creationId xmlns:p14="http://schemas.microsoft.com/office/powerpoint/2010/main" val="35874699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432A6-8759-4302-9C7E-3C45C43AF691}"/>
              </a:ext>
            </a:extLst>
          </p:cNvPr>
          <p:cNvSpPr>
            <a:spLocks noGrp="1"/>
          </p:cNvSpPr>
          <p:nvPr>
            <p:ph type="title"/>
          </p:nvPr>
        </p:nvSpPr>
        <p:spPr/>
        <p:txBody>
          <a:bodyPr/>
          <a:lstStyle/>
          <a:p>
            <a:r>
              <a:rPr lang="en-US" dirty="0">
                <a:latin typeface="Arial" panose="020B0604020202020204" pitchFamily="34" charset="0"/>
                <a:ea typeface="SimSun" panose="02010600030101010101" pitchFamily="2" charset="-122"/>
                <a:cs typeface="Times New Roman" panose="02020603050405020304" pitchFamily="18" charset="0"/>
              </a:rPr>
              <a:t>P</a:t>
            </a:r>
            <a:r>
              <a:rPr lang="en-US" sz="4400" kern="0" dirty="0">
                <a:effectLst/>
                <a:latin typeface="Arial" panose="020B0604020202020204" pitchFamily="34" charset="0"/>
                <a:ea typeface="SimSun" panose="02010600030101010101" pitchFamily="2" charset="-122"/>
                <a:cs typeface="Times New Roman" panose="02020603050405020304" pitchFamily="18" charset="0"/>
              </a:rPr>
              <a:t>roject 2</a:t>
            </a:r>
            <a:endParaRPr lang="en-US" dirty="0"/>
          </a:p>
        </p:txBody>
      </p:sp>
      <p:sp>
        <p:nvSpPr>
          <p:cNvPr id="3" name="Content Placeholder 2">
            <a:extLst>
              <a:ext uri="{FF2B5EF4-FFF2-40B4-BE49-F238E27FC236}">
                <a16:creationId xmlns:a16="http://schemas.microsoft.com/office/drawing/2014/main" id="{A5ABF5ED-7ECE-4C63-8EE0-F2B1423780B1}"/>
              </a:ext>
            </a:extLst>
          </p:cNvPr>
          <p:cNvSpPr>
            <a:spLocks noGrp="1"/>
          </p:cNvSpPr>
          <p:nvPr>
            <p:ph idx="1"/>
          </p:nvPr>
        </p:nvSpPr>
        <p:spPr/>
        <p:txBody>
          <a:bodyPr/>
          <a:lstStyle/>
          <a:p>
            <a:pPr>
              <a:spcBef>
                <a:spcPts val="600"/>
              </a:spcBef>
              <a:spcAft>
                <a:spcPts val="0"/>
              </a:spcAft>
              <a:tabLst>
                <a:tab pos="-457200" algn="l"/>
                <a:tab pos="685800" algn="l"/>
              </a:tabLst>
            </a:pPr>
            <a:r>
              <a:rPr lang="en-US" sz="2000" spc="-15" dirty="0">
                <a:effectLst/>
                <a:ea typeface="Calibri" panose="020F0502020204030204" pitchFamily="34" charset="0"/>
                <a:cs typeface="Times New Roman" panose="02020603050405020304" pitchFamily="18" charset="0"/>
              </a:rPr>
              <a:t>Derive formulas for the primary analysis method including assumptions. </a:t>
            </a:r>
          </a:p>
          <a:p>
            <a:pPr>
              <a:spcBef>
                <a:spcPts val="600"/>
              </a:spcBef>
              <a:spcAft>
                <a:spcPts val="0"/>
              </a:spcAft>
              <a:tabLst>
                <a:tab pos="-457200" algn="l"/>
                <a:tab pos="685800" algn="l"/>
              </a:tabLst>
            </a:pPr>
            <a:r>
              <a:rPr lang="en-US" sz="2000" spc="-15" dirty="0">
                <a:ea typeface="Calibri" panose="020F0502020204030204" pitchFamily="34" charset="0"/>
                <a:cs typeface="Times New Roman" panose="02020603050405020304" pitchFamily="18" charset="0"/>
              </a:rPr>
              <a:t>Re-generate major </a:t>
            </a:r>
            <a:r>
              <a:rPr lang="en-US" sz="2000" spc="-15" dirty="0">
                <a:effectLst/>
                <a:ea typeface="Calibri" panose="020F0502020204030204" pitchFamily="34" charset="0"/>
                <a:cs typeface="Times New Roman" panose="02020603050405020304" pitchFamily="18" charset="0"/>
              </a:rPr>
              <a:t>results reported in the paper, including tables</a:t>
            </a:r>
            <a:r>
              <a:rPr lang="en-US" sz="2000" spc="-15" dirty="0">
                <a:ea typeface="Calibri" panose="020F0502020204030204" pitchFamily="34" charset="0"/>
                <a:cs typeface="Times New Roman" panose="02020603050405020304" pitchFamily="18" charset="0"/>
              </a:rPr>
              <a:t> and </a:t>
            </a:r>
            <a:r>
              <a:rPr lang="en-US" sz="2000" spc="-15" dirty="0">
                <a:effectLst/>
                <a:ea typeface="Calibri" panose="020F0502020204030204" pitchFamily="34" charset="0"/>
                <a:cs typeface="Times New Roman" panose="02020603050405020304" pitchFamily="18" charset="0"/>
              </a:rPr>
              <a:t>figures.</a:t>
            </a:r>
          </a:p>
          <a:p>
            <a:pPr>
              <a:spcBef>
                <a:spcPts val="600"/>
              </a:spcBef>
              <a:spcAft>
                <a:spcPts val="0"/>
              </a:spcAft>
              <a:tabLst>
                <a:tab pos="-457200" algn="l"/>
                <a:tab pos="685800" algn="l"/>
              </a:tabLst>
            </a:pPr>
            <a:r>
              <a:rPr lang="en-US" sz="2000" spc="-15" dirty="0">
                <a:ea typeface="Calibri" panose="020F0502020204030204" pitchFamily="34" charset="0"/>
                <a:cs typeface="Times New Roman" panose="02020603050405020304" pitchFamily="18" charset="0"/>
              </a:rPr>
              <a:t>W</a:t>
            </a:r>
            <a:r>
              <a:rPr lang="en-US" sz="2000" spc="-15" dirty="0">
                <a:effectLst/>
                <a:ea typeface="Calibri" panose="020F0502020204030204" pitchFamily="34" charset="0"/>
                <a:cs typeface="Times New Roman" panose="02020603050405020304" pitchFamily="18" charset="0"/>
              </a:rPr>
              <a:t>rite a report using </a:t>
            </a:r>
            <a:r>
              <a:rPr lang="en-US" sz="2000" dirty="0">
                <a:effectLst/>
                <a:ea typeface="Times New Roman" panose="02020603050405020304" pitchFamily="18" charset="0"/>
              </a:rPr>
              <a:t>Statistics in Medicine format (</a:t>
            </a:r>
            <a:r>
              <a:rPr lang="en-US" sz="2000" u="sng" dirty="0">
                <a:solidFill>
                  <a:srgbClr val="0000FF"/>
                </a:solidFill>
                <a:effectLst/>
                <a:ea typeface="Times New Roman" panose="02020603050405020304" pitchFamily="18" charset="0"/>
                <a:hlinkClick r:id="rId2"/>
              </a:rPr>
              <a:t>https://onlinelibrary.wiley.com/page/journal/10970258/homepage/la_tex_class_file.htm</a:t>
            </a:r>
            <a:r>
              <a:rPr lang="en-US" sz="2000" dirty="0">
                <a:effectLst/>
                <a:ea typeface="Times New Roman" panose="02020603050405020304" pitchFamily="18" charset="0"/>
              </a:rPr>
              <a:t>) for Project 2</a:t>
            </a:r>
            <a:endParaRPr lang="en-US" sz="2000" spc="-15" dirty="0">
              <a:effectLst/>
              <a:ea typeface="Calibri" panose="020F0502020204030204" pitchFamily="34" charset="0"/>
              <a:cs typeface="Times New Roman" panose="02020603050405020304" pitchFamily="18" charset="0"/>
            </a:endParaRPr>
          </a:p>
          <a:p>
            <a:pPr>
              <a:spcBef>
                <a:spcPts val="600"/>
              </a:spcBef>
              <a:spcAft>
                <a:spcPts val="0"/>
              </a:spcAft>
              <a:tabLst>
                <a:tab pos="-457200" algn="l"/>
                <a:tab pos="685800" algn="l"/>
              </a:tabLst>
            </a:pPr>
            <a:r>
              <a:rPr lang="en-US" sz="2000" spc="-15" dirty="0">
                <a:effectLst/>
                <a:ea typeface="Calibri" panose="020F0502020204030204" pitchFamily="34" charset="0"/>
                <a:cs typeface="Times New Roman" panose="02020603050405020304" pitchFamily="18" charset="0"/>
              </a:rPr>
              <a:t>Include software codes in Appendix. </a:t>
            </a:r>
          </a:p>
          <a:p>
            <a:pPr>
              <a:spcBef>
                <a:spcPts val="600"/>
              </a:spcBef>
              <a:spcAft>
                <a:spcPts val="0"/>
              </a:spcAft>
              <a:tabLst>
                <a:tab pos="-457200" algn="l"/>
                <a:tab pos="685800" algn="l"/>
              </a:tabLst>
            </a:pPr>
            <a:r>
              <a:rPr lang="en-US" sz="2000" dirty="0">
                <a:effectLst/>
                <a:ea typeface="Calibri" panose="020F0502020204030204" pitchFamily="34" charset="0"/>
                <a:cs typeface="Times New Roman" panose="02020603050405020304" pitchFamily="18" charset="0"/>
              </a:rPr>
              <a:t>Students </a:t>
            </a:r>
            <a:r>
              <a:rPr lang="en-US" sz="2000" b="1" dirty="0">
                <a:effectLst/>
                <a:ea typeface="Calibri" panose="020F0502020204030204" pitchFamily="34" charset="0"/>
                <a:cs typeface="Times New Roman" panose="02020603050405020304" pitchFamily="18" charset="0"/>
              </a:rPr>
              <a:t>CANNOT</a:t>
            </a:r>
            <a:r>
              <a:rPr lang="en-US" sz="2000" dirty="0">
                <a:effectLst/>
                <a:ea typeface="Calibri" panose="020F0502020204030204" pitchFamily="34" charset="0"/>
                <a:cs typeface="Times New Roman" panose="02020603050405020304" pitchFamily="18" charset="0"/>
              </a:rPr>
              <a:t> collaborate on the project</a:t>
            </a:r>
          </a:p>
          <a:p>
            <a:pPr>
              <a:spcBef>
                <a:spcPts val="600"/>
              </a:spcBef>
              <a:spcAft>
                <a:spcPts val="0"/>
              </a:spcAft>
              <a:tabLst>
                <a:tab pos="-457200" algn="l"/>
                <a:tab pos="685800" algn="l"/>
              </a:tabLst>
            </a:pPr>
            <a:r>
              <a:rPr lang="en-US" sz="2000" dirty="0">
                <a:ea typeface="Calibri" panose="020F0502020204030204" pitchFamily="34" charset="0"/>
                <a:cs typeface="Times New Roman" panose="02020603050405020304" pitchFamily="18" charset="0"/>
              </a:rPr>
              <a:t>An example of how to write about simulated data:</a:t>
            </a:r>
          </a:p>
          <a:p>
            <a:pPr>
              <a:spcBef>
                <a:spcPts val="600"/>
              </a:spcBef>
              <a:spcAft>
                <a:spcPts val="0"/>
              </a:spcAft>
              <a:tabLst>
                <a:tab pos="-457200" algn="l"/>
                <a:tab pos="685800" algn="l"/>
              </a:tabLst>
            </a:pPr>
            <a:r>
              <a:rPr lang="en-US" sz="1800" b="1" dirty="0">
                <a:effectLst/>
                <a:latin typeface="Calibri" panose="020F0502020204030204" pitchFamily="34" charset="0"/>
                <a:ea typeface="Batang" panose="02030600000101010101" pitchFamily="18" charset="-127"/>
              </a:rPr>
              <a:t>Qi L</a:t>
            </a:r>
            <a:r>
              <a:rPr lang="en-US" sz="1800" dirty="0">
                <a:effectLst/>
                <a:latin typeface="Calibri" panose="020F0502020204030204" pitchFamily="34" charset="0"/>
                <a:ea typeface="Batang" panose="02030600000101010101" pitchFamily="18" charset="-127"/>
              </a:rPr>
              <a:t>, Wang Y-F, He Y. A Comparison of Multiple Imputation and Fully Augmented Weighted Estimators for Cox Regression with Missing Covariates. </a:t>
            </a:r>
            <a:r>
              <a:rPr lang="en-US" sz="1800" u="sng" dirty="0">
                <a:effectLst/>
                <a:latin typeface="Calibri" panose="020F0502020204030204" pitchFamily="34" charset="0"/>
                <a:ea typeface="Batang" panose="02030600000101010101" pitchFamily="18" charset="-127"/>
              </a:rPr>
              <a:t>Statistics in Medicine</a:t>
            </a:r>
            <a:r>
              <a:rPr lang="en-US" sz="1800" dirty="0">
                <a:effectLst/>
                <a:latin typeface="Calibri" panose="020F0502020204030204" pitchFamily="34" charset="0"/>
                <a:ea typeface="Batang" panose="02030600000101010101" pitchFamily="18" charset="-127"/>
              </a:rPr>
              <a:t>, 2010; 29(25): 2592-2604.</a:t>
            </a:r>
            <a:endParaRPr lang="en-US" sz="2000" dirty="0">
              <a:ea typeface="Calibri" panose="020F0502020204030204" pitchFamily="34" charset="0"/>
              <a:cs typeface="Times New Roman" panose="02020603050405020304" pitchFamily="18" charset="0"/>
            </a:endParaRPr>
          </a:p>
          <a:p>
            <a:pPr marL="0" indent="0">
              <a:spcBef>
                <a:spcPts val="600"/>
              </a:spcBef>
              <a:spcAft>
                <a:spcPts val="0"/>
              </a:spcAft>
              <a:buNone/>
              <a:tabLst>
                <a:tab pos="-457200" algn="l"/>
                <a:tab pos="685800" algn="l"/>
              </a:tabLst>
            </a:pPr>
            <a:r>
              <a:rPr lang="en-US" sz="2000"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https://www.ncbi.nlm.nih.gov/pmc/articles/PMC4022355/</a:t>
            </a:r>
          </a:p>
          <a:p>
            <a:pPr>
              <a:spcBef>
                <a:spcPts val="600"/>
              </a:spcBef>
              <a:spcAft>
                <a:spcPts val="0"/>
              </a:spcAft>
              <a:tabLst>
                <a:tab pos="-457200" algn="l"/>
                <a:tab pos="685800" algn="l"/>
              </a:tabLst>
            </a:pPr>
            <a:endParaRPr lang="en-US" sz="18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16664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1B0D-1E87-4E66-86B9-9C42D1DD6D90}"/>
              </a:ext>
            </a:extLst>
          </p:cNvPr>
          <p:cNvSpPr>
            <a:spLocks noGrp="1"/>
          </p:cNvSpPr>
          <p:nvPr>
            <p:ph type="title"/>
          </p:nvPr>
        </p:nvSpPr>
        <p:spPr/>
        <p:txBody>
          <a:bodyPr/>
          <a:lstStyle/>
          <a:p>
            <a:r>
              <a:rPr lang="en-US" sz="4400" kern="0" dirty="0">
                <a:effectLst/>
                <a:latin typeface="Arial" panose="020B0604020202020204" pitchFamily="34" charset="0"/>
                <a:ea typeface="SimSun" panose="02010600030101010101" pitchFamily="2" charset="-122"/>
                <a:cs typeface="Times New Roman" panose="02020603050405020304" pitchFamily="18" charset="0"/>
              </a:rPr>
              <a:t>Notes</a:t>
            </a:r>
            <a:endParaRPr lang="en-US" dirty="0"/>
          </a:p>
        </p:txBody>
      </p:sp>
      <p:sp>
        <p:nvSpPr>
          <p:cNvPr id="3" name="Content Placeholder 2">
            <a:extLst>
              <a:ext uri="{FF2B5EF4-FFF2-40B4-BE49-F238E27FC236}">
                <a16:creationId xmlns:a16="http://schemas.microsoft.com/office/drawing/2014/main" id="{E8EA9189-484B-465E-975B-EE7F74391EC7}"/>
              </a:ext>
            </a:extLst>
          </p:cNvPr>
          <p:cNvSpPr>
            <a:spLocks noGrp="1"/>
          </p:cNvSpPr>
          <p:nvPr>
            <p:ph idx="1"/>
          </p:nvPr>
        </p:nvSpPr>
        <p:spPr/>
        <p:txBody>
          <a:bodyPr/>
          <a:lstStyle/>
          <a:p>
            <a:r>
              <a:rPr lang="en-US" sz="2000" dirty="0">
                <a:solidFill>
                  <a:srgbClr val="000000"/>
                </a:solidFill>
                <a:ea typeface="Calibri" panose="020F0502020204030204" pitchFamily="34" charset="0"/>
                <a:cs typeface="Times New Roman" panose="02020603050405020304" pitchFamily="18" charset="0"/>
              </a:rPr>
              <a:t>Presentation: choose one project for a 10 minutes presentation.</a:t>
            </a:r>
          </a:p>
          <a:p>
            <a:pPr lvl="1"/>
            <a:r>
              <a:rPr lang="en-US" sz="1600" dirty="0">
                <a:solidFill>
                  <a:srgbClr val="000000"/>
                </a:solidFill>
                <a:effectLst/>
                <a:ea typeface="Calibri" panose="020F0502020204030204" pitchFamily="34" charset="0"/>
                <a:cs typeface="Times New Roman" panose="02020603050405020304" pitchFamily="18" charset="0"/>
              </a:rPr>
              <a:t>12/8, 12/10</a:t>
            </a:r>
          </a:p>
          <a:p>
            <a:pPr>
              <a:lnSpc>
                <a:spcPct val="115000"/>
              </a:lnSpc>
              <a:spcBef>
                <a:spcPts val="600"/>
              </a:spcBef>
              <a:spcAft>
                <a:spcPts val="1200"/>
              </a:spcAft>
              <a:tabLst>
                <a:tab pos="-457200" algn="l"/>
                <a:tab pos="685800" algn="l"/>
              </a:tabLst>
            </a:pPr>
            <a:r>
              <a:rPr lang="en-US" sz="2000" b="1" dirty="0">
                <a:effectLst/>
                <a:ea typeface="Calibri" panose="020F0502020204030204" pitchFamily="34" charset="0"/>
                <a:cs typeface="Times New Roman" panose="02020603050405020304" pitchFamily="18" charset="0"/>
              </a:rPr>
              <a:t>Final </a:t>
            </a:r>
            <a:r>
              <a:rPr lang="en-US" sz="2000" b="1" dirty="0">
                <a:ea typeface="Calibri" panose="020F0502020204030204" pitchFamily="34" charset="0"/>
                <a:cs typeface="Times New Roman" panose="02020603050405020304" pitchFamily="18" charset="0"/>
              </a:rPr>
              <a:t>reports of b</a:t>
            </a:r>
            <a:r>
              <a:rPr lang="en-US" sz="2000" b="1" dirty="0">
                <a:effectLst/>
                <a:ea typeface="Calibri" panose="020F0502020204030204" pitchFamily="34" charset="0"/>
                <a:cs typeface="Times New Roman" panose="02020603050405020304" pitchFamily="18" charset="0"/>
              </a:rPr>
              <a:t>oth projects will be due on 12/12/2020. </a:t>
            </a:r>
          </a:p>
          <a:p>
            <a:pPr>
              <a:lnSpc>
                <a:spcPct val="115000"/>
              </a:lnSpc>
              <a:spcBef>
                <a:spcPts val="600"/>
              </a:spcBef>
              <a:spcAft>
                <a:spcPts val="1200"/>
              </a:spcAft>
              <a:tabLst>
                <a:tab pos="-457200" algn="l"/>
                <a:tab pos="685800" algn="l"/>
              </a:tabLst>
            </a:pPr>
            <a:r>
              <a:rPr lang="en-US" sz="2000" b="1" spc="-15" dirty="0">
                <a:latin typeface="Arial" panose="020B0604020202020204" pitchFamily="34" charset="0"/>
                <a:ea typeface="Calibri" panose="020F0502020204030204" pitchFamily="34" charset="0"/>
                <a:cs typeface="Times New Roman" panose="02020603050405020304" pitchFamily="18" charset="0"/>
              </a:rPr>
              <a:t>Final summary report </a:t>
            </a:r>
            <a:r>
              <a:rPr lang="en-US" sz="2000" spc="-15" dirty="0">
                <a:effectLst/>
                <a:latin typeface="Arial" panose="020B0604020202020204" pitchFamily="34" charset="0"/>
                <a:ea typeface="Calibri" panose="020F0502020204030204" pitchFamily="34" charset="0"/>
                <a:cs typeface="Times New Roman" panose="02020603050405020304" pitchFamily="18" charset="0"/>
              </a:rPr>
              <a:t>(10%): review and summarize useful things you have learned in this course and how you have applied them </a:t>
            </a:r>
            <a:r>
              <a:rPr lang="en-US" sz="2000" spc="-15" dirty="0">
                <a:latin typeface="Arial" panose="020B0604020202020204" pitchFamily="34" charset="0"/>
                <a:ea typeface="Calibri" panose="020F0502020204030204" pitchFamily="34" charset="0"/>
                <a:cs typeface="Times New Roman" panose="02020603050405020304" pitchFamily="18" charset="0"/>
              </a:rPr>
              <a:t>and/or </a:t>
            </a:r>
            <a:r>
              <a:rPr lang="en-US" sz="2000" spc="-15" dirty="0">
                <a:effectLst/>
                <a:latin typeface="Arial" panose="020B0604020202020204" pitchFamily="34" charset="0"/>
                <a:ea typeface="Calibri" panose="020F0502020204030204" pitchFamily="34" charset="0"/>
                <a:cs typeface="Times New Roman" panose="02020603050405020304" pitchFamily="18" charset="0"/>
              </a:rPr>
              <a:t>plan to apply them in your future research or career. Due by </a:t>
            </a:r>
            <a:r>
              <a:rPr lang="en-US" sz="2000" b="1" dirty="0">
                <a:effectLst/>
                <a:ea typeface="Calibri" panose="020F0502020204030204" pitchFamily="34" charset="0"/>
                <a:cs typeface="Times New Roman" panose="02020603050405020304" pitchFamily="18" charset="0"/>
              </a:rPr>
              <a:t>12/12/2020</a:t>
            </a:r>
            <a:endParaRPr lang="en-US" sz="2000" spc="-15"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Bef>
                <a:spcPts val="600"/>
              </a:spcBef>
              <a:spcAft>
                <a:spcPts val="1200"/>
              </a:spcAft>
              <a:tabLst>
                <a:tab pos="-457200" algn="l"/>
                <a:tab pos="685800" algn="l"/>
              </a:tabLst>
            </a:pPr>
            <a:endParaRPr lang="en-US" sz="2000" b="1" dirty="0">
              <a:effectLst/>
              <a:ea typeface="Calibri" panose="020F0502020204030204" pitchFamily="34" charset="0"/>
              <a:cs typeface="Times New Roman" panose="02020603050405020304" pitchFamily="18" charset="0"/>
            </a:endParaRPr>
          </a:p>
          <a:p>
            <a:pPr>
              <a:lnSpc>
                <a:spcPct val="115000"/>
              </a:lnSpc>
              <a:spcBef>
                <a:spcPts val="600"/>
              </a:spcBef>
              <a:spcAft>
                <a:spcPts val="1200"/>
              </a:spcAft>
              <a:tabLst>
                <a:tab pos="-457200" algn="l"/>
                <a:tab pos="685800" algn="l"/>
              </a:tabLst>
            </a:pPr>
            <a:endParaRPr lang="en-US"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2576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z="2800"/>
              <a:t>Cox’s proportional hazards model (cont)</a:t>
            </a:r>
          </a:p>
        </p:txBody>
      </p:sp>
      <p:sp>
        <p:nvSpPr>
          <p:cNvPr id="49155" name="Rectangle 3"/>
          <p:cNvSpPr>
            <a:spLocks noGrp="1" noChangeArrowheads="1"/>
          </p:cNvSpPr>
          <p:nvPr>
            <p:ph type="body" idx="1"/>
          </p:nvPr>
        </p:nvSpPr>
        <p:spPr/>
        <p:txBody>
          <a:bodyPr/>
          <a:lstStyle/>
          <a:p>
            <a:r>
              <a:rPr lang="en-US" sz="2400" dirty="0"/>
              <a:t>E.g. The hazard ratio for treatment effect is an estimate of the ratio of the hazard rate in the treated versus the control group.</a:t>
            </a:r>
          </a:p>
          <a:p>
            <a:r>
              <a:rPr lang="en-US" sz="2400" dirty="0"/>
              <a:t>Assumptions</a:t>
            </a:r>
          </a:p>
          <a:p>
            <a:pPr lvl="1"/>
            <a:r>
              <a:rPr lang="en-US" sz="2000" dirty="0" err="1"/>
              <a:t>Iid</a:t>
            </a:r>
            <a:r>
              <a:rPr lang="en-US" sz="2000" dirty="0"/>
              <a:t> observations</a:t>
            </a:r>
          </a:p>
          <a:p>
            <a:pPr lvl="1"/>
            <a:r>
              <a:rPr lang="en-US" sz="2000" dirty="0"/>
              <a:t>constant hazard ratio over time</a:t>
            </a:r>
          </a:p>
          <a:p>
            <a:pPr lvl="1"/>
            <a:r>
              <a:rPr lang="en-US" sz="2000" dirty="0"/>
              <a:t>Given the prognostic factors, censoring time and failure time are independent</a:t>
            </a:r>
          </a:p>
          <a:p>
            <a:pPr lvl="1"/>
            <a:r>
              <a:rPr lang="en-US" sz="2000" dirty="0"/>
              <a:t>Effect of covariates is additive and linear on a log-hazard scale</a:t>
            </a:r>
          </a:p>
          <a:p>
            <a:pPr lvl="1"/>
            <a:endParaRPr lang="en-US" sz="2000" dirty="0"/>
          </a:p>
        </p:txBody>
      </p:sp>
    </p:spTree>
    <p:extLst>
      <p:ext uri="{BB962C8B-B14F-4D97-AF65-F5344CB8AC3E}">
        <p14:creationId xmlns:p14="http://schemas.microsoft.com/office/powerpoint/2010/main" val="1105039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2297E-908D-446E-87FB-52D6B64EF064}"/>
              </a:ext>
            </a:extLst>
          </p:cNvPr>
          <p:cNvSpPr>
            <a:spLocks noGrp="1"/>
          </p:cNvSpPr>
          <p:nvPr>
            <p:ph type="title"/>
          </p:nvPr>
        </p:nvSpPr>
        <p:spPr/>
        <p:txBody>
          <a:bodyPr/>
          <a:lstStyle/>
          <a:p>
            <a:r>
              <a:rPr lang="en-US" dirty="0"/>
              <a:t>Model building</a:t>
            </a:r>
          </a:p>
        </p:txBody>
      </p:sp>
      <p:sp>
        <p:nvSpPr>
          <p:cNvPr id="3" name="Content Placeholder 2">
            <a:extLst>
              <a:ext uri="{FF2B5EF4-FFF2-40B4-BE49-F238E27FC236}">
                <a16:creationId xmlns:a16="http://schemas.microsoft.com/office/drawing/2014/main" id="{5D952543-37D3-49F7-B141-386C3C409CF7}"/>
              </a:ext>
            </a:extLst>
          </p:cNvPr>
          <p:cNvSpPr>
            <a:spLocks noGrp="1"/>
          </p:cNvSpPr>
          <p:nvPr>
            <p:ph idx="1"/>
          </p:nvPr>
        </p:nvSpPr>
        <p:spPr/>
        <p:txBody>
          <a:bodyPr/>
          <a:lstStyle/>
          <a:p>
            <a:pPr algn="l"/>
            <a:r>
              <a:rPr lang="en-US" sz="2400" b="0" i="0" u="none" strike="noStrike" baseline="0" dirty="0">
                <a:solidFill>
                  <a:srgbClr val="000000"/>
                </a:solidFill>
              </a:rPr>
              <a:t>Two different problems in regression:</a:t>
            </a:r>
          </a:p>
          <a:p>
            <a:pPr lvl="1"/>
            <a:r>
              <a:rPr lang="en-US" sz="2000" b="0" i="0" u="none" strike="noStrike" baseline="0" dirty="0">
                <a:solidFill>
                  <a:srgbClr val="000000"/>
                </a:solidFill>
              </a:rPr>
              <a:t>To adjust for potential explanatory variables when one has a specific hypothesis, that is to compare two or more groups with respect to survival times</a:t>
            </a:r>
          </a:p>
          <a:p>
            <a:pPr lvl="1"/>
            <a:r>
              <a:rPr lang="en-US" sz="2000" b="0" i="0" u="none" strike="noStrike" baseline="0" dirty="0">
                <a:solidFill>
                  <a:srgbClr val="000000"/>
                </a:solidFill>
              </a:rPr>
              <a:t>To predict the distribution of the time to some event from a list of explanator variables with no particular prior</a:t>
            </a:r>
            <a:r>
              <a:rPr lang="en-US" sz="2000" dirty="0">
                <a:solidFill>
                  <a:srgbClr val="000000"/>
                </a:solidFill>
              </a:rPr>
              <a:t> </a:t>
            </a:r>
            <a:r>
              <a:rPr lang="en-US" sz="2000" b="0" i="0" u="none" strike="noStrike" baseline="0" dirty="0">
                <a:solidFill>
                  <a:srgbClr val="000000"/>
                </a:solidFill>
              </a:rPr>
              <a:t>hypothesis in mind</a:t>
            </a:r>
            <a:endParaRPr lang="en-US" sz="2000" dirty="0"/>
          </a:p>
        </p:txBody>
      </p:sp>
      <p:sp>
        <p:nvSpPr>
          <p:cNvPr id="4" name="Slide Number Placeholder 3">
            <a:extLst>
              <a:ext uri="{FF2B5EF4-FFF2-40B4-BE49-F238E27FC236}">
                <a16:creationId xmlns:a16="http://schemas.microsoft.com/office/drawing/2014/main" id="{F3BBCAEA-0214-40F0-9782-0BF6B1164E2A}"/>
              </a:ext>
            </a:extLst>
          </p:cNvPr>
          <p:cNvSpPr>
            <a:spLocks noGrp="1"/>
          </p:cNvSpPr>
          <p:nvPr>
            <p:ph type="sldNum" sz="quarter" idx="12"/>
          </p:nvPr>
        </p:nvSpPr>
        <p:spPr/>
        <p:txBody>
          <a:bodyPr/>
          <a:lstStyle/>
          <a:p>
            <a:fld id="{6BE01D46-CD45-4358-B783-23D7B5182985}" type="slidenum">
              <a:rPr lang="en-US" smtClean="0"/>
              <a:pPr/>
              <a:t>7</a:t>
            </a:fld>
            <a:endParaRPr lang="en-US"/>
          </a:p>
        </p:txBody>
      </p:sp>
    </p:spTree>
    <p:extLst>
      <p:ext uri="{BB962C8B-B14F-4D97-AF65-F5344CB8AC3E}">
        <p14:creationId xmlns:p14="http://schemas.microsoft.com/office/powerpoint/2010/main" val="2022641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4D0E3-FB4A-4BE7-BA89-F19EFF8867E5}"/>
              </a:ext>
            </a:extLst>
          </p:cNvPr>
          <p:cNvSpPr>
            <a:spLocks noGrp="1"/>
          </p:cNvSpPr>
          <p:nvPr>
            <p:ph type="title"/>
          </p:nvPr>
        </p:nvSpPr>
        <p:spPr/>
        <p:txBody>
          <a:bodyPr/>
          <a:lstStyle/>
          <a:p>
            <a:r>
              <a:rPr lang="en-US" dirty="0"/>
              <a:t>P</a:t>
            </a:r>
            <a:r>
              <a:rPr lang="en-US" sz="4400" b="0" i="0" u="none" strike="noStrike" baseline="0" dirty="0"/>
              <a:t>otential explanatory variables</a:t>
            </a:r>
            <a:endParaRPr lang="en-US" dirty="0"/>
          </a:p>
        </p:txBody>
      </p:sp>
      <p:sp>
        <p:nvSpPr>
          <p:cNvPr id="3" name="Content Placeholder 2">
            <a:extLst>
              <a:ext uri="{FF2B5EF4-FFF2-40B4-BE49-F238E27FC236}">
                <a16:creationId xmlns:a16="http://schemas.microsoft.com/office/drawing/2014/main" id="{BA5A42EE-2A6E-4B56-AAD7-EB3FE869704C}"/>
              </a:ext>
            </a:extLst>
          </p:cNvPr>
          <p:cNvSpPr>
            <a:spLocks noGrp="1"/>
          </p:cNvSpPr>
          <p:nvPr>
            <p:ph idx="1"/>
          </p:nvPr>
        </p:nvSpPr>
        <p:spPr/>
        <p:txBody>
          <a:bodyPr/>
          <a:lstStyle/>
          <a:p>
            <a:pPr algn="l"/>
            <a:r>
              <a:rPr lang="en-US" sz="2400" b="0" i="0" u="none" strike="noStrike" baseline="0" dirty="0">
                <a:solidFill>
                  <a:srgbClr val="000000"/>
                </a:solidFill>
              </a:rPr>
              <a:t>Demographic variables</a:t>
            </a:r>
          </a:p>
          <a:p>
            <a:pPr lvl="1"/>
            <a:r>
              <a:rPr lang="en-US" sz="2400" b="0" i="0" u="none" strike="noStrike" baseline="0" dirty="0">
                <a:solidFill>
                  <a:srgbClr val="000000"/>
                </a:solidFill>
              </a:rPr>
              <a:t>age</a:t>
            </a:r>
          </a:p>
          <a:p>
            <a:pPr lvl="1"/>
            <a:r>
              <a:rPr lang="en-US" sz="2400" b="0" i="0" u="none" strike="noStrike" baseline="0" dirty="0">
                <a:solidFill>
                  <a:srgbClr val="000000"/>
                </a:solidFill>
              </a:rPr>
              <a:t>gender</a:t>
            </a:r>
          </a:p>
          <a:p>
            <a:pPr lvl="1"/>
            <a:r>
              <a:rPr lang="en-US" sz="2400" b="0" i="0" u="none" strike="noStrike" baseline="0" dirty="0">
                <a:solidFill>
                  <a:srgbClr val="3333B3"/>
                </a:solidFill>
              </a:rPr>
              <a:t> </a:t>
            </a:r>
            <a:r>
              <a:rPr lang="en-US" sz="2400" b="0" i="0" u="none" strike="noStrike" baseline="0" dirty="0">
                <a:solidFill>
                  <a:srgbClr val="000000"/>
                </a:solidFill>
              </a:rPr>
              <a:t>race</a:t>
            </a:r>
          </a:p>
          <a:p>
            <a:pPr algn="l"/>
            <a:r>
              <a:rPr lang="en-US" sz="2400" b="0" i="0" u="none" strike="noStrike" baseline="0" dirty="0">
                <a:solidFill>
                  <a:srgbClr val="000000"/>
                </a:solidFill>
              </a:rPr>
              <a:t>Patient clinical variables</a:t>
            </a:r>
          </a:p>
          <a:p>
            <a:pPr lvl="1"/>
            <a:r>
              <a:rPr lang="en-US" sz="2400" b="0" i="0" u="none" strike="noStrike" baseline="0" dirty="0">
                <a:solidFill>
                  <a:srgbClr val="000000"/>
                </a:solidFill>
              </a:rPr>
              <a:t>severity of disease</a:t>
            </a:r>
          </a:p>
          <a:p>
            <a:pPr lvl="1"/>
            <a:r>
              <a:rPr lang="en-US" sz="2400" b="0" i="0" u="none" strike="noStrike" baseline="0" dirty="0">
                <a:solidFill>
                  <a:srgbClr val="000000"/>
                </a:solidFill>
              </a:rPr>
              <a:t>size of tumor</a:t>
            </a:r>
          </a:p>
          <a:p>
            <a:pPr lvl="1"/>
            <a:r>
              <a:rPr lang="en-US" sz="2400" b="0" i="0" u="none" strike="noStrike" baseline="0" dirty="0">
                <a:solidFill>
                  <a:srgbClr val="000000"/>
                </a:solidFill>
              </a:rPr>
              <a:t>physiological variables</a:t>
            </a:r>
          </a:p>
          <a:p>
            <a:r>
              <a:rPr lang="en-US" sz="2400" b="0" i="0" u="none" strike="noStrike" baseline="0" dirty="0"/>
              <a:t>In the case of transplantation, characteristics of the donor. </a:t>
            </a:r>
            <a:r>
              <a:rPr lang="en-US" sz="2400" b="0" i="0" u="none" strike="noStrike" baseline="0" dirty="0" err="1"/>
              <a:t>Eg</a:t>
            </a:r>
            <a:r>
              <a:rPr lang="en-US" sz="2400" b="0" i="0" u="none" strike="noStrike" baseline="0" dirty="0"/>
              <a:t> gender</a:t>
            </a:r>
            <a:endParaRPr lang="en-US" sz="3600" dirty="0"/>
          </a:p>
        </p:txBody>
      </p:sp>
      <p:sp>
        <p:nvSpPr>
          <p:cNvPr id="4" name="Slide Number Placeholder 3">
            <a:extLst>
              <a:ext uri="{FF2B5EF4-FFF2-40B4-BE49-F238E27FC236}">
                <a16:creationId xmlns:a16="http://schemas.microsoft.com/office/drawing/2014/main" id="{01072376-1288-41E5-8BDB-BEC0FF51A3BE}"/>
              </a:ext>
            </a:extLst>
          </p:cNvPr>
          <p:cNvSpPr>
            <a:spLocks noGrp="1"/>
          </p:cNvSpPr>
          <p:nvPr>
            <p:ph type="sldNum" sz="quarter" idx="12"/>
          </p:nvPr>
        </p:nvSpPr>
        <p:spPr/>
        <p:txBody>
          <a:bodyPr/>
          <a:lstStyle/>
          <a:p>
            <a:fld id="{6BE01D46-CD45-4358-B783-23D7B5182985}" type="slidenum">
              <a:rPr lang="en-US" smtClean="0"/>
              <a:pPr/>
              <a:t>8</a:t>
            </a:fld>
            <a:endParaRPr lang="en-US"/>
          </a:p>
        </p:txBody>
      </p:sp>
    </p:spTree>
    <p:extLst>
      <p:ext uri="{BB962C8B-B14F-4D97-AF65-F5344CB8AC3E}">
        <p14:creationId xmlns:p14="http://schemas.microsoft.com/office/powerpoint/2010/main" val="224223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9F654-E312-4F17-B94D-D5C8B83D1719}"/>
              </a:ext>
            </a:extLst>
          </p:cNvPr>
          <p:cNvSpPr>
            <a:spLocks noGrp="1"/>
          </p:cNvSpPr>
          <p:nvPr>
            <p:ph type="title"/>
          </p:nvPr>
        </p:nvSpPr>
        <p:spPr/>
        <p:txBody>
          <a:bodyPr/>
          <a:lstStyle/>
          <a:p>
            <a:r>
              <a:rPr lang="en-US" dirty="0"/>
              <a:t>AIC</a:t>
            </a:r>
          </a:p>
        </p:txBody>
      </p:sp>
      <p:pic>
        <p:nvPicPr>
          <p:cNvPr id="5" name="Content Placeholder 4">
            <a:extLst>
              <a:ext uri="{FF2B5EF4-FFF2-40B4-BE49-F238E27FC236}">
                <a16:creationId xmlns:a16="http://schemas.microsoft.com/office/drawing/2014/main" id="{9D7524ED-633B-491E-BAD5-E7269BB2E457}"/>
              </a:ext>
            </a:extLst>
          </p:cNvPr>
          <p:cNvPicPr>
            <a:picLocks noGrp="1" noChangeAspect="1"/>
          </p:cNvPicPr>
          <p:nvPr>
            <p:ph idx="1"/>
          </p:nvPr>
        </p:nvPicPr>
        <p:blipFill>
          <a:blip r:embed="rId2"/>
          <a:stretch>
            <a:fillRect/>
          </a:stretch>
        </p:blipFill>
        <p:spPr>
          <a:xfrm>
            <a:off x="457200" y="1981200"/>
            <a:ext cx="7935790" cy="3843916"/>
          </a:xfrm>
          <a:prstGeom prst="rect">
            <a:avLst/>
          </a:prstGeom>
        </p:spPr>
      </p:pic>
      <p:sp>
        <p:nvSpPr>
          <p:cNvPr id="4" name="Slide Number Placeholder 3">
            <a:extLst>
              <a:ext uri="{FF2B5EF4-FFF2-40B4-BE49-F238E27FC236}">
                <a16:creationId xmlns:a16="http://schemas.microsoft.com/office/drawing/2014/main" id="{C2BEBB9E-482B-4527-A89E-E5CF16CC6E04}"/>
              </a:ext>
            </a:extLst>
          </p:cNvPr>
          <p:cNvSpPr>
            <a:spLocks noGrp="1"/>
          </p:cNvSpPr>
          <p:nvPr>
            <p:ph type="sldNum" sz="quarter" idx="12"/>
          </p:nvPr>
        </p:nvSpPr>
        <p:spPr/>
        <p:txBody>
          <a:bodyPr/>
          <a:lstStyle/>
          <a:p>
            <a:fld id="{6BE01D46-CD45-4358-B783-23D7B5182985}" type="slidenum">
              <a:rPr lang="en-US" smtClean="0"/>
              <a:pPr/>
              <a:t>9</a:t>
            </a:fld>
            <a:endParaRPr lang="en-US"/>
          </a:p>
        </p:txBody>
      </p:sp>
    </p:spTree>
    <p:extLst>
      <p:ext uri="{BB962C8B-B14F-4D97-AF65-F5344CB8AC3E}">
        <p14:creationId xmlns:p14="http://schemas.microsoft.com/office/powerpoint/2010/main" val="2586060343"/>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1588</TotalTime>
  <Words>3211</Words>
  <Application>Microsoft Office PowerPoint</Application>
  <PresentationFormat>On-screen Show (4:3)</PresentationFormat>
  <Paragraphs>321</Paragraphs>
  <Slides>51</Slides>
  <Notes>16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0" baseType="lpstr">
      <vt:lpstr>NimbusSanL-Regu</vt:lpstr>
      <vt:lpstr>Arial</vt:lpstr>
      <vt:lpstr>Calibri</vt:lpstr>
      <vt:lpstr>Helvetica</vt:lpstr>
      <vt:lpstr>SAS Monospace</vt:lpstr>
      <vt:lpstr>Tahoma</vt:lpstr>
      <vt:lpstr>Wingdings</vt:lpstr>
      <vt:lpstr>Blends</vt:lpstr>
      <vt:lpstr>Equation</vt:lpstr>
      <vt:lpstr>STA/BST 222 Survival Analysis    Lecture 14  </vt:lpstr>
      <vt:lpstr>  How to contact me </vt:lpstr>
      <vt:lpstr>How to contact TA</vt:lpstr>
      <vt:lpstr>Focus</vt:lpstr>
      <vt:lpstr>Cox’s proportional hazards model</vt:lpstr>
      <vt:lpstr>Cox’s proportional hazards model (cont)</vt:lpstr>
      <vt:lpstr>Model building</vt:lpstr>
      <vt:lpstr>Potential explanatory variables</vt:lpstr>
      <vt:lpstr>AIC</vt:lpstr>
      <vt:lpstr>Example: Bone marrow transplant data KM 1.3</vt:lpstr>
      <vt:lpstr>Example: BMT, KM 1.3</vt:lpstr>
      <vt:lpstr> Example: covariates</vt:lpstr>
      <vt:lpstr>Example: covariates</vt:lpstr>
      <vt:lpstr>PowerPoint Presentation</vt:lpstr>
      <vt:lpstr>PowerPoint Presentation</vt:lpstr>
      <vt:lpstr>PowerPoint Presentation</vt:lpstr>
      <vt:lpstr>PowerPoint Presentation</vt:lpstr>
      <vt:lpstr>Selection of Variables</vt:lpstr>
      <vt:lpstr>Forward selection  </vt:lpstr>
      <vt:lpstr>Forward selection</vt:lpstr>
      <vt:lpstr>Example: Time to weaning, KM1.14</vt:lpstr>
      <vt:lpstr>Covariates </vt:lpstr>
      <vt:lpstr>PowerPoint Presentation</vt:lpstr>
      <vt:lpstr>PowerPoint Presentation</vt:lpstr>
      <vt:lpstr>PowerPoint Presentation</vt:lpstr>
      <vt:lpstr>Interpretation of the model</vt:lpstr>
      <vt:lpstr>Backward selection  </vt:lpstr>
      <vt:lpstr>Stepwise selection  </vt:lpstr>
      <vt:lpstr>Backward selection</vt:lpstr>
      <vt:lpstr>Stepwise selection</vt:lpstr>
      <vt:lpstr>Interpretation of the model</vt:lpstr>
      <vt:lpstr>Disadvantages of automatic routines</vt:lpstr>
      <vt:lpstr>Purposeful Strategy </vt:lpstr>
      <vt:lpstr>Collett’s Selection Approach</vt:lpstr>
      <vt:lpstr>Collett’s Approach (cont’d)</vt:lpstr>
      <vt:lpstr>Collett’s Approach (cont’d)</vt:lpstr>
      <vt:lpstr>Collett’s Approach (cont’d)</vt:lpstr>
      <vt:lpstr>Collett’s Approach (cont’d)</vt:lpstr>
      <vt:lpstr>Collett’s approach: Time to weaning</vt:lpstr>
      <vt:lpstr>Model Selection</vt:lpstr>
      <vt:lpstr>Nested models </vt:lpstr>
      <vt:lpstr>Non-nested models </vt:lpstr>
      <vt:lpstr>AIC vs. BIC</vt:lpstr>
      <vt:lpstr>So, which model?</vt:lpstr>
      <vt:lpstr>PowerPoint Presentation</vt:lpstr>
      <vt:lpstr>Homework 3</vt:lpstr>
      <vt:lpstr>Project 1</vt:lpstr>
      <vt:lpstr>Project 1</vt:lpstr>
      <vt:lpstr>Project 2</vt:lpstr>
      <vt:lpstr>Project 2</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STA/BST 222 Survival Analysis    Lecture 13  </dc:title>
  <dc:creator>Lihong Qi</dc:creator>
  <cp:lastModifiedBy>Lihong Qi</cp:lastModifiedBy>
  <cp:revision>54</cp:revision>
  <dcterms:created xsi:type="dcterms:W3CDTF">2020-11-13T00:29:06Z</dcterms:created>
  <dcterms:modified xsi:type="dcterms:W3CDTF">2020-11-18T00:44:58Z</dcterms:modified>
</cp:coreProperties>
</file>