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87" r:id="rId4"/>
    <p:sldId id="282" r:id="rId5"/>
    <p:sldId id="749" r:id="rId6"/>
    <p:sldId id="743" r:id="rId7"/>
    <p:sldId id="740" r:id="rId8"/>
    <p:sldId id="741" r:id="rId9"/>
    <p:sldId id="747" r:id="rId10"/>
    <p:sldId id="393" r:id="rId11"/>
    <p:sldId id="751" r:id="rId12"/>
    <p:sldId id="752" r:id="rId13"/>
    <p:sldId id="396" r:id="rId14"/>
    <p:sldId id="757" r:id="rId15"/>
    <p:sldId id="756" r:id="rId16"/>
    <p:sldId id="750" r:id="rId17"/>
    <p:sldId id="758" r:id="rId18"/>
    <p:sldId id="745" r:id="rId19"/>
    <p:sldId id="746" r:id="rId20"/>
    <p:sldId id="759" r:id="rId21"/>
    <p:sldId id="760" r:id="rId22"/>
    <p:sldId id="761" r:id="rId23"/>
    <p:sldId id="762" r:id="rId24"/>
    <p:sldId id="633" r:id="rId25"/>
    <p:sldId id="383" r:id="rId26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twadmin" initials="n" lastIdx="5" clrIdx="0"/>
  <p:cmAuthor id="1" name="Lihong Qi" initials="LQ" lastIdx="1" clrIdx="1">
    <p:extLst>
      <p:ext uri="{19B8F6BF-5375-455C-9EA6-DF929625EA0E}">
        <p15:presenceInfo xmlns:p15="http://schemas.microsoft.com/office/powerpoint/2012/main" userId="S::lhqi@ucdavis.edu::15369d7a-d309-4c75-8c7d-3c5254ba3b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3792" autoAdjust="0"/>
  </p:normalViewPr>
  <p:slideViewPr>
    <p:cSldViewPr>
      <p:cViewPr varScale="1">
        <p:scale>
          <a:sx n="62" d="100"/>
          <a:sy n="62" d="100"/>
        </p:scale>
        <p:origin x="13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fld id="{949C6168-EFD6-47D0-BC50-4BDE81560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3" y="4439166"/>
            <a:ext cx="5635621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fld id="{E2B2EEE8-78D6-4592-84DC-73706E041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72B-7846-48F8-AD82-B94962107281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80159CC-FCC5-4ACF-B466-8B001591B77D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08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7D5EE-5B35-436D-AB9D-C8C8BCBA87C9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695E0-DA4F-4EFC-89CB-6CB1630BDAE1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666ACAC-4D5A-4542-BCFC-E93848741CDD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42EFC03-C110-4F91-81D0-369F7CA91EAF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927B54D-CF2D-4471-A0CC-C0972206E3F5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3EBDC09-F6E3-43DE-B3FF-0012951F23CE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1657E13-4C15-4040-A957-1750142CE1BF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405952F-9F8C-49FC-B784-BED2583CFC34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09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61298A-F875-4403-8171-8FC4DEE14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3BFB9-A1D9-4149-A4BA-291FB21C5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75ABA-5B86-426F-AC96-5BB7B538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230D8-982A-46B2-89B5-44C62D4B4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37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1D46-CD45-4358-B783-23D7B5182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9BFCC-384E-426F-98C5-4199B278F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9137-846E-4FD3-BA21-95DB65251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0D49-3FDF-40A1-9D85-2DBB16B5C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AB8A-0492-485B-BA53-F296062DD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695B-9F88-4CF2-B8E2-6D6D17B29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18E-2834-4BC3-BD10-CA8BFE9F5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54CF-3930-45A7-AD07-563FECF1E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D76538F-055D-4D27-B782-2A853F00AB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qi@ucdav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stats.zoom.us/j/9681353237?pwd=ZzhLRHlhNG92bHFUaHkwM0Fib1pqQT09" TargetMode="External"/><Relationship Id="rId2" Type="http://schemas.openxmlformats.org/officeDocument/2006/relationships/hyperlink" Target="mailto:xezhou@ucdavis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STA/BST 222 Survival Analysis		  Lecture 15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7818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Lihong</a:t>
            </a:r>
            <a:r>
              <a:rPr lang="en-US" sz="2800" dirty="0"/>
              <a:t> </a:t>
            </a:r>
            <a:r>
              <a:rPr lang="en-US" sz="2800" dirty="0" err="1"/>
              <a:t>Qi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Division of Biostatistics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Department of Public Health Sciences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School of Medicine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Nov 19, 2020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555E-6858-4AAF-AA94-524BEAE9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1298A-F875-4403-8171-8FC4DEE14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Cox-Snell Residuals (cont’d)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Residual plot            vs 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    can be used for checking overall fit of the Cox PH  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    model.</a:t>
            </a:r>
          </a:p>
          <a:p>
            <a:pPr eaLnBrk="1" hangingPunct="1"/>
            <a:r>
              <a:rPr lang="en-US" altLang="en-US" sz="2400" dirty="0"/>
              <a:t>If the model fits the data, the plot should follow the 45 degree line.</a:t>
            </a:r>
          </a:p>
          <a:p>
            <a:pPr eaLnBrk="1" hangingPunct="1"/>
            <a:r>
              <a:rPr lang="en-US" altLang="en-US" sz="2400" dirty="0"/>
              <a:t>Draw back: cannot tell you what’s wrong with the model!</a:t>
            </a:r>
          </a:p>
          <a:p>
            <a:pPr eaLnBrk="1" hangingPunct="1"/>
            <a:r>
              <a:rPr lang="en-US" altLang="en-US" sz="2400" dirty="0"/>
              <a:t>Note: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lvl="1" eaLnBrk="1" hangingPunct="1"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2" name="Object 29">
            <a:extLst>
              <a:ext uri="{FF2B5EF4-FFF2-40B4-BE49-F238E27FC236}">
                <a16:creationId xmlns:a16="http://schemas.microsoft.com/office/drawing/2014/main" id="{6F82568B-D262-4FA9-91EB-246B538EB8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122223"/>
              </p:ext>
            </p:extLst>
          </p:nvPr>
        </p:nvGraphicFramePr>
        <p:xfrm>
          <a:off x="3429000" y="1981753"/>
          <a:ext cx="1035957" cy="57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4" imgW="406048" imgH="266469" progId="Equation.3">
                  <p:embed/>
                </p:oleObj>
              </mc:Choice>
              <mc:Fallback>
                <p:oleObj name="Equation" r:id="rId4" imgW="406048" imgH="266469" progId="Equation.3">
                  <p:embed/>
                  <p:pic>
                    <p:nvPicPr>
                      <p:cNvPr id="82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753"/>
                        <a:ext cx="1035957" cy="576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8">
            <a:extLst>
              <a:ext uri="{FF2B5EF4-FFF2-40B4-BE49-F238E27FC236}">
                <a16:creationId xmlns:a16="http://schemas.microsoft.com/office/drawing/2014/main" id="{AC2CC26C-FC37-41DD-9982-91CEEE5C9E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879678"/>
              </p:ext>
            </p:extLst>
          </p:nvPr>
        </p:nvGraphicFramePr>
        <p:xfrm>
          <a:off x="5009784" y="2017713"/>
          <a:ext cx="312854" cy="57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6" imgW="139639" imgH="241195" progId="Equation.3">
                  <p:embed/>
                </p:oleObj>
              </mc:Choice>
              <mc:Fallback>
                <p:oleObj name="Equation" r:id="rId6" imgW="139639" imgH="241195" progId="Equation.3">
                  <p:embed/>
                  <p:pic>
                    <p:nvPicPr>
                      <p:cNvPr id="82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784" y="2017713"/>
                        <a:ext cx="312854" cy="576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9C612D0-744C-4208-BEE1-1FDB810ED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044581"/>
              </p:ext>
            </p:extLst>
          </p:nvPr>
        </p:nvGraphicFramePr>
        <p:xfrm>
          <a:off x="2514600" y="4953000"/>
          <a:ext cx="1143000" cy="50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8" imgW="571252" imgH="253890" progId="Equation.3">
                  <p:embed/>
                </p:oleObj>
              </mc:Choice>
              <mc:Fallback>
                <p:oleObj name="Equation" r:id="rId8" imgW="571252" imgH="253890" progId="Equation.3">
                  <p:embed/>
                  <p:pic>
                    <p:nvPicPr>
                      <p:cNvPr id="133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3000"/>
                        <a:ext cx="1143000" cy="508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83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381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Example: Bone Marrow Transplantation study, KM 1.3</a:t>
            </a:r>
          </a:p>
        </p:txBody>
      </p:sp>
      <p:pic>
        <p:nvPicPr>
          <p:cNvPr id="1024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8363" y="1600200"/>
            <a:ext cx="7793037" cy="5131878"/>
          </a:xfrm>
          <a:noFill/>
        </p:spPr>
      </p:pic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1524000" y="2209800"/>
            <a:ext cx="4495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h(t|Z1-Z8)=h0(t)exp[b1*Z1+…+b8*Z8]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Z8: MTX use</a:t>
            </a: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5334000" y="42672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Fit not too bad!</a:t>
            </a: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1905000" y="5977508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</a:t>
            </a:r>
            <a:br>
              <a:rPr lang="en-US" altLang="en-US" sz="1800" dirty="0"/>
            </a:br>
            <a:r>
              <a:rPr lang="en-US" altLang="en-US" sz="1800" dirty="0"/>
              <a:t>Disease free survival</a:t>
            </a:r>
          </a:p>
        </p:txBody>
      </p:sp>
    </p:spTree>
    <p:extLst>
      <p:ext uri="{BB962C8B-B14F-4D97-AF65-F5344CB8AC3E}">
        <p14:creationId xmlns:p14="http://schemas.microsoft.com/office/powerpoint/2010/main" val="386813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Example: Bone Marrow Transplantation study, KM 1.3</a:t>
            </a:r>
          </a:p>
        </p:txBody>
      </p:sp>
      <p:pic>
        <p:nvPicPr>
          <p:cNvPr id="1126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8363" y="1600200"/>
            <a:ext cx="7405687" cy="4525963"/>
          </a:xfrm>
          <a:noFill/>
        </p:spPr>
      </p:pic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5410200" y="42672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MTX Use</a:t>
            </a:r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4800600" y="32766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0066FF"/>
                </a:solidFill>
                <a:latin typeface="Arial" charset="0"/>
              </a:rPr>
              <a:t>No MTX Use</a:t>
            </a:r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1828800" y="2362200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folHlink"/>
                </a:solidFill>
                <a:latin typeface="Arial" charset="0"/>
              </a:rPr>
              <a:t>PH not met. </a:t>
            </a:r>
          </a:p>
        </p:txBody>
      </p:sp>
    </p:spTree>
    <p:extLst>
      <p:ext uri="{BB962C8B-B14F-4D97-AF65-F5344CB8AC3E}">
        <p14:creationId xmlns:p14="http://schemas.microsoft.com/office/powerpoint/2010/main" val="276196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/>
              <a:t>Determine the functional form of a covariate</a:t>
            </a:r>
          </a:p>
        </p:txBody>
      </p:sp>
    </p:spTree>
    <p:extLst>
      <p:ext uri="{BB962C8B-B14F-4D97-AF65-F5344CB8AC3E}">
        <p14:creationId xmlns:p14="http://schemas.microsoft.com/office/powerpoint/2010/main" val="425512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2077-F59C-44D8-B56A-3D6238FF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Martingale residuals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694A80-BF0D-49DB-83C7-FD91C36EF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456" y="2209800"/>
            <a:ext cx="8732389" cy="3429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2E6A7-92C8-4C39-80DF-5359DBC6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E56F43C7-FA8B-4C85-B4C5-F77CB54C63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368328"/>
              </p:ext>
            </p:extLst>
          </p:nvPr>
        </p:nvGraphicFramePr>
        <p:xfrm>
          <a:off x="1295400" y="6139616"/>
          <a:ext cx="1143000" cy="48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4" imgW="634449" imgH="266469" progId="Equation.3">
                  <p:embed/>
                </p:oleObj>
              </mc:Choice>
              <mc:Fallback>
                <p:oleObj name="Equation" r:id="rId4" imgW="634449" imgH="266469" progId="Equation.3">
                  <p:embed/>
                  <p:pic>
                    <p:nvPicPr>
                      <p:cNvPr id="143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139616"/>
                        <a:ext cx="1143000" cy="480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6AE125C-E815-4484-A0F0-245BC931E72A}"/>
              </a:ext>
            </a:extLst>
          </p:cNvPr>
          <p:cNvSpPr txBox="1"/>
          <p:nvPr/>
        </p:nvSpPr>
        <p:spPr>
          <a:xfrm>
            <a:off x="381000" y="614901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258232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4333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Example: BMT </a:t>
            </a:r>
            <a:r>
              <a:rPr lang="en-US" altLang="en-US" sz="4000" dirty="0"/>
              <a:t>for </a:t>
            </a:r>
            <a:r>
              <a:rPr lang="en-US" sz="4000" b="0" i="0" u="none" strike="noStrike" baseline="0" dirty="0"/>
              <a:t>HL or NHL</a:t>
            </a:r>
            <a:r>
              <a:rPr lang="en-US" altLang="en-US" sz="3600" dirty="0"/>
              <a:t>, </a:t>
            </a:r>
            <a:r>
              <a:rPr lang="en-US" altLang="en-US" sz="3600" dirty="0">
                <a:latin typeface="Arial" charset="0"/>
              </a:rPr>
              <a:t>KM 1.10</a:t>
            </a:r>
            <a:endParaRPr lang="en-US" altLang="en-US" sz="36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>
              <a:solidFill>
                <a:srgbClr val="0066FF"/>
              </a:solidFill>
            </a:endParaRPr>
          </a:p>
        </p:txBody>
      </p:sp>
      <p:pic>
        <p:nvPicPr>
          <p:cNvPr id="16388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31954"/>
            <a:ext cx="7924800" cy="4772025"/>
          </a:xfrm>
          <a:noFill/>
        </p:spPr>
      </p:pic>
      <p:sp>
        <p:nvSpPr>
          <p:cNvPr id="16389" name="Text Box 16"/>
          <p:cNvSpPr txBox="1">
            <a:spLocks noChangeArrowheads="1"/>
          </p:cNvSpPr>
          <p:nvPr/>
        </p:nvSpPr>
        <p:spPr bwMode="auto">
          <a:xfrm>
            <a:off x="2438400" y="4953000"/>
            <a:ext cx="61722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Arial" charset="0"/>
              </a:rPr>
              <a:t>z1: disease; z2: type of transplant; z3: z1*z2; z4:karnofsky score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latin typeface="Arial" charset="0"/>
              </a:rPr>
              <a:t>h(t|z1,z2,z3)=h0(t)exp[b1*z1+b2*z2+b3*z3+b4*z4]</a:t>
            </a:r>
          </a:p>
        </p:txBody>
      </p:sp>
      <p:sp>
        <p:nvSpPr>
          <p:cNvPr id="16390" name="Line 17"/>
          <p:cNvSpPr>
            <a:spLocks noChangeShapeType="1"/>
          </p:cNvSpPr>
          <p:nvPr/>
        </p:nvSpPr>
        <p:spPr bwMode="auto">
          <a:xfrm flipV="1">
            <a:off x="2895600" y="3276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Text Box 18"/>
          <p:cNvSpPr txBox="1">
            <a:spLocks noChangeArrowheads="1"/>
          </p:cNvSpPr>
          <p:nvPr/>
        </p:nvSpPr>
        <p:spPr bwMode="auto">
          <a:xfrm>
            <a:off x="6248400" y="894709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n-US" altLang="en-US" sz="1800" dirty="0">
                <a:solidFill>
                  <a:schemeClr val="accent2"/>
                </a:solidFill>
                <a:latin typeface="Arial" charset="0"/>
              </a:rPr>
            </a:br>
            <a:endParaRPr lang="en-US" altLang="en-US" sz="18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58CF4-FA85-4067-B5A8-F2CCD844E09A}"/>
              </a:ext>
            </a:extLst>
          </p:cNvPr>
          <p:cNvSpPr txBox="1"/>
          <p:nvPr/>
        </p:nvSpPr>
        <p:spPr>
          <a:xfrm>
            <a:off x="2970944" y="6419188"/>
            <a:ext cx="4726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Arial" charset="0"/>
              </a:rPr>
              <a:t>waiting time to transplant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4C1E8A-EED9-4B20-9E7C-9410F11C4749}"/>
              </a:ext>
            </a:extLst>
          </p:cNvPr>
          <p:cNvSpPr txBox="1"/>
          <p:nvPr/>
        </p:nvSpPr>
        <p:spPr>
          <a:xfrm>
            <a:off x="4303160" y="2391628"/>
            <a:ext cx="41550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suggests that waiting time from diagnosis to transplant can be coded in the Cox model as an indicator variable.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315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A1C1-93ED-4158-8FB7-2F870757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Example: BMT </a:t>
            </a:r>
            <a:r>
              <a:rPr lang="en-US" altLang="en-US" sz="4800" dirty="0"/>
              <a:t>for </a:t>
            </a:r>
            <a:r>
              <a:rPr lang="en-US" sz="4800" b="0" i="0" u="none" strike="noStrike" baseline="0" dirty="0"/>
              <a:t>HL or NHL</a:t>
            </a:r>
            <a:r>
              <a:rPr lang="en-US" altLang="en-US" sz="4400" dirty="0"/>
              <a:t>, </a:t>
            </a:r>
            <a:r>
              <a:rPr lang="en-US" altLang="en-US" sz="4400" dirty="0">
                <a:latin typeface="Arial" charset="0"/>
              </a:rPr>
              <a:t>KM 1.10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F50002-4401-48D6-B2F5-8D83F5412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62147"/>
            <a:ext cx="8149437" cy="31194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FE6F9-CA86-476E-98FE-2A5DF8B4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EF8D7-FB85-459C-AFCD-5F96BD2CA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177319"/>
            <a:ext cx="3429000" cy="2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25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7E6D-362D-4552-95BC-826FEBFF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AC326-8DDB-4F9C-888F-597F59F14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38" y="193255"/>
            <a:ext cx="6998182" cy="60503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0C314-E08E-4DB2-8954-D1A6E384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1AE28-60D9-4977-9E75-0F40EAA19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808" y="6345658"/>
            <a:ext cx="5030657" cy="3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70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AB26-852A-4016-95B8-3BD42D38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Residuals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212C4-4EDA-4A39-902B-EFEB18629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51" y="2209800"/>
            <a:ext cx="8700098" cy="3276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5D4EB-8BB3-4E23-9467-EA76DA07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9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425F-EEDF-48F2-89E2-E7487274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hazards assumptions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AE052-DA30-4850-90F7-4053FB659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7399"/>
            <a:ext cx="8153400" cy="44349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45C8D-6898-4888-9B68-DACEFCE5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2800" dirty="0"/>
              <a:t>	 How to contact me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 lvl="2"/>
            <a:r>
              <a:rPr lang="en-US" dirty="0"/>
              <a:t>Email is best: </a:t>
            </a:r>
            <a:r>
              <a:rPr lang="en-US" dirty="0">
                <a:hlinkClick r:id="rId3"/>
              </a:rPr>
              <a:t>lhqi@ucdavis.edu</a:t>
            </a:r>
            <a:endParaRPr lang="en-US" dirty="0"/>
          </a:p>
          <a:p>
            <a:pPr lvl="2"/>
            <a:r>
              <a:rPr lang="en-US" dirty="0"/>
              <a:t>Phone: 530-754-9234</a:t>
            </a:r>
          </a:p>
          <a:p>
            <a:pPr lvl="2"/>
            <a:r>
              <a:rPr lang="en-US" dirty="0"/>
              <a:t>Office hour: email for an appointment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3434E-B0A8-491E-8837-C1280ED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EAC2-7A35-4F73-A793-6A6C9B35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90485-1F0C-41B0-98AB-4F71C86A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F93F65-C6F0-4483-BA87-E85D4FC92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542"/>
            <a:ext cx="7543800" cy="64152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98B06D-6CE2-45D6-BC52-1543A319240A}"/>
              </a:ext>
            </a:extLst>
          </p:cNvPr>
          <p:cNvSpPr txBox="1"/>
          <p:nvPr/>
        </p:nvSpPr>
        <p:spPr>
          <a:xfrm>
            <a:off x="3613079" y="4278868"/>
            <a:ext cx="5907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parallel </a:t>
            </a:r>
          </a:p>
          <a:p>
            <a:r>
              <a:rPr lang="en-US" dirty="0"/>
              <a:t>Auto has better survival at earlier time;</a:t>
            </a:r>
          </a:p>
          <a:p>
            <a:r>
              <a:rPr lang="en-US" dirty="0" err="1"/>
              <a:t>Allo</a:t>
            </a:r>
            <a:r>
              <a:rPr lang="en-US" dirty="0"/>
              <a:t> has better later on</a:t>
            </a:r>
          </a:p>
        </p:txBody>
      </p:sp>
    </p:spTree>
    <p:extLst>
      <p:ext uri="{BB962C8B-B14F-4D97-AF65-F5344CB8AC3E}">
        <p14:creationId xmlns:p14="http://schemas.microsoft.com/office/powerpoint/2010/main" val="1296690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DA45-16BE-4E50-95F0-5E34457B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0451CE-8810-4E73-95E0-3145B4F50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5443"/>
            <a:ext cx="6858000" cy="65237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8860-AF8B-4770-8A24-7BC44B2F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77297-A687-45CA-B3B6-E88F604E54A1}"/>
              </a:ext>
            </a:extLst>
          </p:cNvPr>
          <p:cNvSpPr txBox="1"/>
          <p:nvPr/>
        </p:nvSpPr>
        <p:spPr>
          <a:xfrm>
            <a:off x="4375400" y="43434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Curve is not constant over time</a:t>
            </a:r>
          </a:p>
        </p:txBody>
      </p:sp>
    </p:spTree>
    <p:extLst>
      <p:ext uri="{BB962C8B-B14F-4D97-AF65-F5344CB8AC3E}">
        <p14:creationId xmlns:p14="http://schemas.microsoft.com/office/powerpoint/2010/main" val="2174778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F6FE-D4CB-4E42-8753-B1B39228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8F1AB-B0F0-4F9C-891A-D02FA99B3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11265"/>
            <a:ext cx="5791200" cy="61964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9B8B7-0180-4E81-8FB7-354CFC3C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9ED23-A7B2-4D9B-A9D3-3DA45D42599C}"/>
              </a:ext>
            </a:extLst>
          </p:cNvPr>
          <p:cNvSpPr txBox="1"/>
          <p:nvPr/>
        </p:nvSpPr>
        <p:spPr>
          <a:xfrm>
            <a:off x="5867399" y="2508037"/>
            <a:ext cx="3076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plot appears to be roughly concave, suggesting that the ratio h(t | </a:t>
            </a:r>
            <a:r>
              <a:rPr lang="en-US" dirty="0" err="1"/>
              <a:t>allo</a:t>
            </a:r>
            <a:r>
              <a:rPr lang="en-US" dirty="0"/>
              <a:t>) / h(t | auto) is a function decreasing with time.</a:t>
            </a:r>
          </a:p>
        </p:txBody>
      </p:sp>
    </p:spTree>
    <p:extLst>
      <p:ext uri="{BB962C8B-B14F-4D97-AF65-F5344CB8AC3E}">
        <p14:creationId xmlns:p14="http://schemas.microsoft.com/office/powerpoint/2010/main" val="419063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CA5A-46E6-45E2-B032-1593F494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and R^2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E7ABC-826A-4733-B678-5AD45D241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u="none" strike="noStrike" baseline="0" dirty="0"/>
              <a:t>The AIC is reminiscent of the adjusted </a:t>
            </a:r>
            <a:r>
              <a:rPr lang="en-US" sz="2000" b="0" i="1" u="none" strike="noStrike" baseline="0" dirty="0"/>
              <a:t>R^</a:t>
            </a:r>
            <a:r>
              <a:rPr lang="en-US" sz="2000" b="0" i="0" u="none" strike="noStrike" baseline="0" dirty="0"/>
              <a:t>2 in least-squares regression since both are attempting to adjust the fit of the model by the number of parameters included. </a:t>
            </a:r>
          </a:p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</a:rPr>
              <a:t>Allison discusses a "generalized" R</a:t>
            </a:r>
            <a:r>
              <a:rPr lang="en-US" sz="2000" b="0" i="0" baseline="30000" dirty="0">
                <a:solidFill>
                  <a:srgbClr val="333333"/>
                </a:solidFill>
                <a:effectLst/>
              </a:rPr>
              <a:t>2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 statistic that is based on the likelihood-ratio statistic for testing the global null hypothesis. It does not have a "proportion of variation explained by the model" interpretation.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</a:rPr>
              <a:t>Allison states, "R-square does not tell you anything about how appropriate the model is for the data" and "It's just a statistic between 0 and 1 that is larger when the covariates are more strongly associated with the dependent </a:t>
            </a:r>
            <a:r>
              <a:rPr lang="en-US" sz="2000" dirty="0">
                <a:solidFill>
                  <a:srgbClr val="333333"/>
                </a:solidFill>
              </a:rPr>
              <a:t>variable.“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Allison, Paul D. 1995. </a:t>
            </a:r>
            <a:r>
              <a:rPr lang="en-US" sz="2000" i="1" dirty="0">
                <a:solidFill>
                  <a:srgbClr val="333333"/>
                </a:solidFill>
              </a:rPr>
              <a:t>Survival Analysis Using the SAS System: A Practical Guide</a:t>
            </a:r>
            <a:r>
              <a:rPr lang="en-US" sz="2000" dirty="0">
                <a:solidFill>
                  <a:srgbClr val="333333"/>
                </a:solidFill>
              </a:rPr>
              <a:t>. Cary, NC: SAS Institute Inc.</a:t>
            </a:r>
          </a:p>
          <a:p>
            <a:pPr lvl="1"/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2E960-FCBE-457C-A594-26274DAF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46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0390-8A90-4A86-BC05-3D6BB44F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BF74-A9CF-4E8A-9281-2FF1ECE0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Reading: KM 8.6, 11.1-11.4</a:t>
            </a:r>
          </a:p>
          <a:p>
            <a:pPr algn="l"/>
            <a:r>
              <a:rPr lang="en-US" dirty="0"/>
              <a:t>Others: to be posted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74BF-E033-4B6F-B40E-BF63ECA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1B0D-1E87-4E66-86B9-9C42D1DD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9189-484B-465E-975B-EE7F7439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choose one project for a 5 minutes presentation + 2 minutes Q&amp;A.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12/8, 12/10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tabLst>
                <a:tab pos="-457200" algn="l"/>
                <a:tab pos="685800" algn="l"/>
              </a:tabLst>
            </a:pP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Final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reports of b</a:t>
            </a: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oth projects will be due on 12/12/2020. 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tabLst>
                <a:tab pos="-457200" algn="l"/>
                <a:tab pos="685800" algn="l"/>
              </a:tabLst>
            </a:pPr>
            <a:r>
              <a:rPr lang="en-US" sz="2000" b="1" spc="-1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summary report </a:t>
            </a:r>
            <a:r>
              <a:rPr lang="en-US" sz="20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(10%): review and summarize useful things you have learned in this course and how you have applied them </a:t>
            </a:r>
            <a:r>
              <a:rPr lang="en-US" sz="2000" spc="-1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and/or </a:t>
            </a:r>
            <a:r>
              <a:rPr lang="en-US" sz="20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to apply them in your future research or career. Due by </a:t>
            </a: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12/12/2020</a:t>
            </a:r>
            <a:endParaRPr lang="en-US" sz="2000" spc="-15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tabLst>
                <a:tab pos="-457200" algn="l"/>
                <a:tab pos="685800" algn="l"/>
              </a:tabLst>
            </a:pPr>
            <a:endParaRPr lang="en-U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tabLst>
                <a:tab pos="-457200" algn="l"/>
                <a:tab pos="685800" algn="l"/>
              </a:tabLst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7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8DF5-1008-44A3-AFD2-2CE8030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FF55-F3D5-420B-AC22-CBE67A8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Xiner</a:t>
            </a:r>
            <a:r>
              <a:rPr lang="en-US" sz="2000" b="1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 Zhou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Email: </a:t>
            </a:r>
            <a:r>
              <a:rPr lang="en-US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xezhou@ucdavis.edu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Office hours: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7:00pm – 8:00pm,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Lab: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6:10-7:00 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10101"/>
                </a:solidFill>
                <a:effectLst/>
                <a:ea typeface="Calibri" panose="020F0502020204030204" pitchFamily="34" charset="0"/>
              </a:rPr>
              <a:t>For both Lab and OH, please use the zoom link with passcode: survival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https://ucdstats.zoom.us/j/9681353237?pwd=ZzhLRHlhNG92bHFUaHkwM0Fib1pqQT09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Meeting ID: 968 135 3237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DB31-2FB2-4CA8-AEE4-4B39D30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Focus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Semiparametric proportional hazards (PH) regression  </a:t>
            </a:r>
          </a:p>
          <a:p>
            <a:pPr lvl="1"/>
            <a:r>
              <a:rPr lang="en-US" altLang="en-US" sz="2400" dirty="0"/>
              <a:t>Estimation of the survival function</a:t>
            </a:r>
          </a:p>
          <a:p>
            <a:pPr lvl="1"/>
            <a:r>
              <a:rPr lang="en-US" altLang="en-US" sz="2400" dirty="0"/>
              <a:t>Model diagnostics 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US" sz="2000" b="0" i="0" u="none" strike="noStrike" baseline="0" dirty="0"/>
          </a:p>
          <a:p>
            <a:pPr marL="0" indent="0">
              <a:buNone/>
            </a:pPr>
            <a:endParaRPr lang="en-US" sz="2400" b="0" i="0" u="none" strike="noStrike" baseline="0" dirty="0"/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2ECEC-457C-4AE5-AAE9-1967B8F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08E2-7868-4D71-AA92-5247B28B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Breslow’s estimator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BD0A1-760D-4D41-9134-C99E387A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FB9AC-F911-416E-985D-984822487A45}"/>
              </a:ext>
            </a:extLst>
          </p:cNvPr>
          <p:cNvSpPr txBox="1"/>
          <p:nvPr/>
        </p:nvSpPr>
        <p:spPr>
          <a:xfrm>
            <a:off x="641350" y="1860509"/>
            <a:ext cx="81978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+mn-lt"/>
              </a:rPr>
              <a:t>Estimate the survival probability for a subject with a given set of covariates </a:t>
            </a:r>
            <a:r>
              <a:rPr lang="en-US" sz="2400" b="1" i="0" u="none" strike="noStrike" baseline="0" dirty="0">
                <a:latin typeface="+mn-lt"/>
              </a:rPr>
              <a:t>Z</a:t>
            </a:r>
            <a:r>
              <a:rPr lang="en-US" sz="2400" b="0" i="0" u="none" strike="noStrike" baseline="0" dirty="0">
                <a:latin typeface="+mn-lt"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</a:t>
            </a:r>
            <a:r>
              <a:rPr lang="en-US" sz="2400" b="0" i="0" u="none" strike="noStrike" baseline="0" dirty="0">
                <a:latin typeface="+mn-lt"/>
              </a:rPr>
              <a:t>e estimator of the survival function is based on </a:t>
            </a:r>
            <a:r>
              <a:rPr lang="en-US" sz="2400" b="1" i="0" u="none" strike="noStrike" baseline="0" dirty="0">
                <a:latin typeface="+mn-lt"/>
              </a:rPr>
              <a:t>Breslow’s estimator </a:t>
            </a:r>
            <a:r>
              <a:rPr lang="en-US" sz="2400" b="0" i="0" u="none" strike="noStrike" baseline="0" dirty="0">
                <a:latin typeface="+mn-lt"/>
              </a:rPr>
              <a:t>of the baseline cumulative hazard rate.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Note: reduces to the NA estimator when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96388FF-051A-4B25-8213-36CB37B8C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07" y="4236740"/>
            <a:ext cx="8413586" cy="1569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091A0D-44AF-46A7-BC5C-F939955B5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950" y="5873632"/>
            <a:ext cx="914400" cy="55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8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97E9-CE9B-4F15-A764-F9597C0C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survival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5CD7-3333-43DE-8582-9F0A77C3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BB670-CB52-4E4F-ABB4-D8098213EA2F}"/>
                  </a:ext>
                </a:extLst>
              </p:cNvPr>
              <p:cNvSpPr txBox="1"/>
              <p:nvPr/>
            </p:nvSpPr>
            <p:spPr>
              <a:xfrm>
                <a:off x="574499" y="1966007"/>
                <a:ext cx="7995001" cy="4282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latin typeface="+mn-lt"/>
                  </a:rPr>
                  <a:t>Recall </a:t>
                </a:r>
              </a:p>
              <a:p>
                <a:pPr algn="l"/>
                <a:r>
                  <a:rPr lang="en-US" altLang="en-US" dirty="0">
                    <a:latin typeface="+mn-lt"/>
                  </a:rPr>
                  <a:t>	</a:t>
                </a:r>
              </a:p>
              <a:p>
                <a:pPr algn="l"/>
                <a:r>
                  <a:rPr lang="en-US" altLang="en-US" dirty="0">
                    <a:latin typeface="+mn-lt"/>
                  </a:rPr>
                  <a:t>    and </a:t>
                </a:r>
                <a:r>
                  <a:rPr lang="en-US" altLang="en-US" sz="2400" dirty="0"/>
                  <a:t>H(t)=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en-US" b="0" i="0" u="none" strike="noStrike" baseline="0" dirty="0">
                    <a:latin typeface="+mn-lt"/>
                  </a:rPr>
                  <a:t>,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b="0" i="0" u="none" strike="noStrike" baseline="0" dirty="0">
                  <a:latin typeface="+mn-lt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latin typeface="+mn-lt"/>
                  </a:rPr>
                  <a:t>The estimator of the baseline survival function, </a:t>
                </a:r>
                <a:r>
                  <a:rPr lang="en-US" b="0" i="0" u="none" strike="noStrike" baseline="0" dirty="0" err="1">
                    <a:latin typeface="+mn-lt"/>
                  </a:rPr>
                  <a:t>ie</a:t>
                </a:r>
                <a:r>
                  <a:rPr lang="en-US" b="0" i="0" u="none" strike="noStrike" baseline="0" dirty="0">
                    <a:latin typeface="+mn-lt"/>
                  </a:rPr>
                  <a:t>., when Z =0, is given by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The estimator of the survival function for someone with Z = Z0 is: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BB670-CB52-4E4F-ABB4-D8098213E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99" y="1966007"/>
                <a:ext cx="7995001" cy="4282775"/>
              </a:xfrm>
              <a:prstGeom prst="rect">
                <a:avLst/>
              </a:prstGeom>
              <a:blipFill>
                <a:blip r:embed="rId2"/>
                <a:stretch>
                  <a:fillRect l="-991" t="-1140" b="-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FF17EDB-FB5B-4768-89BC-E1C884B1A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448" y="4639155"/>
            <a:ext cx="3886200" cy="7999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24275A-5D29-4B94-AA82-9E15363E8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548" y="2040315"/>
            <a:ext cx="3429000" cy="425929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9993F91-9E15-4662-A26D-F9B2DAB6F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402029" y="6146061"/>
            <a:ext cx="3532171" cy="6166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918AD7-6B36-4816-B19E-290F33EA9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5418" y="6048529"/>
            <a:ext cx="1226915" cy="4571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9779D0-FE74-4E46-A511-61E9CD177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2807633"/>
            <a:ext cx="3466735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0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/>
              <a:t>Regression Diagnostics</a:t>
            </a:r>
          </a:p>
        </p:txBody>
      </p:sp>
    </p:spTree>
    <p:extLst>
      <p:ext uri="{BB962C8B-B14F-4D97-AF65-F5344CB8AC3E}">
        <p14:creationId xmlns:p14="http://schemas.microsoft.com/office/powerpoint/2010/main" val="419503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Residuals for Survival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Cox-Snell residuals</a:t>
            </a:r>
          </a:p>
          <a:p>
            <a:pPr eaLnBrk="1" hangingPunct="1"/>
            <a:r>
              <a:rPr lang="en-US" altLang="en-US" sz="2800"/>
              <a:t>Martingale residuals</a:t>
            </a:r>
          </a:p>
          <a:p>
            <a:pPr eaLnBrk="1" hangingPunct="1"/>
            <a:r>
              <a:rPr lang="en-US" altLang="en-US" sz="2800"/>
              <a:t>Deviance residuals</a:t>
            </a:r>
          </a:p>
          <a:p>
            <a:pPr eaLnBrk="1" hangingPunct="1"/>
            <a:r>
              <a:rPr lang="en-US" altLang="en-US" sz="2800"/>
              <a:t>Score residuals</a:t>
            </a:r>
          </a:p>
          <a:p>
            <a:pPr eaLnBrk="1" hangingPunct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1564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D976-E759-4B62-B3A7-7328D36E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Helvetica" pitchFamily="34" charset="0"/>
              </a:rPr>
              <a:t>Cox-Snell Residuals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A4B7-710F-43ED-8C01-5C083775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199312" cy="4114800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0" i="0" u="none" strike="noStrike" baseline="0" dirty="0"/>
              <a:t>Facts: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endParaRPr lang="en-US" sz="24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9A114-A4D0-4857-8187-30B912C2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92C8C3-2444-4270-BFDA-46F7B5A7E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9" y="3581400"/>
            <a:ext cx="8015126" cy="2286000"/>
          </a:xfrm>
          <a:prstGeom prst="rect">
            <a:avLst/>
          </a:prstGeom>
        </p:spPr>
      </p:pic>
      <p:pic>
        <p:nvPicPr>
          <p:cNvPr id="10" name="Picture 19">
            <a:extLst>
              <a:ext uri="{FF2B5EF4-FFF2-40B4-BE49-F238E27FC236}">
                <a16:creationId xmlns:a16="http://schemas.microsoft.com/office/drawing/2014/main" id="{0B5BF157-B77A-48E2-BDA1-07C9704F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3499" y="2659026"/>
            <a:ext cx="7037689" cy="769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940169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780</Words>
  <Application>Microsoft Office PowerPoint</Application>
  <PresentationFormat>On-screen Show (4:3)</PresentationFormat>
  <Paragraphs>127</Paragraphs>
  <Slides>25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Cambria Math</vt:lpstr>
      <vt:lpstr>Helvetica</vt:lpstr>
      <vt:lpstr>Tahoma</vt:lpstr>
      <vt:lpstr>Wingdings</vt:lpstr>
      <vt:lpstr>Blends</vt:lpstr>
      <vt:lpstr>Equation</vt:lpstr>
      <vt:lpstr>STA/BST 222 Survival Analysis    Lecture 15  </vt:lpstr>
      <vt:lpstr>  How to contact me </vt:lpstr>
      <vt:lpstr>How to contact TA</vt:lpstr>
      <vt:lpstr>Focus</vt:lpstr>
      <vt:lpstr>Breslow’s estimator </vt:lpstr>
      <vt:lpstr>Estimating survival function</vt:lpstr>
      <vt:lpstr>Regression Diagnostics</vt:lpstr>
      <vt:lpstr>Residuals for Survival Data</vt:lpstr>
      <vt:lpstr>Cox-Snell Residuals</vt:lpstr>
      <vt:lpstr>Cox-Snell Residuals (cont’d)</vt:lpstr>
      <vt:lpstr>Example: Bone Marrow Transplantation study, KM 1.3</vt:lpstr>
      <vt:lpstr>Example: Bone Marrow Transplantation study, KM 1.3</vt:lpstr>
      <vt:lpstr>Determine the functional form of a covariate</vt:lpstr>
      <vt:lpstr>Martingale residuals</vt:lpstr>
      <vt:lpstr>Example: BMT for HL or NHL, KM 1.10</vt:lpstr>
      <vt:lpstr>Example: BMT for HL or NHL, KM 1.10</vt:lpstr>
      <vt:lpstr>PowerPoint Presentation</vt:lpstr>
      <vt:lpstr>Other Residuals </vt:lpstr>
      <vt:lpstr>Proportional hazards assumptions</vt:lpstr>
      <vt:lpstr>PowerPoint Presentation</vt:lpstr>
      <vt:lpstr>PowerPoint Presentation</vt:lpstr>
      <vt:lpstr>PowerPoint Presentation</vt:lpstr>
      <vt:lpstr>AIC and R^2</vt:lpstr>
      <vt:lpstr>Homework 4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STA/BST 222 Survival Analysis    Lecture 13  </dc:title>
  <dc:creator>Lihong Qi</dc:creator>
  <cp:lastModifiedBy>Lihong Qi</cp:lastModifiedBy>
  <cp:revision>96</cp:revision>
  <dcterms:created xsi:type="dcterms:W3CDTF">2020-11-13T00:29:06Z</dcterms:created>
  <dcterms:modified xsi:type="dcterms:W3CDTF">2020-11-20T00:42:06Z</dcterms:modified>
</cp:coreProperties>
</file>