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387" r:id="rId4"/>
    <p:sldId id="282" r:id="rId5"/>
    <p:sldId id="741" r:id="rId6"/>
    <p:sldId id="420" r:id="rId7"/>
    <p:sldId id="484" r:id="rId8"/>
    <p:sldId id="764" r:id="rId9"/>
    <p:sldId id="773" r:id="rId10"/>
    <p:sldId id="404" r:id="rId11"/>
    <p:sldId id="405" r:id="rId12"/>
    <p:sldId id="406" r:id="rId13"/>
    <p:sldId id="408" r:id="rId14"/>
    <p:sldId id="409" r:id="rId15"/>
    <p:sldId id="410" r:id="rId16"/>
    <p:sldId id="411" r:id="rId17"/>
    <p:sldId id="412" r:id="rId18"/>
    <p:sldId id="490" r:id="rId19"/>
    <p:sldId id="413" r:id="rId20"/>
    <p:sldId id="491" r:id="rId21"/>
    <p:sldId id="492" r:id="rId22"/>
    <p:sldId id="493" r:id="rId23"/>
    <p:sldId id="494" r:id="rId24"/>
    <p:sldId id="414" r:id="rId25"/>
    <p:sldId id="767" r:id="rId26"/>
    <p:sldId id="417" r:id="rId27"/>
    <p:sldId id="418" r:id="rId28"/>
    <p:sldId id="770" r:id="rId29"/>
    <p:sldId id="771" r:id="rId30"/>
    <p:sldId id="768" r:id="rId31"/>
    <p:sldId id="772" r:id="rId32"/>
    <p:sldId id="774" r:id="rId33"/>
    <p:sldId id="775" r:id="rId34"/>
    <p:sldId id="776" r:id="rId35"/>
    <p:sldId id="633" r:id="rId36"/>
  </p:sldIdLst>
  <p:sldSz cx="9144000" cy="6858000" type="screen4x3"/>
  <p:notesSz cx="7045325" cy="9345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twadmin" initials="n" lastIdx="5" clrIdx="0"/>
  <p:cmAuthor id="1" name="Lihong Qi" initials="LQ" lastIdx="1" clrIdx="1">
    <p:extLst>
      <p:ext uri="{19B8F6BF-5375-455C-9EA6-DF929625EA0E}">
        <p15:presenceInfo xmlns:p15="http://schemas.microsoft.com/office/powerpoint/2012/main" userId="S::lhqi@ucdavis.edu::15369d7a-d309-4c75-8c7d-3c5254ba3b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3792" autoAdjust="0"/>
  </p:normalViewPr>
  <p:slideViewPr>
    <p:cSldViewPr>
      <p:cViewPr varScale="1">
        <p:scale>
          <a:sx n="62" d="100"/>
          <a:sy n="62" d="100"/>
        </p:scale>
        <p:origin x="6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0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67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67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algn="r" defTabSz="914860" eaLnBrk="1" hangingPunct="1">
              <a:defRPr sz="1200">
                <a:latin typeface="Arial" charset="0"/>
              </a:defRPr>
            </a:lvl1pPr>
          </a:lstStyle>
          <a:p>
            <a:fld id="{949C6168-EFD6-47D0-BC50-4BDE81560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>
            <a:lvl1pPr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0967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>
            <a:lvl1pPr algn="r"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70425" cy="3503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3" y="4439166"/>
            <a:ext cx="5635621" cy="420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b" anchorCtr="0" compatLnSpc="1">
            <a:prstTxWarp prst="textNoShape">
              <a:avLst/>
            </a:prstTxWarp>
          </a:bodyPr>
          <a:lstStyle>
            <a:lvl1pPr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67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b" anchorCtr="0" compatLnSpc="1">
            <a:prstTxWarp prst="textNoShape">
              <a:avLst/>
            </a:prstTxWarp>
          </a:bodyPr>
          <a:lstStyle>
            <a:lvl1pPr algn="r" defTabSz="937252" eaLnBrk="1" hangingPunct="1">
              <a:defRPr sz="1200">
                <a:latin typeface="Arial" charset="0"/>
              </a:defRPr>
            </a:lvl1pPr>
          </a:lstStyle>
          <a:p>
            <a:fld id="{E2B2EEE8-78D6-4592-84DC-73706E0416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97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9872B-7846-48F8-AD82-B94962107281}" type="slidenum">
              <a:rPr lang="en-US"/>
              <a:pPr/>
              <a:t>1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7F4373C-AA5D-4A50-AED6-1233932DE52A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en-US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2434456-D0EB-4A04-B1CA-745DAB179522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en-US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77F13B9-6E71-42FD-864C-AD68C8F5EC0C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en-US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F797E15-6607-4E0B-8801-97460AF0ED60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en-US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A7E15A8-C6CD-46D6-BAFC-FD0A760DBBEC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en-US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270B06C7-3165-439D-9FD8-11BEAAD648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D906293-93EF-4288-9E46-05385B57CA31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91B7E3FA-6230-4933-97D2-6896A92096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D3B1E367-68C9-4B71-B85B-04F7B4E33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34D07CD-7A81-4EE0-94D1-2E24890FAB67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en-US" altLang="en-US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B9FCE9D3-4601-4F2A-B262-10C3FBAFB4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5BD55A8-683B-432A-A485-B2C136692843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83C8CE2C-5976-48E8-8AEA-7C23B43327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20BBA8E6-CD39-4C3D-A5F9-21DDDD502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D97EAC57-B1E6-40BF-9518-4FFD6B8E08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E899FB0-A4F5-4C89-B909-4F4700025BE6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53B6B216-68F9-48AA-8EDC-8D078A62BA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B2B4D71A-46C2-4FA5-AABB-1A488E1A5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FB02A8FE-2900-494C-A4B8-F06A8A4EBC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3C25E53-A670-44C9-8A04-87A675A6519A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3CBCAE5B-8373-4F08-BC91-2B756DC1AC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B37D8716-E569-4A2B-BC0A-EC7A8B325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7D5EE-5B35-436D-AB9D-C8C8BCBA87C9}" type="slidenum">
              <a:rPr lang="en-US"/>
              <a:pPr/>
              <a:t>2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C93AA6D6-4B4F-4958-BEEA-77D9ADEC27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5C6E174-B462-4915-9300-16B729167B3E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48607915-D50D-452A-AE69-763A7C3971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1FA8AA14-4B86-4EE4-848D-E9E8C2E78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CA552D3-8706-490D-B457-F78EF15BA896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US" altLang="en-US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9AA3E97-97DD-473D-AACE-79C325AE0152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en-US" altLang="en-US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65DDDC4-A701-49A7-9008-6E7CFF664522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en-US" altLang="en-US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5254735-FB91-49C5-8954-1349018E11D6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en-US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195AA2A4-6425-46EE-B417-1F030E5A05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852F8E3-1C7E-4FFC-883E-8B165BE48CC4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1C3F13FB-0B1B-431F-B6BC-75A49776CD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88C2D338-5433-4F57-B6AB-07509C13B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246449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195AA2A4-6425-46EE-B417-1F030E5A05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852F8E3-1C7E-4FFC-883E-8B165BE48CC4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1C3F13FB-0B1B-431F-B6BC-75A49776CD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88C2D338-5433-4F57-B6AB-07509C13B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8333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695E0-DA4F-4EFC-89CB-6CB1630BDAE1}" type="slidenum">
              <a:rPr lang="en-US"/>
              <a:pPr/>
              <a:t>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42EFC03-C110-4F91-81D0-369F7CA91EAF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4C4CE7A-D7BB-4BCE-B9AB-A438F523D832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en-US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79F5FB6B-B3AC-48AD-9B84-D674025EDA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551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04DAEF5-E766-4E13-93A6-EBEB2FDB45A4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5FFFCC92-1549-49F0-99C8-4C46DA3D98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9FD08856-DCA6-4DE2-A455-73FE1B060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5F2BEFC-6436-454C-8051-7EFCEA6B6659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en-US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5A59D23-D60A-4C6E-BC1D-72D60385A766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en-US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F06CDD2-2479-4A91-BA9B-8DEC5D9893E0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en-US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08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09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9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09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9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09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091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09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F61298A-F875-4403-8171-8FC4DEE14A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D3BFB9-A1D9-4149-A4BA-291FB21C5F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175ABA-5B86-426F-AC96-5BB7B53885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-103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-103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DA58F70-5DD0-4F81-A3FB-DC7901AE02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68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230D8-982A-46B2-89B5-44C62D4B4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48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E01D46-CD45-4358-B783-23D7B51829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9BFCC-384E-426F-98C5-4199B278FB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19137-846E-4FD3-BA21-95DB652512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D0D49-3FDF-40A1-9D85-2DBB16B5CE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D7AB8A-0492-485B-BA53-F296062DD8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4695B-9F88-4CF2-B8E2-6D6D17B291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4618E-2834-4BC3-BD10-CA8BFE9F57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E54CF-3930-45A7-AD07-563FECF1E0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98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8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798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D76538F-055D-4D27-B782-2A853F00AB7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1" r:id="rId12"/>
    <p:sldLayoutId id="2147483692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hqi@ucdavis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dstats.zoom.us/j/9681353237?pwd=ZzhLRHlhNG92bHFUaHkwM0Fib1pqQT09" TargetMode="External"/><Relationship Id="rId2" Type="http://schemas.openxmlformats.org/officeDocument/2006/relationships/hyperlink" Target="mailto:xezhou@ucdavis.edu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STA/BST 222 Survival Analysis		  Lecture 16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505200"/>
            <a:ext cx="6781800" cy="228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err="1"/>
              <a:t>Lihong</a:t>
            </a:r>
            <a:r>
              <a:rPr lang="en-US" sz="2800" dirty="0"/>
              <a:t> </a:t>
            </a:r>
            <a:r>
              <a:rPr lang="en-US" sz="2800" dirty="0" err="1"/>
              <a:t>Qi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Division of Biostatistics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Department of Public Health Sciences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School of Medicine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Nov 24, 2020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555E-6858-4AAF-AA94-524BEAE9B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1298A-F875-4403-8171-8FC4DEE14A7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822960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tx2"/>
                </a:solidFill>
                <a:latin typeface="Helvetica" pitchFamily="34" charset="0"/>
              </a:rPr>
              <a:t>Approaches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6757" y="2332037"/>
            <a:ext cx="8077200" cy="4525963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Helvetica" pitchFamily="34" charset="0"/>
              </a:rPr>
              <a:t>Graphical</a:t>
            </a:r>
          </a:p>
          <a:p>
            <a:r>
              <a:rPr lang="en-US" altLang="en-US" dirty="0">
                <a:solidFill>
                  <a:schemeClr val="tx1"/>
                </a:solidFill>
                <a:latin typeface="Helvetica" pitchFamily="34" charset="0"/>
              </a:rPr>
              <a:t>Goodness-of-fit (GOF)</a:t>
            </a:r>
          </a:p>
          <a:p>
            <a:r>
              <a:rPr lang="en-US" altLang="en-US" dirty="0">
                <a:solidFill>
                  <a:schemeClr val="tx1"/>
                </a:solidFill>
                <a:latin typeface="Helvetica" pitchFamily="34" charset="0"/>
              </a:rPr>
              <a:t>Time-dependent variables </a:t>
            </a:r>
          </a:p>
        </p:txBody>
      </p:sp>
    </p:spTree>
    <p:extLst>
      <p:ext uri="{BB962C8B-B14F-4D97-AF65-F5344CB8AC3E}">
        <p14:creationId xmlns:p14="http://schemas.microsoft.com/office/powerpoint/2010/main" val="2978183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2760" y="797101"/>
            <a:ext cx="8229600" cy="1020762"/>
          </a:xfrm>
        </p:spPr>
        <p:txBody>
          <a:bodyPr/>
          <a:lstStyle/>
          <a:p>
            <a:r>
              <a:rPr lang="en-US" altLang="en-US" b="1" dirty="0">
                <a:solidFill>
                  <a:schemeClr val="tx2"/>
                </a:solidFill>
                <a:latin typeface="Helvetica" pitchFamily="34" charset="0"/>
              </a:rPr>
              <a:t>Graphical Approach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30001"/>
            <a:ext cx="8077200" cy="4525963"/>
          </a:xfrm>
        </p:spPr>
        <p:txBody>
          <a:bodyPr/>
          <a:lstStyle/>
          <a:p>
            <a:r>
              <a:rPr lang="en-US" altLang="en-US" sz="2400" dirty="0">
                <a:solidFill>
                  <a:schemeClr val="tx1"/>
                </a:solidFill>
                <a:latin typeface="Helvetica" pitchFamily="34" charset="0"/>
              </a:rPr>
              <a:t>Log-log survival plot</a:t>
            </a:r>
            <a:br>
              <a:rPr lang="en-US" altLang="en-US" sz="2400" dirty="0">
                <a:solidFill>
                  <a:schemeClr val="tx1"/>
                </a:solidFill>
                <a:latin typeface="Helvetica" pitchFamily="34" charset="0"/>
              </a:rPr>
            </a:br>
            <a:br>
              <a:rPr lang="en-US" altLang="en-US" sz="2400" dirty="0">
                <a:solidFill>
                  <a:schemeClr val="tx1"/>
                </a:solidFill>
                <a:latin typeface="Helvetica" pitchFamily="34" charset="0"/>
              </a:rPr>
            </a:br>
            <a:endParaRPr lang="en-US" altLang="en-US" sz="2400" dirty="0">
              <a:solidFill>
                <a:schemeClr val="tx1"/>
              </a:solidFill>
              <a:latin typeface="Helvetica" pitchFamily="34" charset="0"/>
            </a:endParaRPr>
          </a:p>
          <a:p>
            <a:r>
              <a:rPr lang="en-US" altLang="en-US" sz="2400" dirty="0">
                <a:solidFill>
                  <a:schemeClr val="tx1"/>
                </a:solidFill>
                <a:latin typeface="Helvetica" pitchFamily="34" charset="0"/>
              </a:rPr>
              <a:t>Why –log[S(t)]?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latin typeface="Helvetica" pitchFamily="34" charset="0"/>
              </a:rPr>
              <a:t>0≤S(t)≤1 and -∞≤-log[-log[S(t)]]≤+∞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Helvetica" pitchFamily="34" charset="0"/>
              </a:rPr>
              <a:t>Difference between S(</a:t>
            </a:r>
            <a:r>
              <a:rPr lang="en-US" altLang="en-US" sz="2400" dirty="0" err="1">
                <a:solidFill>
                  <a:schemeClr val="tx1"/>
                </a:solidFill>
                <a:latin typeface="Helvetica" pitchFamily="34" charset="0"/>
              </a:rPr>
              <a:t>t|Z</a:t>
            </a:r>
            <a:r>
              <a:rPr lang="en-US" altLang="en-US" sz="2400" dirty="0">
                <a:solidFill>
                  <a:schemeClr val="tx1"/>
                </a:solidFill>
                <a:latin typeface="Helvetica" pitchFamily="34" charset="0"/>
              </a:rPr>
              <a:t>=</a:t>
            </a:r>
            <a:r>
              <a:rPr lang="en-US" altLang="en-US" sz="2400" dirty="0"/>
              <a:t>z</a:t>
            </a:r>
            <a:r>
              <a:rPr lang="en-US" altLang="en-US" sz="2400" dirty="0">
                <a:solidFill>
                  <a:schemeClr val="tx1"/>
                </a:solidFill>
                <a:latin typeface="Helvetica" pitchFamily="34" charset="0"/>
              </a:rPr>
              <a:t>*) and S(</a:t>
            </a:r>
            <a:r>
              <a:rPr lang="en-US" altLang="en-US" sz="2400" dirty="0" err="1">
                <a:solidFill>
                  <a:schemeClr val="tx1"/>
                </a:solidFill>
                <a:latin typeface="Helvetica" pitchFamily="34" charset="0"/>
              </a:rPr>
              <a:t>t|Z</a:t>
            </a:r>
            <a:r>
              <a:rPr lang="en-US" altLang="en-US" sz="2400" dirty="0">
                <a:solidFill>
                  <a:schemeClr val="tx1"/>
                </a:solidFill>
                <a:latin typeface="Helvetica" pitchFamily="34" charset="0"/>
              </a:rPr>
              <a:t>=z’) should equal                  , a constant over time!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Helvetica" pitchFamily="34" charset="0"/>
              </a:rPr>
              <a:t>Two log-log survival plots (</a:t>
            </a:r>
            <a:r>
              <a:rPr lang="en-US" altLang="en-US" sz="2400" dirty="0" err="1">
                <a:solidFill>
                  <a:schemeClr val="tx1"/>
                </a:solidFill>
                <a:latin typeface="Helvetica" pitchFamily="34" charset="0"/>
              </a:rPr>
              <a:t>ie</a:t>
            </a:r>
            <a:r>
              <a:rPr lang="en-US" altLang="en-US" sz="2400" dirty="0">
                <a:solidFill>
                  <a:schemeClr val="tx1"/>
                </a:solidFill>
                <a:latin typeface="Helvetica" pitchFamily="34" charset="0"/>
              </a:rPr>
              <a:t>. log(H(t)) should be parallel.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8" name="Object 12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1066800" y="2686050"/>
                <a:ext cx="6172200" cy="5762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)]]=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</m:e>
                      </m:func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508" name="Object 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1066800" y="2686050"/>
                <a:ext cx="6172200" cy="576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09" name="Object 13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1600200" y="4317204"/>
                <a:ext cx="1676400" cy="5762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509" name="Object 1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1600200" y="4317204"/>
                <a:ext cx="1676400" cy="576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807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latin typeface="Helvetica" pitchFamily="34" charset="0"/>
              </a:rPr>
              <a:t>Remarks: Log-log survival plot</a:t>
            </a:r>
            <a:endParaRPr lang="en-US" altLang="en-US" sz="36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How parallel is parallel?</a:t>
            </a:r>
          </a:p>
          <a:p>
            <a:pPr lvl="1"/>
            <a:r>
              <a:rPr lang="en-US" altLang="en-US" sz="2000" dirty="0"/>
              <a:t>Subjective decision</a:t>
            </a:r>
          </a:p>
          <a:p>
            <a:pPr lvl="1"/>
            <a:r>
              <a:rPr lang="en-US" altLang="en-US" sz="2000" dirty="0"/>
              <a:t>Conservative strategy: PH is OK unless strong evidence of non-parallelism</a:t>
            </a:r>
          </a:p>
          <a:p>
            <a:r>
              <a:rPr lang="en-US" altLang="en-US" sz="2400" dirty="0"/>
              <a:t>How to handle a continuous covariate?</a:t>
            </a:r>
          </a:p>
          <a:p>
            <a:pPr lvl="1"/>
            <a:r>
              <a:rPr lang="en-US" altLang="en-US" sz="2000" dirty="0"/>
              <a:t>Categorize the covariate (e.g. quartiles)</a:t>
            </a:r>
          </a:p>
          <a:p>
            <a:pPr lvl="1"/>
            <a:r>
              <a:rPr lang="en-US" altLang="en-US" sz="2000" dirty="0"/>
              <a:t>Small number of categorizes</a:t>
            </a:r>
          </a:p>
          <a:p>
            <a:pPr lvl="1"/>
            <a:r>
              <a:rPr lang="en-US" altLang="en-US" sz="2000" dirty="0"/>
              <a:t>Meaningful choice, e.g. BMI: &lt;18.5 (under</a:t>
            </a:r>
            <a:r>
              <a:rPr lang="en-US" altLang="en-US" sz="2000" dirty="0">
                <a:sym typeface="Wingdings" pitchFamily="2" charset="2"/>
              </a:rPr>
              <a:t>weight); 18.5-24.9 (normal); 25-29.9 (overweight); &gt;29.9 (obesity) </a:t>
            </a:r>
            <a:endParaRPr lang="en-US" altLang="en-US" sz="2000" dirty="0"/>
          </a:p>
          <a:p>
            <a:r>
              <a:rPr lang="en-US" altLang="en-US" sz="2400" dirty="0"/>
              <a:t>Multiple covariates?</a:t>
            </a:r>
          </a:p>
          <a:p>
            <a:pPr lvl="1"/>
            <a:r>
              <a:rPr lang="en-US" altLang="en-US" sz="2000" dirty="0"/>
              <a:t>Data “thins out”</a:t>
            </a:r>
          </a:p>
          <a:p>
            <a:pPr lvl="1"/>
            <a:r>
              <a:rPr lang="en-US" altLang="en-US" sz="2000" dirty="0"/>
              <a:t>Difficult to identify variables responsible for non-parallelism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003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Observed vs. expected plots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8040688" cy="4151313"/>
          </a:xfrm>
        </p:spPr>
        <p:txBody>
          <a:bodyPr/>
          <a:lstStyle/>
          <a:p>
            <a:r>
              <a:rPr lang="en-US" altLang="en-US" sz="2400" dirty="0"/>
              <a:t>Observed vs. expected plots</a:t>
            </a:r>
          </a:p>
          <a:p>
            <a:r>
              <a:rPr lang="en-US" altLang="en-US" sz="2400" dirty="0"/>
              <a:t>Graphical analog of goodness of fit (GOF) test</a:t>
            </a:r>
          </a:p>
          <a:p>
            <a:r>
              <a:rPr lang="en-US" altLang="en-US" sz="2400" dirty="0"/>
              <a:t>Two strategies for observed plots</a:t>
            </a:r>
          </a:p>
          <a:p>
            <a:pPr lvl="1"/>
            <a:r>
              <a:rPr lang="en-US" altLang="en-US" sz="2000" dirty="0"/>
              <a:t>One-at-a-time: use KM curves to obtain observed plots for each group, e.g. placebo and treatment.</a:t>
            </a:r>
          </a:p>
          <a:p>
            <a:pPr lvl="1"/>
            <a:r>
              <a:rPr lang="en-US" altLang="en-US" sz="2000" dirty="0"/>
              <a:t>Adjusting for other variables for each of the above group separately (e.g. Cox PH model).</a:t>
            </a:r>
          </a:p>
          <a:p>
            <a:r>
              <a:rPr lang="en-US" altLang="en-US" sz="2400" dirty="0"/>
              <a:t>Expected plots</a:t>
            </a:r>
          </a:p>
          <a:p>
            <a:pPr lvl="1"/>
            <a:r>
              <a:rPr lang="en-US" altLang="en-US" sz="2000" dirty="0"/>
              <a:t>Fit a Cox PH model with the predictor of interest, e.g. treatment indicator.</a:t>
            </a:r>
          </a:p>
          <a:p>
            <a:pPr lvl="1"/>
            <a:r>
              <a:rPr lang="en-US" altLang="en-US" sz="2000" dirty="0"/>
              <a:t>Estimate survival curve for each of the treatment group using the fitted PH model.</a:t>
            </a:r>
          </a:p>
        </p:txBody>
      </p:sp>
    </p:spTree>
    <p:extLst>
      <p:ext uri="{BB962C8B-B14F-4D97-AF65-F5344CB8AC3E}">
        <p14:creationId xmlns:p14="http://schemas.microsoft.com/office/powerpoint/2010/main" val="1123896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304800"/>
            <a:ext cx="7793037" cy="1462087"/>
          </a:xfrm>
        </p:spPr>
        <p:txBody>
          <a:bodyPr/>
          <a:lstStyle/>
          <a:p>
            <a:r>
              <a:rPr lang="en-US" altLang="en-US" sz="3600" dirty="0"/>
              <a:t>Observed vs. expected plots</a:t>
            </a:r>
            <a:br>
              <a:rPr lang="en-US" altLang="en-US" sz="3600" dirty="0"/>
            </a:br>
            <a:r>
              <a:rPr lang="en-US" altLang="en-US" sz="3600" dirty="0"/>
              <a:t>(cont’d)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Expected plots for a continuous variable</a:t>
            </a:r>
          </a:p>
          <a:p>
            <a:pPr lvl="1"/>
            <a:r>
              <a:rPr lang="en-US" altLang="en-US" sz="2400"/>
              <a:t>Categorize the variable and then create dummy variables</a:t>
            </a:r>
          </a:p>
          <a:p>
            <a:pPr lvl="1"/>
            <a:r>
              <a:rPr lang="en-US" altLang="en-US" sz="2400"/>
              <a:t>Fit a Cox PH model using the dummy variables as the covariates and find predicted survival curve for each category.</a:t>
            </a:r>
          </a:p>
          <a:p>
            <a:pPr lvl="1"/>
            <a:r>
              <a:rPr lang="en-US" altLang="en-US" sz="2400"/>
              <a:t>Or fit a Cox PH model using the continuous variable as the covariate.</a:t>
            </a:r>
          </a:p>
          <a:p>
            <a:pPr lvl="1"/>
            <a:r>
              <a:rPr lang="en-US" altLang="en-US" sz="2400"/>
              <a:t>Then use the mean value for each of the above categories to estimate survival curve.</a:t>
            </a:r>
          </a:p>
        </p:txBody>
      </p:sp>
    </p:spTree>
    <p:extLst>
      <p:ext uri="{BB962C8B-B14F-4D97-AF65-F5344CB8AC3E}">
        <p14:creationId xmlns:p14="http://schemas.microsoft.com/office/powerpoint/2010/main" val="499550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3236" y="228600"/>
            <a:ext cx="7793037" cy="1462087"/>
          </a:xfrm>
        </p:spPr>
        <p:txBody>
          <a:bodyPr/>
          <a:lstStyle/>
          <a:p>
            <a:r>
              <a:rPr lang="en-US" altLang="en-US" sz="3600" dirty="0"/>
              <a:t>Observed vs. expected plots</a:t>
            </a:r>
            <a:br>
              <a:rPr lang="en-US" altLang="en-US" sz="3600" dirty="0"/>
            </a:br>
            <a:r>
              <a:rPr lang="en-US" altLang="en-US" sz="3600" dirty="0"/>
              <a:t>(cont’d)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If observed and expected plots are</a:t>
            </a:r>
          </a:p>
          <a:p>
            <a:pPr lvl="1"/>
            <a:r>
              <a:rPr lang="en-US" altLang="en-US" sz="2400" dirty="0"/>
              <a:t>Close: complies with PH assumption</a:t>
            </a:r>
          </a:p>
          <a:p>
            <a:pPr lvl="1"/>
            <a:r>
              <a:rPr lang="en-US" altLang="en-US" sz="2400" dirty="0"/>
              <a:t>Discrepant: PH assumption violated.</a:t>
            </a:r>
          </a:p>
          <a:p>
            <a:r>
              <a:rPr lang="en-US" altLang="en-US" sz="2800" dirty="0"/>
              <a:t>How close is close?</a:t>
            </a:r>
          </a:p>
          <a:p>
            <a:r>
              <a:rPr lang="en-US" altLang="en-US" sz="2800" dirty="0"/>
              <a:t>PH not satisfied only when plots are strongly discrepant.</a:t>
            </a:r>
          </a:p>
        </p:txBody>
      </p:sp>
    </p:spTree>
    <p:extLst>
      <p:ext uri="{BB962C8B-B14F-4D97-AF65-F5344CB8AC3E}">
        <p14:creationId xmlns:p14="http://schemas.microsoft.com/office/powerpoint/2010/main" val="174133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Example: Auto/</a:t>
            </a:r>
            <a:r>
              <a:rPr lang="en-US" altLang="en-US" sz="4400" dirty="0" err="1"/>
              <a:t>Allo</a:t>
            </a:r>
            <a:r>
              <a:rPr lang="en-US" altLang="en-US" sz="4400" dirty="0"/>
              <a:t> Bone Marrow Transplant, KM 1.9</a:t>
            </a:r>
            <a:endParaRPr lang="en-US" altLang="en-US" dirty="0"/>
          </a:p>
        </p:txBody>
      </p:sp>
      <p:pic>
        <p:nvPicPr>
          <p:cNvPr id="2765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57350"/>
            <a:ext cx="8229600" cy="4410075"/>
          </a:xfrm>
          <a:noFill/>
        </p:spPr>
      </p:pic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2209800" y="2438400"/>
            <a:ext cx="678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CC3300"/>
                </a:solidFill>
                <a:latin typeface="Arial" charset="0"/>
              </a:rPr>
              <a:t>Expected consistently lower, except at the tail</a:t>
            </a:r>
            <a:r>
              <a:rPr lang="en-US" altLang="en-US" sz="1800">
                <a:solidFill>
                  <a:srgbClr val="CC3300"/>
                </a:solidFill>
                <a:latin typeface="Arial" charset="0"/>
                <a:sym typeface="Wingdings" pitchFamily="2" charset="2"/>
              </a:rPr>
              <a:t> PH not met!</a:t>
            </a:r>
            <a:r>
              <a:rPr lang="en-US" altLang="en-US" sz="1800">
                <a:solidFill>
                  <a:srgbClr val="CC3300"/>
                </a:solidFill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6000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Goodness of Fit (GOF) Approach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Statistical test appealing</a:t>
            </a:r>
          </a:p>
          <a:p>
            <a:pPr lvl="1"/>
            <a:r>
              <a:rPr lang="en-US" altLang="en-US" sz="2400" dirty="0"/>
              <a:t>Provides p-value</a:t>
            </a:r>
          </a:p>
          <a:p>
            <a:pPr lvl="1"/>
            <a:r>
              <a:rPr lang="en-US" altLang="en-US" sz="2400" dirty="0"/>
              <a:t>More objective decision than when using graphical approach</a:t>
            </a:r>
          </a:p>
          <a:p>
            <a:r>
              <a:rPr lang="en-US" altLang="en-US" sz="2800" dirty="0"/>
              <a:t>How to construct test?</a:t>
            </a:r>
          </a:p>
          <a:p>
            <a:pPr lvl="1"/>
            <a:r>
              <a:rPr lang="en-US" altLang="en-US" sz="2400" dirty="0"/>
              <a:t>Using Schoenfeld residuals</a:t>
            </a:r>
          </a:p>
          <a:p>
            <a:pPr marL="914400" lvl="2" indent="0"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94249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B8E3854B-BBB2-4277-8847-01714DD1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50C1555-F66B-4846-B6EC-8498E3253360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A8B4A9D-E6AA-4A1D-BC22-CAD956688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Schoenfeld residuals</a:t>
            </a:r>
          </a:p>
        </p:txBody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4802DB5B-D7E8-4333-B26C-29C4E9E26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Schoenfeld (1982) proposed the first set of residuals for use with Cox regression packages</a:t>
            </a:r>
            <a:endParaRPr lang="en-US" altLang="en-US" sz="2400" dirty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Wingdings" panose="05000000000000000000" pitchFamily="2" charset="2"/>
              </a:rPr>
              <a:t>Schoenfeld D. Residuals for the proportional hazards </a:t>
            </a:r>
            <a:r>
              <a:rPr lang="en-US" altLang="en-US" sz="2000" dirty="0" err="1">
                <a:sym typeface="Wingdings" panose="05000000000000000000" pitchFamily="2" charset="2"/>
              </a:rPr>
              <a:t>regresssion</a:t>
            </a:r>
            <a:r>
              <a:rPr lang="en-US" altLang="en-US" sz="2000" dirty="0">
                <a:sym typeface="Wingdings" panose="05000000000000000000" pitchFamily="2" charset="2"/>
              </a:rPr>
              <a:t> model. </a:t>
            </a:r>
            <a:r>
              <a:rPr lang="en-US" altLang="en-US" sz="2000" i="1" dirty="0" err="1">
                <a:sym typeface="Wingdings" panose="05000000000000000000" pitchFamily="2" charset="2"/>
              </a:rPr>
              <a:t>Biometrika</a:t>
            </a:r>
            <a:r>
              <a:rPr lang="en-US" altLang="en-US" sz="2000" dirty="0">
                <a:sym typeface="Wingdings" panose="05000000000000000000" pitchFamily="2" charset="2"/>
              </a:rPr>
              <a:t>, 1982, 69(1):239-241.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ym typeface="Wingdings" panose="05000000000000000000" pitchFamily="2" charset="2"/>
              </a:rPr>
              <a:t>Instead of a single residual for each individual, there is </a:t>
            </a:r>
            <a:r>
              <a:rPr lang="en-US" altLang="en-US" sz="2400" b="1" dirty="0">
                <a:sym typeface="Wingdings" panose="05000000000000000000" pitchFamily="2" charset="2"/>
              </a:rPr>
              <a:t>a separate residual for each individual for each covariate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ym typeface="Wingdings" panose="05000000000000000000" pitchFamily="2" charset="2"/>
              </a:rPr>
              <a:t>Note: Schoenfeld residuals are not defined for censored individuals.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Schoenfeld residuals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Definition of Schoenfeld residuals</a:t>
            </a:r>
          </a:p>
          <a:p>
            <a:pPr lvl="1"/>
            <a:r>
              <a:rPr lang="en-US" altLang="en-US" sz="2400" dirty="0"/>
              <a:t>For subject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who had event at time </a:t>
            </a:r>
            <a:r>
              <a:rPr lang="en-US" altLang="en-US" sz="2400" dirty="0" err="1"/>
              <a:t>ti</a:t>
            </a:r>
            <a:r>
              <a:rPr lang="en-US" altLang="en-US" sz="2400" dirty="0"/>
              <a:t> and with covariate Z=z, the residual is z - weighted average of Z for the subjects still at risk at </a:t>
            </a:r>
            <a:r>
              <a:rPr lang="en-US" altLang="en-US" sz="2400" dirty="0" err="1"/>
              <a:t>ti</a:t>
            </a:r>
            <a:r>
              <a:rPr lang="en-US" altLang="en-US" sz="2400" dirty="0"/>
              <a:t>.</a:t>
            </a:r>
          </a:p>
          <a:p>
            <a:pPr lvl="1"/>
            <a:r>
              <a:rPr lang="en-US" altLang="en-US" sz="2400" dirty="0"/>
              <a:t>Weights are the subjects’ hazard.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800" dirty="0"/>
              <a:t>Underlying idea of test</a:t>
            </a:r>
          </a:p>
          <a:p>
            <a:pPr lvl="1"/>
            <a:r>
              <a:rPr lang="en-US" altLang="en-US" sz="2400" dirty="0"/>
              <a:t>If PH holds, then Schoenfeld residuals are  uncorrelated with time.</a:t>
            </a:r>
          </a:p>
        </p:txBody>
      </p:sp>
    </p:spTree>
    <p:extLst>
      <p:ext uri="{BB962C8B-B14F-4D97-AF65-F5344CB8AC3E}">
        <p14:creationId xmlns:p14="http://schemas.microsoft.com/office/powerpoint/2010/main" val="396489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229600" cy="1143000"/>
          </a:xfrm>
        </p:spPr>
        <p:txBody>
          <a:bodyPr/>
          <a:lstStyle/>
          <a:p>
            <a:r>
              <a:rPr lang="en-US" sz="2800" dirty="0"/>
              <a:t>	 How to contact me	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229600" cy="4525963"/>
          </a:xfrm>
        </p:spPr>
        <p:txBody>
          <a:bodyPr/>
          <a:lstStyle/>
          <a:p>
            <a:pPr lvl="2"/>
            <a:r>
              <a:rPr lang="en-US" dirty="0"/>
              <a:t>Email is best: </a:t>
            </a:r>
            <a:r>
              <a:rPr lang="en-US" dirty="0">
                <a:hlinkClick r:id="rId3"/>
              </a:rPr>
              <a:t>lhqi@ucdavis.edu</a:t>
            </a:r>
            <a:endParaRPr lang="en-US" dirty="0"/>
          </a:p>
          <a:p>
            <a:pPr lvl="2"/>
            <a:r>
              <a:rPr lang="en-US" dirty="0"/>
              <a:t>Phone: 530-754-9234</a:t>
            </a:r>
          </a:p>
          <a:p>
            <a:pPr lvl="2"/>
            <a:r>
              <a:rPr lang="en-US" dirty="0"/>
              <a:t>Office hour: email for an appointment</a:t>
            </a:r>
          </a:p>
          <a:p>
            <a:pPr lvl="2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D3434E-B0A8-491E-8837-C1280ED7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Slide Number Placeholder 5">
            <a:extLst>
              <a:ext uri="{FF2B5EF4-FFF2-40B4-BE49-F238E27FC236}">
                <a16:creationId xmlns:a16="http://schemas.microsoft.com/office/drawing/2014/main" id="{8B966955-8EEF-46A1-9239-1A42D8B8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51E6B12-867D-4A37-B458-BE3BA4BE620D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4102" name="Rectangle 2">
            <a:extLst>
              <a:ext uri="{FF2B5EF4-FFF2-40B4-BE49-F238E27FC236}">
                <a16:creationId xmlns:a16="http://schemas.microsoft.com/office/drawing/2014/main" id="{1EF3C450-33DE-497F-B8A5-1604AD415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Schoenfeld residuals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DCDDAEC6-0F9C-45B4-8795-7A46F256C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2613" y="1994908"/>
            <a:ext cx="7924800" cy="2743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The Schoenfeld residual: observed covariate – expected covariate at each failure time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Yields residuals for each failure and for each covariate.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ym typeface="Wingdings" panose="05000000000000000000" pitchFamily="2" charset="2"/>
              </a:rPr>
              <a:t>Expected value of the covariate at time </a:t>
            </a:r>
            <a:r>
              <a:rPr lang="en-US" altLang="en-US" sz="2400" dirty="0" err="1">
                <a:sym typeface="Wingdings" panose="05000000000000000000" pitchFamily="2" charset="2"/>
              </a:rPr>
              <a:t>t</a:t>
            </a:r>
            <a:r>
              <a:rPr lang="en-US" altLang="en-US" sz="2400" baseline="-25000" dirty="0" err="1">
                <a:sym typeface="Wingdings" panose="05000000000000000000" pitchFamily="2" charset="2"/>
              </a:rPr>
              <a:t>i</a:t>
            </a:r>
            <a:r>
              <a:rPr lang="en-US" altLang="en-US" sz="2400" baseline="-25000" dirty="0"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= weighted-average of the covariate, weighted by the likelihood of failure for each individual in the risk set at </a:t>
            </a:r>
            <a:r>
              <a:rPr lang="en-US" altLang="en-US" sz="2400" dirty="0" err="1">
                <a:sym typeface="Wingdings" panose="05000000000000000000" pitchFamily="2" charset="2"/>
              </a:rPr>
              <a:t>t</a:t>
            </a:r>
            <a:r>
              <a:rPr lang="en-US" altLang="en-US" sz="2400" baseline="-25000" dirty="0" err="1">
                <a:sym typeface="Wingdings" panose="05000000000000000000" pitchFamily="2" charset="2"/>
              </a:rPr>
              <a:t>i</a:t>
            </a:r>
            <a:r>
              <a:rPr lang="en-US" altLang="en-US" sz="2400" dirty="0">
                <a:sym typeface="Wingdings" panose="05000000000000000000" pitchFamily="2" charset="2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5985" name="Object 1025">
                <a:extLst>
                  <a:ext uri="{FF2B5EF4-FFF2-40B4-BE49-F238E27FC236}">
                    <a16:creationId xmlns:a16="http://schemas.microsoft.com/office/drawing/2014/main" id="{7E4A901F-2FE5-48DC-84F7-57281C3875C3}"/>
                  </a:ext>
                </a:extLst>
              </p:cNvPr>
              <p:cNvSpPr txBox="1"/>
              <p:nvPr/>
            </p:nvSpPr>
            <p:spPr bwMode="auto">
              <a:xfrm>
                <a:off x="2286000" y="4095568"/>
                <a:ext cx="3990975" cy="109855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residual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5985" name="Object 1025">
                <a:extLst>
                  <a:ext uri="{FF2B5EF4-FFF2-40B4-BE49-F238E27FC236}">
                    <a16:creationId xmlns:a16="http://schemas.microsoft.com/office/drawing/2014/main" id="{7E4A901F-2FE5-48DC-84F7-57281C387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4095568"/>
                <a:ext cx="3990975" cy="1098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Object 1026">
                <a:extLst>
                  <a:ext uri="{FF2B5EF4-FFF2-40B4-BE49-F238E27FC236}">
                    <a16:creationId xmlns:a16="http://schemas.microsoft.com/office/drawing/2014/main" id="{B90BE811-059D-44AF-802C-DD163A1524A4}"/>
                  </a:ext>
                </a:extLst>
              </p:cNvPr>
              <p:cNvSpPr txBox="1"/>
              <p:nvPr/>
            </p:nvSpPr>
            <p:spPr bwMode="auto">
              <a:xfrm>
                <a:off x="1905000" y="5413375"/>
                <a:ext cx="4900613" cy="1287463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.,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56 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years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risk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set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age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event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now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th</m:t>
                          </m:r>
                        </m:sup>
                      </m:sSup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person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00" name="Object 1026">
                <a:extLst>
                  <a:ext uri="{FF2B5EF4-FFF2-40B4-BE49-F238E27FC236}">
                    <a16:creationId xmlns:a16="http://schemas.microsoft.com/office/drawing/2014/main" id="{B90BE811-059D-44AF-802C-DD163A152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5413375"/>
                <a:ext cx="4900613" cy="12874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DF7F7557-C844-4E61-84E2-920F8063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4F69B91-82FB-4EE9-8E11-587AF42DE553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72E9C58-00BB-473F-81F9-A173495BF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Schoenfeld residuals</a:t>
            </a: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F0EA7E7C-2366-4102-9372-E2CB686C9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Since the Schoenfeld residuals are, in principle, independent of time, a plot that shows a non-random pattern against time is evidence of </a:t>
            </a:r>
            <a:r>
              <a:rPr lang="en-US" altLang="en-US" sz="2400" u="sng" dirty="0"/>
              <a:t>violation of the PH assumption</a:t>
            </a:r>
            <a:r>
              <a:rPr lang="en-US" altLang="en-US" sz="2400" dirty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Wingdings" panose="05000000000000000000" pitchFamily="2" charset="2"/>
              </a:rPr>
              <a:t>Plot Schoenfeld residuals against time to evaluate PH assumption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Wingdings" panose="05000000000000000000" pitchFamily="2" charset="2"/>
              </a:rPr>
              <a:t>Regress Schoenfeld residuals against time to test for independence between residuals and time.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EE529EDF-CF7E-4ED0-8D9F-B42C0038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3AF9004-E2CE-4AEF-ACFD-852DFD185145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C4D76BF-E38C-4188-8C18-6CB4AE6793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no pattern with time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0A335A3-A51E-4326-A5EB-B031C0677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662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ru-RU" altLang="en-US"/>
          </a:p>
        </p:txBody>
      </p:sp>
      <p:pic>
        <p:nvPicPr>
          <p:cNvPr id="27653" name="Picture 4" descr="1">
            <a:extLst>
              <a:ext uri="{FF2B5EF4-FFF2-40B4-BE49-F238E27FC236}">
                <a16:creationId xmlns:a16="http://schemas.microsoft.com/office/drawing/2014/main" id="{5A4178DA-358F-47AE-ACEE-262FB1C49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6324600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71E5A5E4-9183-4499-BBB6-67CBE781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7D18F97-1A89-49B5-A9B0-26D8AD6449EA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64A04070-CB41-47E5-9FA6-34DA364DF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violation of PH 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CC74BAD7-846B-4A8F-883E-C21221555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662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ru-RU" altLang="en-US"/>
          </a:p>
        </p:txBody>
      </p:sp>
      <p:sp>
        <p:nvSpPr>
          <p:cNvPr id="28677" name="Rectangle 4">
            <a:extLst>
              <a:ext uri="{FF2B5EF4-FFF2-40B4-BE49-F238E27FC236}">
                <a16:creationId xmlns:a16="http://schemas.microsoft.com/office/drawing/2014/main" id="{E1F697AA-5B40-458D-BE07-5EB844FAC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652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ru-RU" altLang="en-US"/>
          </a:p>
        </p:txBody>
      </p:sp>
      <p:pic>
        <p:nvPicPr>
          <p:cNvPr id="28678" name="Picture 5" descr="2">
            <a:extLst>
              <a:ext uri="{FF2B5EF4-FFF2-40B4-BE49-F238E27FC236}">
                <a16:creationId xmlns:a16="http://schemas.microsoft.com/office/drawing/2014/main" id="{AB511825-5F2C-4E22-8735-0ACBCF6B2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92350"/>
            <a:ext cx="5943600" cy="403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991920"/>
            <a:ext cx="8229600" cy="868362"/>
          </a:xfrm>
        </p:spPr>
        <p:txBody>
          <a:bodyPr/>
          <a:lstStyle/>
          <a:p>
            <a:r>
              <a:rPr lang="en-US" altLang="en-US" sz="4400" b="0" dirty="0">
                <a:solidFill>
                  <a:schemeClr val="tx2"/>
                </a:solidFill>
              </a:rPr>
              <a:t>Schoenfeld residuals</a:t>
            </a:r>
            <a:endParaRPr lang="en-US" altLang="en-US" b="0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057400"/>
            <a:ext cx="8077200" cy="4983163"/>
          </a:xfrm>
        </p:spPr>
        <p:txBody>
          <a:bodyPr/>
          <a:lstStyle/>
          <a:p>
            <a:r>
              <a:rPr lang="en-US" altLang="en-US" sz="2400" dirty="0">
                <a:latin typeface="Helvetica" pitchFamily="34" charset="0"/>
              </a:rPr>
              <a:t>Steps for test implementation</a:t>
            </a:r>
          </a:p>
          <a:p>
            <a:pPr lvl="1"/>
            <a:r>
              <a:rPr lang="en-US" altLang="en-US" sz="2000" dirty="0">
                <a:latin typeface="Helvetica" pitchFamily="34" charset="0"/>
              </a:rPr>
              <a:t>Obtain Schoenfeld residuals for each predictor by fitting a PH model </a:t>
            </a:r>
          </a:p>
          <a:p>
            <a:pPr lvl="1"/>
            <a:r>
              <a:rPr lang="en-US" altLang="en-US" sz="2000" dirty="0">
                <a:latin typeface="Helvetica" pitchFamily="34" charset="0"/>
              </a:rPr>
              <a:t>Rank failure time by creating a variable that ranks the order of failures, e.g. the subject who had event first gets a value of 1, etc.</a:t>
            </a:r>
          </a:p>
          <a:p>
            <a:pPr lvl="1"/>
            <a:r>
              <a:rPr lang="en-US" altLang="en-US" sz="2000" dirty="0">
                <a:latin typeface="Helvetica" pitchFamily="34" charset="0"/>
              </a:rPr>
              <a:t>Test correlation of residuals to ranked failure time, e.g.</a:t>
            </a:r>
          </a:p>
          <a:p>
            <a:r>
              <a:rPr lang="en-US" altLang="en-US" sz="2400" dirty="0">
                <a:latin typeface="+mn-lt"/>
              </a:rPr>
              <a:t>H0 rejected </a:t>
            </a:r>
            <a:r>
              <a:rPr lang="en-US" altLang="en-US" sz="2400" dirty="0">
                <a:latin typeface="+mn-lt"/>
                <a:sym typeface="Wingdings" pitchFamily="2" charset="2"/>
              </a:rPr>
              <a:t> PH assumption violated</a:t>
            </a:r>
          </a:p>
          <a:p>
            <a:r>
              <a:rPr lang="en-US" sz="2400" b="0" i="0" dirty="0">
                <a:effectLst/>
                <a:latin typeface="+mn-lt"/>
              </a:rPr>
              <a:t>Recommend that you look at both the graph of the regression and the tests of non-zero slopes.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30724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668572977"/>
              </p:ext>
            </p:extLst>
          </p:nvPr>
        </p:nvGraphicFramePr>
        <p:xfrm>
          <a:off x="7315200" y="4161631"/>
          <a:ext cx="11191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方程式" r:id="rId4" imgW="660400" imgH="228600" progId="Equation.3">
                  <p:embed/>
                </p:oleObj>
              </mc:Choice>
              <mc:Fallback>
                <p:oleObj name="方程式" r:id="rId4" imgW="660400" imgH="228600" progId="Equation.3">
                  <p:embed/>
                  <p:pic>
                    <p:nvPicPr>
                      <p:cNvPr id="3072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161631"/>
                        <a:ext cx="11191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7776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Example: Auto/</a:t>
            </a:r>
            <a:r>
              <a:rPr lang="en-US" altLang="en-US" sz="3600" dirty="0" err="1"/>
              <a:t>Allo</a:t>
            </a:r>
            <a:r>
              <a:rPr lang="en-US" altLang="en-US" sz="3600" dirty="0"/>
              <a:t> Bone Marrow Transplant, KM 1.9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Covariate of interest: type of transplant</a:t>
            </a:r>
          </a:p>
          <a:p>
            <a:r>
              <a:rPr lang="en-US" altLang="en-US" sz="2400" dirty="0"/>
              <a:t>Fit a Cox PH model with type as the only covariate</a:t>
            </a:r>
          </a:p>
          <a:p>
            <a:r>
              <a:rPr lang="en-US" altLang="en-US" sz="2400" dirty="0"/>
              <a:t>Calculate Schoenfeld residuals</a:t>
            </a:r>
          </a:p>
          <a:p>
            <a:r>
              <a:rPr lang="en-US" altLang="en-US" sz="2400" dirty="0"/>
              <a:t>Rank event times only</a:t>
            </a:r>
          </a:p>
          <a:p>
            <a:r>
              <a:rPr lang="en-US" altLang="en-US" sz="2400" dirty="0"/>
              <a:t>Correlation between the residuals and ranked time is -0.4 with a p-value of 0.004&lt;0.05 </a:t>
            </a:r>
            <a:r>
              <a:rPr lang="en-US" altLang="en-US" sz="2400" dirty="0">
                <a:sym typeface="Wingdings" pitchFamily="2" charset="2"/>
              </a:rPr>
              <a:t> PH not met!</a:t>
            </a:r>
            <a:endParaRPr lang="en-US" altLang="en-US" sz="2400" dirty="0"/>
          </a:p>
          <a:p>
            <a:endParaRPr lang="en-US" altLang="en-US" sz="28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023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73062"/>
            <a:ext cx="8229600" cy="1143000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chemeClr val="tx2"/>
                </a:solidFill>
                <a:latin typeface="Helvetica" pitchFamily="34" charset="0"/>
              </a:rPr>
              <a:t>Time-dependent Variable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2048668"/>
                <a:ext cx="7848600" cy="4525963"/>
              </a:xfrm>
            </p:spPr>
            <p:txBody>
              <a:bodyPr/>
              <a:lstStyle/>
              <a:p>
                <a:r>
                  <a:rPr lang="en-US" altLang="en-US" sz="2400" dirty="0">
                    <a:solidFill>
                      <a:schemeClr val="tx1"/>
                    </a:solidFill>
                    <a:latin typeface="+mn-lt"/>
                  </a:rPr>
                  <a:t>Test PH assumption for X</a:t>
                </a:r>
              </a:p>
              <a:p>
                <a:r>
                  <a:rPr lang="en-US" altLang="en-US" sz="2400" dirty="0">
                    <a:solidFill>
                      <a:schemeClr val="tx1"/>
                    </a:solidFill>
                    <a:latin typeface="+mn-lt"/>
                  </a:rPr>
                  <a:t>Include  </a:t>
                </a:r>
                <a:r>
                  <a:rPr lang="en-US" altLang="en-US" sz="2400" dirty="0">
                    <a:latin typeface="+mn-lt"/>
                  </a:rPr>
                  <a:t>X*g(t)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+mn-lt"/>
                  </a:rPr>
                  <a:t> in the Cox model</a:t>
                </a:r>
              </a:p>
              <a:p>
                <a:r>
                  <a:rPr lang="en-US" altLang="en-US" sz="2400" dirty="0">
                    <a:solidFill>
                      <a:schemeClr val="tx1"/>
                    </a:solidFill>
                    <a:latin typeface="+mn-lt"/>
                  </a:rPr>
                  <a:t>Choice of g(t)</a:t>
                </a:r>
              </a:p>
              <a:p>
                <a:pPr lvl="1"/>
                <a:r>
                  <a:rPr lang="en-US" altLang="en-US" sz="2400" dirty="0">
                    <a:solidFill>
                      <a:schemeClr val="tx1"/>
                    </a:solidFill>
                    <a:latin typeface="+mn-lt"/>
                  </a:rPr>
                  <a:t>1. t</a:t>
                </a:r>
              </a:p>
              <a:p>
                <a:pPr lvl="1"/>
                <a:r>
                  <a:rPr lang="en-US" altLang="en-US" sz="2400" dirty="0">
                    <a:solidFill>
                      <a:schemeClr val="tx1"/>
                    </a:solidFill>
                    <a:latin typeface="+mn-lt"/>
                  </a:rPr>
                  <a:t>2. log(t)</a:t>
                </a:r>
                <a:endParaRPr lang="en-US" altLang="en-US" sz="2400" dirty="0">
                  <a:latin typeface="+mn-lt"/>
                </a:endParaRPr>
              </a:p>
              <a:p>
                <a:pPr lvl="1"/>
                <a:r>
                  <a:rPr lang="en-US" altLang="en-US" sz="2400" dirty="0">
                    <a:solidFill>
                      <a:schemeClr val="tx1"/>
                    </a:solidFill>
                    <a:latin typeface="+mn-lt"/>
                  </a:rPr>
                  <a:t>3.</a:t>
                </a:r>
              </a:p>
              <a:p>
                <a:pPr marL="457200" lvl="1" indent="0">
                  <a:buNone/>
                </a:pPr>
                <a:endParaRPr lang="en-US" altLang="en-US" sz="2400" dirty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en-US" altLang="en-US" sz="2400" dirty="0">
                    <a:solidFill>
                      <a:schemeClr val="tx1"/>
                    </a:solidFill>
                    <a:latin typeface="+mn-lt"/>
                  </a:rPr>
                  <a:t>Hazard function</a:t>
                </a:r>
                <a:r>
                  <a:rPr lang="en-US" altLang="en-US" sz="24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altLang="en-US" sz="2400" dirty="0">
                    <a:solidFill>
                      <a:schemeClr val="tx1"/>
                    </a:solidFill>
                    <a:latin typeface="+mn-lt"/>
                  </a:rPr>
                  <a:t>                 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+mn-lt"/>
                    <a:sym typeface="Wingdings" pitchFamily="2" charset="2"/>
                  </a:rPr>
                  <a:t> PH assumption violated!</a:t>
                </a:r>
                <a:endParaRPr lang="en-US" altLang="en-US" sz="2400" dirty="0">
                  <a:solidFill>
                    <a:schemeClr val="tx1"/>
                  </a:solidFill>
                  <a:latin typeface="+mn-lt"/>
                </a:endParaRPr>
              </a:p>
              <a:p>
                <a:pPr lvl="1"/>
                <a:endParaRPr lang="en-US" altLang="en-US" sz="2400" dirty="0"/>
              </a:p>
            </p:txBody>
          </p:sp>
        </mc:Choice>
        <mc:Fallback xmlns="">
          <p:sp>
            <p:nvSpPr>
              <p:cNvPr id="337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2048668"/>
                <a:ext cx="7848600" cy="4525963"/>
              </a:xfrm>
              <a:blipFill>
                <a:blip r:embed="rId4"/>
                <a:stretch>
                  <a:fillRect l="-155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797" name="Object 1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387561835"/>
              </p:ext>
            </p:extLst>
          </p:nvPr>
        </p:nvGraphicFramePr>
        <p:xfrm>
          <a:off x="1676400" y="4114800"/>
          <a:ext cx="3556809" cy="905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" name="Equation" r:id="rId5" imgW="1511300" imgH="482600" progId="Equation.3">
                  <p:embed/>
                </p:oleObj>
              </mc:Choice>
              <mc:Fallback>
                <p:oleObj name="Equation" r:id="rId5" imgW="1511300" imgH="482600" progId="Equation.3">
                  <p:embed/>
                  <p:pic>
                    <p:nvPicPr>
                      <p:cNvPr id="3379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14800"/>
                        <a:ext cx="3556809" cy="905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346478"/>
              </p:ext>
            </p:extLst>
          </p:nvPr>
        </p:nvGraphicFramePr>
        <p:xfrm>
          <a:off x="1143000" y="5581855"/>
          <a:ext cx="990600" cy="466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" name="Equation" r:id="rId7" imgW="457002" imgH="215806" progId="Equation.3">
                  <p:embed/>
                </p:oleObj>
              </mc:Choice>
              <mc:Fallback>
                <p:oleObj name="Equation" r:id="rId7" imgW="457002" imgH="215806" progId="Equation.3">
                  <p:embed/>
                  <p:pic>
                    <p:nvPicPr>
                      <p:cNvPr id="3379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581855"/>
                        <a:ext cx="990600" cy="466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5498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Example: Auto/</a:t>
            </a:r>
            <a:r>
              <a:rPr lang="en-US" altLang="en-US" sz="3600" dirty="0" err="1"/>
              <a:t>Allo</a:t>
            </a:r>
            <a:r>
              <a:rPr lang="en-US" altLang="en-US" sz="3600" dirty="0"/>
              <a:t> Bone Marrow Transplant, KM 1.9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Create a time-dependent variable</a:t>
            </a:r>
          </a:p>
          <a:p>
            <a:pPr lvl="1"/>
            <a:r>
              <a:rPr lang="en-US" altLang="en-US" sz="2400" dirty="0"/>
              <a:t>e.g. </a:t>
            </a:r>
            <a:r>
              <a:rPr lang="en-US" altLang="en-US" sz="2400" dirty="0" err="1"/>
              <a:t>Allo</a:t>
            </a:r>
            <a:r>
              <a:rPr lang="en-US" altLang="en-US" sz="2400" dirty="0"/>
              <a:t>*Time</a:t>
            </a:r>
          </a:p>
          <a:p>
            <a:r>
              <a:rPr lang="en-US" altLang="en-US" sz="2800" dirty="0"/>
              <a:t>Fit a Cox PH model with </a:t>
            </a:r>
            <a:r>
              <a:rPr lang="en-US" altLang="en-US" sz="2800" dirty="0" err="1"/>
              <a:t>Allo</a:t>
            </a:r>
            <a:r>
              <a:rPr lang="en-US" altLang="en-US" sz="2800" dirty="0"/>
              <a:t> and </a:t>
            </a:r>
            <a:r>
              <a:rPr lang="en-US" altLang="en-US" sz="2800" dirty="0" err="1"/>
              <a:t>Allo</a:t>
            </a:r>
            <a:r>
              <a:rPr lang="en-US" altLang="en-US" sz="2800" dirty="0"/>
              <a:t>*time as covariates.</a:t>
            </a:r>
          </a:p>
          <a:p>
            <a:r>
              <a:rPr lang="en-US" altLang="en-US" sz="2800" dirty="0"/>
              <a:t>Results </a:t>
            </a:r>
          </a:p>
          <a:p>
            <a:pPr lvl="1"/>
            <a:r>
              <a:rPr lang="en-US" altLang="en-US" sz="2400" dirty="0"/>
              <a:t>P-value for </a:t>
            </a:r>
            <a:r>
              <a:rPr lang="en-US" altLang="en-US" sz="2400" dirty="0" err="1"/>
              <a:t>Allo</a:t>
            </a:r>
            <a:r>
              <a:rPr lang="en-US" altLang="en-US" sz="2400" dirty="0"/>
              <a:t>*time &lt;0.0001</a:t>
            </a:r>
            <a:r>
              <a:rPr lang="en-US" altLang="en-US" sz="2400" dirty="0">
                <a:sym typeface="Wingdings" pitchFamily="2" charset="2"/>
              </a:rPr>
              <a:t>PH not met!</a:t>
            </a:r>
          </a:p>
          <a:p>
            <a:pPr lvl="1"/>
            <a:r>
              <a:rPr lang="en-US" altLang="en-US" sz="2400" dirty="0" err="1">
                <a:sym typeface="Wingdings" pitchFamily="2" charset="2"/>
              </a:rPr>
              <a:t>Allo</a:t>
            </a:r>
            <a:r>
              <a:rPr lang="en-US" altLang="en-US" sz="2400" dirty="0">
                <a:sym typeface="Wingdings" pitchFamily="2" charset="2"/>
              </a:rPr>
              <a:t> effect is affected by time based on the Cox PH model. 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507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E53D82B7-BCD0-4250-B48F-3B7DC8B8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39B6657-967B-40A4-B953-B7CFD4BC1C09}" type="slidenum">
              <a:rPr lang="en-US" altLang="en-US" sz="1400"/>
              <a:pPr eaLnBrk="1" hangingPunct="1"/>
              <a:t>28</a:t>
            </a:fld>
            <a:endParaRPr lang="en-US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36C0D681-1E87-4043-858D-FADEE7E72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 of ways to evaluate PH assumption</a:t>
            </a:r>
          </a:p>
        </p:txBody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DF37855E-417C-4A4D-9ED8-BD6852833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8962" y="2128838"/>
            <a:ext cx="7793038" cy="4114800"/>
          </a:xfrm>
        </p:spPr>
        <p:txBody>
          <a:bodyPr/>
          <a:lstStyle/>
          <a:p>
            <a:pPr>
              <a:lnSpc>
                <a:spcPct val="90000"/>
              </a:lnSpc>
              <a:buSzTx/>
            </a:pPr>
            <a:r>
              <a:rPr lang="en-US" altLang="en-US" sz="2400" dirty="0"/>
              <a:t>Examine log(-log(S(t)) plots</a:t>
            </a:r>
          </a:p>
          <a:p>
            <a:pPr lvl="1">
              <a:lnSpc>
                <a:spcPct val="90000"/>
              </a:lnSpc>
              <a:buSzTx/>
            </a:pPr>
            <a:r>
              <a:rPr lang="en-US" altLang="en-US" sz="2000" dirty="0"/>
              <a:t>PH assumption is supported by parallel lines and refuted by lines that cross or nearly cross</a:t>
            </a:r>
          </a:p>
          <a:p>
            <a:pPr lvl="1">
              <a:lnSpc>
                <a:spcPct val="90000"/>
              </a:lnSpc>
              <a:buSzTx/>
            </a:pPr>
            <a:r>
              <a:rPr lang="en-US" altLang="en-US" sz="2000" dirty="0"/>
              <a:t>Must use categorical predictors or categories of a continuous predictor</a:t>
            </a:r>
          </a:p>
          <a:p>
            <a:pPr>
              <a:lnSpc>
                <a:spcPct val="90000"/>
              </a:lnSpc>
              <a:buSzTx/>
            </a:pPr>
            <a:r>
              <a:rPr lang="en-US" altLang="en-US" sz="2400" dirty="0"/>
              <a:t>Include interaction with time in the model</a:t>
            </a:r>
          </a:p>
          <a:p>
            <a:pPr lvl="1">
              <a:lnSpc>
                <a:spcPct val="90000"/>
              </a:lnSpc>
              <a:buSzTx/>
            </a:pPr>
            <a:r>
              <a:rPr lang="en-US" altLang="en-US" sz="2000" dirty="0"/>
              <a:t>PH assumption is supported by non-significant interaction coefficient and refuted by significant interaction coefficient</a:t>
            </a:r>
          </a:p>
          <a:p>
            <a:pPr lvl="1">
              <a:lnSpc>
                <a:spcPct val="90000"/>
              </a:lnSpc>
              <a:buSzTx/>
            </a:pPr>
            <a:r>
              <a:rPr lang="en-US" altLang="en-US" sz="2000" dirty="0"/>
              <a:t>Retaining the interaction term in the model corrects for the violation of PH</a:t>
            </a:r>
          </a:p>
          <a:p>
            <a:pPr lvl="1">
              <a:lnSpc>
                <a:spcPct val="90000"/>
              </a:lnSpc>
              <a:buSzTx/>
            </a:pPr>
            <a:r>
              <a:rPr lang="en-US" altLang="en-US" sz="2000" dirty="0"/>
              <a:t>Don’t complicate your model in this way unless it’s absolutely necessary!</a:t>
            </a:r>
          </a:p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80033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E53D82B7-BCD0-4250-B48F-3B7DC8B8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39B6657-967B-40A4-B953-B7CFD4BC1C09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36C0D681-1E87-4043-858D-FADEE7E72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 of the many ways to evaluate PH assumption…</a:t>
            </a:r>
          </a:p>
        </p:txBody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DF37855E-417C-4A4D-9ED8-BD6852833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139112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  <a:buSzTx/>
            </a:pPr>
            <a:r>
              <a:rPr lang="en-US" altLang="en-US" sz="2400" dirty="0"/>
              <a:t>Plot Schoenfeld residuals</a:t>
            </a:r>
          </a:p>
          <a:p>
            <a:pPr lvl="1">
              <a:lnSpc>
                <a:spcPct val="90000"/>
              </a:lnSpc>
              <a:buSzTx/>
            </a:pPr>
            <a:r>
              <a:rPr lang="en-US" altLang="en-US" sz="2000" dirty="0"/>
              <a:t>PH assumption is supported by a random pattern with time and refuted by a non-random pattern</a:t>
            </a:r>
          </a:p>
          <a:p>
            <a:pPr>
              <a:lnSpc>
                <a:spcPct val="90000"/>
              </a:lnSpc>
              <a:buSzTx/>
            </a:pPr>
            <a:r>
              <a:rPr lang="en-US" altLang="en-US" sz="2400" dirty="0">
                <a:sym typeface="Wingdings" panose="05000000000000000000" pitchFamily="2" charset="2"/>
              </a:rPr>
              <a:t>Regress Schoenfeld residuals against time to test for independence between residuals and time.</a:t>
            </a:r>
          </a:p>
          <a:p>
            <a:pPr lvl="1">
              <a:lnSpc>
                <a:spcPct val="90000"/>
              </a:lnSpc>
              <a:buSzTx/>
            </a:pPr>
            <a:r>
              <a:rPr lang="en-US" altLang="en-US" sz="2000" dirty="0">
                <a:sym typeface="Wingdings" panose="05000000000000000000" pitchFamily="2" charset="2"/>
              </a:rPr>
              <a:t>PH assumption is supported by a non-significant relationship between residuals and time, and refuted by a significant relationship</a:t>
            </a:r>
          </a:p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0596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8DF5-1008-44A3-AFD2-2CE80301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contact 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FF55-F3D5-420B-AC22-CBE67A80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Xiner</a:t>
            </a:r>
            <a:r>
              <a:rPr lang="en-US" sz="2000" b="1" dirty="0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 Zhou </a:t>
            </a:r>
            <a:endParaRPr lang="en-US" sz="2000" b="1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Email: </a:t>
            </a:r>
            <a:r>
              <a:rPr lang="en-US" sz="20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hlinkClick r:id="rId2"/>
              </a:rPr>
              <a:t>xezhou@ucdavis.edu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Office hours: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7:00pm – 8:00pm, Thursdays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Lab: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6:10-7:00 pm, Thursdays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10101"/>
                </a:solidFill>
                <a:effectLst/>
                <a:ea typeface="Calibri" panose="020F0502020204030204" pitchFamily="34" charset="0"/>
              </a:rPr>
              <a:t>For both Lab and OH, please use the zoom link with passcode: survival</a:t>
            </a:r>
            <a:b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https://ucdstats.zoom.us/j/9681353237?pwd=ZzhLRHlhNG92bHFUaHkwM0Fib1pqQT09</a:t>
            </a:r>
            <a:b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Meeting ID: 968 135 3237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8DB31-2FB2-4CA8-AEE4-4B39D30F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12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2C43-59B1-4EE8-A995-6F541807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281AF-8C1E-42D7-B744-9CFEF9356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Cox model with interaction term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D73B0-82DF-4606-93EF-4F3F3CDB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89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C916-ADD3-4302-83E9-BF16811D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an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059F-3422-4079-9065-61D40A654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Z1 = sex, 1 for male and 0 for female</a:t>
            </a:r>
          </a:p>
          <a:p>
            <a:r>
              <a:rPr lang="en-US" sz="2400" dirty="0"/>
              <a:t>Z2 = age in years</a:t>
            </a:r>
          </a:p>
          <a:p>
            <a:r>
              <a:rPr lang="en-US" sz="2400" dirty="0"/>
              <a:t>h(t|Z1, Z2) = h_0(t)exp(beta1*Z1 + beta2*Z2, beta3*Z1*Z2)</a:t>
            </a:r>
          </a:p>
          <a:p>
            <a:pPr algn="l"/>
            <a:r>
              <a:rPr lang="en-US" sz="2400" dirty="0"/>
              <a:t>Interpretation of beta</a:t>
            </a:r>
          </a:p>
          <a:p>
            <a:pPr lvl="1"/>
            <a:r>
              <a:rPr lang="en-US" sz="2000" dirty="0"/>
              <a:t>exp(beta1), Z1=1, Z2=0: </a:t>
            </a:r>
            <a:r>
              <a:rPr lang="en-US" sz="2000" b="0" i="0" u="none" strike="noStrike" baseline="0" dirty="0"/>
              <a:t>Relative risk (or hazard ratio) comparing </a:t>
            </a:r>
            <a:r>
              <a:rPr lang="en-US" sz="2000" dirty="0"/>
              <a:t>male </a:t>
            </a:r>
            <a:r>
              <a:rPr lang="en-US" sz="2000" b="0" i="0" u="none" strike="noStrike" baseline="0" dirty="0"/>
              <a:t>to male among those with age (= Z2) = 0.</a:t>
            </a:r>
          </a:p>
          <a:p>
            <a:pPr lvl="1"/>
            <a:r>
              <a:rPr lang="en-US" sz="2000" dirty="0"/>
              <a:t>exp(beta1+z2*beta3), Z1=1, Z2=z2: </a:t>
            </a:r>
            <a:r>
              <a:rPr lang="en-US" sz="2000" b="0" i="0" u="none" strike="noStrike" baseline="0" dirty="0"/>
              <a:t>Relative risk comparing </a:t>
            </a:r>
            <a:r>
              <a:rPr lang="en-US" sz="2000" dirty="0"/>
              <a:t>male </a:t>
            </a:r>
            <a:r>
              <a:rPr lang="en-US" sz="2000" b="0" i="0" u="none" strike="noStrike" baseline="0" dirty="0"/>
              <a:t>to female among those with age (= Z2) </a:t>
            </a:r>
            <a:r>
              <a:rPr lang="en-US" sz="2000" dirty="0"/>
              <a:t>= z2. Need a specify a value for age when obtaining HR for an interaction term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b="0" i="0" u="none" strike="noStrike" baseline="0" dirty="0"/>
          </a:p>
          <a:p>
            <a:pPr algn="l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A80F6-588A-4A03-8BC0-C541E827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5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E58D-BB86-4F51-8008-CB99ADDD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interactions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7EC5A-90C6-4075-BA76-7BDC00DA7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science and prior knowledge</a:t>
            </a:r>
          </a:p>
          <a:p>
            <a:r>
              <a:rPr lang="en-US" dirty="0"/>
              <a:t>Without prior knowledge, can include interaction terms of interest or all possible interaction terms if sample size allows</a:t>
            </a:r>
          </a:p>
          <a:p>
            <a:r>
              <a:rPr lang="en-US" dirty="0"/>
              <a:t>When interaction term is significant statistically, can conduct separate analysis at each stratum, subgroup analysis.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63F83-FC7F-44E3-9065-246CF8CC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58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1FAB-C8D0-4F72-A1A6-79EB380A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0436B424-C90A-4EA9-A2FA-B8255BDCC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3" y="685800"/>
            <a:ext cx="7620000" cy="5715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65D6B-F9D2-4591-8474-915114CD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02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E774-4172-4ABC-8CE6-EBA1C869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A5A0F-ABBE-464E-8AC9-1C38094E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7DCA6F-836B-40D9-BD0D-311E49F20EFB}"/>
              </a:ext>
            </a:extLst>
          </p:cNvPr>
          <p:cNvSpPr txBox="1"/>
          <p:nvPr/>
        </p:nvSpPr>
        <p:spPr>
          <a:xfrm>
            <a:off x="304799" y="5997356"/>
            <a:ext cx="8337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https://www.semanticscholar.org/paper/Quantification-of-Treatment-Effect-Modification-on-Girerd-Rabilloud/e987723b94eda58148ca0f44bf6a9bf630b3f663</a:t>
            </a:r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252D2C5C-EF7B-4903-8ED2-43183E7B4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6" y="838200"/>
            <a:ext cx="8678594" cy="4572000"/>
          </a:xfrm>
        </p:spPr>
      </p:pic>
    </p:spTree>
    <p:extLst>
      <p:ext uri="{BB962C8B-B14F-4D97-AF65-F5344CB8AC3E}">
        <p14:creationId xmlns:p14="http://schemas.microsoft.com/office/powerpoint/2010/main" val="1971294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0390-8A90-4A86-BC05-3D6BB44F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FBF74-A9CF-4E8A-9281-2FF1ECE07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Reading: KM 8.6, 11.1-11.6</a:t>
            </a:r>
          </a:p>
          <a:p>
            <a:pPr algn="l"/>
            <a:r>
              <a:rPr lang="en-US" dirty="0"/>
              <a:t>Others: to be posted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B74BF-E033-4B6F-B40E-BF63ECA6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4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Focus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Semiparametric proportional hazards (PH) regression  </a:t>
            </a:r>
          </a:p>
          <a:p>
            <a:pPr lvl="1"/>
            <a:r>
              <a:rPr lang="en-US" altLang="en-US" sz="2400" dirty="0"/>
              <a:t>Model diagnostics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endParaRPr lang="en-US" sz="2000" b="0" i="0" u="none" strike="noStrike" baseline="0" dirty="0"/>
          </a:p>
          <a:p>
            <a:pPr marL="0" indent="0">
              <a:buNone/>
            </a:pPr>
            <a:endParaRPr lang="en-US" sz="2400" b="0" i="0" u="none" strike="noStrike" baseline="0" dirty="0"/>
          </a:p>
          <a:p>
            <a:pPr marL="457200" lvl="1" indent="0">
              <a:buNone/>
            </a:pPr>
            <a:r>
              <a:rPr lang="en-US" alt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2ECEC-457C-4AE5-AAE9-1967B8F4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Residuals for Survival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Cox-Snell residuals to check overall fit of the model </a:t>
            </a:r>
          </a:p>
          <a:p>
            <a:pPr eaLnBrk="1" hangingPunct="1"/>
            <a:r>
              <a:rPr lang="en-US" altLang="en-US" sz="2400" dirty="0"/>
              <a:t>Martingale residuals to check nonlinearity </a:t>
            </a:r>
            <a:r>
              <a:rPr lang="en-US" altLang="en-US" sz="2400" dirty="0" err="1"/>
              <a:t>ofa</a:t>
            </a:r>
            <a:r>
              <a:rPr lang="en-US" altLang="en-US" sz="2400" dirty="0"/>
              <a:t>  covariate</a:t>
            </a:r>
          </a:p>
          <a:p>
            <a:pPr eaLnBrk="1" hangingPunct="1"/>
            <a:r>
              <a:rPr lang="en-US" altLang="en-US" sz="2400" dirty="0"/>
              <a:t>Deviance residuals </a:t>
            </a:r>
            <a:r>
              <a:rPr lang="en-US" sz="2400" b="0" i="0" dirty="0">
                <a:effectLst/>
              </a:rPr>
              <a:t>to identify outliers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Score residuals</a:t>
            </a:r>
            <a:r>
              <a:rPr lang="en-US" sz="2400" b="0" i="0" dirty="0">
                <a:effectLst/>
              </a:rPr>
              <a:t> to examine influential observations</a:t>
            </a:r>
          </a:p>
          <a:p>
            <a:pPr eaLnBrk="1" hangingPunct="1"/>
            <a:r>
              <a:rPr lang="en-US" altLang="en-US" sz="2400" b="1" dirty="0"/>
              <a:t>Schoenfeld residuals to test PH assumption </a:t>
            </a:r>
            <a:endParaRPr lang="en-US" sz="2400" b="1" i="0" dirty="0">
              <a:effectLst/>
            </a:endParaRPr>
          </a:p>
          <a:p>
            <a:pPr eaLnBrk="1" hangingPunct="1"/>
            <a:endParaRPr lang="en-US" altLang="en-US" sz="2800" dirty="0"/>
          </a:p>
          <a:p>
            <a:pPr marL="0" indent="0" algn="just">
              <a:buNone/>
            </a:pPr>
            <a:endParaRPr lang="en-US" sz="1600" b="0" i="0" dirty="0">
              <a:solidFill>
                <a:srgbClr val="021B34"/>
              </a:solidFill>
              <a:effectLst/>
              <a:latin typeface="Open Sans"/>
            </a:endParaRPr>
          </a:p>
          <a:p>
            <a:pPr eaLnBrk="1" hangingPunct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564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85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Deviance Residuals</a:t>
            </a:r>
            <a:endParaRPr lang="en-US" altLang="en-US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9220" y="2057399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The previous residuals are all right skewed.</a:t>
            </a:r>
          </a:p>
          <a:p>
            <a:pPr eaLnBrk="1" hangingPunct="1"/>
            <a:r>
              <a:rPr lang="en-US" altLang="en-US" sz="2400" dirty="0"/>
              <a:t>Deviance residuals try to symmetrize martingale residuals.</a:t>
            </a:r>
          </a:p>
          <a:p>
            <a:pPr eaLnBrk="1" hangingPunct="1"/>
            <a:r>
              <a:rPr lang="en-US" altLang="en-US" sz="2400" dirty="0"/>
              <a:t>Definition 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/>
            <a:r>
              <a:rPr lang="en-US" altLang="en-US" sz="2400" dirty="0"/>
              <a:t>The deviance residual is a normalized transform of the martingale residual. These residuals are much more symmetrically distributed about zero. </a:t>
            </a:r>
          </a:p>
          <a:p>
            <a:pPr eaLnBrk="1" hangingPunct="1"/>
            <a:r>
              <a:rPr lang="en-US" altLang="en-US" sz="2400" dirty="0"/>
              <a:t>Observations with large deviance residuals are poorly predicted by the model. </a:t>
            </a:r>
          </a:p>
        </p:txBody>
      </p:sp>
      <p:pic>
        <p:nvPicPr>
          <p:cNvPr id="36868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3352800"/>
            <a:ext cx="5486400" cy="419100"/>
          </a:xfrm>
          <a:noFill/>
        </p:spPr>
      </p:pic>
    </p:spTree>
    <p:extLst>
      <p:ext uri="{BB962C8B-B14F-4D97-AF65-F5344CB8AC3E}">
        <p14:creationId xmlns:p14="http://schemas.microsoft.com/office/powerpoint/2010/main" val="110247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E8944FDA-7A96-4C0E-98E0-E1E457C4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52D7CD1-151D-4D1F-B98C-06E4F1DE2202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476B1C2-FC9E-4DCA-8624-EDEE36F88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Deviance Residuals</a:t>
            </a:r>
          </a:p>
        </p:txBody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0C4997B4-F811-4481-AA33-70FA59E1B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Behave like residuals from ordinary linear regression</a:t>
            </a:r>
          </a:p>
          <a:p>
            <a:pPr eaLnBrk="1" hangingPunct="1"/>
            <a:r>
              <a:rPr lang="en-US" altLang="en-US" sz="2400" dirty="0"/>
              <a:t>Should be symmetrically distributed around 0 and have standard deviation of 1.0.</a:t>
            </a:r>
          </a:p>
          <a:p>
            <a:pPr eaLnBrk="1" hangingPunct="1"/>
            <a:r>
              <a:rPr lang="en-US" altLang="en-US" sz="2400" dirty="0"/>
              <a:t>Negative for observations with longer than expected observed survival times.</a:t>
            </a:r>
          </a:p>
          <a:p>
            <a:pPr eaLnBrk="1" hangingPunct="1"/>
            <a:r>
              <a:rPr lang="en-US" altLang="en-US" sz="2400" dirty="0"/>
              <a:t>Plot deviance residuals against covariates to look for unusual patterns.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F42D-E04F-464C-9D0F-836CFEF7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CF43A-F326-482B-8B7F-E6E279C1B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Check PH assumption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0A7FA-5E5F-420E-B38E-E350B02D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0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66C4-A6BE-44B0-9A27-D839542F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plots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BF68E2-1669-4D98-B2AE-3A20A1D36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697" y="2438400"/>
            <a:ext cx="7793036" cy="22184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09998-D351-4C69-AE03-84532FB2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53319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4714</TotalTime>
  <Words>1682</Words>
  <Application>Microsoft Office PowerPoint</Application>
  <PresentationFormat>On-screen Show (4:3)</PresentationFormat>
  <Paragraphs>227</Paragraphs>
  <Slides>35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Open Sans</vt:lpstr>
      <vt:lpstr>Arial</vt:lpstr>
      <vt:lpstr>Cambria Math</vt:lpstr>
      <vt:lpstr>Helvetica</vt:lpstr>
      <vt:lpstr>Tahoma</vt:lpstr>
      <vt:lpstr>Wingdings</vt:lpstr>
      <vt:lpstr>Blends</vt:lpstr>
      <vt:lpstr>方程式</vt:lpstr>
      <vt:lpstr>Equation</vt:lpstr>
      <vt:lpstr>STA/BST 222 Survival Analysis    Lecture 16  </vt:lpstr>
      <vt:lpstr>  How to contact me </vt:lpstr>
      <vt:lpstr>How to contact TA</vt:lpstr>
      <vt:lpstr>Focus</vt:lpstr>
      <vt:lpstr>Residuals for Survival Data</vt:lpstr>
      <vt:lpstr>Deviance Residuals</vt:lpstr>
      <vt:lpstr>Deviance Residuals</vt:lpstr>
      <vt:lpstr>PowerPoint Presentation</vt:lpstr>
      <vt:lpstr>Review: plots</vt:lpstr>
      <vt:lpstr>Approaches </vt:lpstr>
      <vt:lpstr>Graphical Approach</vt:lpstr>
      <vt:lpstr>Remarks: Log-log survival plot</vt:lpstr>
      <vt:lpstr>Observed vs. expected plots</vt:lpstr>
      <vt:lpstr>Observed vs. expected plots (cont’d)</vt:lpstr>
      <vt:lpstr>Observed vs. expected plots (cont’d)</vt:lpstr>
      <vt:lpstr>Example: Auto/Allo Bone Marrow Transplant, KM 1.9</vt:lpstr>
      <vt:lpstr>Goodness of Fit (GOF) Approach</vt:lpstr>
      <vt:lpstr>Schoenfeld residuals</vt:lpstr>
      <vt:lpstr>Schoenfeld residuals</vt:lpstr>
      <vt:lpstr>Schoenfeld residuals</vt:lpstr>
      <vt:lpstr>Schoenfeld residuals</vt:lpstr>
      <vt:lpstr>Example: no pattern with time</vt:lpstr>
      <vt:lpstr>Example: violation of PH </vt:lpstr>
      <vt:lpstr>Schoenfeld residuals</vt:lpstr>
      <vt:lpstr>Example: Auto/Allo Bone Marrow Transplant, KM 1.9</vt:lpstr>
      <vt:lpstr>Time-dependent Variable Approach</vt:lpstr>
      <vt:lpstr>Example: Auto/Allo Bone Marrow Transplant, KM 1.9</vt:lpstr>
      <vt:lpstr>Summary of ways to evaluate PH assumption</vt:lpstr>
      <vt:lpstr>Summary of the many ways to evaluate PH assumption…</vt:lpstr>
      <vt:lpstr> </vt:lpstr>
      <vt:lpstr>Interpretation of an interaction</vt:lpstr>
      <vt:lpstr>Including interactions </vt:lpstr>
      <vt:lpstr>PowerPoint Presentation</vt:lpstr>
      <vt:lpstr>PowerPoint Presentation</vt:lpstr>
      <vt:lpstr>Homework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STA/BST 222 Survival Analysis    Lecture 13  </dc:title>
  <dc:creator>Lihong Qi</dc:creator>
  <cp:lastModifiedBy>Lihong Qi</cp:lastModifiedBy>
  <cp:revision>145</cp:revision>
  <dcterms:created xsi:type="dcterms:W3CDTF">2020-11-13T00:29:06Z</dcterms:created>
  <dcterms:modified xsi:type="dcterms:W3CDTF">2020-11-25T00:45:41Z</dcterms:modified>
</cp:coreProperties>
</file>