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387" r:id="rId4"/>
    <p:sldId id="282" r:id="rId5"/>
    <p:sldId id="778" r:id="rId6"/>
    <p:sldId id="411" r:id="rId7"/>
    <p:sldId id="759" r:id="rId8"/>
    <p:sldId id="779" r:id="rId9"/>
    <p:sldId id="363" r:id="rId10"/>
    <p:sldId id="780" r:id="rId11"/>
    <p:sldId id="364" r:id="rId12"/>
    <p:sldId id="365" r:id="rId13"/>
    <p:sldId id="783" r:id="rId14"/>
    <p:sldId id="366" r:id="rId15"/>
    <p:sldId id="781" r:id="rId16"/>
    <p:sldId id="368" r:id="rId17"/>
    <p:sldId id="785" r:id="rId18"/>
    <p:sldId id="784" r:id="rId19"/>
    <p:sldId id="786" r:id="rId20"/>
    <p:sldId id="782" r:id="rId21"/>
    <p:sldId id="787" r:id="rId22"/>
    <p:sldId id="371" r:id="rId23"/>
    <p:sldId id="372" r:id="rId24"/>
    <p:sldId id="633" r:id="rId25"/>
  </p:sldIdLst>
  <p:sldSz cx="9144000" cy="6858000" type="screen4x3"/>
  <p:notesSz cx="7045325" cy="9345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twadmin" initials="n" lastIdx="5" clrIdx="0"/>
  <p:cmAuthor id="1" name="Lihong Qi" initials="LQ" lastIdx="1" clrIdx="1">
    <p:extLst>
      <p:ext uri="{19B8F6BF-5375-455C-9EA6-DF929625EA0E}">
        <p15:presenceInfo xmlns:p15="http://schemas.microsoft.com/office/powerpoint/2012/main" userId="S::lhqi@ucdavis.edu::15369d7a-d309-4c75-8c7d-3c5254ba3b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3792" autoAdjust="0"/>
  </p:normalViewPr>
  <p:slideViewPr>
    <p:cSldViewPr>
      <p:cViewPr varScale="1">
        <p:scale>
          <a:sx n="62" d="100"/>
          <a:sy n="62" d="100"/>
        </p:scale>
        <p:origin x="139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0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defTabSz="914860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967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algn="r" defTabSz="914860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b" anchorCtr="0" compatLnSpc="1">
            <a:prstTxWarp prst="textNoShape">
              <a:avLst/>
            </a:prstTxWarp>
          </a:bodyPr>
          <a:lstStyle>
            <a:lvl1pPr defTabSz="914860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967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b" anchorCtr="0" compatLnSpc="1">
            <a:prstTxWarp prst="textNoShape">
              <a:avLst/>
            </a:prstTxWarp>
          </a:bodyPr>
          <a:lstStyle>
            <a:lvl1pPr algn="r" defTabSz="914860" eaLnBrk="1" hangingPunct="1">
              <a:defRPr sz="1200">
                <a:latin typeface="Arial" charset="0"/>
              </a:defRPr>
            </a:lvl1pPr>
          </a:lstStyle>
          <a:p>
            <a:fld id="{949C6168-EFD6-47D0-BC50-4BDE815603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t" anchorCtr="0" compatLnSpc="1">
            <a:prstTxWarp prst="textNoShape">
              <a:avLst/>
            </a:prstTxWarp>
          </a:bodyPr>
          <a:lstStyle>
            <a:lvl1pPr defTabSz="937252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0967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t" anchorCtr="0" compatLnSpc="1">
            <a:prstTxWarp prst="textNoShape">
              <a:avLst/>
            </a:prstTxWarp>
          </a:bodyPr>
          <a:lstStyle>
            <a:lvl1pPr algn="r" defTabSz="937252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1675"/>
            <a:ext cx="4670425" cy="3503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853" y="4439166"/>
            <a:ext cx="5635621" cy="420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b" anchorCtr="0" compatLnSpc="1">
            <a:prstTxWarp prst="textNoShape">
              <a:avLst/>
            </a:prstTxWarp>
          </a:bodyPr>
          <a:lstStyle>
            <a:lvl1pPr defTabSz="937252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0967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b" anchorCtr="0" compatLnSpc="1">
            <a:prstTxWarp prst="textNoShape">
              <a:avLst/>
            </a:prstTxWarp>
          </a:bodyPr>
          <a:lstStyle>
            <a:lvl1pPr algn="r" defTabSz="937252" eaLnBrk="1" hangingPunct="1">
              <a:defRPr sz="1200">
                <a:latin typeface="Arial" charset="0"/>
              </a:defRPr>
            </a:lvl1pPr>
          </a:lstStyle>
          <a:p>
            <a:fld id="{E2B2EEE8-78D6-4592-84DC-73706E0416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97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49872B-7846-48F8-AD82-B94962107281}" type="slidenum">
              <a:rPr lang="en-US"/>
              <a:pPr/>
              <a:t>1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1363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14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5986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58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1BC6454-D29D-4A32-86B3-24BEAD64C007}" type="slidenum">
              <a:rPr lang="en-US" altLang="en-US" smtClean="0">
                <a:latin typeface="Arial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1363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14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5986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58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3A8DC8B-A2A1-400E-A054-4EB69A6490AA}" type="slidenum">
              <a:rPr lang="en-US" altLang="en-US" smtClean="0">
                <a:latin typeface="Arial" charset="0"/>
              </a:rPr>
              <a:pPr>
                <a:spcBef>
                  <a:spcPct val="0"/>
                </a:spcBef>
              </a:pPr>
              <a:t>23</a:t>
            </a:fld>
            <a:endParaRPr lang="en-US" altLang="en-US">
              <a:latin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7D5EE-5B35-436D-AB9D-C8C8BCBA87C9}" type="slidenum">
              <a:rPr lang="en-US"/>
              <a:pPr/>
              <a:t>2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F695E0-DA4F-4EFC-89CB-6CB1630BDAE1}" type="slidenum">
              <a:rPr lang="en-US"/>
              <a:pPr/>
              <a:t>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F797E15-6607-4E0B-8801-97460AF0ED60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en-US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1363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14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5986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58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7E2A51E-57C0-4E91-9E3F-5A5D48087626}" type="slidenum">
              <a:rPr lang="en-US" altLang="en-US" smtClean="0">
                <a:latin typeface="Arial" charset="0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1363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14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5986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58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6BFF4CD-9391-49ED-AF22-68CF0EF2176A}" type="slidenum">
              <a:rPr lang="en-US" altLang="en-US" smtClean="0">
                <a:latin typeface="Arial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1363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14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5986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58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6CE49C2-2BB1-4F71-B769-8E474CB64EB7}" type="slidenum">
              <a:rPr lang="en-US" altLang="en-US" smtClean="0">
                <a:latin typeface="Arial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1363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14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5986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58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1348C93-2D65-4B6B-BA44-383F24CD096C}" type="slidenum">
              <a:rPr lang="en-US" altLang="en-US" smtClean="0">
                <a:latin typeface="Arial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1363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14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5986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58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7FA26E3-C670-4852-9172-41B49FE5E995}" type="slidenum">
              <a:rPr lang="en-US" altLang="en-US" smtClean="0">
                <a:latin typeface="Arial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8089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090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0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90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090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0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90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9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091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091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091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F61298A-F875-4403-8171-8FC4DEE14A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D3BFB9-A1D9-4149-A4BA-291FB21C5F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175ABA-5B86-426F-AC96-5BB7B53885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pitchFamily="-103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pitchFamily="-103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ADA58F70-5DD0-4F81-A3FB-DC7901AE02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068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pitchFamily="-103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pitchFamily="-103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754AEE3E-22D5-4A3D-A0BF-7395710BB9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41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E01D46-CD45-4358-B783-23D7B51829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9BFCC-384E-426F-98C5-4199B278FB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19137-846E-4FD3-BA21-95DB652512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D0D49-3FDF-40A1-9D85-2DBB16B5CE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D7AB8A-0492-485B-BA53-F296062DD8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4695B-9F88-4CF2-B8E2-6D6D17B291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14618E-2834-4BC3-BD10-CA8BFE9F57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E54CF-3930-45A7-AD07-563FECF1E0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98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98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798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798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4D76538F-055D-4D27-B782-2A853F00AB7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1" r:id="rId12"/>
    <p:sldLayoutId id="2147483692" r:id="rId1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hqi@ucdavis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cdstats.zoom.us/j/9681353237?pwd=ZzhLRHlhNG92bHFUaHkwM0Fib1pqQT09" TargetMode="External"/><Relationship Id="rId2" Type="http://schemas.openxmlformats.org/officeDocument/2006/relationships/hyperlink" Target="mailto:xezhou@ucdavis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STA/BST 222 Survival Analysis		  Lecture 17 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505200"/>
            <a:ext cx="6781800" cy="2286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err="1"/>
              <a:t>Lihong</a:t>
            </a:r>
            <a:r>
              <a:rPr lang="en-US" sz="2800" dirty="0"/>
              <a:t> </a:t>
            </a:r>
            <a:r>
              <a:rPr lang="en-US" sz="2800" dirty="0" err="1"/>
              <a:t>Qi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Division of Biostatistics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Department of Public Health Sciences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School of Medicine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Dec 1, 2020</a:t>
            </a:r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B6555E-6858-4AAF-AA94-524BEAE9B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1298A-F875-4403-8171-8FC4DEE14A7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D1930-C0DA-4B7C-A84F-8673B5E7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likelihood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2AD98D-EF40-4210-B7D2-EA950FFA8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999" y="2162931"/>
            <a:ext cx="8083209" cy="25321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0A770-E8F8-499D-B407-51163444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39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8229600" cy="1020762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tx2"/>
                </a:solidFill>
              </a:rPr>
              <a:t>Stratified Cox PH Model (cont’d)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57399"/>
            <a:ext cx="7848600" cy="45259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Situations</a:t>
            </a:r>
          </a:p>
          <a:p>
            <a:pPr lvl="1" eaLnBrk="1" hangingPunct="1"/>
            <a:r>
              <a:rPr lang="en-US" altLang="en-US" sz="2400" dirty="0"/>
              <a:t>Only one variable: stratify on that variable.</a:t>
            </a:r>
          </a:p>
          <a:p>
            <a:pPr lvl="1" eaLnBrk="1" hangingPunct="1"/>
            <a:r>
              <a:rPr lang="en-US" altLang="en-US" sz="2400" dirty="0"/>
              <a:t>More than one variable: use the variables to define groups and then stratify on the group variable.</a:t>
            </a:r>
          </a:p>
        </p:txBody>
      </p:sp>
    </p:spTree>
    <p:extLst>
      <p:ext uri="{BB962C8B-B14F-4D97-AF65-F5344CB8AC3E}">
        <p14:creationId xmlns:p14="http://schemas.microsoft.com/office/powerpoint/2010/main" val="398144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8229600" cy="1020762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tx2"/>
                </a:solidFill>
              </a:rPr>
              <a:t>Stratified Cox PH Model (cont’d)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2057400"/>
            <a:ext cx="8305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+mn-lt"/>
              </a:rPr>
              <a:t>How to test the assumption of same regression coefficients for each stratum (i.e. no interaction)?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+mn-lt"/>
              </a:rPr>
              <a:t>Likelihood ratio test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+mn-lt"/>
              </a:rPr>
              <a:t>Using the stratified Cox model with common beta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0" i="0" u="none" strike="noStrike" baseline="0" dirty="0">
                <a:latin typeface="+mn-lt"/>
              </a:rPr>
              <a:t>Using only data from the </a:t>
            </a:r>
            <a:r>
              <a:rPr lang="en-US" sz="2000" b="0" i="1" u="none" strike="noStrike" baseline="0" dirty="0">
                <a:latin typeface="+mn-lt"/>
              </a:rPr>
              <a:t>j </a:t>
            </a:r>
            <a:r>
              <a:rPr lang="en-US" sz="2000" b="0" i="0" u="none" strike="noStrike" baseline="0" dirty="0" err="1">
                <a:latin typeface="+mn-lt"/>
              </a:rPr>
              <a:t>th</a:t>
            </a:r>
            <a:r>
              <a:rPr lang="en-US" sz="2000" b="0" i="0" u="none" strike="noStrike" baseline="0" dirty="0">
                <a:latin typeface="+mn-lt"/>
              </a:rPr>
              <a:t> stratum, fit a Cox model with estimator </a:t>
            </a:r>
            <a:r>
              <a:rPr lang="en-US" sz="2000" b="1" i="0" u="none" strike="noStrike" baseline="0" dirty="0" err="1">
                <a:latin typeface="+mn-lt"/>
              </a:rPr>
              <a:t>b</a:t>
            </a:r>
            <a:r>
              <a:rPr lang="en-US" sz="2000" b="0" i="1" u="none" strike="noStrike" baseline="0" dirty="0" err="1">
                <a:latin typeface="+mn-lt"/>
              </a:rPr>
              <a:t>j</a:t>
            </a:r>
            <a:r>
              <a:rPr lang="en-US" sz="2000" b="0" i="1" u="none" strike="noStrike" baseline="0" dirty="0">
                <a:latin typeface="+mn-lt"/>
              </a:rPr>
              <a:t> </a:t>
            </a:r>
            <a:r>
              <a:rPr lang="en-US" sz="2000" b="0" i="0" u="none" strike="noStrike" baseline="0" dirty="0">
                <a:latin typeface="+mn-lt"/>
              </a:rPr>
              <a:t>and obtain  the log partial likelihood </a:t>
            </a:r>
            <a:r>
              <a:rPr lang="en-US" sz="2000" b="0" u="none" strike="noStrike" baseline="0" dirty="0" err="1">
                <a:latin typeface="+mn-lt"/>
              </a:rPr>
              <a:t>LL_j</a:t>
            </a:r>
            <a:r>
              <a:rPr lang="en-US" sz="2000" b="0" u="none" strike="noStrike" baseline="0" dirty="0">
                <a:latin typeface="+mn-lt"/>
              </a:rPr>
              <a:t>(</a:t>
            </a:r>
            <a:r>
              <a:rPr lang="en-US" sz="2000" b="1" u="none" strike="noStrike" baseline="0" dirty="0" err="1">
                <a:latin typeface="+mn-lt"/>
              </a:rPr>
              <a:t>b</a:t>
            </a:r>
            <a:r>
              <a:rPr lang="en-US" sz="2000" b="0" u="none" strike="noStrike" baseline="0" dirty="0" err="1">
                <a:latin typeface="+mn-lt"/>
              </a:rPr>
              <a:t>j</a:t>
            </a:r>
            <a:r>
              <a:rPr lang="en-US" sz="2000" b="0" u="none" strike="noStrike" baseline="0" dirty="0">
                <a:latin typeface="+mn-lt"/>
              </a:rPr>
              <a:t>). </a:t>
            </a:r>
            <a:r>
              <a:rPr lang="en-US" sz="2000" b="0" i="0" u="none" strike="noStrike" baseline="0" dirty="0">
                <a:latin typeface="+mn-lt"/>
              </a:rPr>
              <a:t>The log likelihood under the model, with distinct covariates for each of the </a:t>
            </a:r>
            <a:r>
              <a:rPr lang="en-US" sz="2000" b="0" i="1" u="none" strike="noStrike" baseline="0" dirty="0">
                <a:latin typeface="+mn-lt"/>
              </a:rPr>
              <a:t>s </a:t>
            </a:r>
            <a:r>
              <a:rPr lang="en-US" sz="2000" b="0" i="0" u="none" strike="noStrike" baseline="0" dirty="0">
                <a:latin typeface="+mn-lt"/>
              </a:rPr>
              <a:t>strata, </a:t>
            </a:r>
            <a:r>
              <a:rPr lang="en-US" sz="2000" dirty="0">
                <a:latin typeface="+mn-lt"/>
              </a:rPr>
              <a:t>is </a:t>
            </a:r>
            <a:endParaRPr lang="en-US" sz="2000" b="0" i="0" u="none" strike="noStrike" baseline="0" dirty="0">
              <a:latin typeface="+mn-lt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+mn-lt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b="0" i="0" u="none" strike="noStrike" baseline="0" dirty="0">
                <a:latin typeface="+mn-lt"/>
              </a:rPr>
              <a:t>The likelihood ratio test: - 2[</a:t>
            </a:r>
            <a:r>
              <a:rPr lang="en-US" sz="2400" b="0" i="1" u="none" strike="noStrike" baseline="0" dirty="0">
                <a:latin typeface="+mn-lt"/>
              </a:rPr>
              <a:t>LL</a:t>
            </a:r>
            <a:r>
              <a:rPr lang="en-US" sz="2400" b="0" i="0" u="none" strike="noStrike" baseline="0" dirty="0">
                <a:latin typeface="+mn-lt"/>
              </a:rPr>
              <a:t>(</a:t>
            </a:r>
            <a:r>
              <a:rPr lang="en-US" sz="2400" b="1" i="0" u="none" strike="noStrike" baseline="0" dirty="0">
                <a:latin typeface="+mn-lt"/>
              </a:rPr>
              <a:t>b</a:t>
            </a:r>
            <a:r>
              <a:rPr lang="en-US" sz="2400" b="0" i="0" u="none" strike="noStrike" baseline="0" dirty="0">
                <a:latin typeface="+mn-lt"/>
              </a:rPr>
              <a:t>) -</a:t>
            </a:r>
          </a:p>
          <a:p>
            <a:pPr marL="0" indent="0" algn="l">
              <a:buNone/>
            </a:pPr>
            <a:r>
              <a:rPr lang="en-US" sz="1800" b="0" i="1" u="none" strike="noStrike" baseline="0" dirty="0">
                <a:latin typeface="Garamond-LightItalic"/>
              </a:rPr>
              <a:t> </a:t>
            </a:r>
            <a:r>
              <a:rPr lang="en-US" sz="1800" dirty="0">
                <a:latin typeface="Garamond-Light"/>
              </a:rPr>
              <a:t>	</a:t>
            </a:r>
            <a:r>
              <a:rPr lang="en-US" sz="2400" dirty="0">
                <a:latin typeface="+mn-lt"/>
              </a:rPr>
              <a:t>is chi-square distribution with </a:t>
            </a:r>
            <a:r>
              <a:rPr lang="en-US" sz="2400" b="0" u="none" strike="noStrike" baseline="0" dirty="0">
                <a:latin typeface="+mn-lt"/>
              </a:rPr>
              <a:t>(s - 1)p </a:t>
            </a:r>
            <a:r>
              <a:rPr lang="en-US" sz="2400" dirty="0">
                <a:latin typeface="+mn-lt"/>
              </a:rPr>
              <a:t>df </a:t>
            </a:r>
            <a:r>
              <a:rPr lang="en-US" sz="2400" b="0" i="0" u="none" strike="noStrike" baseline="0" dirty="0">
                <a:latin typeface="+mn-lt"/>
              </a:rPr>
              <a:t>under the 	null hypothesis.</a:t>
            </a:r>
            <a:endParaRPr lang="en-US" altLang="en-US" sz="2400" dirty="0"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8D7556-461A-4625-AA94-DD8E77C42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343400"/>
            <a:ext cx="2057400" cy="5111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779DFF-9041-43BF-BDEA-57F1FC068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4970427"/>
            <a:ext cx="2438400" cy="52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80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91E7-B874-4EC8-BE3E-BCDE129CF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688" y="228600"/>
            <a:ext cx="8412519" cy="1462087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2"/>
                </a:solidFill>
              </a:rPr>
              <a:t>Stratified Cox PH Model (cont’d)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27A8E-9C57-4505-9F22-4A8812BA6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u="none" strike="noStrike" baseline="0" dirty="0">
                <a:latin typeface="+mn-lt"/>
              </a:rPr>
              <a:t>This method of testing is equivalent to testing for an </a:t>
            </a:r>
            <a:r>
              <a:rPr lang="en-US" sz="2400" b="1" i="0" u="none" strike="noStrike" baseline="0" dirty="0">
                <a:latin typeface="+mn-lt"/>
              </a:rPr>
              <a:t>interaction</a:t>
            </a:r>
            <a:r>
              <a:rPr lang="en-US" sz="2400" b="0" i="0" u="none" strike="noStrike" baseline="0" dirty="0">
                <a:latin typeface="+mn-lt"/>
              </a:rPr>
              <a:t> </a:t>
            </a:r>
            <a:r>
              <a:rPr lang="en-US" sz="2400" b="1" i="0" u="none" strike="noStrike" baseline="0" dirty="0">
                <a:latin typeface="+mn-lt"/>
              </a:rPr>
              <a:t>between</a:t>
            </a:r>
            <a:r>
              <a:rPr lang="en-US" sz="2400" b="0" i="0" u="none" strike="noStrike" baseline="0" dirty="0">
                <a:latin typeface="+mn-lt"/>
              </a:rPr>
              <a:t> a </a:t>
            </a:r>
            <a:r>
              <a:rPr lang="en-US" sz="2400" b="1" i="0" u="none" strike="noStrike" baseline="0" dirty="0">
                <a:latin typeface="+mn-lt"/>
              </a:rPr>
              <a:t>stratification variable </a:t>
            </a:r>
            <a:r>
              <a:rPr lang="en-US" sz="2400" b="0" i="0" u="none" strike="noStrike" baseline="0" dirty="0">
                <a:latin typeface="+mn-lt"/>
              </a:rPr>
              <a:t>and the </a:t>
            </a:r>
            <a:r>
              <a:rPr lang="en-US" sz="2400" b="1" i="0" u="none" strike="noStrike" baseline="0" dirty="0">
                <a:latin typeface="+mn-lt"/>
              </a:rPr>
              <a:t>covariates</a:t>
            </a:r>
            <a:r>
              <a:rPr lang="en-US" sz="2400" b="0" i="0" u="none" strike="noStrike" baseline="0" dirty="0">
                <a:latin typeface="+mn-lt"/>
              </a:rPr>
              <a:t> in a stratified proportional hazards model.</a:t>
            </a:r>
            <a:endParaRPr lang="en-US" altLang="en-US" dirty="0"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8544C-F943-4B99-891B-460A3107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4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Example: KM 1.3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133600"/>
            <a:ext cx="7696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Leukemia BMT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PH assumption not met for MTX  (a </a:t>
            </a:r>
            <a:r>
              <a:rPr lang="en-US" sz="2400" b="0" i="0" dirty="0">
                <a:solidFill>
                  <a:srgbClr val="202124"/>
                </a:solidFill>
                <a:effectLst/>
              </a:rPr>
              <a:t>Chemotherapy and Immunosuppressive drug)</a:t>
            </a:r>
            <a:r>
              <a:rPr lang="en-US" altLang="en-US" sz="2400" dirty="0"/>
              <a:t>  use.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Stratify on use of MTX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Covariates</a:t>
            </a:r>
            <a:br>
              <a:rPr lang="en-US" altLang="en-US" sz="2400" dirty="0"/>
            </a:br>
            <a:r>
              <a:rPr lang="en-US" altLang="en-US" sz="2400" dirty="0"/>
              <a:t>z1: AML low risk</a:t>
            </a:r>
            <a:br>
              <a:rPr lang="en-US" altLang="en-US" sz="2400" dirty="0"/>
            </a:br>
            <a:r>
              <a:rPr lang="en-US" altLang="en-US" sz="2400" dirty="0"/>
              <a:t>z2: AML high risk</a:t>
            </a:r>
            <a:br>
              <a:rPr lang="en-US" altLang="en-US" sz="2400" dirty="0"/>
            </a:br>
            <a:r>
              <a:rPr lang="en-US" altLang="en-US" sz="2400" dirty="0"/>
              <a:t>z3: AML with FAB Grade 4 or 5</a:t>
            </a:r>
            <a:br>
              <a:rPr lang="en-US" altLang="en-US" sz="2400" dirty="0"/>
            </a:br>
            <a:r>
              <a:rPr lang="en-US" altLang="en-US" sz="2400" dirty="0"/>
              <a:t>z4: patient age-28</a:t>
            </a:r>
            <a:br>
              <a:rPr lang="en-US" altLang="en-US" sz="2400" dirty="0"/>
            </a:br>
            <a:r>
              <a:rPr lang="en-US" altLang="en-US" sz="2400" dirty="0"/>
              <a:t>z5: donor age-28</a:t>
            </a:r>
            <a:br>
              <a:rPr lang="en-US" altLang="en-US" sz="2400" dirty="0"/>
            </a:br>
            <a:r>
              <a:rPr lang="en-US" altLang="en-US" sz="2400" dirty="0"/>
              <a:t>z6=z4*z5</a:t>
            </a:r>
          </a:p>
        </p:txBody>
      </p:sp>
    </p:spTree>
    <p:extLst>
      <p:ext uri="{BB962C8B-B14F-4D97-AF65-F5344CB8AC3E}">
        <p14:creationId xmlns:p14="http://schemas.microsoft.com/office/powerpoint/2010/main" val="3342544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6FF00-0427-403D-8764-C5CE6449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Example: KM 1.3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EAE7CD-2128-4123-9D36-EA97CACCE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493" y="2803722"/>
            <a:ext cx="7905013" cy="38099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2973A-BAC5-4159-92AB-68C1E1A0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9B959-7BA1-4D16-9CB5-61AD6953B086}"/>
              </a:ext>
            </a:extLst>
          </p:cNvPr>
          <p:cNvSpPr txBox="1"/>
          <p:nvPr/>
        </p:nvSpPr>
        <p:spPr>
          <a:xfrm>
            <a:off x="762000" y="1827661"/>
            <a:ext cx="7315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+mn-lt"/>
              </a:rPr>
              <a:t>Assuming that the effects of the covariates are the same for patients given MTX or not given MTX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4990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85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Example (cont’d)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133600"/>
            <a:ext cx="76962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Test no-interaction assumption (Z1*MTX use, Z2*MTX use)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Full model: stratified Cox model with interaction terms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Reduced model: stratified Cox model without interaction terms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Likelihood ratio test</a:t>
            </a:r>
            <a:br>
              <a:rPr lang="en-US" altLang="en-US" sz="2400" dirty="0"/>
            </a:br>
            <a:r>
              <a:rPr lang="en-US" altLang="en-US" sz="2400" dirty="0"/>
              <a:t>Reduced model: -2 log likelihood= 632.05</a:t>
            </a:r>
            <a:br>
              <a:rPr lang="en-US" altLang="en-US" sz="2400" dirty="0"/>
            </a:br>
            <a:r>
              <a:rPr lang="en-US" altLang="en-US" sz="2400" dirty="0"/>
              <a:t>Full model: -2 log likelihood=630.69</a:t>
            </a:r>
            <a:br>
              <a:rPr lang="en-US" altLang="en-US" sz="2400" dirty="0"/>
            </a:br>
            <a:r>
              <a:rPr lang="en-US" altLang="en-US" sz="2400" dirty="0"/>
              <a:t>(632.05-630.69)=1.36~chi-square(2)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p-value=0.51&gt;0.05, fail to reject the null there is no significant difference between full and reduced.</a:t>
            </a:r>
          </a:p>
        </p:txBody>
      </p:sp>
    </p:spTree>
    <p:extLst>
      <p:ext uri="{BB962C8B-B14F-4D97-AF65-F5344CB8AC3E}">
        <p14:creationId xmlns:p14="http://schemas.microsoft.com/office/powerpoint/2010/main" val="379254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C1C7-109F-455D-9018-AF4D8760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Example 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D545E-E941-4C5E-ADA0-67CF2ABC6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dirty="0"/>
              <a:t>F</a:t>
            </a:r>
            <a:r>
              <a:rPr lang="en-US" sz="2400" b="0" i="0" u="none" strike="noStrike" baseline="0" dirty="0"/>
              <a:t>urther check the assumption of equal effects of the covariates on the two strata, using a series of 1 df  Wald tests comparing each of  beta’s in the two strata.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0DF96-69C8-4257-8804-611BC4C3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29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DDB4-FD0F-496F-807E-8E0A50E3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Example: KM 1.3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D65DDA-D203-4295-89AE-4B6047E9A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613" y="1828800"/>
            <a:ext cx="7793037" cy="44958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2D5F3-2362-4C3B-A3E0-6A436EA3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AE099-BC67-4EFD-A7A2-BF4ED32711BE}"/>
              </a:ext>
            </a:extLst>
          </p:cNvPr>
          <p:cNvSpPr txBox="1"/>
          <p:nvPr/>
        </p:nvSpPr>
        <p:spPr>
          <a:xfrm>
            <a:off x="487210" y="6281887"/>
            <a:ext cx="7221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/>
              <a:t>Beta for the two strata are not significantly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03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0EB9-9EC5-43C4-BAAC-204BAB38F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4E5CB-A1FD-47DE-A446-594FD825F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Left truncation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C00F7-9BBE-49C4-9621-62C4811C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1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229600" cy="1143000"/>
          </a:xfrm>
        </p:spPr>
        <p:txBody>
          <a:bodyPr/>
          <a:lstStyle/>
          <a:p>
            <a:r>
              <a:rPr lang="en-US" sz="2800" dirty="0"/>
              <a:t>	 How to contact me	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229600" cy="4525963"/>
          </a:xfrm>
        </p:spPr>
        <p:txBody>
          <a:bodyPr/>
          <a:lstStyle/>
          <a:p>
            <a:pPr lvl="2"/>
            <a:r>
              <a:rPr lang="en-US" dirty="0"/>
              <a:t>Email is best: </a:t>
            </a:r>
            <a:r>
              <a:rPr lang="en-US" dirty="0">
                <a:hlinkClick r:id="rId3"/>
              </a:rPr>
              <a:t>lhqi@ucdavis.edu</a:t>
            </a:r>
            <a:endParaRPr lang="en-US" dirty="0"/>
          </a:p>
          <a:p>
            <a:pPr lvl="2"/>
            <a:r>
              <a:rPr lang="en-US" dirty="0"/>
              <a:t>Phone: 530-754-9234</a:t>
            </a:r>
          </a:p>
          <a:p>
            <a:pPr lvl="2"/>
            <a:r>
              <a:rPr lang="en-US" dirty="0"/>
              <a:t>Office hour: email for an appointment</a:t>
            </a:r>
          </a:p>
          <a:p>
            <a:pPr lvl="2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D3434E-B0A8-491E-8837-C1280ED7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6DF2-C184-4CEE-A4B0-481AFC13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>
                <a:solidFill>
                  <a:schemeClr val="tx2"/>
                </a:solidFill>
              </a:rPr>
              <a:t>Left-Truncated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7BDD6-2AC6-4FA5-BC7E-E26B9449E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05000"/>
            <a:ext cx="8305800" cy="4114800"/>
          </a:xfrm>
        </p:spPr>
        <p:txBody>
          <a:bodyPr/>
          <a:lstStyle/>
          <a:p>
            <a:r>
              <a:rPr lang="en-US" sz="2000" b="0" i="0" u="none" strike="noStrike" baseline="0" dirty="0"/>
              <a:t>The most common situation, where left-truncated data arises, is when the event time </a:t>
            </a:r>
            <a:r>
              <a:rPr lang="en-US" sz="2000" b="0" i="1" u="none" strike="noStrike" baseline="0" dirty="0"/>
              <a:t>X  </a:t>
            </a:r>
            <a:r>
              <a:rPr lang="en-US" sz="2000" b="0" i="0" u="none" strike="noStrike" baseline="0" dirty="0"/>
              <a:t>is the age of the subject and persons are not observed from birth but rather from some other time </a:t>
            </a:r>
            <a:r>
              <a:rPr lang="en-US" sz="2000" b="0" i="1" u="none" strike="noStrike" baseline="0" dirty="0"/>
              <a:t>V </a:t>
            </a:r>
            <a:r>
              <a:rPr lang="en-US" sz="2000" b="0" i="0" u="none" strike="noStrike" baseline="0" dirty="0"/>
              <a:t>corresponding to their entry into the study. </a:t>
            </a:r>
          </a:p>
          <a:p>
            <a:pPr lvl="1"/>
            <a:r>
              <a:rPr lang="en-US" sz="1800" b="0" i="0" u="none" strike="noStrike" baseline="0" dirty="0"/>
              <a:t>e.g. </a:t>
            </a:r>
            <a:r>
              <a:rPr lang="en-US" altLang="en-US" sz="1800" dirty="0"/>
              <a:t>Channing House Data </a:t>
            </a:r>
            <a:r>
              <a:rPr lang="en-US" sz="1800" b="0" i="0" u="none" strike="noStrike" baseline="0" dirty="0"/>
              <a:t>KM 1.16</a:t>
            </a:r>
          </a:p>
          <a:p>
            <a:pPr algn="l"/>
            <a:r>
              <a:rPr lang="en-US" sz="2000" b="0" i="0" u="none" strike="noStrike" baseline="0" dirty="0"/>
              <a:t>Another situation: when the event time </a:t>
            </a:r>
            <a:r>
              <a:rPr lang="en-US" sz="2000" b="0" i="1" u="none" strike="noStrike" baseline="0" dirty="0"/>
              <a:t>X </a:t>
            </a:r>
            <a:r>
              <a:rPr lang="en-US" sz="2000" b="0" i="0" u="none" strike="noStrike" baseline="0" dirty="0"/>
              <a:t>is measured from some </a:t>
            </a:r>
            <a:r>
              <a:rPr lang="en-US" sz="2000" b="1" i="0" u="none" strike="noStrike" baseline="0" dirty="0"/>
              <a:t>landmark</a:t>
            </a:r>
            <a:r>
              <a:rPr lang="en-US" sz="2000" b="0" i="0" u="none" strike="noStrike" baseline="0" dirty="0"/>
              <a:t>, but only subjects who experience some intermediate event at time </a:t>
            </a:r>
            <a:r>
              <a:rPr lang="en-US" sz="2000" b="0" i="1" u="none" strike="noStrike" baseline="0" dirty="0"/>
              <a:t>V </a:t>
            </a:r>
            <a:r>
              <a:rPr lang="en-US" sz="2000" b="0" i="0" u="none" strike="noStrike" baseline="0" dirty="0"/>
              <a:t>are to be included in the study. </a:t>
            </a:r>
          </a:p>
          <a:p>
            <a:pPr lvl="1"/>
            <a:r>
              <a:rPr lang="en-US" sz="1800" b="0" i="0" u="none" strike="noStrike" baseline="0" dirty="0"/>
              <a:t>E.g. the bone marrow transplant example: </a:t>
            </a:r>
            <a:r>
              <a:rPr lang="en-US" sz="1800" b="0" i="1" u="none" strike="noStrike" baseline="0" dirty="0"/>
              <a:t>X</a:t>
            </a:r>
            <a:r>
              <a:rPr lang="en-US" sz="1800" b="0" i="0" u="none" strike="noStrike" baseline="0" dirty="0"/>
              <a:t>, the time from transplant to death or relapse, for those</a:t>
            </a:r>
            <a:r>
              <a:rPr lang="en-US" sz="1800" b="1" i="0" u="none" strike="noStrike" baseline="0" dirty="0"/>
              <a:t> patients whose platelets have recovered to a self-sustaining level</a:t>
            </a:r>
            <a:r>
              <a:rPr lang="en-US" sz="1800" b="0" i="0" u="none" strike="noStrike" baseline="0" dirty="0"/>
              <a:t>.</a:t>
            </a:r>
          </a:p>
          <a:p>
            <a:pPr lvl="1"/>
            <a:r>
              <a:rPr lang="en-US" sz="1800" b="0" i="0" u="none" strike="noStrike" baseline="0" dirty="0"/>
              <a:t>If </a:t>
            </a:r>
            <a:r>
              <a:rPr lang="en-US" sz="1800" b="0" i="1" u="none" strike="noStrike" baseline="0" dirty="0"/>
              <a:t>V  </a:t>
            </a:r>
            <a:r>
              <a:rPr lang="en-US" sz="1800" b="0" i="0" u="none" strike="noStrike" baseline="0" dirty="0"/>
              <a:t>is the time until platelets recover for the patient, then only patients who experience this intermediate event are entered into the study. </a:t>
            </a:r>
            <a:r>
              <a:rPr lang="en-US" sz="1800" dirty="0"/>
              <a:t>L</a:t>
            </a:r>
            <a:r>
              <a:rPr lang="en-US" sz="1800" b="0" i="0" u="none" strike="noStrike" baseline="0" dirty="0"/>
              <a:t>ife lengths will be left-truncated. The times </a:t>
            </a:r>
            <a:r>
              <a:rPr lang="en-US" sz="1800" b="0" i="1" u="none" strike="noStrike" baseline="0" dirty="0"/>
              <a:t>Vi </a:t>
            </a:r>
            <a:r>
              <a:rPr lang="en-US" sz="1800" b="0" i="0" u="none" strike="noStrike" baseline="0" dirty="0"/>
              <a:t>are sometimes called </a:t>
            </a:r>
            <a:r>
              <a:rPr lang="en-US" sz="1800" b="1" u="none" strike="noStrike" baseline="0" dirty="0"/>
              <a:t>delayed entry times</a:t>
            </a:r>
            <a:r>
              <a:rPr lang="en-US" sz="1800" b="0" i="0" u="none" strike="noStrike" baseline="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81165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582B-2B6C-4B62-B58E-2E16A62B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4931EB-9C8D-4B8A-B893-534C3DE89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51598"/>
            <a:ext cx="7620000" cy="163556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CDC79-8D5C-4300-81E1-8AB59878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B32A9-A36C-4CA3-9187-5F2E3ECEB2AE}"/>
              </a:ext>
            </a:extLst>
          </p:cNvPr>
          <p:cNvSpPr txBox="1"/>
          <p:nvPr/>
        </p:nvSpPr>
        <p:spPr>
          <a:xfrm>
            <a:off x="381000" y="3657600"/>
            <a:ext cx="8839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u="none" strike="noStrike" baseline="0" dirty="0">
                <a:latin typeface="+mn-lt"/>
              </a:rPr>
              <a:t>If the event time X and the entry time V are conditionally independent, given the covariates </a:t>
            </a:r>
            <a:r>
              <a:rPr lang="en-US" sz="2400" b="1" u="none" strike="noStrike" baseline="0" dirty="0">
                <a:latin typeface="+mn-lt"/>
              </a:rPr>
              <a:t>Z</a:t>
            </a:r>
            <a:r>
              <a:rPr lang="en-US" sz="2400" b="0" u="none" strike="noStrike" baseline="0" dirty="0">
                <a:latin typeface="+mn-lt"/>
              </a:rPr>
              <a:t>, then a simple calculation shows that the conditional hazard </a:t>
            </a:r>
          </a:p>
          <a:p>
            <a:pPr algn="l"/>
            <a:r>
              <a:rPr lang="en-US" sz="2400" b="0" u="none" strike="noStrike" baseline="0" dirty="0">
                <a:latin typeface="+mn-lt"/>
              </a:rPr>
              <a:t>    h(t | </a:t>
            </a:r>
            <a:r>
              <a:rPr lang="en-US" sz="2400" b="1" u="none" strike="noStrike" baseline="0" dirty="0">
                <a:latin typeface="+mn-lt"/>
              </a:rPr>
              <a:t>Z</a:t>
            </a:r>
            <a:r>
              <a:rPr lang="en-US" sz="2400" b="0" u="none" strike="noStrike" baseline="0" dirty="0">
                <a:latin typeface="+mn-lt"/>
              </a:rPr>
              <a:t>(t ), X &gt; V ) and the unconditional hazard rate,</a:t>
            </a:r>
          </a:p>
          <a:p>
            <a:pPr algn="l"/>
            <a:r>
              <a:rPr lang="en-US" dirty="0">
                <a:latin typeface="+mn-lt"/>
              </a:rPr>
              <a:t>   </a:t>
            </a:r>
            <a:r>
              <a:rPr lang="en-US" sz="2400" b="0" u="none" strike="noStrike" baseline="0" dirty="0">
                <a:latin typeface="+mn-lt"/>
              </a:rPr>
              <a:t> </a:t>
            </a:r>
            <a:r>
              <a:rPr lang="fr-FR" sz="2400" b="0" u="none" strike="noStrike" baseline="0" dirty="0">
                <a:latin typeface="+mn-lt"/>
              </a:rPr>
              <a:t>h(t | </a:t>
            </a:r>
            <a:r>
              <a:rPr lang="fr-FR" sz="2400" b="1" u="none" strike="noStrike" baseline="0" dirty="0">
                <a:latin typeface="+mn-lt"/>
              </a:rPr>
              <a:t>Z</a:t>
            </a:r>
            <a:r>
              <a:rPr lang="fr-FR" sz="2400" b="0" u="none" strike="noStrike" baseline="0" dirty="0">
                <a:latin typeface="+mn-lt"/>
              </a:rPr>
              <a:t>) are </a:t>
            </a:r>
            <a:r>
              <a:rPr lang="fr-FR" sz="2400" b="0" u="none" strike="noStrike" baseline="0" dirty="0" err="1">
                <a:latin typeface="+mn-lt"/>
              </a:rPr>
              <a:t>equivalent</a:t>
            </a:r>
            <a:r>
              <a:rPr lang="fr-FR" sz="2400" b="0" u="none" strike="noStrike" baseline="0" dirty="0">
                <a:latin typeface="+mn-lt"/>
              </a:rPr>
              <a:t> (Andersen, et al., 1993).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err="1">
                <a:latin typeface="+mn-lt"/>
              </a:rPr>
              <a:t>Modify</a:t>
            </a:r>
            <a:r>
              <a:rPr lang="fr-FR" dirty="0">
                <a:latin typeface="+mn-lt"/>
              </a:rPr>
              <a:t> the partial </a:t>
            </a:r>
            <a:r>
              <a:rPr lang="fr-FR" dirty="0" err="1">
                <a:latin typeface="+mn-lt"/>
              </a:rPr>
              <a:t>likelihood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using</a:t>
            </a:r>
            <a:r>
              <a:rPr lang="fr-FR" dirty="0">
                <a:latin typeface="+mn-lt"/>
              </a:rPr>
              <a:t> the </a:t>
            </a:r>
            <a:r>
              <a:rPr lang="fr-FR" dirty="0" err="1">
                <a:latin typeface="+mn-lt"/>
              </a:rPr>
              <a:t>following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risk</a:t>
            </a:r>
            <a:r>
              <a:rPr lang="fr-FR" dirty="0">
                <a:latin typeface="+mn-lt"/>
              </a:rPr>
              <a:t> set</a:t>
            </a:r>
            <a:endParaRPr lang="en-US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7992F4-82C3-4081-B668-35817BC8A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6151623"/>
            <a:ext cx="4394712" cy="49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26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0"/>
            <a:ext cx="8229600" cy="1020762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chemeClr val="tx2"/>
                </a:solidFill>
              </a:rPr>
              <a:t>Example: KM 1.16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133600"/>
            <a:ext cx="7848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Channing House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Individuals entered the community at different ages.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Left truncated: sufficient age to enter the community or died before entering the community.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Interested in the effect of gender on survival.</a:t>
            </a:r>
          </a:p>
        </p:txBody>
      </p:sp>
    </p:spTree>
    <p:extLst>
      <p:ext uri="{BB962C8B-B14F-4D97-AF65-F5344CB8AC3E}">
        <p14:creationId xmlns:p14="http://schemas.microsoft.com/office/powerpoint/2010/main" val="4249115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8229600" cy="1020762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chemeClr val="tx2"/>
                </a:solidFill>
              </a:rPr>
              <a:t>Example</a:t>
            </a:r>
            <a:r>
              <a:rPr lang="en-US" altLang="en-US" sz="3600" dirty="0"/>
              <a:t> </a:t>
            </a:r>
            <a:r>
              <a:rPr lang="en-US" altLang="en-US" sz="3600" dirty="0">
                <a:solidFill>
                  <a:schemeClr val="tx2"/>
                </a:solidFill>
              </a:rPr>
              <a:t>(cont’d)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133600"/>
            <a:ext cx="7848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Gender (female as the reference group)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estimate: 0.316	standard error: 0.173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hazard ratio: 1.37	95% CI: (0.98, 1.93)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p-value=0.07 (Wald test)</a:t>
            </a:r>
            <a:br>
              <a:rPr lang="en-US" altLang="en-US" sz="2400" dirty="0"/>
            </a:b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No significant difference in survival between males and females. </a:t>
            </a:r>
            <a:br>
              <a:rPr lang="en-US" altLang="en-US" sz="2800" dirty="0">
                <a:solidFill>
                  <a:srgbClr val="0000FF"/>
                </a:solidFill>
              </a:rPr>
            </a:br>
            <a:endParaRPr lang="en-US" altLang="en-US" sz="28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1069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0390-8A90-4A86-BC05-3D6BB44F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FBF74-A9CF-4E8A-9281-2FF1ECE07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Reading: KM 9.1, 9.3-9.4</a:t>
            </a:r>
          </a:p>
          <a:p>
            <a:pPr algn="l"/>
            <a:r>
              <a:rPr lang="en-US" dirty="0"/>
              <a:t>Others: to be posted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B74BF-E033-4B6F-B40E-BF63ECA6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4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8DF5-1008-44A3-AFD2-2CE80301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contact 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4FF55-F3D5-420B-AC22-CBE67A808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201F1E"/>
                </a:solidFill>
                <a:effectLst/>
                <a:ea typeface="Times New Roman" panose="02020603050405020304" pitchFamily="18" charset="0"/>
              </a:rPr>
              <a:t>Xiner</a:t>
            </a:r>
            <a:r>
              <a:rPr lang="en-US" sz="2000" b="1" dirty="0">
                <a:solidFill>
                  <a:srgbClr val="201F1E"/>
                </a:solidFill>
                <a:effectLst/>
                <a:ea typeface="Times New Roman" panose="02020603050405020304" pitchFamily="18" charset="0"/>
              </a:rPr>
              <a:t> Zhou </a:t>
            </a:r>
            <a:endParaRPr lang="en-US" sz="2000" b="1" dirty="0">
              <a:effectLst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201F1E"/>
                </a:solidFill>
                <a:effectLst/>
                <a:ea typeface="Times New Roman" panose="02020603050405020304" pitchFamily="18" charset="0"/>
              </a:rPr>
              <a:t>Email: </a:t>
            </a:r>
            <a:r>
              <a:rPr lang="en-US" sz="2000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  <a:hlinkClick r:id="rId2"/>
              </a:rPr>
              <a:t>xezhou@ucdavis.edu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ea typeface="Times New Roman" panose="02020603050405020304" pitchFamily="18" charset="0"/>
              </a:rPr>
              <a:t>Office hours: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7:00pm – 8:00pm, Thursdays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ea typeface="Times New Roman" panose="02020603050405020304" pitchFamily="18" charset="0"/>
              </a:rPr>
              <a:t>Lab: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6:10-7:00 pm, Thursdays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10101"/>
                </a:solidFill>
                <a:effectLst/>
                <a:ea typeface="Calibri" panose="020F0502020204030204" pitchFamily="34" charset="0"/>
              </a:rPr>
              <a:t>For both Lab and OH, please use the zoom link with passcode: survival</a:t>
            </a:r>
            <a:b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https://ucdstats.zoom.us/j/9681353237?pwd=ZzhLRHlhNG92bHFUaHkwM0Fib1pqQT09</a:t>
            </a:r>
            <a:b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Meeting ID: 968 135 3237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8DB31-2FB2-4CA8-AEE4-4B39D30F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1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Focus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Semiparametric proportional hazards (PH) regression  </a:t>
            </a:r>
          </a:p>
          <a:p>
            <a:pPr lvl="1"/>
            <a:r>
              <a:rPr lang="en-US" altLang="en-US" sz="2400" dirty="0"/>
              <a:t>Stratified Cox PH model</a:t>
            </a:r>
          </a:p>
          <a:p>
            <a:pPr lvl="1"/>
            <a:r>
              <a:rPr lang="en-US" altLang="en-US" sz="2400" dirty="0"/>
              <a:t>Left truncation</a:t>
            </a:r>
          </a:p>
          <a:p>
            <a:pPr marL="0" indent="0">
              <a:buNone/>
            </a:pPr>
            <a:endParaRPr lang="en-US" sz="2000" b="0" i="0" u="none" strike="noStrike" baseline="0" dirty="0"/>
          </a:p>
          <a:p>
            <a:pPr marL="0" indent="0">
              <a:buNone/>
            </a:pPr>
            <a:endParaRPr lang="en-US" sz="2400" b="0" i="0" u="none" strike="noStrike" baseline="0" dirty="0"/>
          </a:p>
          <a:p>
            <a:pPr marL="457200" lvl="1" indent="0">
              <a:buNone/>
            </a:pPr>
            <a:r>
              <a:rPr lang="en-US" alt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B2ECEC-457C-4AE5-AAE9-1967B8F4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9BD2B-FBB2-4B17-9723-40286AF7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survival using the Cox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303E4-6576-4441-B596-47CD07F7B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Step 1. For any time t, and specific value of Z, the Cox model can be used to estimate the ln(h(</a:t>
            </a:r>
            <a:r>
              <a:rPr lang="en-US" sz="2400" dirty="0" err="1"/>
              <a:t>t|Z</a:t>
            </a:r>
            <a:r>
              <a:rPr lang="en-US" sz="2400" dirty="0"/>
              <a:t>)).</a:t>
            </a:r>
          </a:p>
          <a:p>
            <a:r>
              <a:rPr lang="en-US" sz="2400" dirty="0"/>
              <a:t>Step 2. Estimate exp(ln(h(</a:t>
            </a:r>
            <a:r>
              <a:rPr lang="en-US" sz="2400" dirty="0" err="1"/>
              <a:t>t|Z</a:t>
            </a:r>
            <a:r>
              <a:rPr lang="en-US" sz="2400" dirty="0"/>
              <a:t>)))</a:t>
            </a:r>
          </a:p>
          <a:p>
            <a:r>
              <a:rPr lang="en-US" sz="2400" dirty="0"/>
              <a:t>Step 3. Estimate the cumulative hazard up through time t in the group with a specific value of Z, H(</a:t>
            </a:r>
            <a:r>
              <a:rPr lang="en-US" sz="2400" dirty="0" err="1"/>
              <a:t>t|Z</a:t>
            </a:r>
            <a:r>
              <a:rPr lang="en-US" sz="2400" dirty="0"/>
              <a:t>)</a:t>
            </a:r>
          </a:p>
          <a:p>
            <a:r>
              <a:rPr lang="en-US" sz="2400" dirty="0"/>
              <a:t>Step 4. Estimate survival function S(</a:t>
            </a:r>
            <a:r>
              <a:rPr lang="en-US" sz="2400" dirty="0" err="1"/>
              <a:t>t|Z</a:t>
            </a:r>
            <a:r>
              <a:rPr lang="en-US" sz="2400" dirty="0"/>
              <a:t>=z) = exp(-H(</a:t>
            </a:r>
            <a:r>
              <a:rPr lang="en-US" sz="2400" dirty="0" err="1"/>
              <a:t>t|Z</a:t>
            </a:r>
            <a:r>
              <a:rPr lang="en-US" sz="2400" dirty="0"/>
              <a:t>=z))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F458B-9DAA-4ED5-8EDB-D25E7365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6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Example: Auto/</a:t>
            </a:r>
            <a:r>
              <a:rPr lang="en-US" altLang="en-US" sz="4400" dirty="0" err="1"/>
              <a:t>Allo</a:t>
            </a:r>
            <a:r>
              <a:rPr lang="en-US" altLang="en-US" sz="4400" dirty="0"/>
              <a:t> Bone Marrow Transplant, KM 1.9</a:t>
            </a:r>
            <a:endParaRPr lang="en-US" altLang="en-US" dirty="0"/>
          </a:p>
        </p:txBody>
      </p:sp>
      <p:pic>
        <p:nvPicPr>
          <p:cNvPr id="2765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57350"/>
            <a:ext cx="8229600" cy="4410075"/>
          </a:xfrm>
          <a:noFill/>
        </p:spPr>
      </p:pic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2209800" y="2438400"/>
            <a:ext cx="678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CC3300"/>
                </a:solidFill>
                <a:latin typeface="Arial" charset="0"/>
              </a:rPr>
              <a:t>Expected consistently lower, except at the tail</a:t>
            </a:r>
            <a:r>
              <a:rPr lang="en-US" altLang="en-US" sz="1800">
                <a:solidFill>
                  <a:srgbClr val="CC3300"/>
                </a:solidFill>
                <a:latin typeface="Arial" charset="0"/>
                <a:sym typeface="Wingdings" pitchFamily="2" charset="2"/>
              </a:rPr>
              <a:t> PH not met!</a:t>
            </a:r>
            <a:r>
              <a:rPr lang="en-US" altLang="en-US" sz="1800">
                <a:solidFill>
                  <a:srgbClr val="CC3300"/>
                </a:solidFill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600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5EAC2-7A35-4F73-A793-6A6C9B35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90485-1F0C-41B0-98AB-4F71C86A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0F93F65-C6F0-4483-BA87-E85D4FC92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5542"/>
            <a:ext cx="7543800" cy="64152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98B06D-6CE2-45D6-BC52-1543A319240A}"/>
              </a:ext>
            </a:extLst>
          </p:cNvPr>
          <p:cNvSpPr txBox="1"/>
          <p:nvPr/>
        </p:nvSpPr>
        <p:spPr>
          <a:xfrm>
            <a:off x="3613079" y="4278868"/>
            <a:ext cx="59076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 parallel </a:t>
            </a:r>
          </a:p>
          <a:p>
            <a:r>
              <a:rPr lang="en-US" dirty="0"/>
              <a:t>Auto has better survival at earlier time;</a:t>
            </a:r>
          </a:p>
          <a:p>
            <a:r>
              <a:rPr lang="en-US" dirty="0" err="1"/>
              <a:t>Allo</a:t>
            </a:r>
            <a:r>
              <a:rPr lang="en-US" dirty="0"/>
              <a:t> has better later on</a:t>
            </a:r>
          </a:p>
        </p:txBody>
      </p:sp>
    </p:spTree>
    <p:extLst>
      <p:ext uri="{BB962C8B-B14F-4D97-AF65-F5344CB8AC3E}">
        <p14:creationId xmlns:p14="http://schemas.microsoft.com/office/powerpoint/2010/main" val="1296690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CAB3-37A0-4BAD-8EF3-E8C750EE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9E835-4424-4DAD-BDE6-82C79E8A3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 dirty="0">
                <a:solidFill>
                  <a:schemeClr val="tx2"/>
                </a:solidFill>
              </a:rPr>
              <a:t>Stratified Cox PH Model</a:t>
            </a:r>
          </a:p>
          <a:p>
            <a:pPr algn="l"/>
            <a:r>
              <a:rPr lang="en-US" sz="2400" b="0" i="0" u="none" strike="noStrike" baseline="0" dirty="0"/>
              <a:t>When PH is not met, it may be possible to stratify on that variable and employ the proportional hazards model within each stratum for the other covariates.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4B6AB-0CE6-45EB-8D17-32842587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12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87509"/>
            <a:ext cx="8229600" cy="1020762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chemeClr val="tx2"/>
                </a:solidFill>
              </a:rPr>
              <a:t>Stratified Cox PH Model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78182"/>
            <a:ext cx="7848600" cy="4525963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+mn-lt"/>
              </a:rPr>
              <a:t>Formula of a stratified Cox PH model</a:t>
            </a:r>
            <a:br>
              <a:rPr lang="en-US" altLang="en-US" sz="2400" dirty="0">
                <a:latin typeface="+mn-lt"/>
              </a:rPr>
            </a:br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>
                <a:latin typeface="+mn-lt"/>
              </a:rPr>
              <a:t>Assumptions</a:t>
            </a:r>
          </a:p>
          <a:p>
            <a:pPr lvl="1" eaLnBrk="1" hangingPunct="1"/>
            <a:r>
              <a:rPr lang="en-US" altLang="en-US" sz="2000" dirty="0">
                <a:latin typeface="+mn-lt"/>
              </a:rPr>
              <a:t>Each of the G groups has it’s own baseline hazard function.</a:t>
            </a:r>
          </a:p>
          <a:p>
            <a:pPr lvl="1" eaLnBrk="1" hangingPunct="1"/>
            <a:r>
              <a:rPr lang="en-US" altLang="en-US" sz="2000" dirty="0">
                <a:latin typeface="+mn-lt"/>
              </a:rPr>
              <a:t>But with same regression coefficients, i.e. hazard ratio same for each stratum.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+mn-lt"/>
              </a:rPr>
              <a:t>Main effects cannot include the stratified variable. Why?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+mn-lt"/>
              </a:rPr>
              <a:t>Assumption: no interactions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Graphical view of a stratified Cox PH model</a:t>
            </a:r>
          </a:p>
          <a:p>
            <a:pPr lvl="1" eaLnBrk="1" hangingPunct="1"/>
            <a:r>
              <a:rPr lang="en-US" altLang="en-US" sz="2000" dirty="0">
                <a:latin typeface="+mn-lt"/>
              </a:rPr>
              <a:t>Log-log survival plot</a:t>
            </a:r>
          </a:p>
          <a:p>
            <a:pPr lvl="1" eaLnBrk="1" hangingPunct="1"/>
            <a:endParaRPr lang="en-US" altLang="en-US" sz="2400" dirty="0"/>
          </a:p>
        </p:txBody>
      </p:sp>
      <p:graphicFrame>
        <p:nvGraphicFramePr>
          <p:cNvPr id="20484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102556071"/>
              </p:ext>
            </p:extLst>
          </p:nvPr>
        </p:nvGraphicFramePr>
        <p:xfrm>
          <a:off x="1447800" y="2514600"/>
          <a:ext cx="5257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Equation" r:id="rId4" imgW="2628900" imgH="266700" progId="Equation.3">
                  <p:embed/>
                </p:oleObj>
              </mc:Choice>
              <mc:Fallback>
                <p:oleObj name="Equation" r:id="rId4" imgW="2628900" imgH="266700" progId="Equation.3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14600"/>
                        <a:ext cx="5257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2818473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5211</TotalTime>
  <Words>1168</Words>
  <Application>Microsoft Office PowerPoint</Application>
  <PresentationFormat>On-screen Show (4:3)</PresentationFormat>
  <Paragraphs>125</Paragraphs>
  <Slides>24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Garamond-Light</vt:lpstr>
      <vt:lpstr>Garamond-LightItalic</vt:lpstr>
      <vt:lpstr>Arial</vt:lpstr>
      <vt:lpstr>Helvetica</vt:lpstr>
      <vt:lpstr>Tahoma</vt:lpstr>
      <vt:lpstr>Wingdings</vt:lpstr>
      <vt:lpstr>Blends</vt:lpstr>
      <vt:lpstr>Equation</vt:lpstr>
      <vt:lpstr>STA/BST 222 Survival Analysis    Lecture 17  </vt:lpstr>
      <vt:lpstr>  How to contact me </vt:lpstr>
      <vt:lpstr>How to contact TA</vt:lpstr>
      <vt:lpstr>Focus</vt:lpstr>
      <vt:lpstr>Estimate survival using the Cox model</vt:lpstr>
      <vt:lpstr>Example: Auto/Allo Bone Marrow Transplant, KM 1.9</vt:lpstr>
      <vt:lpstr>PowerPoint Presentation</vt:lpstr>
      <vt:lpstr>PowerPoint Presentation</vt:lpstr>
      <vt:lpstr>Stratified Cox PH Model</vt:lpstr>
      <vt:lpstr>Partial likelihood</vt:lpstr>
      <vt:lpstr>Stratified Cox PH Model (cont’d)</vt:lpstr>
      <vt:lpstr>Stratified Cox PH Model (cont’d)</vt:lpstr>
      <vt:lpstr>Stratified Cox PH Model (cont’d)</vt:lpstr>
      <vt:lpstr>Example: KM 1.3</vt:lpstr>
      <vt:lpstr>Example: KM 1.3</vt:lpstr>
      <vt:lpstr>Example (cont’d)</vt:lpstr>
      <vt:lpstr>Example (cont’d)</vt:lpstr>
      <vt:lpstr>Example: KM 1.3</vt:lpstr>
      <vt:lpstr>PowerPoint Presentation</vt:lpstr>
      <vt:lpstr>Left-Truncated Data</vt:lpstr>
      <vt:lpstr>The model</vt:lpstr>
      <vt:lpstr>Example: KM 1.16</vt:lpstr>
      <vt:lpstr>Example (cont’d)</vt:lpstr>
      <vt:lpstr>Homework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STA/BST 222 Survival Analysis    Lecture 13</dc:title>
  <dc:creator>Lihong Qi</dc:creator>
  <cp:lastModifiedBy>Lihong Qi</cp:lastModifiedBy>
  <cp:revision>187</cp:revision>
  <dcterms:created xsi:type="dcterms:W3CDTF">2020-11-13T00:29:06Z</dcterms:created>
  <dcterms:modified xsi:type="dcterms:W3CDTF">2020-12-02T00:47:50Z</dcterms:modified>
</cp:coreProperties>
</file>