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87" r:id="rId4"/>
    <p:sldId id="282" r:id="rId5"/>
    <p:sldId id="363" r:id="rId6"/>
    <p:sldId id="780" r:id="rId7"/>
    <p:sldId id="781" r:id="rId8"/>
    <p:sldId id="590" r:id="rId9"/>
    <p:sldId id="409" r:id="rId10"/>
    <p:sldId id="269" r:id="rId11"/>
    <p:sldId id="479" r:id="rId12"/>
    <p:sldId id="312" r:id="rId13"/>
    <p:sldId id="509" r:id="rId14"/>
    <p:sldId id="783" r:id="rId15"/>
    <p:sldId id="305" r:id="rId16"/>
    <p:sldId id="784" r:id="rId17"/>
    <p:sldId id="593" r:id="rId18"/>
    <p:sldId id="546" r:id="rId19"/>
    <p:sldId id="782" r:id="rId20"/>
    <p:sldId id="785" r:id="rId21"/>
    <p:sldId id="788" r:id="rId22"/>
    <p:sldId id="787" r:id="rId23"/>
    <p:sldId id="786" r:id="rId24"/>
    <p:sldId id="663" r:id="rId25"/>
    <p:sldId id="350" r:id="rId26"/>
    <p:sldId id="673" r:id="rId27"/>
    <p:sldId id="789" r:id="rId28"/>
    <p:sldId id="790" r:id="rId29"/>
    <p:sldId id="792" r:id="rId30"/>
    <p:sldId id="749" r:id="rId31"/>
    <p:sldId id="741" r:id="rId32"/>
    <p:sldId id="793" r:id="rId33"/>
    <p:sldId id="794" r:id="rId34"/>
    <p:sldId id="795" r:id="rId35"/>
    <p:sldId id="348" r:id="rId36"/>
    <p:sldId id="583" r:id="rId37"/>
    <p:sldId id="584" r:id="rId38"/>
    <p:sldId id="585" r:id="rId39"/>
    <p:sldId id="587" r:id="rId40"/>
    <p:sldId id="588" r:id="rId41"/>
    <p:sldId id="401" r:id="rId42"/>
    <p:sldId id="586" r:id="rId43"/>
    <p:sldId id="589" r:id="rId44"/>
    <p:sldId id="390" r:id="rId45"/>
    <p:sldId id="381" r:id="rId46"/>
    <p:sldId id="382" r:id="rId47"/>
    <p:sldId id="391" r:id="rId48"/>
    <p:sldId id="383" r:id="rId49"/>
    <p:sldId id="796" r:id="rId50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792" autoAdjust="0"/>
  </p:normalViewPr>
  <p:slideViewPr>
    <p:cSldViewPr>
      <p:cViewPr varScale="1">
        <p:scale>
          <a:sx n="62" d="100"/>
          <a:sy n="62" d="100"/>
        </p:scale>
        <p:origin x="14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36E18-6358-4E21-8BFB-AEF2A2FA61C9}" type="slidenum">
              <a:rPr lang="en-US"/>
              <a:pPr/>
              <a:t>41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E2A51E-57C0-4E91-9E3F-5A5D48087626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64A341B0-1164-4DCA-BE5A-3CC94C35259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4BC3C3DE-096D-4BB0-AC78-48E038F16565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72260D12-63D1-4314-93A4-0F20A6228BB1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7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5676B399-0C58-4179-B6F9-DCF31BFF79DF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9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42EFC03-C110-4F91-81D0-369F7CA91EAF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DA58F70-5DD0-4F81-A3FB-DC7901AE0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AE6F-F2C0-4CC4-9E9E-9698B091F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8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pastyle.apa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page/journal/10970258/homepage/la_tex_class_file.ht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18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Dec 3,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C07360A5-5C42-42F4-9C50-19FB8A26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19235-C434-482F-869F-EA52595B8639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30CFC6B-23D7-4EEA-9F4D-1BD86107F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Typical Censoring Mechanisms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5BD5779-DB15-420F-AF2B-CB1D721C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Right censoring: T &gt; C, T not observed</a:t>
            </a:r>
          </a:p>
          <a:p>
            <a:pPr lvl="1" eaLnBrk="1" hangingPunct="1"/>
            <a:r>
              <a:rPr lang="en-US" altLang="en-US" sz="2000" dirty="0"/>
              <a:t>Type I censoring: prespecified censoring time</a:t>
            </a:r>
          </a:p>
          <a:p>
            <a:pPr lvl="1" eaLnBrk="1" hangingPunct="1"/>
            <a:r>
              <a:rPr lang="en-US" altLang="en-US" sz="2000" dirty="0"/>
              <a:t>Type II censoring: prespecified number of events</a:t>
            </a:r>
          </a:p>
          <a:p>
            <a:pPr lvl="1" eaLnBrk="1" hangingPunct="1"/>
            <a:r>
              <a:rPr lang="en-US" altLang="en-US" sz="2000" b="1" dirty="0"/>
              <a:t>Random censoring</a:t>
            </a:r>
            <a:r>
              <a:rPr lang="en-US" altLang="en-US" sz="2000" dirty="0"/>
              <a:t>: censoring time is random, our focus</a:t>
            </a:r>
          </a:p>
          <a:p>
            <a:pPr eaLnBrk="1" hangingPunct="1"/>
            <a:r>
              <a:rPr lang="en-US" altLang="en-US" sz="2400" dirty="0"/>
              <a:t>Left censoring: T &lt; C, T not observed</a:t>
            </a:r>
          </a:p>
          <a:p>
            <a:pPr eaLnBrk="1" hangingPunct="1"/>
            <a:r>
              <a:rPr lang="en-US" altLang="en-US" sz="2400" dirty="0"/>
              <a:t>Interval censoring: T is in an interval, unknown</a:t>
            </a:r>
          </a:p>
          <a:p>
            <a:r>
              <a:rPr lang="en-US" sz="2400" b="0" i="0" u="none" strike="noStrike" baseline="0" dirty="0"/>
              <a:t>A critical assumption in survival analysis: the </a:t>
            </a:r>
            <a:r>
              <a:rPr lang="en-US" sz="2400" dirty="0"/>
              <a:t>failure </a:t>
            </a:r>
            <a:r>
              <a:rPr lang="en-US" sz="2400" b="0" i="0" u="none" strike="noStrike" baseline="0" dirty="0"/>
              <a:t>times and censoring times are independent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Helvetica" pitchFamily="34" charset="0"/>
              </a:rPr>
              <a:t>How to describe survival data?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r>
              <a:rPr lang="en-US" altLang="en-US" sz="2000" b="1" dirty="0"/>
              <a:t>Survival function S(t)</a:t>
            </a:r>
            <a:r>
              <a:rPr lang="en-US" altLang="en-US" sz="2000" dirty="0"/>
              <a:t>: </a:t>
            </a:r>
            <a:r>
              <a:rPr lang="en-US" sz="2000" dirty="0"/>
              <a:t>the probability that the event of interest has not yet occurred by time t</a:t>
            </a:r>
          </a:p>
          <a:p>
            <a:pPr lvl="1"/>
            <a:r>
              <a:rPr lang="en-US" altLang="en-US" sz="2000" dirty="0"/>
              <a:t>Non-increasing function of time</a:t>
            </a:r>
            <a:r>
              <a:rPr lang="en-US" sz="2000" dirty="0"/>
              <a:t>, falls in [0,1]</a:t>
            </a:r>
            <a:endParaRPr lang="en-US" altLang="en-US" sz="2000" dirty="0"/>
          </a:p>
          <a:p>
            <a:pPr eaLnBrk="1" hangingPunct="1"/>
            <a:r>
              <a:rPr lang="en-US" altLang="en-US" sz="2000" b="1" dirty="0"/>
              <a:t>Hazard function (rate) h(t)</a:t>
            </a:r>
            <a:r>
              <a:rPr lang="en-US" altLang="en-US" sz="2000" dirty="0"/>
              <a:t>: instant risk of event at time </a:t>
            </a:r>
            <a:r>
              <a:rPr lang="en-US" altLang="en-US" sz="2000" i="1" dirty="0"/>
              <a:t>t</a:t>
            </a:r>
            <a:r>
              <a:rPr lang="en-US" altLang="en-US" sz="2000" dirty="0"/>
              <a:t> (conditional failure rate)</a:t>
            </a:r>
          </a:p>
          <a:p>
            <a:pPr lvl="1" eaLnBrk="1" hangingPunct="1"/>
            <a:r>
              <a:rPr lang="en-US" altLang="en-US" sz="2000" dirty="0"/>
              <a:t>instantaneous potential for failure per unit time given survival up to time t </a:t>
            </a:r>
          </a:p>
          <a:p>
            <a:pPr lvl="1" eaLnBrk="1" hangingPunct="1"/>
            <a:r>
              <a:rPr lang="en-US" altLang="en-US" sz="2000" dirty="0"/>
              <a:t>&gt;=0, not a probability</a:t>
            </a:r>
          </a:p>
          <a:p>
            <a:pPr eaLnBrk="1" hangingPunct="1"/>
            <a:r>
              <a:rPr lang="en-US" altLang="en-US" sz="2000" b="1" dirty="0"/>
              <a:t>Cumulative hazard function H(t)</a:t>
            </a:r>
            <a:r>
              <a:rPr lang="en-US" altLang="en-US" sz="2000" dirty="0"/>
              <a:t>: Cumulative risk up to time t</a:t>
            </a:r>
          </a:p>
          <a:p>
            <a:pPr eaLnBrk="1" hangingPunct="1"/>
            <a:r>
              <a:rPr lang="en-US" altLang="en-US" sz="2000" dirty="0"/>
              <a:t>Mean survival time: mean time to the event</a:t>
            </a:r>
          </a:p>
          <a:p>
            <a:pPr eaLnBrk="1" hangingPunct="1"/>
            <a:r>
              <a:rPr lang="en-US" altLang="en-US" sz="2000" dirty="0"/>
              <a:t>Median survival time: median time to the event</a:t>
            </a:r>
            <a:endParaRPr lang="en-US" altLang="en-US" sz="1600" dirty="0"/>
          </a:p>
          <a:p>
            <a:pPr eaLnBrk="1" hangingPunct="1"/>
            <a:r>
              <a:rPr lang="en-US" altLang="en-US" sz="2000" dirty="0"/>
              <a:t>Mean and median survival time are functions of survival function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71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096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Helvetica" pitchFamily="34" charset="0"/>
              </a:rPr>
              <a:t>Relationship between survivor and hazard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Survivor and hazard functions can be converted into each other</a:t>
            </a:r>
          </a:p>
          <a:p>
            <a:pPr eaLnBrk="1" hangingPunct="1"/>
            <a:r>
              <a:rPr lang="en-US" altLang="en-US" sz="2400" dirty="0"/>
              <a:t>h(t)=f(t)/S(t), where f(t) is the pdf of failure time.</a:t>
            </a:r>
          </a:p>
          <a:p>
            <a:pPr eaLnBrk="1" hangingPunct="1"/>
            <a:r>
              <a:rPr lang="en-US" altLang="en-US" sz="2400" dirty="0"/>
              <a:t>H(t)=-ln[S(t)] =&gt; S(t) = exp(-H(t))</a:t>
            </a:r>
          </a:p>
          <a:p>
            <a:r>
              <a:rPr lang="en-US" altLang="en-US" sz="2400" dirty="0"/>
              <a:t>h(t)=</a:t>
            </a:r>
            <a:r>
              <a:rPr lang="en-US" altLang="en-US" sz="2400" dirty="0" err="1"/>
              <a:t>dH</a:t>
            </a:r>
            <a:r>
              <a:rPr lang="en-US" altLang="en-US" sz="2400" dirty="0"/>
              <a:t>(t)/dt = -d[ln(S(t))/dt]</a:t>
            </a:r>
          </a:p>
          <a:p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26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023B-3F52-49B6-943E-0FBE542E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Likelihood Construction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F1FC-E48A-4895-AB87-D785A8B5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1. identify the types of observations in the data</a:t>
            </a:r>
          </a:p>
          <a:p>
            <a:r>
              <a:rPr lang="en-US" sz="2400" dirty="0"/>
              <a:t>Step 2. write down the likelihood for each type</a:t>
            </a:r>
          </a:p>
          <a:p>
            <a:r>
              <a:rPr lang="en-US" sz="2400" dirty="0"/>
              <a:t>Step 3. assume independent observations, and independent censoring, write down the likelihood as the product of likelihood of all observations</a:t>
            </a:r>
          </a:p>
          <a:p>
            <a:pPr algn="l"/>
            <a:r>
              <a:rPr lang="en-US" sz="2400" dirty="0"/>
              <a:t>When</a:t>
            </a:r>
            <a:r>
              <a:rPr lang="en-US" sz="2400" b="0" i="0" u="none" strike="noStrike" baseline="0" dirty="0"/>
              <a:t> constructing a likelihood function for censored or truncated data, consider carefully what information each observation provides. </a:t>
            </a:r>
          </a:p>
          <a:p>
            <a:pPr algn="l"/>
            <a:r>
              <a:rPr lang="en-US" sz="2400" dirty="0"/>
              <a:t>Impact of truncation: when data are truncated, need </a:t>
            </a:r>
            <a:r>
              <a:rPr lang="en-US" sz="2400" b="0" i="0" u="none" strike="noStrike" baseline="0" dirty="0"/>
              <a:t>a conditional distribution in constructing the likelihood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D6D8-90BE-4657-A703-BBE24BF9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D2AF-5DA5-4213-984E-2FDEA0A3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C4FC-F6AB-40B3-BEBD-6C449D13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Estimation</a:t>
            </a:r>
          </a:p>
          <a:p>
            <a:r>
              <a:rPr lang="en-US" dirty="0"/>
              <a:t>Life table analysis</a:t>
            </a:r>
          </a:p>
          <a:p>
            <a:r>
              <a:rPr lang="en-US" altLang="en-US" sz="3200" dirty="0"/>
              <a:t>Kaplan-Meier estimator</a:t>
            </a:r>
          </a:p>
          <a:p>
            <a:r>
              <a:rPr lang="en-US" altLang="en-US" sz="3200" dirty="0"/>
              <a:t>Nelson-Aalen estimator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D08C-5AFB-412A-A846-1B1F1671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01107"/>
            <a:ext cx="7010400" cy="868362"/>
          </a:xfrm>
        </p:spPr>
        <p:txBody>
          <a:bodyPr/>
          <a:lstStyle/>
          <a:p>
            <a:r>
              <a:rPr lang="en-US" dirty="0"/>
              <a:t>Nonparametric methods for estimating survival function</a:t>
            </a:r>
            <a:endParaRPr lang="en-US" altLang="en-US" b="1" dirty="0">
              <a:latin typeface="Helvetic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5025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Kaplan-Meier estimator for estimating survival function S(t).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sz="2400" dirty="0"/>
              <a:t>Nelson-Aalen estimator for estimating cumulative hazard function H(t).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2800" dirty="0"/>
          </a:p>
          <a:p>
            <a:r>
              <a:rPr lang="en-US" altLang="en-US" sz="2400" dirty="0"/>
              <a:t>H(t)=-ln[S(t)] and S(t) = exp(-H(t))</a:t>
            </a:r>
            <a:endParaRPr lang="en-US" altLang="en-US" sz="2400" dirty="0">
              <a:ea typeface="ＭＳ Ｐゴシック" pitchFamily="-103" charset="-128"/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833624" y="2885415"/>
          <a:ext cx="3195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Equation" r:id="rId4" imgW="1155600" imgH="482400" progId="Equation.3">
                  <p:embed/>
                </p:oleObj>
              </mc:Choice>
              <mc:Fallback>
                <p:oleObj name="Equation" r:id="rId4" imgW="1155600" imgH="482400" progId="Equation.3">
                  <p:embed/>
                  <p:pic>
                    <p:nvPicPr>
                      <p:cNvPr id="81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24" y="2885415"/>
                        <a:ext cx="3195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Grp="1" noChangeAspect="1"/>
          </p:cNvGraphicFramePr>
          <p:nvPr/>
        </p:nvGraphicFramePr>
        <p:xfrm>
          <a:off x="4375150" y="2855515"/>
          <a:ext cx="43116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3" name="Equation" r:id="rId6" imgW="1714500" imgH="431800" progId="Equation.3">
                  <p:embed/>
                </p:oleObj>
              </mc:Choice>
              <mc:Fallback>
                <p:oleObj name="Equation" r:id="rId6" imgW="1714500" imgH="431800" progId="Equation.3">
                  <p:embed/>
                  <p:pic>
                    <p:nvPicPr>
                      <p:cNvPr id="8197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855515"/>
                        <a:ext cx="43116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"/>
          <p:cNvGraphicFramePr>
            <a:graphicFrameLocks noChangeAspect="1"/>
          </p:cNvGraphicFramePr>
          <p:nvPr/>
        </p:nvGraphicFramePr>
        <p:xfrm>
          <a:off x="833624" y="4894450"/>
          <a:ext cx="42529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4" name="Equation" r:id="rId8" imgW="1778000" imgH="622300" progId="Equation.3">
                  <p:embed/>
                </p:oleObj>
              </mc:Choice>
              <mc:Fallback>
                <p:oleObj name="Equation" r:id="rId8" imgW="1778000" imgH="622300" progId="Equation.3">
                  <p:embed/>
                  <p:pic>
                    <p:nvPicPr>
                      <p:cNvPr id="81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24" y="4894450"/>
                        <a:ext cx="42529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5562600" y="4883320"/>
          <a:ext cx="28257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5" name="Equation" r:id="rId10" imgW="876300" imgH="419100" progId="Equation.3">
                  <p:embed/>
                </p:oleObj>
              </mc:Choice>
              <mc:Fallback>
                <p:oleObj name="Equation" r:id="rId10" imgW="876300" imgH="419100" progId="Equation.3">
                  <p:embed/>
                  <p:pic>
                    <p:nvPicPr>
                      <p:cNvPr id="81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83320"/>
                        <a:ext cx="28257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69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itchFamily="34" charset="0"/>
              </a:rPr>
              <a:t>Assumptions behind KM and NA estimators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KM and NA estimators do NOT specify distributional forms for survival functions. </a:t>
            </a:r>
          </a:p>
          <a:p>
            <a:pPr eaLnBrk="1" hangingPunct="1">
              <a:defRPr/>
            </a:pPr>
            <a:r>
              <a:rPr lang="en-US" altLang="en-US" dirty="0"/>
              <a:t>Only assume independent censoring or truncation to obtain valid survival estimates.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836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35EA-8BB9-47A3-9832-3B5DC0A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vs confidence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0165-55A5-4BA3-B6D3-43188D28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/>
              <a:t>CI: pointwise confidence intervals for the survival function are valid for a single fixed time point  </a:t>
            </a:r>
          </a:p>
          <a:p>
            <a:r>
              <a:rPr lang="en-US" sz="2800" b="0" u="none" strike="noStrike" baseline="0" dirty="0"/>
              <a:t>CB: the survival function falls within the band for all t in [L(t ), U (t )],  L(t) and U (t ) </a:t>
            </a:r>
            <a:r>
              <a:rPr lang="en-US" sz="2800" b="0" i="0" u="none" strike="noStrike" baseline="0" dirty="0"/>
              <a:t>are the upper and the lower confidence bands.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125A2-FFC0-4CB5-B54A-82F7D0F6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AC29-5913-4EDC-8148-893C6194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CI and 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F66B-8D27-4995-96EE-5017AC40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/>
              <a:t>Three ways:</a:t>
            </a:r>
          </a:p>
          <a:p>
            <a:pPr lvl="1"/>
            <a:r>
              <a:rPr lang="en-US" sz="2400" b="0" i="0" u="none" strike="noStrike" baseline="0" dirty="0"/>
              <a:t>Linear CI</a:t>
            </a:r>
          </a:p>
          <a:p>
            <a:pPr lvl="1"/>
            <a:r>
              <a:rPr lang="en-US" sz="2400" b="0" i="0" u="none" strike="noStrike" baseline="0" dirty="0"/>
              <a:t>Using a log transformed of the cumulative hazard rate H(t)</a:t>
            </a:r>
          </a:p>
          <a:p>
            <a:pPr lvl="1"/>
            <a:r>
              <a:rPr lang="en-US" sz="2400" b="0" i="0" u="none" strike="noStrike" baseline="0" dirty="0"/>
              <a:t>Using an arcsine-square root transformation of the survival function S(t)</a:t>
            </a:r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AA0F-349C-46FB-9A25-ADB7AC0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8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0BE0-F7D4-49C0-A585-6269457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1261-13B8-4463-AE3A-1FA61DEA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/>
              <a:t>Hypothesis testing</a:t>
            </a:r>
          </a:p>
          <a:p>
            <a:r>
              <a:rPr lang="en-US" dirty="0"/>
              <a:t>B</a:t>
            </a:r>
            <a:r>
              <a:rPr lang="en-US" sz="3200" dirty="0"/>
              <a:t>ased on comparing the Nelson-Aalen estimator</a:t>
            </a:r>
          </a:p>
          <a:p>
            <a:r>
              <a:rPr lang="en-US" sz="3200" dirty="0"/>
              <a:t>Using weighted differences</a:t>
            </a:r>
            <a:endParaRPr lang="en-US" alt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2263-0F29-45E7-8744-993BC12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FB9B-BC3E-4B54-9C8D-E0DB32A4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310-03EF-4006-A358-A778D372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sample log-rank test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W(t) = Y(t), # at risk</a:t>
            </a:r>
            <a:endParaRPr lang="en-US" sz="2400" dirty="0"/>
          </a:p>
          <a:p>
            <a:r>
              <a:rPr lang="en-US" sz="2800" dirty="0"/>
              <a:t>Two or more sample Log-rank test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W(t) = 1</a:t>
            </a:r>
          </a:p>
          <a:p>
            <a:r>
              <a:rPr lang="en-US" sz="2800" dirty="0"/>
              <a:t>Test for trend </a:t>
            </a:r>
          </a:p>
          <a:p>
            <a:pPr lvl="1"/>
            <a:r>
              <a:rPr lang="en-US" sz="2400" dirty="0"/>
              <a:t>Applied only when there is some a prior information that the alternatives are ordered.</a:t>
            </a:r>
          </a:p>
          <a:p>
            <a:pPr lvl="1"/>
            <a:r>
              <a:rPr lang="en-US" sz="2400" dirty="0"/>
              <a:t>Ordinal categorical factors</a:t>
            </a:r>
          </a:p>
          <a:p>
            <a:r>
              <a:rPr lang="en-US" sz="2800" dirty="0"/>
              <a:t>Stratified test</a:t>
            </a:r>
          </a:p>
          <a:p>
            <a:pPr lvl="1"/>
            <a:r>
              <a:rPr lang="en-US" sz="2400" i="0" u="none" strike="noStrike" baseline="0" dirty="0">
                <a:solidFill>
                  <a:srgbClr val="000000"/>
                </a:solidFill>
              </a:rPr>
              <a:t>When need to adjust for another categorical factor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E5240-6934-4DDD-8524-96DDF713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1FC5-037A-413C-86AD-EAE2D526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8525-42E7-4073-87D2-BDABFBED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42A9-EA57-4B4E-9D36-4B6041FB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0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8229600" cy="715962"/>
          </a:xfrm>
        </p:spPr>
        <p:txBody>
          <a:bodyPr/>
          <a:lstStyle/>
          <a:p>
            <a:r>
              <a:rPr lang="en-US" altLang="en-US" sz="4400" b="0" dirty="0">
                <a:solidFill>
                  <a:schemeClr val="tx2"/>
                </a:solidFill>
              </a:rPr>
              <a:t>Limitations with nonparametric method  </a:t>
            </a:r>
            <a:endParaRPr lang="en-US" altLang="en-US" b="0" dirty="0">
              <a:solidFill>
                <a:schemeClr val="tx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384" y="1981200"/>
            <a:ext cx="8534400" cy="5211763"/>
          </a:xfrm>
        </p:spPr>
        <p:txBody>
          <a:bodyPr/>
          <a:lstStyle/>
          <a:p>
            <a:r>
              <a:rPr lang="en-US" altLang="en-US" sz="2800" dirty="0"/>
              <a:t>Cannot handle continuous covariates</a:t>
            </a:r>
          </a:p>
          <a:p>
            <a:r>
              <a:rPr lang="en-US" altLang="en-US" sz="2800" dirty="0"/>
              <a:t>Cannot adjust for covariates</a:t>
            </a:r>
          </a:p>
          <a:p>
            <a:r>
              <a:rPr lang="en-US" altLang="en-US" sz="2800" dirty="0"/>
              <a:t>Cannot directly generate hazard ratio</a:t>
            </a:r>
          </a:p>
          <a:p>
            <a:r>
              <a:rPr lang="en-US" altLang="en-US" sz="2800" dirty="0"/>
              <a:t>Regression techniques to obtain adjusted survival curves.</a:t>
            </a:r>
          </a:p>
        </p:txBody>
      </p:sp>
    </p:spTree>
    <p:extLst>
      <p:ext uri="{BB962C8B-B14F-4D97-AF65-F5344CB8AC3E}">
        <p14:creationId xmlns:p14="http://schemas.microsoft.com/office/powerpoint/2010/main" val="414157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E10E-6B0F-405F-B87C-0154F4AA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Semiparametric proportional hazards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F982-5097-4AE6-8BF2-AE9E9F60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Popular Cox proportional hazards model</a:t>
            </a:r>
          </a:p>
          <a:p>
            <a:pPr lvl="1"/>
            <a:r>
              <a:rPr lang="en-US" altLang="en-US" sz="2400" dirty="0"/>
              <a:t>Proposed by Cox (1972)</a:t>
            </a:r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5D0E8-3712-49EF-8B04-EB94C00D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853DD52-94DD-4B8B-B8E0-2AEB83AFF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30600"/>
              </p:ext>
            </p:extLst>
          </p:nvPr>
        </p:nvGraphicFramePr>
        <p:xfrm>
          <a:off x="950611" y="3200400"/>
          <a:ext cx="724277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3" imgW="2298700" imgH="241300" progId="Equation.3">
                  <p:embed/>
                </p:oleObj>
              </mc:Choice>
              <mc:Fallback>
                <p:oleObj name="Equation" r:id="rId3" imgW="2298700" imgH="241300" progId="Equation.3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D34FA80B-CBE3-459B-AEBC-97BC50496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611" y="3200400"/>
                        <a:ext cx="724277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67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66800"/>
            <a:ext cx="8229600" cy="792162"/>
          </a:xfrm>
        </p:spPr>
        <p:txBody>
          <a:bodyPr/>
          <a:lstStyle/>
          <a:p>
            <a:r>
              <a:rPr lang="en-US" altLang="en-US" b="0" dirty="0">
                <a:solidFill>
                  <a:schemeClr val="tx2"/>
                </a:solidFill>
              </a:rPr>
              <a:t>PH assumption and interpretation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52600"/>
            <a:ext cx="8305800" cy="4906963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b="1" dirty="0"/>
              <a:t>Proportional hazards (PH): </a:t>
            </a:r>
            <a:r>
              <a:rPr lang="en-US" altLang="en-US" sz="2400" dirty="0"/>
              <a:t>hazard rate is constant over time, so is proportional </a:t>
            </a:r>
          </a:p>
          <a:p>
            <a:pPr lvl="1"/>
            <a:r>
              <a:rPr lang="el-GR" altLang="en-US" sz="2400" dirty="0"/>
              <a:t>θ=</a:t>
            </a:r>
            <a:r>
              <a:rPr lang="en-US" altLang="en-US" sz="2400" dirty="0"/>
              <a:t>exp(</a:t>
            </a:r>
            <a:r>
              <a:rPr lang="el-GR" altLang="en-US" sz="2400" dirty="0"/>
              <a:t>β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interpretation: risk of having the event for an observation with Z1 relative to the risk of having the event for an observation with Z1*</a:t>
            </a:r>
          </a:p>
          <a:p>
            <a:pPr>
              <a:defRPr/>
            </a:pPr>
            <a:r>
              <a:rPr lang="en-US" altLang="en-US" sz="2400" dirty="0"/>
              <a:t>Hazard ratio/relative risk: exp(</a:t>
            </a:r>
            <a:r>
              <a:rPr lang="el-GR" altLang="en-US" sz="2400" dirty="0"/>
              <a:t>β</a:t>
            </a:r>
            <a:r>
              <a:rPr lang="en-US" altLang="en-US" sz="2400" dirty="0"/>
              <a:t>) </a:t>
            </a:r>
          </a:p>
          <a:p>
            <a:pPr lvl="1">
              <a:defRPr/>
            </a:pPr>
            <a:r>
              <a:rPr lang="en-US" altLang="en-US" sz="2000" dirty="0"/>
              <a:t>A relative risk measure </a:t>
            </a:r>
          </a:p>
          <a:p>
            <a:pPr lvl="1">
              <a:defRPr/>
            </a:pPr>
            <a:r>
              <a:rPr lang="en-US" altLang="en-US" sz="2000" dirty="0"/>
              <a:t>&gt;1: increasing risk</a:t>
            </a:r>
          </a:p>
          <a:p>
            <a:pPr lvl="1">
              <a:defRPr/>
            </a:pPr>
            <a:r>
              <a:rPr lang="en-US" altLang="en-US" sz="2000" dirty="0"/>
              <a:t>&lt;1: decreasing risk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39AE-1CC7-4F8A-9DF6-A465522E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44762"/>
            <a:ext cx="2863596" cy="5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5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9510"/>
            <a:ext cx="8229600" cy="868362"/>
          </a:xfrm>
        </p:spPr>
        <p:txBody>
          <a:bodyPr/>
          <a:lstStyle/>
          <a:p>
            <a:r>
              <a:rPr lang="en-US" altLang="en-US" b="0" dirty="0">
                <a:solidFill>
                  <a:schemeClr val="tx2"/>
                </a:solidFill>
              </a:rPr>
              <a:t>Estimation using partial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8912" y="1874837"/>
                <a:ext cx="8001000" cy="4983163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+mn-lt"/>
                  </a:rPr>
                  <a:t>Similar to the full likelihood function, derive the log partial likelihood function,</a:t>
                </a:r>
                <a:r>
                  <a:rPr lang="en-US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en-US" sz="2400" dirty="0">
                  <a:latin typeface="+mn-lt"/>
                </a:endParaRPr>
              </a:p>
              <a:p>
                <a:pPr marL="0" indent="0">
                  <a:buNone/>
                </a:pPr>
                <a:br>
                  <a:rPr lang="en-US" altLang="en-US" sz="2400" dirty="0">
                    <a:latin typeface="+mn-lt"/>
                  </a:rPr>
                </a:br>
                <a:r>
                  <a:rPr lang="en-US" alt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func>
                          <m:func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en-US" sz="2800" dirty="0">
                  <a:latin typeface="+mn-lt"/>
                </a:endParaRPr>
              </a:p>
              <a:p>
                <a:endParaRPr lang="en-US" altLang="en-US" sz="2400" dirty="0">
                  <a:latin typeface="+mn-lt"/>
                </a:endParaRPr>
              </a:p>
              <a:p>
                <a:r>
                  <a:rPr lang="en-US" altLang="en-US" sz="2400" dirty="0">
                    <a:latin typeface="+mn-lt"/>
                  </a:rPr>
                  <a:t>Then use the log partial likelihood function to derive</a:t>
                </a:r>
              </a:p>
              <a:p>
                <a:pPr lvl="1"/>
                <a:r>
                  <a:rPr lang="en-US" altLang="en-US" sz="2000" dirty="0">
                    <a:latin typeface="+mn-lt"/>
                  </a:rPr>
                  <a:t>Score equations</a:t>
                </a:r>
              </a:p>
              <a:p>
                <a:pPr lvl="1"/>
                <a:r>
                  <a:rPr lang="en-US" altLang="en-US" sz="2000" dirty="0">
                    <a:latin typeface="+mn-lt"/>
                  </a:rPr>
                  <a:t>Information matrix</a:t>
                </a:r>
              </a:p>
              <a:p>
                <a:r>
                  <a:rPr lang="en-US" altLang="en-US" sz="2400" dirty="0">
                    <a:latin typeface="+mn-lt"/>
                  </a:rPr>
                  <a:t>Numerical algorithms can be used to find the estimates maximizing ln(L).  </a:t>
                </a:r>
              </a:p>
              <a:p>
                <a:pPr marL="398462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8912" y="1874837"/>
                <a:ext cx="8001000" cy="4983163"/>
              </a:xfrm>
              <a:blipFill>
                <a:blip r:embed="rId3"/>
                <a:stretch>
                  <a:fillRect l="-152" t="-979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4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047A-9E09-47A8-82E5-5BED15D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29C66-68CE-41D4-8EE2-764DAB84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212D0-AC23-498D-9809-EA584BF2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test: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Local test</a:t>
            </a:r>
          </a:p>
          <a:p>
            <a:pPr lvl="1"/>
            <a:r>
              <a:rPr lang="en-US" altLang="en-US" sz="2000" dirty="0"/>
              <a:t>Only want to test a subset of regression coefficients.</a:t>
            </a:r>
            <a:endParaRPr lang="en-US" sz="2400" dirty="0"/>
          </a:p>
          <a:p>
            <a:r>
              <a:rPr lang="en-US" sz="2400" dirty="0"/>
              <a:t>Three ways: </a:t>
            </a:r>
          </a:p>
          <a:p>
            <a:pPr lvl="1"/>
            <a:r>
              <a:rPr lang="en-US" sz="2400" dirty="0"/>
              <a:t>Wald test</a:t>
            </a:r>
          </a:p>
          <a:p>
            <a:pPr lvl="1"/>
            <a:r>
              <a:rPr lang="en-US" sz="2400" dirty="0"/>
              <a:t>Likelihood ratio</a:t>
            </a:r>
          </a:p>
          <a:p>
            <a:pPr lvl="1"/>
            <a:r>
              <a:rPr lang="en-US" sz="2400" dirty="0"/>
              <a:t>Score test</a:t>
            </a:r>
          </a:p>
          <a:p>
            <a:r>
              <a:rPr lang="en-US" sz="2400" dirty="0"/>
              <a:t>Handle ties</a:t>
            </a:r>
          </a:p>
          <a:p>
            <a:pPr lvl="1"/>
            <a:r>
              <a:rPr lang="en-US" sz="2000" dirty="0"/>
              <a:t>Breslow’s method (1977)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18083-D2E4-4335-A809-2439E3FE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41" y="2542270"/>
            <a:ext cx="4648200" cy="7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28F-F402-4D7D-9B1F-0E8B042D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14B5-677B-4F1C-BF6C-D88110A2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</a:rPr>
              <a:t>Model building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To adjust for potential explanatory variables when one has a specific hypothesis, that is to compare two or more groups with respect to survival times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To predict the distribution of the time to some event from a list of explanator variables with no particular prior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hypothesis in mind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5A673-EBC6-460D-9C55-195A8F3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9809-57D3-4384-AB2A-FB885F3E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9E8E-E0E2-4F9B-8325-923C0562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building, variable selection</a:t>
            </a:r>
          </a:p>
          <a:p>
            <a:pPr lvl="1"/>
            <a:r>
              <a:rPr lang="en-US" sz="2000" dirty="0"/>
              <a:t>Forward selection </a:t>
            </a:r>
          </a:p>
          <a:p>
            <a:pPr lvl="1"/>
            <a:r>
              <a:rPr lang="en-US" sz="2000" dirty="0"/>
              <a:t>Backward selection</a:t>
            </a:r>
          </a:p>
          <a:p>
            <a:pPr lvl="1"/>
            <a:r>
              <a:rPr lang="en-US" sz="2000" dirty="0"/>
              <a:t>Stepwise</a:t>
            </a:r>
          </a:p>
          <a:p>
            <a:pPr lvl="1"/>
            <a:r>
              <a:rPr lang="en-US" sz="2000" dirty="0"/>
              <a:t>AIC/BIC/Likelihood ratio test for nested models</a:t>
            </a:r>
          </a:p>
          <a:p>
            <a:r>
              <a:rPr lang="en-US" altLang="en-US" sz="2400" dirty="0"/>
              <a:t>Purposeful Strategy</a:t>
            </a:r>
          </a:p>
          <a:p>
            <a:pPr lvl="1"/>
            <a:r>
              <a:rPr lang="en-US" sz="2000" b="0" i="0" u="none" strike="noStrike" baseline="0" dirty="0">
                <a:latin typeface="+mj-lt"/>
              </a:rPr>
              <a:t>The model selection strategy depends to some extent on the purpose of the study.</a:t>
            </a:r>
            <a:endParaRPr lang="en-US" sz="2000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2CF51-1050-4EAE-B365-F58F14F6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9041-9F7E-4738-B0F8-659E9766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021F-5706-4CFE-AC55-DE29D496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diagnostics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B743-BDEA-4C47-9896-53738DD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08E2-7868-4D71-AA92-5247B28B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Breslow’s estimator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D0A1-760D-4D41-9134-C99E387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FB9AC-F911-416E-985D-984822487A45}"/>
              </a:ext>
            </a:extLst>
          </p:cNvPr>
          <p:cNvSpPr txBox="1"/>
          <p:nvPr/>
        </p:nvSpPr>
        <p:spPr>
          <a:xfrm>
            <a:off x="641350" y="1860509"/>
            <a:ext cx="8197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+mn-lt"/>
              </a:rPr>
              <a:t>Estimate the survival probability for a subject with a given set of covariates </a:t>
            </a:r>
            <a:r>
              <a:rPr lang="en-US" sz="2400" b="1" i="0" u="none" strike="noStrike" baseline="0" dirty="0">
                <a:latin typeface="+mn-lt"/>
              </a:rPr>
              <a:t>Z</a:t>
            </a:r>
            <a:r>
              <a:rPr lang="en-US" sz="2400" b="0" i="0" u="none" strike="noStrike" baseline="0" dirty="0">
                <a:latin typeface="+mn-lt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</a:t>
            </a:r>
            <a:r>
              <a:rPr lang="en-US" sz="2400" b="0" i="0" u="none" strike="noStrike" baseline="0" dirty="0">
                <a:latin typeface="+mn-lt"/>
              </a:rPr>
              <a:t>e estimator of the survival function is based on </a:t>
            </a:r>
            <a:r>
              <a:rPr lang="en-US" sz="2400" b="1" i="0" u="none" strike="noStrike" baseline="0" dirty="0">
                <a:latin typeface="+mn-lt"/>
              </a:rPr>
              <a:t>Breslow’s estimator </a:t>
            </a:r>
            <a:r>
              <a:rPr lang="en-US" sz="2400" b="0" i="0" u="none" strike="noStrike" baseline="0" dirty="0">
                <a:latin typeface="+mn-lt"/>
              </a:rPr>
              <a:t>of the baseline cumulative hazard 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Note: reduces to the NA estimator when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6388FF-051A-4B25-8213-36CB37B8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07" y="4236740"/>
            <a:ext cx="8413586" cy="1569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091A0D-44AF-46A7-BC5C-F939955B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5873632"/>
            <a:ext cx="914400" cy="5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8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Residuals for Survival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Cox-Snell residuals to check overall fit of the model </a:t>
            </a:r>
          </a:p>
          <a:p>
            <a:pPr eaLnBrk="1" hangingPunct="1"/>
            <a:r>
              <a:rPr lang="en-US" altLang="en-US" sz="2400" dirty="0"/>
              <a:t>Martingale residuals to check nonlinearity of a  covariate</a:t>
            </a:r>
          </a:p>
          <a:p>
            <a:pPr eaLnBrk="1" hangingPunct="1"/>
            <a:r>
              <a:rPr lang="en-US" altLang="en-US" sz="2400" dirty="0"/>
              <a:t>Deviance residuals </a:t>
            </a:r>
            <a:r>
              <a:rPr lang="en-US" sz="2400" b="0" i="0" dirty="0">
                <a:effectLst/>
              </a:rPr>
              <a:t>to identify outliers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Score residuals</a:t>
            </a:r>
            <a:r>
              <a:rPr lang="en-US" sz="2400" b="0" i="0" dirty="0">
                <a:effectLst/>
              </a:rPr>
              <a:t> to examine influential observations</a:t>
            </a:r>
          </a:p>
          <a:p>
            <a:pPr eaLnBrk="1" hangingPunct="1"/>
            <a:r>
              <a:rPr lang="en-US" altLang="en-US" sz="2400" dirty="0"/>
              <a:t>Schoenfeld residuals to test PH assumption </a:t>
            </a:r>
            <a:endParaRPr lang="en-US" sz="2400" i="0" dirty="0">
              <a:effectLst/>
            </a:endParaRPr>
          </a:p>
          <a:p>
            <a:pPr eaLnBrk="1" hangingPunct="1"/>
            <a:endParaRPr lang="en-US" altLang="en-US" sz="2800" dirty="0"/>
          </a:p>
          <a:p>
            <a:pPr marL="0" indent="0" algn="just">
              <a:buNone/>
            </a:pPr>
            <a:endParaRPr lang="en-US" sz="1600" b="0" i="0" dirty="0">
              <a:solidFill>
                <a:srgbClr val="021B34"/>
              </a:solidFill>
              <a:effectLst/>
              <a:latin typeface="Open Sans"/>
            </a:endParaRP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64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5473-38BF-44AB-B2F0-FF5CC52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PH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B9D8-00E7-40D0-9B3E-5E0306CA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Tests</a:t>
            </a:r>
          </a:p>
          <a:p>
            <a:pPr lvl="1"/>
            <a:r>
              <a:rPr lang="en-US" altLang="en-US" sz="2400" dirty="0"/>
              <a:t>Goodness of fit using Schoenfeld residuals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Testing  </a:t>
            </a:r>
            <a:r>
              <a:rPr lang="en-US" altLang="en-US" sz="2400" dirty="0">
                <a:latin typeface="+mn-lt"/>
              </a:rPr>
              <a:t>X*g(t)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in the Cox model</a:t>
            </a:r>
          </a:p>
          <a:p>
            <a:r>
              <a:rPr lang="en-US" altLang="en-US" sz="2400" dirty="0"/>
              <a:t>Graphics 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Log-log(S(t)) (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ie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. log(H(t) )</a:t>
            </a:r>
          </a:p>
          <a:p>
            <a:pPr lvl="1"/>
            <a:r>
              <a:rPr lang="en-US" altLang="en-US" sz="2400" dirty="0"/>
              <a:t>KM </a:t>
            </a:r>
          </a:p>
          <a:p>
            <a:pPr lvl="1"/>
            <a:r>
              <a:rPr lang="en-US" altLang="en-US" sz="2400" dirty="0"/>
              <a:t>Observed vs expected</a:t>
            </a:r>
          </a:p>
          <a:p>
            <a:pPr lvl="1"/>
            <a:r>
              <a:rPr lang="en-US" altLang="en-US" sz="2400" dirty="0"/>
              <a:t>Schoenfeld residuals</a:t>
            </a:r>
          </a:p>
          <a:p>
            <a:pPr lvl="2"/>
            <a:r>
              <a:rPr lang="en-US" altLang="en-US" sz="2000" dirty="0"/>
              <a:t>PH assumption is supported by a random pattern with time and refuted by a non-random pattern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1A74-AAFE-4409-9598-A9CB211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1DA6-4AA2-4441-8AA7-84245871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the Cox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C742-7F08-44AA-9276-DBEB0722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Stratified Cox PH model </a:t>
            </a:r>
            <a:r>
              <a:rPr lang="en-US" sz="2400" dirty="0"/>
              <a:t>to address the PH violation</a:t>
            </a:r>
            <a:endParaRPr lang="en-US" altLang="en-US" sz="2400" dirty="0"/>
          </a:p>
          <a:p>
            <a:pPr lvl="1"/>
            <a:r>
              <a:rPr lang="en-US" altLang="en-US" sz="2000" dirty="0"/>
              <a:t>Different baseline hazard for each stratum</a:t>
            </a:r>
          </a:p>
          <a:p>
            <a:pPr lvl="1"/>
            <a:r>
              <a:rPr lang="en-US" altLang="en-US" sz="2000" dirty="0"/>
              <a:t>Assume same beta across different strata (no interaction of the stratification factor and the other covariates in the model)</a:t>
            </a:r>
          </a:p>
          <a:p>
            <a:pPr lvl="1"/>
            <a:r>
              <a:rPr lang="en-US" altLang="en-US" sz="2000" dirty="0"/>
              <a:t>Testing the assumption: likelihood ratio test of the models with and without interactions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4A817-1731-4C59-A19D-A04A214F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C313-F603-4B27-9378-B23F5CCE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the Cox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12C7-C03C-4892-9FBF-8623102D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Address left truncation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+mn-lt"/>
            </a:endParaRPr>
          </a:p>
          <a:p>
            <a:r>
              <a:rPr lang="fr-FR" sz="2400" dirty="0" err="1">
                <a:latin typeface="+mn-lt"/>
              </a:rPr>
              <a:t>Modify</a:t>
            </a:r>
            <a:r>
              <a:rPr lang="fr-FR" sz="2400" dirty="0">
                <a:latin typeface="+mn-lt"/>
              </a:rPr>
              <a:t> the partial </a:t>
            </a:r>
            <a:r>
              <a:rPr lang="fr-FR" sz="2400" dirty="0" err="1">
                <a:latin typeface="+mn-lt"/>
              </a:rPr>
              <a:t>likelihood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using</a:t>
            </a:r>
            <a:r>
              <a:rPr lang="fr-FR" sz="2400" dirty="0">
                <a:latin typeface="+mn-lt"/>
              </a:rPr>
              <a:t> the </a:t>
            </a:r>
            <a:r>
              <a:rPr lang="fr-FR" sz="2400" dirty="0" err="1">
                <a:latin typeface="+mn-lt"/>
              </a:rPr>
              <a:t>following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risk</a:t>
            </a:r>
            <a:r>
              <a:rPr lang="fr-FR" sz="2400" dirty="0">
                <a:latin typeface="+mn-lt"/>
              </a:rPr>
              <a:t> set</a:t>
            </a:r>
            <a:endParaRPr lang="en-US" sz="2400" dirty="0">
              <a:latin typeface="+mn-lt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887D6-297D-4C04-ACB4-D4872D79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2C5EA-C6F4-4877-8CE0-6E06B120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58284" y="2503189"/>
            <a:ext cx="639018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BEE5D-433E-4A32-8C61-67DE206E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50" y="5181600"/>
            <a:ext cx="438950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3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/>
              <a:t>Survival vs. other regression</a:t>
            </a:r>
          </a:p>
        </p:txBody>
      </p:sp>
      <p:graphicFrame>
        <p:nvGraphicFramePr>
          <p:cNvPr id="68653" name="Group 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47682929"/>
              </p:ext>
            </p:extLst>
          </p:nvPr>
        </p:nvGraphicFramePr>
        <p:xfrm>
          <a:off x="533400" y="2286000"/>
          <a:ext cx="7848600" cy="4421189"/>
        </p:xfrm>
        <a:graphic>
          <a:graphicData uri="http://schemas.openxmlformats.org/drawingml/2006/table">
            <a:tbl>
              <a:tblPr/>
              <a:tblGrid>
                <a:gridCol w="232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ＭＳ Ｐゴシック" pitchFamily="-103" charset="-128"/>
                        <a:cs typeface="Helvetic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Technique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Math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Model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ＭＳ Ｐゴシック" pitchFamily="-103" charset="-128"/>
                        <a:cs typeface="Helvetic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Yields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Linear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Regression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Y=b0+b1*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x+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Symbol"/>
                          <a:ea typeface="ＭＳ Ｐゴシック" pitchFamily="-103" charset="-128"/>
                          <a:cs typeface="Helvetica" pitchFamily="34" charset="0"/>
                        </a:rPr>
                        <a:t>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ＭＳ Ｐゴシック" pitchFamily="-103" charset="-128"/>
                        <a:cs typeface="Helvetic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(linear)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Linear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changes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Logistic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Regression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Log[p/(1-p)]=b0+b1x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(sigmoidal probability)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Odds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ratio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Survival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Analysis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h(t)=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h0(t)exp(b0+b1x)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  <a:cs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Hazard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ＭＳ Ｐゴシック" pitchFamily="-103" charset="-128"/>
                          <a:cs typeface="Helvetica" pitchFamily="34" charset="0"/>
                        </a:rPr>
                        <a:t>ratio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92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ADFC-7AC9-4AC0-9ECC-FD03A7A7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A488-F586-4532-89BF-D24F1442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in conducting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661D-85B2-43F9-9059-804177B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6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071-A6E5-4AAB-A4D7-3A3120CF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1911-4719-4BBC-99B6-7A280EFF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1: understand/define the questions, study design, and the type of data</a:t>
            </a:r>
          </a:p>
          <a:p>
            <a:pPr lvl="1"/>
            <a:r>
              <a:rPr lang="en-US" sz="2400" dirty="0"/>
              <a:t>What is the goal(s) of analysis?</a:t>
            </a:r>
          </a:p>
          <a:p>
            <a:pPr lvl="1"/>
            <a:r>
              <a:rPr lang="en-US" sz="2400" dirty="0"/>
              <a:t>Are the observations independent?</a:t>
            </a:r>
          </a:p>
          <a:p>
            <a:pPr lvl="1"/>
            <a:r>
              <a:rPr lang="en-US" sz="2400" dirty="0"/>
              <a:t>Are the comparison groups independent?</a:t>
            </a:r>
          </a:p>
          <a:p>
            <a:pPr lvl="1"/>
            <a:r>
              <a:rPr lang="en-US" sz="2400" dirty="0"/>
              <a:t>What is the type of outcomes/response variables?</a:t>
            </a:r>
          </a:p>
          <a:p>
            <a:r>
              <a:rPr lang="en-US" sz="2800" dirty="0"/>
              <a:t>Think about: what results to present? How to present the results? Tables? Figures?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34DC-9B80-4841-B17D-AA466940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0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A3C5-1AD9-4078-92D3-315B595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E49A-DA8D-4C9A-8C03-4E983F97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2: develop an analysis plan based on the goals, the design and the type of data</a:t>
            </a:r>
          </a:p>
          <a:p>
            <a:pPr lvl="1"/>
            <a:r>
              <a:rPr lang="en-US" sz="2400" dirty="0"/>
              <a:t>Define survival outcome and censoring (and truncation) mechanism; consider or define</a:t>
            </a:r>
          </a:p>
          <a:p>
            <a:pPr lvl="2"/>
            <a:r>
              <a:rPr lang="en-US" sz="2000" dirty="0"/>
              <a:t>What is the time scale?</a:t>
            </a:r>
          </a:p>
          <a:p>
            <a:pPr lvl="2"/>
            <a:r>
              <a:rPr lang="en-US" sz="2000" dirty="0"/>
              <a:t>What is the time origin? </a:t>
            </a:r>
          </a:p>
          <a:p>
            <a:pPr lvl="2"/>
            <a:r>
              <a:rPr lang="en-US" sz="2000" dirty="0"/>
              <a:t>What is the event of interest (based on the questions)?</a:t>
            </a:r>
          </a:p>
          <a:p>
            <a:pPr lvl="2"/>
            <a:r>
              <a:rPr lang="en-US" sz="2000" dirty="0"/>
              <a:t>What is the censoring (and truncation) mechanism (based on the study design and data collections)?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AA19-84D5-4F0B-81BC-A5E07C73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4369" y="6400800"/>
            <a:ext cx="1905000" cy="457200"/>
          </a:xfrm>
        </p:spPr>
        <p:txBody>
          <a:bodyPr/>
          <a:lstStyle/>
          <a:p>
            <a:fld id="{6BE01D46-CD45-4358-B783-23D7B518298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A3C5-1AD9-4078-92D3-315B595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E49A-DA8D-4C9A-8C03-4E983F97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3: data check, quality control and data cleaning</a:t>
            </a:r>
          </a:p>
          <a:p>
            <a:pPr lvl="1"/>
            <a:r>
              <a:rPr lang="en-US" sz="2000" dirty="0"/>
              <a:t>Using descriptive statistics and graphics</a:t>
            </a:r>
          </a:p>
          <a:p>
            <a:pPr lvl="1"/>
            <a:r>
              <a:rPr lang="en-US" sz="2000" dirty="0"/>
              <a:t>Continuous variables: means, std, median, interquartile range (IQR) (the third quartile – the first quartile), min, max for continuous</a:t>
            </a:r>
          </a:p>
          <a:p>
            <a:pPr lvl="1"/>
            <a:r>
              <a:rPr lang="en-US" sz="2000" dirty="0"/>
              <a:t>Categorical variables: frequency and % </a:t>
            </a:r>
          </a:p>
          <a:p>
            <a:pPr lvl="1"/>
            <a:r>
              <a:rPr lang="en-US" sz="2000" dirty="0"/>
              <a:t>Survival data: KM curves, mean and median survival time</a:t>
            </a:r>
          </a:p>
          <a:p>
            <a:pPr lvl="1"/>
            <a:r>
              <a:rPr lang="en-US" sz="2000" dirty="0"/>
              <a:t>Compare with data ranges/definitions in data codebook or dictionary to see whether there are discrepancies and/or errors. </a:t>
            </a:r>
          </a:p>
          <a:p>
            <a:pPr lvl="1"/>
            <a:r>
              <a:rPr lang="en-US" sz="2000" dirty="0"/>
              <a:t>Check whether the lowest and highest values are clinically feasible and valid for quality control</a:t>
            </a:r>
          </a:p>
          <a:p>
            <a:pPr lvl="1"/>
            <a:r>
              <a:rPr lang="en-US" sz="2000" dirty="0"/>
              <a:t>Look at missing data rate and pattern, censoring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AA19-84D5-4F0B-81BC-A5E07C73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4369" y="6400800"/>
            <a:ext cx="1905000" cy="457200"/>
          </a:xfrm>
        </p:spPr>
        <p:txBody>
          <a:bodyPr/>
          <a:lstStyle/>
          <a:p>
            <a:fld id="{6BE01D46-CD45-4358-B783-23D7B518298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Review</a:t>
            </a:r>
          </a:p>
          <a:p>
            <a:r>
              <a:rPr lang="en-US" altLang="en-US" sz="2800" dirty="0"/>
              <a:t>Projects </a:t>
            </a:r>
          </a:p>
          <a:p>
            <a:r>
              <a:rPr lang="en-US" altLang="en-US" sz="2800" dirty="0"/>
              <a:t>Lab</a:t>
            </a:r>
            <a:endParaRPr lang="en-US" altLang="en-US" sz="2400" dirty="0"/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FD37-C5F1-42A9-AAE8-632C6776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6FBE-B41B-4AC6-9782-B1FCCD86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4: first look at data, all data and by comparison groups (e.g. treatment) using simple methods and graphics</a:t>
            </a:r>
          </a:p>
          <a:p>
            <a:pPr lvl="1"/>
            <a:r>
              <a:rPr lang="en-US" sz="2000" dirty="0"/>
              <a:t>Gain initial impression about the data and the simple comparison (t test/ANOVA/</a:t>
            </a:r>
            <a:r>
              <a:rPr lang="en-US" sz="2000" dirty="0" err="1"/>
              <a:t>Chisquared</a:t>
            </a:r>
            <a:r>
              <a:rPr lang="en-US" sz="2000" dirty="0"/>
              <a:t>/Fisher’s exact) </a:t>
            </a:r>
          </a:p>
          <a:p>
            <a:pPr lvl="1"/>
            <a:r>
              <a:rPr lang="en-US" sz="2000" dirty="0"/>
              <a:t>Consider whether data transformation is needed</a:t>
            </a:r>
          </a:p>
          <a:p>
            <a:pPr lvl="1"/>
            <a:r>
              <a:rPr lang="en-US" sz="2000" dirty="0"/>
              <a:t>Identify potential outliers (not proper to  exclude them without scientific reasons)</a:t>
            </a:r>
          </a:p>
          <a:p>
            <a:pPr lvl="1"/>
            <a:r>
              <a:rPr lang="en-US" sz="2000" dirty="0" err="1"/>
              <a:t>Logrank</a:t>
            </a:r>
            <a:r>
              <a:rPr lang="en-US" sz="2000" dirty="0"/>
              <a:t> tests for comparing survival curves (categorical predictors)</a:t>
            </a:r>
          </a:p>
          <a:p>
            <a:pPr lvl="1"/>
            <a:r>
              <a:rPr lang="en-US" sz="2000" dirty="0"/>
              <a:t>Cox model on one continuous predictor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1E64-56B0-4624-91F2-98E68FC0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descriptive statistics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First, look at your data for potential problems (errors, outliers). Be sure to consider missing data as well as recorded.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Second, think of how to summarize: “Table 1”.  Basic numerical descriptive summaries.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Third, look at the picture of the data: what does the picture tell you, and what problems might you have in analysis?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The simple data description reveals whether there is an interesting difference between comparison groups worthy of further statistical investigation</a:t>
            </a:r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132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1C40-FB05-4D08-B298-CD9517F0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E322-2AE5-49B5-8FF6-8E52110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5: model building and interpretation </a:t>
            </a:r>
          </a:p>
          <a:p>
            <a:pPr lvl="1"/>
            <a:r>
              <a:rPr lang="en-US" sz="2400" dirty="0"/>
              <a:t>Select proper analysis methods/models based on both statistical and scientific reasons</a:t>
            </a:r>
          </a:p>
          <a:p>
            <a:pPr lvl="1"/>
            <a:r>
              <a:rPr lang="en-US" sz="2400" dirty="0"/>
              <a:t>What covariates to include in the (Cox) model? interaction terms? Categorical or continuous version of a variable? </a:t>
            </a:r>
          </a:p>
          <a:p>
            <a:pPr lvl="1"/>
            <a:r>
              <a:rPr lang="en-US" sz="2400" dirty="0"/>
              <a:t>Need to be able to interpret your results, e.g. parameter estimates in the Cox model. If it does not make sense scientifically, reconsider your model.</a:t>
            </a:r>
          </a:p>
          <a:p>
            <a:pPr lvl="1"/>
            <a:r>
              <a:rPr lang="en-US" sz="2400" dirty="0"/>
              <a:t>Model diagnostics, especially, the PH 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DDAC7-D46E-4831-A168-46B96C7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FCD8-E336-4E4B-B6FB-2BF9EFE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EB5D-6D6D-4F45-8AE7-3543186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6: </a:t>
            </a:r>
            <a:r>
              <a:rPr lang="en-US" dirty="0"/>
              <a:t>interpret results and write a report/paper.</a:t>
            </a:r>
          </a:p>
          <a:p>
            <a:pPr lvl="1"/>
            <a:r>
              <a:rPr lang="en-US" dirty="0"/>
              <a:t>What results to present? </a:t>
            </a:r>
          </a:p>
          <a:p>
            <a:pPr lvl="1"/>
            <a:r>
              <a:rPr lang="en-US" dirty="0"/>
              <a:t>How to present the results? Tables? Figures? </a:t>
            </a:r>
          </a:p>
          <a:p>
            <a:pPr lvl="1"/>
            <a:r>
              <a:rPr lang="en-US" dirty="0"/>
              <a:t>What do they mean? Can they answer your questions? How do they answer your questions?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78491-D474-4E78-AC2F-3F7AC035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kern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Project 1</a:t>
            </a:r>
            <a:endParaRPr lang="en-US" altLang="en-US" dirty="0">
              <a:latin typeface="Helvetic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300"/>
            <a:ext cx="8229600" cy="47545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Project 1</a:t>
            </a:r>
            <a:r>
              <a:rPr lang="en-US" sz="28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(25%)</a:t>
            </a:r>
            <a:r>
              <a:rPr lang="en-US" altLang="en-US" sz="2800" dirty="0"/>
              <a:t> will include the following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Identify a dataset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Specify the hypothesis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Define event and time and censoring/truncation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Propose appropriate survival analysis and then perform the analysis to analyze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Writing a final report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using the </a:t>
            </a:r>
            <a:r>
              <a:rPr lang="en-US" sz="2400" i="1" dirty="0">
                <a:effectLst/>
                <a:ea typeface="Times New Roman" panose="02020603050405020304" pitchFamily="18" charset="0"/>
              </a:rPr>
              <a:t>Publication Manual of the American Psychological Association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format (</a:t>
            </a:r>
            <a:r>
              <a:rPr lang="en-US" sz="2400" dirty="0">
                <a:effectLst/>
                <a:ea typeface="Times New Roman" panose="02020603050405020304" pitchFamily="18" charset="0"/>
                <a:hlinkClick r:id="rId2"/>
              </a:rPr>
              <a:t>https://apastyle.apa.org/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) (you can look at a paper in the journal to get a good idea of the format)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sz="2400" b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 </a:t>
            </a:r>
            <a:r>
              <a:rPr lang="en-US" sz="2400" b="1" spc="-15" dirty="0"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en-US" sz="2400" b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 codes along with comments in Appendix. </a:t>
            </a:r>
          </a:p>
        </p:txBody>
      </p:sp>
    </p:spTree>
    <p:extLst>
      <p:ext uri="{BB962C8B-B14F-4D97-AF65-F5344CB8AC3E}">
        <p14:creationId xmlns:p14="http://schemas.microsoft.com/office/powerpoint/2010/main" val="607553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16D8-B0B1-4DBD-963D-7D5235E4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4400" kern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roject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D7B0-D600-42B5-8501-ABDFF9C3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7713"/>
            <a:ext cx="7869237" cy="41148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-457200" algn="l"/>
                <a:tab pos="685800" algn="l"/>
              </a:tabLst>
            </a:pPr>
            <a:r>
              <a:rPr lang="en-US" sz="24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Report: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4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method section, describe in detail the primary analysis methods used, including </a:t>
            </a:r>
            <a:r>
              <a:rPr lang="en-US" sz="2400" b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assumptions, and theoretical derivation</a:t>
            </a:r>
            <a:r>
              <a:rPr lang="en-US" sz="24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4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result section, include </a:t>
            </a:r>
            <a:r>
              <a:rPr lang="en-US" sz="2400" b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interpretations</a:t>
            </a:r>
            <a:r>
              <a:rPr lang="en-US" sz="24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your results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CANNOT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collaborate on the project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26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32A6-8759-4302-9C7E-3C45C43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4400" kern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roject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F5ED-7ECE-4C63-8EE0-F2B14237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2 (25%)</a:t>
            </a:r>
            <a:r>
              <a:rPr lang="en-US" sz="2000" spc="-15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/>
              <a:t>will include the following tasks:</a:t>
            </a:r>
            <a:endParaRPr lang="en-US" sz="2000" spc="-15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entify a medical paper published in journals such as </a:t>
            </a:r>
            <a:r>
              <a:rPr lang="en-US" sz="2000" i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JAMA, </a:t>
            </a:r>
            <a:r>
              <a:rPr lang="en-US" sz="20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JAMA Oncol, Cancer, </a:t>
            </a:r>
            <a:r>
              <a:rPr lang="en-US" sz="2000" i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Clinical Trials, </a:t>
            </a:r>
            <a:r>
              <a:rPr lang="en-US" sz="20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Cancer Epidemiol Biomarkers </a:t>
            </a:r>
            <a:r>
              <a:rPr lang="en-US" sz="20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Journal of the Academy of Nutrition and Dietetics, </a:t>
            </a:r>
            <a:r>
              <a:rPr lang="en-US" sz="2000" i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American Journal of Epidemiology, American Journal of Public Health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spc="-15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altLang="en-US" sz="2000" dirty="0"/>
              <a:t>Understand event and time and censoring/truncation mechanism in the paper and the primary hypothesis of the paper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Simulate the data using the values presented in the paper, with a combination of 3 categorical and continuous variables.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 the simulated data using various methods you have learned and explain why you choose these methods. </a:t>
            </a:r>
            <a:endParaRPr lang="en-US" sz="2000" spc="-15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70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32A6-8759-4302-9C7E-3C45C43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4400" kern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roject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F5ED-7ECE-4C63-8EE0-F2B14237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7772400" cy="4114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Derive formulas for the primary analysis method including assumptions.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a typeface="Calibri" panose="020F0502020204030204" pitchFamily="34" charset="0"/>
                <a:cs typeface="Times New Roman" panose="02020603050405020304" pitchFamily="18" charset="0"/>
              </a:rPr>
              <a:t>Re-generate major 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 reported in the paper, including tables</a:t>
            </a:r>
            <a:r>
              <a:rPr lang="en-US" sz="2000" spc="-15" dirty="0"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figures.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spc="-15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rite a report using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Statistics in Medicine format (</a:t>
            </a: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2"/>
              </a:rPr>
              <a:t>https://onlinelibrary.wiley.com/page/journal/10970258/homepage/la_tex_class_file.htm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) for Project 2</a:t>
            </a:r>
            <a:endParaRPr lang="en-US" sz="2000" spc="-15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b="1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 ALL software codes with comments in Appendix.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CANNOT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collaborate on the project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An example of how to write about simulated data: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Batang" panose="02030600000101010101" pitchFamily="18" charset="-127"/>
              </a:rPr>
              <a:t>Qi L</a:t>
            </a:r>
            <a:r>
              <a:rPr lang="en-US" sz="1800" dirty="0">
                <a:effectLst/>
                <a:latin typeface="Calibri" panose="020F0502020204030204" pitchFamily="34" charset="0"/>
                <a:ea typeface="Batang" panose="02030600000101010101" pitchFamily="18" charset="-127"/>
              </a:rPr>
              <a:t>, Wang Y-F, He Y. A Comparison of Multiple Imputation and Fully Augmented Weighted Estimators for Cox Regression with Missing Covariates. </a:t>
            </a:r>
            <a:r>
              <a:rPr lang="en-US" sz="1800" u="sng" dirty="0">
                <a:effectLst/>
                <a:latin typeface="Calibri" panose="020F0502020204030204" pitchFamily="34" charset="0"/>
                <a:ea typeface="Batang" panose="02030600000101010101" pitchFamily="18" charset="-127"/>
              </a:rPr>
              <a:t>Statistics in Medicine</a:t>
            </a:r>
            <a:r>
              <a:rPr lang="en-US" sz="1800" dirty="0">
                <a:effectLst/>
                <a:latin typeface="Calibri" panose="020F0502020204030204" pitchFamily="34" charset="0"/>
                <a:ea typeface="Batang" panose="02030600000101010101" pitchFamily="18" charset="-127"/>
              </a:rPr>
              <a:t>, 2010; 29(25): 2592-2604.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-457200" algn="l"/>
                <a:tab pos="685800" algn="l"/>
              </a:tabLs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https://www.ncbi.nlm.nih.gov/pmc/articles/PMC4022355/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-457200" algn="l"/>
                <a:tab pos="685800" algn="l"/>
              </a:tabLs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6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1B0D-1E87-4E66-86B9-9C42D1DD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9189-484B-465E-975B-EE7F7439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Presentation: choose one project for a 5 minutes presentation + 2 - 3 minutes of QA.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12/8, 12/10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First draft of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reports of b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 projects will be due by 12/12/2020. 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Final reports of b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 projects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will be due by 12/18/2020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r>
              <a:rPr lang="en-US" sz="2000" b="1" spc="-15" dirty="0">
                <a:ea typeface="Calibri" panose="020F0502020204030204" pitchFamily="34" charset="0"/>
                <a:cs typeface="Times New Roman" panose="02020603050405020304" pitchFamily="18" charset="0"/>
              </a:rPr>
              <a:t>Final summary report 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(10%): review and summarize useful things you have learned in this course and how you have applied them </a:t>
            </a:r>
            <a:r>
              <a:rPr lang="en-US" sz="2000" spc="-15" dirty="0">
                <a:ea typeface="Calibri" panose="020F0502020204030204" pitchFamily="34" charset="0"/>
                <a:cs typeface="Times New Roman" panose="02020603050405020304" pitchFamily="18" charset="0"/>
              </a:rPr>
              <a:t>and/or </a:t>
            </a:r>
            <a:r>
              <a:rPr lang="en-US" sz="2000" spc="-1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plan to apply them in your future research or career. Due by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12/18/2020</a:t>
            </a:r>
            <a:endParaRPr lang="en-US" sz="2000" spc="-15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endParaRPr lang="en-U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tabLst>
                <a:tab pos="-457200" algn="l"/>
                <a:tab pos="685800" algn="l"/>
              </a:tabLst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7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A79C-495B-483A-B1C9-821E986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496F-3CDC-4225-B342-1F6FB07E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example</a:t>
            </a:r>
          </a:p>
          <a:p>
            <a:pPr marL="0" indent="0">
              <a:buNone/>
            </a:pPr>
            <a:r>
              <a:rPr lang="en-US" dirty="0"/>
              <a:t>https://www.ncbi.nlm.nih.gov/pmc/articles/PMC4430092/pdf/nihms-669269.pdf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2AD2-D9C6-407C-93B9-802D91AA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87509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tx2"/>
                </a:solidFill>
              </a:rPr>
              <a:t>Stratified Cox PH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8182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n-lt"/>
              </a:rPr>
              <a:t>Formula of a stratified Cox PH model</a:t>
            </a:r>
            <a:br>
              <a:rPr lang="en-US" altLang="en-US" sz="2000" dirty="0">
                <a:latin typeface="+mn-lt"/>
              </a:rPr>
            </a:br>
            <a:endParaRPr lang="en-US" altLang="en-US" sz="2000" dirty="0">
              <a:latin typeface="+mn-lt"/>
            </a:endParaRPr>
          </a:p>
          <a:p>
            <a:pPr eaLnBrk="1" hangingPunct="1"/>
            <a:r>
              <a:rPr lang="en-US" altLang="en-US" sz="2000" dirty="0">
                <a:latin typeface="+mn-lt"/>
              </a:rPr>
              <a:t>Assumptions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Each of the G groups has it’s own baseline hazard function.</a:t>
            </a:r>
          </a:p>
          <a:p>
            <a:pPr lvl="1" eaLnBrk="1" hangingPunct="1"/>
            <a:r>
              <a:rPr lang="en-US" altLang="en-US" sz="1800" dirty="0">
                <a:latin typeface="+mn-lt"/>
              </a:rPr>
              <a:t>But with same regression coefficients, i.e. hazard ratio same for each stratum. (no interaction assumption)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+mn-lt"/>
              </a:rPr>
              <a:t>Stratification of predictors not satisfying PH assumption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+mn-lt"/>
              </a:rPr>
              <a:t>Includes predictors satisfying PH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+mn-lt"/>
              </a:rPr>
              <a:t>Does not include stratified variables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Note: A single value for the hazard ratio for the stratification variable is not appropriate if it doesn’t satisfy the PH assumption, because the hazard ratio varies with time.</a:t>
            </a:r>
            <a:endParaRPr lang="en-US" altLang="en-US" sz="2000" dirty="0">
              <a:latin typeface="+mn-lt"/>
            </a:endParaRPr>
          </a:p>
          <a:p>
            <a:pPr marL="457200" lvl="1" indent="0" eaLnBrk="1" hangingPunct="1">
              <a:buNone/>
            </a:pPr>
            <a:endParaRPr lang="en-US" altLang="en-US" sz="2400" dirty="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35915621"/>
              </p:ext>
            </p:extLst>
          </p:nvPr>
        </p:nvGraphicFramePr>
        <p:xfrm>
          <a:off x="2628900" y="2362200"/>
          <a:ext cx="525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4" imgW="2628900" imgH="266700" progId="Equation.3">
                  <p:embed/>
                </p:oleObj>
              </mc:Choice>
              <mc:Fallback>
                <p:oleObj name="Equation" r:id="rId4" imgW="2628900" imgH="2667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362200"/>
                        <a:ext cx="525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8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1930-C0DA-4B7C-A84F-8673B5E7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likelihood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AD98D-EF40-4210-B7D2-EA950FFA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2162931"/>
            <a:ext cx="8083209" cy="2532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A770-E8F8-499D-B407-51163444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CE990-6280-496A-A1FB-A258D3AE3260}"/>
              </a:ext>
            </a:extLst>
          </p:cNvPr>
          <p:cNvSpPr txBox="1"/>
          <p:nvPr/>
        </p:nvSpPr>
        <p:spPr>
          <a:xfrm>
            <a:off x="762000" y="4704487"/>
            <a:ext cx="762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fitted stratified Cox model will yield different estimated survival curves for each stratum because the baseline hazard functions are different for each stratum.</a:t>
            </a:r>
          </a:p>
        </p:txBody>
      </p:sp>
    </p:spTree>
    <p:extLst>
      <p:ext uri="{BB962C8B-B14F-4D97-AF65-F5344CB8AC3E}">
        <p14:creationId xmlns:p14="http://schemas.microsoft.com/office/powerpoint/2010/main" val="53893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A1B4-7CC5-4060-9F48-784476E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A653-EC81-45F0-AECD-C4B12316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brief review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BB55-1B3A-4859-9E11-10567806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620000" cy="8683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What’s survival data?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057400"/>
            <a:ext cx="8458200" cy="4906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Survival data consists of an event (binary) and time to the event (continuous).</a:t>
            </a:r>
          </a:p>
          <a:p>
            <a:pPr eaLnBrk="1" hangingPunct="1"/>
            <a:r>
              <a:rPr lang="en-US" altLang="en-US" sz="2400" dirty="0"/>
              <a:t>Event time T, censoring time C, event indicator delta=I(T observed) = I(event observed)</a:t>
            </a:r>
          </a:p>
          <a:p>
            <a:pPr lvl="1"/>
            <a:r>
              <a:rPr lang="en-US" altLang="en-US" sz="2000" dirty="0"/>
              <a:t>Assuming right censoring, observed time X = min(T, C)</a:t>
            </a:r>
          </a:p>
          <a:p>
            <a:pPr lvl="1"/>
            <a:r>
              <a:rPr lang="en-US" altLang="en-US" sz="2000" dirty="0"/>
              <a:t>(</a:t>
            </a:r>
            <a:r>
              <a:rPr lang="en-US" altLang="en-US" sz="2000" dirty="0" err="1"/>
              <a:t>X_i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delta_i</a:t>
            </a:r>
            <a:r>
              <a:rPr lang="en-US" altLang="en-US" sz="2000" dirty="0"/>
              <a:t>),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=1,…, n </a:t>
            </a:r>
            <a:r>
              <a:rPr lang="en-US" altLang="en-US" sz="2000" dirty="0" err="1"/>
              <a:t>iid</a:t>
            </a:r>
            <a:r>
              <a:rPr lang="en-US" altLang="en-US" sz="2000" dirty="0"/>
              <a:t> </a:t>
            </a:r>
          </a:p>
          <a:p>
            <a:r>
              <a:rPr lang="en-US" altLang="en-US" sz="2400" dirty="0"/>
              <a:t>Key difference: two components and not all event times can be observed.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89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3BD2-AC2A-4B0E-BE62-A6F2FA5A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 and truncation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732-F6F2-4180-9F25-451C492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u="none" strike="noStrike" baseline="0" dirty="0"/>
              <a:t>Censoring</a:t>
            </a:r>
            <a:r>
              <a:rPr lang="en-US" sz="2400" b="0" i="0" u="none" strike="noStrike" baseline="0" dirty="0"/>
              <a:t>: </a:t>
            </a:r>
            <a:r>
              <a:rPr lang="en-US" altLang="en-US" sz="2400" dirty="0"/>
              <a:t>A censored observation arises when the exact failure time is unknown, but </a:t>
            </a:r>
            <a:r>
              <a:rPr lang="en-US" sz="2400" b="0" i="0" u="none" strike="noStrike" baseline="0" dirty="0"/>
              <a:t>we know whether the event happened or not. </a:t>
            </a:r>
            <a:r>
              <a:rPr lang="en-US" sz="2400" dirty="0"/>
              <a:t>We have partial information of a censored subject.</a:t>
            </a:r>
            <a:endParaRPr lang="en-US" sz="2400" b="0" i="0" u="none" strike="noStrike" baseline="0" dirty="0"/>
          </a:p>
          <a:p>
            <a:r>
              <a:rPr lang="en-US" sz="2400" b="1" dirty="0"/>
              <a:t>T</a:t>
            </a:r>
            <a:r>
              <a:rPr lang="en-US" sz="2400" b="1" i="0" u="none" strike="noStrike" baseline="0" dirty="0"/>
              <a:t>runcation</a:t>
            </a:r>
            <a:r>
              <a:rPr lang="en-US" sz="2400" dirty="0"/>
              <a:t>: </a:t>
            </a:r>
            <a:r>
              <a:rPr lang="en-US" altLang="en-US" sz="2400" dirty="0"/>
              <a:t>A truncated observation is one which is </a:t>
            </a:r>
            <a:r>
              <a:rPr lang="en-US" altLang="en-US" sz="2400" dirty="0">
                <a:solidFill>
                  <a:srgbClr val="FF0000"/>
                </a:solidFill>
              </a:rPr>
              <a:t>unobservable</a:t>
            </a:r>
            <a:r>
              <a:rPr lang="en-US" altLang="en-US" sz="2400" dirty="0"/>
              <a:t> due to a selection process inherent in the study design,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., we only observe those with event times falling in a time window</a:t>
            </a:r>
            <a:r>
              <a:rPr lang="en-US" sz="2000" b="0" i="0" u="none" strike="noStrike" baseline="0" dirty="0"/>
              <a:t>. </a:t>
            </a:r>
            <a:r>
              <a:rPr lang="en-US" sz="2400" b="0" i="0" u="none" strike="noStrike" baseline="0" dirty="0"/>
              <a:t>We do not have any information about the truncated subjects.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B50F-948E-4020-A78D-F30821CD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046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2738</Words>
  <Application>Microsoft Office PowerPoint</Application>
  <PresentationFormat>On-screen Show (4:3)</PresentationFormat>
  <Paragraphs>350</Paragraphs>
  <Slides>49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Open Sans</vt:lpstr>
      <vt:lpstr>Arial</vt:lpstr>
      <vt:lpstr>Calibri</vt:lpstr>
      <vt:lpstr>Cambria Math</vt:lpstr>
      <vt:lpstr>Helvetica</vt:lpstr>
      <vt:lpstr>Tahoma</vt:lpstr>
      <vt:lpstr>Times New Roman Symbol</vt:lpstr>
      <vt:lpstr>Wingdings</vt:lpstr>
      <vt:lpstr>Blends</vt:lpstr>
      <vt:lpstr>Equation</vt:lpstr>
      <vt:lpstr>STA/BST 222 Survival Analysis    Lecture 18  </vt:lpstr>
      <vt:lpstr>  How to contact me </vt:lpstr>
      <vt:lpstr>How to contact TA</vt:lpstr>
      <vt:lpstr>Focus</vt:lpstr>
      <vt:lpstr>Stratified Cox PH Model</vt:lpstr>
      <vt:lpstr>Partial likelihood</vt:lpstr>
      <vt:lpstr>What did we learn?</vt:lpstr>
      <vt:lpstr>What’s survival data?</vt:lpstr>
      <vt:lpstr>Censoring and truncation</vt:lpstr>
      <vt:lpstr>Typical Censoring Mechanisms</vt:lpstr>
      <vt:lpstr>How to describe survival data?</vt:lpstr>
      <vt:lpstr>Relationship between survivor and hazard functions</vt:lpstr>
      <vt:lpstr>Likelihood Construction </vt:lpstr>
      <vt:lpstr>PowerPoint Presentation</vt:lpstr>
      <vt:lpstr>Nonparametric methods for estimating survival function</vt:lpstr>
      <vt:lpstr>Assumptions behind KM and NA estimators</vt:lpstr>
      <vt:lpstr>Confidence interval vs confidence bands</vt:lpstr>
      <vt:lpstr>CI and CB</vt:lpstr>
      <vt:lpstr>PowerPoint Presentation</vt:lpstr>
      <vt:lpstr>Tests </vt:lpstr>
      <vt:lpstr>PowerPoint Presentation</vt:lpstr>
      <vt:lpstr>Limitations with nonparametric method  </vt:lpstr>
      <vt:lpstr>Semiparametric proportional hazards model</vt:lpstr>
      <vt:lpstr>PH assumption and interpretation</vt:lpstr>
      <vt:lpstr>Estimation using partial likelihood</vt:lpstr>
      <vt:lpstr>Hypothesis testing</vt:lpstr>
      <vt:lpstr>PowerPoint Presentation</vt:lpstr>
      <vt:lpstr>Model building</vt:lpstr>
      <vt:lpstr>PowerPoint Presentation</vt:lpstr>
      <vt:lpstr>Breslow’s estimator </vt:lpstr>
      <vt:lpstr>Residuals for Survival Data</vt:lpstr>
      <vt:lpstr>Check PH assumption</vt:lpstr>
      <vt:lpstr>Extension of the Cox model</vt:lpstr>
      <vt:lpstr>Extension of the Cox model</vt:lpstr>
      <vt:lpstr>Survival vs. other regression</vt:lpstr>
      <vt:lpstr>PowerPoint Presentation</vt:lpstr>
      <vt:lpstr>Steps in conducting data analysis</vt:lpstr>
      <vt:lpstr>Steps in conducting data analysis</vt:lpstr>
      <vt:lpstr>Steps in conducting data analysis</vt:lpstr>
      <vt:lpstr>Steps in conducting data analysis</vt:lpstr>
      <vt:lpstr>Remarks on descriptive statistics</vt:lpstr>
      <vt:lpstr>Steps in conducting data analysis</vt:lpstr>
      <vt:lpstr>Steps in conducting data analysis</vt:lpstr>
      <vt:lpstr>Project 1</vt:lpstr>
      <vt:lpstr>Project 1</vt:lpstr>
      <vt:lpstr>Project 2</vt:lpstr>
      <vt:lpstr>Project 2</vt:lpstr>
      <vt:lpstr>Notes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STA/BST 222 Survival Analysis    Lecture 13</dc:title>
  <dc:creator>Lihong Qi</dc:creator>
  <cp:lastModifiedBy>Lihong Qi</cp:lastModifiedBy>
  <cp:revision>245</cp:revision>
  <dcterms:created xsi:type="dcterms:W3CDTF">2020-11-13T00:29:06Z</dcterms:created>
  <dcterms:modified xsi:type="dcterms:W3CDTF">2020-12-04T00:38:11Z</dcterms:modified>
</cp:coreProperties>
</file>