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387" r:id="rId4"/>
    <p:sldId id="282" r:id="rId5"/>
    <p:sldId id="456" r:id="rId6"/>
    <p:sldId id="349" r:id="rId7"/>
    <p:sldId id="404" r:id="rId8"/>
    <p:sldId id="432" r:id="rId9"/>
    <p:sldId id="437" r:id="rId10"/>
    <p:sldId id="438" r:id="rId11"/>
    <p:sldId id="439" r:id="rId12"/>
    <p:sldId id="351" r:id="rId13"/>
    <p:sldId id="361" r:id="rId14"/>
    <p:sldId id="360" r:id="rId15"/>
    <p:sldId id="429" r:id="rId16"/>
    <p:sldId id="430" r:id="rId17"/>
    <p:sldId id="431" r:id="rId18"/>
    <p:sldId id="352" r:id="rId19"/>
    <p:sldId id="436" r:id="rId20"/>
    <p:sldId id="440" r:id="rId21"/>
    <p:sldId id="406" r:id="rId22"/>
    <p:sldId id="407" r:id="rId23"/>
    <p:sldId id="408" r:id="rId24"/>
    <p:sldId id="441" r:id="rId25"/>
    <p:sldId id="409" r:id="rId26"/>
    <p:sldId id="269" r:id="rId27"/>
    <p:sldId id="270" r:id="rId28"/>
    <p:sldId id="271" r:id="rId29"/>
    <p:sldId id="261" r:id="rId30"/>
    <p:sldId id="259" r:id="rId31"/>
    <p:sldId id="272" r:id="rId32"/>
    <p:sldId id="273" r:id="rId33"/>
    <p:sldId id="274" r:id="rId34"/>
    <p:sldId id="276" r:id="rId35"/>
    <p:sldId id="446" r:id="rId36"/>
    <p:sldId id="450" r:id="rId37"/>
    <p:sldId id="266" r:id="rId38"/>
    <p:sldId id="277" r:id="rId39"/>
    <p:sldId id="452" r:id="rId40"/>
    <p:sldId id="263" r:id="rId41"/>
    <p:sldId id="453" r:id="rId42"/>
    <p:sldId id="454" r:id="rId43"/>
    <p:sldId id="279" r:id="rId44"/>
    <p:sldId id="340" r:id="rId45"/>
    <p:sldId id="283" r:id="rId46"/>
    <p:sldId id="284" r:id="rId47"/>
    <p:sldId id="342" r:id="rId48"/>
    <p:sldId id="396" r:id="rId49"/>
    <p:sldId id="455" r:id="rId50"/>
    <p:sldId id="286" r:id="rId51"/>
    <p:sldId id="289" r:id="rId52"/>
    <p:sldId id="287" r:id="rId53"/>
    <p:sldId id="293" r:id="rId54"/>
    <p:sldId id="290" r:id="rId55"/>
    <p:sldId id="291" r:id="rId56"/>
    <p:sldId id="463" r:id="rId57"/>
    <p:sldId id="401" r:id="rId58"/>
    <p:sldId id="460" r:id="rId59"/>
    <p:sldId id="458" r:id="rId60"/>
    <p:sldId id="445" r:id="rId61"/>
    <p:sldId id="457" r:id="rId62"/>
    <p:sldId id="461" r:id="rId63"/>
  </p:sldIdLst>
  <p:sldSz cx="9144000" cy="6858000" type="screen4x3"/>
  <p:notesSz cx="7045325" cy="9345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twadmin" initials="n" lastIdx="5" clrIdx="0"/>
  <p:cmAuthor id="1" name="Lihong Qi" initials="LQ" lastIdx="1" clrIdx="1">
    <p:extLst>
      <p:ext uri="{19B8F6BF-5375-455C-9EA6-DF929625EA0E}">
        <p15:presenceInfo xmlns:p15="http://schemas.microsoft.com/office/powerpoint/2012/main" userId="S::lhqi@ucdavis.edu::15369d7a-d309-4c75-8c7d-3c5254ba3b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3792" autoAdjust="0"/>
  </p:normalViewPr>
  <p:slideViewPr>
    <p:cSldViewPr>
      <p:cViewPr varScale="1">
        <p:scale>
          <a:sx n="75" d="100"/>
          <a:sy n="75" d="100"/>
        </p:scale>
        <p:origin x="85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0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67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67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algn="r" defTabSz="914860" eaLnBrk="1" hangingPunct="1">
              <a:defRPr sz="1200">
                <a:latin typeface="Arial" charset="0"/>
              </a:defRPr>
            </a:lvl1pPr>
          </a:lstStyle>
          <a:p>
            <a:fld id="{949C6168-EFD6-47D0-BC50-4BDE81560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>
            <a:lvl1pPr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0967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>
            <a:lvl1pPr algn="r"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70425" cy="3503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3" y="4439166"/>
            <a:ext cx="5635621" cy="420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b" anchorCtr="0" compatLnSpc="1">
            <a:prstTxWarp prst="textNoShape">
              <a:avLst/>
            </a:prstTxWarp>
          </a:bodyPr>
          <a:lstStyle>
            <a:lvl1pPr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67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b" anchorCtr="0" compatLnSpc="1">
            <a:prstTxWarp prst="textNoShape">
              <a:avLst/>
            </a:prstTxWarp>
          </a:bodyPr>
          <a:lstStyle>
            <a:lvl1pPr algn="r" defTabSz="937252" eaLnBrk="1" hangingPunct="1">
              <a:defRPr sz="1200">
                <a:latin typeface="Arial" charset="0"/>
              </a:defRPr>
            </a:lvl1pPr>
          </a:lstStyle>
          <a:p>
            <a:fld id="{E2B2EEE8-78D6-4592-84DC-73706E0416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97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9872B-7846-48F8-AD82-B94962107281}" type="slidenum">
              <a:rPr lang="en-US"/>
              <a:pPr/>
              <a:t>1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7D5EE-5B35-436D-AB9D-C8C8BCBA87C9}" type="slidenum">
              <a:rPr lang="en-US"/>
              <a:pPr/>
              <a:t>2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695E0-DA4F-4EFC-89CB-6CB1630BDAE1}" type="slidenum">
              <a:rPr lang="en-US"/>
              <a:pPr/>
              <a:t>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9pPr>
          </a:lstStyle>
          <a:p>
            <a:pPr>
              <a:spcBef>
                <a:spcPct val="0"/>
              </a:spcBef>
            </a:pPr>
            <a:fld id="{F89D45A8-F2BA-4285-94C4-B72AFDB4B5F8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44</a:t>
            </a:fld>
            <a:endParaRPr lang="en-US" altLang="en-US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Observed time larger than survival time; avoid with strict entry criteria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08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09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9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09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09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091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09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F61298A-F875-4403-8171-8FC4DEE14A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D3BFB9-A1D9-4149-A4BA-291FB21C5F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175ABA-5B86-426F-AC96-5BB7B53885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01D46-CD45-4358-B783-23D7B51829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9BFCC-384E-426F-98C5-4199B278FB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19137-846E-4FD3-BA21-95DB652512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D0D49-3FDF-40A1-9D85-2DBB16B5CE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D7AB8A-0492-485B-BA53-F296062DD8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4695B-9F88-4CF2-B8E2-6D6D17B291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4618E-2834-4BC3-BD10-CA8BFE9F57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E54CF-3930-45A7-AD07-563FECF1E0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98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8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98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D76538F-055D-4D27-B782-2A853F00AB7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4430092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hqi@ucdavis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dstats.zoom.us/j/9681353237?pwd=ZzhLRHlhNG92bHFUaHkwM0Fib1pqQT09" TargetMode="External"/><Relationship Id="rId2" Type="http://schemas.openxmlformats.org/officeDocument/2006/relationships/hyperlink" Target="mailto:xezhou@ucdavis.edu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ubmed/28654363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STA/BST 222 Survival Analysis		  Introduction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505200"/>
            <a:ext cx="6781800" cy="228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err="1"/>
              <a:t>Lihong</a:t>
            </a:r>
            <a:r>
              <a:rPr lang="en-US" sz="2800" dirty="0"/>
              <a:t> </a:t>
            </a:r>
            <a:r>
              <a:rPr lang="en-US" sz="2800" dirty="0" err="1"/>
              <a:t>Qi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Division of Biostatistics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Department of Public Health Sciences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School of Medicine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Oct. 6, 2020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555E-6858-4AAF-AA94-524BEAE9B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1298A-F875-4403-8171-8FC4DEE14A7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0F7A-EBCD-4039-BC31-B3DF2482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E3396112-93DA-4C39-B3D3-B5688EEDE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57400"/>
            <a:ext cx="4800600" cy="40825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C9997C-2635-4268-94DF-63DB0FDFFC25}"/>
              </a:ext>
            </a:extLst>
          </p:cNvPr>
          <p:cNvSpPr txBox="1"/>
          <p:nvPr/>
        </p:nvSpPr>
        <p:spPr>
          <a:xfrm>
            <a:off x="4371975" y="507402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C96DB-10C8-4847-9640-F626256325BE}"/>
              </a:ext>
            </a:extLst>
          </p:cNvPr>
          <p:cNvSpPr txBox="1"/>
          <p:nvPr/>
        </p:nvSpPr>
        <p:spPr>
          <a:xfrm>
            <a:off x="5562600" y="1790331"/>
            <a:ext cx="335279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A small prospective study follows 10 participants for the development of myocardial infarction (MI, or heart attack) over 10 years.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Participants are recruited into the study over a period of two years and are followed for up to 10 years.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Note: staggered entry (not every patient enters the study on the first day)</a:t>
            </a:r>
            <a:endParaRPr lang="en-US" b="0" i="0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0B9769-2FE7-43DF-BC26-FC7DBE9230A2}"/>
              </a:ext>
            </a:extLst>
          </p:cNvPr>
          <p:cNvSpPr txBox="1"/>
          <p:nvPr/>
        </p:nvSpPr>
        <p:spPr>
          <a:xfrm>
            <a:off x="838200" y="6439445"/>
            <a:ext cx="79279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https://sphweb.bumc.bu.edu/otlt/MPH-Modules/BS/BS704_Survival/BS704_Survival_print.html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0A4DD62-D616-4274-8724-8EBEB88C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0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0F7A-EBCD-4039-BC31-B3DF2482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4209BE5-CBD7-4468-8ACA-898BD8DCC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"/>
            <a:ext cx="4495799" cy="33082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C9997C-2635-4268-94DF-63DB0FDFFC25}"/>
              </a:ext>
            </a:extLst>
          </p:cNvPr>
          <p:cNvSpPr txBox="1"/>
          <p:nvPr/>
        </p:nvSpPr>
        <p:spPr>
          <a:xfrm>
            <a:off x="4724400" y="32004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490ED-7E78-435F-9303-47635E145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2362200"/>
            <a:ext cx="2825221" cy="3397780"/>
          </a:xfrm>
        </p:spPr>
        <p:txBody>
          <a:bodyPr/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Survival time starting at a common time zero (i.e., as if all participants enrolled in the study at the same time).</a:t>
            </a:r>
            <a:endParaRPr lang="en-US" sz="2000" dirty="0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E9F41A-F7C3-44B3-8D1A-1ADBDA10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1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Helvetica" pitchFamily="34" charset="0"/>
              </a:rPr>
              <a:t>Choice of Time Scale</a:t>
            </a:r>
          </a:p>
        </p:txBody>
      </p:sp>
      <p:sp>
        <p:nvSpPr>
          <p:cNvPr id="9219" name="Line 4"/>
          <p:cNvSpPr>
            <a:spLocks noChangeShapeType="1"/>
          </p:cNvSpPr>
          <p:nvPr/>
        </p:nvSpPr>
        <p:spPr bwMode="auto">
          <a:xfrm>
            <a:off x="457200" y="2133600"/>
            <a:ext cx="83058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34950" y="2286000"/>
          <a:ext cx="830580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 study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Dx or Tx or randomization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Clinical Trials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 study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First exposure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or 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Epidemiology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Epidemiology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294BC8-8E33-4087-8D4A-7729B55B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66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Helvetica" pitchFamily="34" charset="0"/>
              </a:rPr>
              <a:t>Population Mortality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Event: death</a:t>
            </a:r>
          </a:p>
          <a:p>
            <a:pPr eaLnBrk="1" hangingPunct="1"/>
            <a:r>
              <a:rPr lang="en-US" altLang="en-US"/>
              <a:t>Time: age at death</a:t>
            </a:r>
          </a:p>
          <a:p>
            <a:pPr eaLnBrk="1" hangingPunct="1"/>
            <a:r>
              <a:rPr lang="en-US" altLang="en-US"/>
              <a:t>Time origin: date of birth</a:t>
            </a:r>
          </a:p>
          <a:p>
            <a:pPr eaLnBrk="1" hangingPunct="1"/>
            <a:r>
              <a:rPr lang="en-US" altLang="en-US"/>
              <a:t>Time scale: age (years)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E9063C-191F-40DF-AF10-5A6616D1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95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15244" y="533400"/>
            <a:ext cx="750728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900" b="1" dirty="0">
                <a:latin typeface="Helvetica" pitchFamily="34" charset="0"/>
              </a:rPr>
              <a:t>Toxin Effect on Lung Cancer Risk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/>
              <a:t>Occupational exposure at nickel refinery</a:t>
            </a:r>
          </a:p>
          <a:p>
            <a:pPr eaLnBrk="1" hangingPunct="1"/>
            <a:r>
              <a:rPr lang="en-US" altLang="en-US" sz="3000" dirty="0"/>
              <a:t>Event: death from lung cancer</a:t>
            </a:r>
          </a:p>
          <a:p>
            <a:pPr eaLnBrk="1" hangingPunct="1"/>
            <a:r>
              <a:rPr lang="en-US" altLang="en-US" sz="3000" dirty="0"/>
              <a:t>Time: first employed to death from LC</a:t>
            </a:r>
          </a:p>
          <a:p>
            <a:pPr lvl="1" eaLnBrk="1" hangingPunct="1"/>
            <a:r>
              <a:rPr lang="en-US" altLang="en-US" sz="2600" dirty="0"/>
              <a:t>Origin: first exposure </a:t>
            </a:r>
          </a:p>
          <a:p>
            <a:pPr lvl="2" eaLnBrk="1" hangingPunct="1"/>
            <a:r>
              <a:rPr lang="en-US" altLang="en-US" sz="2200" dirty="0"/>
              <a:t>Employment at refinery</a:t>
            </a:r>
          </a:p>
          <a:p>
            <a:pPr lvl="1" eaLnBrk="1" hangingPunct="1"/>
            <a:r>
              <a:rPr lang="en-US" altLang="en-US" sz="2600" dirty="0"/>
              <a:t>Scale : years since first exposure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F0B703-0F04-43F5-89C8-1AD1FD91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29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FC3C-F4BF-4BBB-8179-5C33D94C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Women Health Initiative DM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BBA0B-6C56-402D-92F4-CE8BF76F7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Aim: Type 2 diabetes is more prevalent in African-Americans (AFAs) and Hispanic-Americans (HAs) than in European-Americans. We assessed whether continental admixture was correlated with diabetes risk in these high-risk groups.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Method: We estimated the proportion of sub-Saharan African (AFR), Amerindian (AMI) and European admixture using 92 ancestry-informative marker genotypes in 16,476 AFA and HA women from the Women's Health Initiative (WHI). Cox regression models were used to examine the association between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admixture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and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diabetes risk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with and without accounting for socioeconomic status (SES) and adiposity measurements.</a:t>
            </a:r>
          </a:p>
          <a:p>
            <a:r>
              <a:rPr lang="en-US" sz="1800" b="0" i="0" dirty="0">
                <a:effectLst/>
                <a:latin typeface="arial" panose="020B0604020202020204" pitchFamily="34" charset="0"/>
              </a:rPr>
              <a:t>Reference: L. Qi, R. Nassir, R.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Kosoy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, L. Garcia, J. D. Curb, L. Tinker, B. V. Howard, J. Robbins, M. F. Seldin. </a:t>
            </a:r>
            <a:r>
              <a:rPr lang="en-US" sz="1800" b="0" i="0" dirty="0"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Relationship between diabetes risk and admixture in postmenopausal African-American and Hispanic-American women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. </a:t>
            </a:r>
            <a:r>
              <a:rPr lang="en-US" sz="1800" b="0" i="1" dirty="0" err="1">
                <a:effectLst/>
                <a:latin typeface="arial" panose="020B0604020202020204" pitchFamily="34" charset="0"/>
              </a:rPr>
              <a:t>Diabetologia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.  2012 May; 55(5): 1329–1337.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2B719-B029-4B4E-B796-2ACAFF51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86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CD94-1E6D-4834-9F4E-1BA6E02E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baseline="0" dirty="0">
                <a:latin typeface="Arial" panose="020B0604020202020204" pitchFamily="34" charset="0"/>
              </a:rPr>
              <a:t>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B9AB-DC36-4F9C-B91E-573252B55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We considered a time-to-event outcome which was time-to-diabetes for diabetic participants and censoring time for non-diabetic participants as of </a:t>
            </a:r>
            <a:r>
              <a:rPr lang="en-US" sz="1800" b="1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September 2005</a:t>
            </a:r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 participant was </a:t>
            </a:r>
            <a:r>
              <a:rPr lang="en-US" sz="1800" b="1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diabetic</a:t>
            </a:r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if she had been treated for diabetes at baseline or during follow-up as of September 2005.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 woman had </a:t>
            </a:r>
            <a:r>
              <a:rPr lang="en-US" sz="1800" b="1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diabetes at baseline </a:t>
            </a:r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if she reported at study entry that she had received a physician diagnosis of sugar diabetes when not pregnant and received glucose-lowering medications. Age range when a participant was first told to have non-pregnancy-related diabetes was reported as &lt;21, 21–29, 30– 39, 40–49, 50–59, 60–69 or 70 years or older. We used the </a:t>
            </a:r>
            <a:r>
              <a:rPr lang="en-US" sz="1800" b="1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middle point </a:t>
            </a:r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of the corresponding age ranges (e.g. 45 for the range 40–49) as </a:t>
            </a:r>
            <a:r>
              <a:rPr lang="en-US" sz="1800" b="1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time to event for the participants with baseline diabetes</a:t>
            </a:r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D2324-2A94-460E-97DF-C429B1A0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90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B379-F1CF-4171-AF1D-701C1E06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baseline="0" dirty="0">
                <a:latin typeface="Arial" panose="020B0604020202020204" pitchFamily="34" charset="0"/>
              </a:rPr>
              <a:t>Outcomes, </a:t>
            </a:r>
            <a:r>
              <a:rPr lang="en-US" sz="4400" b="1" i="0" u="none" strike="noStrike" baseline="0" dirty="0" err="1">
                <a:latin typeface="Arial" panose="020B0604020202020204" pitchFamily="34" charset="0"/>
              </a:rPr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4B5D6-F32E-4162-9B50-0807480E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 participant was </a:t>
            </a:r>
            <a:r>
              <a:rPr lang="en-US" sz="2000" b="1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diabetic</a:t>
            </a:r>
            <a:r>
              <a:rPr lang="en-US" sz="20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if she had been treated for diabetes at baseline or during follow-up as of September 2005.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Participants had </a:t>
            </a:r>
            <a:r>
              <a:rPr lang="en-US" sz="1800" b="1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diabetes during follow-up </a:t>
            </a:r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if they reported a new physician diagnosis of diabetes treated with glucose-lowering agents. </a:t>
            </a:r>
            <a:r>
              <a:rPr lang="en-US" sz="1800" b="1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Assuming birth as time 0</a:t>
            </a: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time to diabetes </a:t>
            </a:r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was considered as </a:t>
            </a:r>
            <a:r>
              <a:rPr lang="en-US" sz="1800" b="1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event time </a:t>
            </a:r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for participants with diabetes, and for participants who </a:t>
            </a:r>
            <a:r>
              <a:rPr lang="en-US" sz="180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did not have diabetes as of September 2005, their last time of follow-up or death time </a:t>
            </a:r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was the </a:t>
            </a:r>
            <a:r>
              <a:rPr lang="en-US" sz="1800" b="1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censoring time</a:t>
            </a:r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What is the event? </a:t>
            </a:r>
          </a:p>
          <a:p>
            <a:pPr lvl="1"/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Treated diabetes </a:t>
            </a:r>
          </a:p>
          <a:p>
            <a:r>
              <a:rPr lang="en-US" sz="2000" dirty="0"/>
              <a:t>Time origin: </a:t>
            </a:r>
          </a:p>
          <a:p>
            <a:pPr lvl="1"/>
            <a:r>
              <a:rPr lang="en-US" sz="1600" dirty="0"/>
              <a:t>birth</a:t>
            </a:r>
          </a:p>
          <a:p>
            <a:r>
              <a:rPr lang="en-US" sz="2000" dirty="0"/>
              <a:t>Time scale: </a:t>
            </a:r>
          </a:p>
          <a:p>
            <a:pPr lvl="1"/>
            <a:r>
              <a:rPr lang="en-US" sz="1600" dirty="0"/>
              <a:t>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901EA-9163-4CB0-89E0-46120F49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391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latin typeface="Helvetica" pitchFamily="34" charset="0"/>
              </a:rPr>
              <a:t>KM 1.2: Effect of 6-MP on children with acute leukemia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104900" y="1828800"/>
            <a:ext cx="7772400" cy="4114800"/>
          </a:xfrm>
        </p:spPr>
        <p:txBody>
          <a:bodyPr/>
          <a:lstStyle/>
          <a:p>
            <a:pPr algn="l"/>
            <a:r>
              <a:rPr lang="en-US" sz="2400" b="0" i="0" u="none" strike="noStrike" baseline="0" dirty="0">
                <a:latin typeface="+mn-lt"/>
              </a:rPr>
              <a:t>A randomized clinical trial: a drug 6-mercaptopurine (6-MP) vs a placebo. </a:t>
            </a:r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400" b="0" i="0" u="none" strike="noStrike" baseline="0" dirty="0">
                <a:latin typeface="+mn-lt"/>
              </a:rPr>
              <a:t>42 patients were 1-1 matched by their remission status: a complete or partial remission  </a:t>
            </a:r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400" b="0" i="0" u="none" strike="noStrike" baseline="0" dirty="0">
                <a:latin typeface="+mn-lt"/>
              </a:rPr>
              <a:t>Patients were followed until their leukemia returned (relapse) or until the end of the study (in months)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Question: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What’s the event?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Did every child have the event?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What is the time origin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What is the time scale </a:t>
            </a:r>
          </a:p>
          <a:p>
            <a:pPr lvl="1" eaLnBrk="1" hangingPunct="1">
              <a:lnSpc>
                <a:spcPct val="90000"/>
              </a:lnSpc>
            </a:pPr>
            <a:endParaRPr lang="en-US" sz="2400" b="0" i="0" u="none" strike="noStrike" baseline="0" dirty="0">
              <a:latin typeface="+mn-lt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8B0FC-2DA3-4D7F-B53E-00D81C5E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36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391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latin typeface="Helvetica" pitchFamily="34" charset="0"/>
              </a:rPr>
              <a:t>KM 1.2: Effect of 6-MP on children with acute leukemia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848600" y="1828800"/>
            <a:ext cx="1295400" cy="473697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dirty="0"/>
          </a:p>
          <a:p>
            <a:pPr lvl="2" eaLnBrk="1" hangingPunct="1">
              <a:lnSpc>
                <a:spcPct val="90000"/>
              </a:lnSpc>
            </a:pPr>
            <a:endParaRPr lang="en-US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B72F6-DF13-4643-A6A0-ECC5235CD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11867"/>
            <a:ext cx="7010400" cy="496457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9DB99-6857-486E-8D6E-8D29E746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6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229600" cy="1143000"/>
          </a:xfrm>
        </p:spPr>
        <p:txBody>
          <a:bodyPr/>
          <a:lstStyle/>
          <a:p>
            <a:r>
              <a:rPr lang="en-US" sz="2800" dirty="0"/>
              <a:t>	 How to contact me	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229600" cy="4525963"/>
          </a:xfrm>
        </p:spPr>
        <p:txBody>
          <a:bodyPr/>
          <a:lstStyle/>
          <a:p>
            <a:pPr lvl="2"/>
            <a:r>
              <a:rPr lang="en-US" dirty="0"/>
              <a:t>Email is best: </a:t>
            </a:r>
            <a:r>
              <a:rPr lang="en-US" dirty="0">
                <a:hlinkClick r:id="rId3"/>
              </a:rPr>
              <a:t>lhqi@ucdavis.edu</a:t>
            </a:r>
            <a:endParaRPr lang="en-US" dirty="0"/>
          </a:p>
          <a:p>
            <a:pPr lvl="2"/>
            <a:r>
              <a:rPr lang="en-US" dirty="0"/>
              <a:t>Phone: 530-754-9234</a:t>
            </a:r>
          </a:p>
          <a:p>
            <a:pPr lvl="2"/>
            <a:r>
              <a:rPr lang="en-US" dirty="0"/>
              <a:t>Office hour: email for an appointment</a:t>
            </a:r>
          </a:p>
          <a:p>
            <a:pPr lvl="2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D3434E-B0A8-491E-8837-C1280ED7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9E1F-C802-46A4-B924-BEDA9839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latin typeface="Helvetica" pitchFamily="34" charset="0"/>
              </a:rPr>
              <a:t>KM 1.2: Effect of 6-MP on children with acute leukemia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52C7E-1885-48AB-AE6C-66222FA9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Question: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What’s the event?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000" dirty="0"/>
              <a:t> </a:t>
            </a:r>
            <a:r>
              <a:rPr lang="en-US" sz="2000" b="0" i="0" u="none" strike="noStrike" baseline="0" dirty="0">
                <a:latin typeface="+mn-lt"/>
              </a:rPr>
              <a:t>leukemia returned/relapse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Did every child have the event?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000" dirty="0"/>
              <a:t> no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What is the time origin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000" dirty="0"/>
              <a:t> randomization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What is the time scale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000" dirty="0"/>
              <a:t> on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7754-7DA1-4EB2-9E3E-8CF57B32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0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58348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>
                <a:latin typeface="Helvetica" pitchFamily="34" charset="0"/>
              </a:rPr>
              <a:t>Volume of Air a Balloon Can Tolerate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Event: balloon bursts</a:t>
            </a:r>
          </a:p>
          <a:p>
            <a:pPr eaLnBrk="1" hangingPunct="1"/>
            <a:r>
              <a:rPr lang="en-US" altLang="en-US" dirty="0"/>
              <a:t>Time: volume of air infused when the balloon bursts</a:t>
            </a:r>
          </a:p>
          <a:p>
            <a:pPr eaLnBrk="1" hangingPunct="1"/>
            <a:r>
              <a:rPr lang="en-US" altLang="en-US" dirty="0"/>
              <a:t>Origin: 0 ml of air in the balloon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4D8935-87B4-4036-9134-07B03FD1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73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altLang="en-US" b="1" dirty="0">
                <a:latin typeface="Helvetica" pitchFamily="34" charset="0"/>
              </a:rPr>
              <a:t>Blood Pressure Control 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Hypertensive patients</a:t>
            </a:r>
          </a:p>
          <a:p>
            <a:r>
              <a:rPr lang="en-US" altLang="en-US" dirty="0"/>
              <a:t>Time: dose intensity</a:t>
            </a:r>
          </a:p>
          <a:p>
            <a:r>
              <a:rPr lang="en-US" altLang="en-US" dirty="0"/>
              <a:t>Event: blood pressure under control (e.g. SBP &lt;125)</a:t>
            </a:r>
          </a:p>
          <a:p>
            <a:r>
              <a:rPr lang="en-US" altLang="en-US" dirty="0"/>
              <a:t>Origin: start of treatment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12967B-C903-4549-8CB0-6B7DA29D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48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Helvetica" pitchFamily="34" charset="0"/>
              </a:rPr>
              <a:t>Remarks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Most of time events are well defined in a dataset.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Sometimes events are not well outlined and depend on the research questions, especially for social behavioral studies.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“Time” is not necessary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What the event is could affect how the study is designed, e.g. study population and recruitment.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4BE931-556A-4D93-B82D-03837989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79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0C44-E792-42BB-9D98-A6C24370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CEE-853C-4080-9D8D-7A89AD7B9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Censoring and truncation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8015E-F8B2-4013-9242-2C78F7B8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47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3BD2-AC2A-4B0E-BE62-A6F2FA5A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Complications of survival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B8732-F6F2-4180-9F25-451C49204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0" u="none" strike="noStrike" baseline="0" dirty="0"/>
              <a:t>Censoring</a:t>
            </a:r>
            <a:r>
              <a:rPr lang="en-US" sz="2400" b="0" i="0" u="none" strike="noStrike" baseline="0" dirty="0"/>
              <a:t>: </a:t>
            </a:r>
            <a:r>
              <a:rPr lang="en-US" altLang="en-US" sz="2400" dirty="0"/>
              <a:t>A censored observation arises when the exact failure time is unknown, but </a:t>
            </a:r>
            <a:r>
              <a:rPr lang="en-US" sz="2400" b="0" i="0" u="none" strike="noStrike" baseline="0" dirty="0"/>
              <a:t>is known to occur only in a certain period of time</a:t>
            </a:r>
          </a:p>
          <a:p>
            <a:r>
              <a:rPr lang="en-US" sz="2400" b="1" dirty="0"/>
              <a:t>T</a:t>
            </a:r>
            <a:r>
              <a:rPr lang="en-US" sz="2400" b="1" i="0" u="none" strike="noStrike" baseline="0" dirty="0"/>
              <a:t>runcation</a:t>
            </a:r>
            <a:r>
              <a:rPr lang="en-US" sz="2400" dirty="0"/>
              <a:t>: </a:t>
            </a:r>
            <a:r>
              <a:rPr lang="en-US" altLang="en-US" sz="2400" dirty="0"/>
              <a:t>A truncated observation is one which is </a:t>
            </a:r>
            <a:r>
              <a:rPr lang="en-US" altLang="en-US" sz="2400" dirty="0">
                <a:solidFill>
                  <a:srgbClr val="FF0000"/>
                </a:solidFill>
              </a:rPr>
              <a:t>unobservable</a:t>
            </a:r>
            <a:r>
              <a:rPr lang="en-US" altLang="en-US" sz="2400" dirty="0"/>
              <a:t> due to a selection process inherent in the study design.</a:t>
            </a:r>
          </a:p>
          <a:p>
            <a:pPr lvl="1"/>
            <a:r>
              <a:rPr lang="en-US" sz="2000" b="0" i="0" u="none" strike="noStrike" baseline="0" dirty="0"/>
              <a:t>individuals enter the study only if they survive a sufficient length of time or individuals are included in the study only if the event has occurred by a given date.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0B50F-948E-4020-A78D-F30821CD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30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C07360A5-5C42-42F4-9C50-19FB8A26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019235-C434-482F-869F-EA52595B8639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230CFC6B-23D7-4EEA-9F4D-1BD86107F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Typical Censoring Mechanisms</a:t>
            </a:r>
          </a:p>
        </p:txBody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id="{A5BD5779-DB15-420F-AF2B-CB1D721C8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Right censoring</a:t>
            </a:r>
          </a:p>
          <a:p>
            <a:pPr lvl="1" eaLnBrk="1" hangingPunct="1"/>
            <a:r>
              <a:rPr lang="en-US" altLang="en-US" dirty="0"/>
              <a:t>Type I censoring</a:t>
            </a:r>
          </a:p>
          <a:p>
            <a:pPr lvl="1" eaLnBrk="1" hangingPunct="1"/>
            <a:r>
              <a:rPr lang="en-US" altLang="en-US" dirty="0"/>
              <a:t>Type II censoring</a:t>
            </a:r>
          </a:p>
          <a:p>
            <a:pPr lvl="1" eaLnBrk="1" hangingPunct="1"/>
            <a:r>
              <a:rPr lang="en-US" altLang="en-US" dirty="0"/>
              <a:t>Random censoring</a:t>
            </a:r>
          </a:p>
          <a:p>
            <a:pPr eaLnBrk="1" hangingPunct="1"/>
            <a:r>
              <a:rPr lang="en-US" altLang="en-US" dirty="0"/>
              <a:t>Left censoring</a:t>
            </a:r>
          </a:p>
          <a:p>
            <a:pPr eaLnBrk="1" hangingPunct="1"/>
            <a:r>
              <a:rPr lang="en-US" altLang="en-US" dirty="0"/>
              <a:t>Interval censoring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>
            <a:extLst>
              <a:ext uri="{FF2B5EF4-FFF2-40B4-BE49-F238E27FC236}">
                <a16:creationId xmlns:a16="http://schemas.microsoft.com/office/drawing/2014/main" id="{3FF95940-500D-4AFD-8BAF-3EE66D54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FB9489-483F-4D37-8B4C-AD2F2BB830F8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2A94838F-F7C5-4787-B198-F10D92390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Right Censoring</a:t>
            </a:r>
          </a:p>
        </p:txBody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D43B7E1B-E12E-4045-B86B-35C4D54CC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Observation begins at the defined time origin and </a:t>
            </a:r>
            <a:r>
              <a:rPr lang="en-US" altLang="en-US" b="1" dirty="0">
                <a:solidFill>
                  <a:schemeClr val="tx1"/>
                </a:solidFill>
              </a:rPr>
              <a:t>ceases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chemeClr val="tx1"/>
                </a:solidFill>
              </a:rPr>
              <a:t>before</a:t>
            </a:r>
            <a:r>
              <a:rPr lang="en-US" altLang="en-US" dirty="0"/>
              <a:t> the event of interest is realized.</a:t>
            </a:r>
          </a:p>
          <a:p>
            <a:pPr lvl="1" eaLnBrk="1" hangingPunct="1"/>
            <a:r>
              <a:rPr lang="en-US" altLang="en-US" dirty="0"/>
              <a:t>The survival time is only known to exceed a certain value.</a:t>
            </a:r>
          </a:p>
          <a:p>
            <a:pPr lvl="1" eaLnBrk="1" hangingPunct="1"/>
            <a:r>
              <a:rPr lang="en-US" altLang="en-US" dirty="0"/>
              <a:t>Incomplete nature of the observation occurs in the </a:t>
            </a:r>
            <a:r>
              <a:rPr lang="en-US" altLang="en-US" b="1" dirty="0">
                <a:solidFill>
                  <a:schemeClr val="tx1"/>
                </a:solidFill>
              </a:rPr>
              <a:t>right</a:t>
            </a:r>
            <a:r>
              <a:rPr lang="en-US" altLang="en-US" dirty="0"/>
              <a:t> tail of the time axis.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5E692BC6-0160-49A1-B573-B023C3A6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CA9346-2DE4-488F-AD0D-8C6DD30A9533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DB42624E-CA58-4F32-BA1A-0616FD052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Notation</a:t>
            </a:r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FB5AFF1B-DEC0-426B-B2D5-829D69A3B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Ci = the censor time of subject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(or say potential observation duration).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9BD7F86A-0BDB-4D6F-9A8B-35BF1E47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A3A384-4FB8-4F41-B0BF-35DF1648F70B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7CBE96EF-F411-4C9F-BB99-BA0A18ACB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Right Censoring: Type I</a:t>
            </a: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A78ECD29-995C-476D-BFDA-DCBE70947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0"/>
            <a:ext cx="7391400" cy="43434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The censor times, Cis, are pre-specified and fixed.</a:t>
            </a:r>
          </a:p>
          <a:p>
            <a:pPr eaLnBrk="1" hangingPunct="1"/>
            <a:r>
              <a:rPr lang="en-US" altLang="en-US" sz="2400" dirty="0"/>
              <a:t>The number of censor cases is random.</a:t>
            </a:r>
          </a:p>
          <a:p>
            <a:pPr eaLnBrk="1" hangingPunct="1"/>
            <a:r>
              <a:rPr lang="en-US" altLang="en-US" sz="2400" dirty="0"/>
              <a:t>The event of interest is observed only if it occurs prior to some prespecified 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8DF5-1008-44A3-AFD2-2CE80301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contact 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FF55-F3D5-420B-AC22-CBE67A80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Xiner</a:t>
            </a:r>
            <a:r>
              <a:rPr lang="en-US" sz="2000" b="1" dirty="0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 Zhou </a:t>
            </a:r>
            <a:endParaRPr lang="en-US" sz="2000" b="1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Email: </a:t>
            </a:r>
            <a:r>
              <a:rPr lang="en-US" sz="20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hlinkClick r:id="rId2"/>
              </a:rPr>
              <a:t>xezhou@ucdavis.edu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Office hours: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7:00pm – 8:00pm, Thursdays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Lab: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6:10-7:00 pm, Thursdays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10101"/>
                </a:solidFill>
                <a:effectLst/>
                <a:ea typeface="Calibri" panose="020F0502020204030204" pitchFamily="34" charset="0"/>
              </a:rPr>
              <a:t>For both Lab and OH, please use the zoom link with passcode: survival</a:t>
            </a:r>
            <a:b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https://ucdstats.zoom.us/j/9681353237?pwd=ZzhLRHlhNG92bHFUaHkwM0Fib1pqQT09</a:t>
            </a:r>
            <a:b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Meeting ID: 968 135 3237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8DB31-2FB2-4CA8-AEE4-4B39D30F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12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EC585236-FB76-460C-AFF1-653B8F4A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BC788F-49DB-4456-86A6-AAA49BAA2A44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04C17B63-EA92-4656-B8B3-D497A3CE8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Diet-tumor Study</a:t>
            </a:r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8D35DE7F-A23A-40F6-8B47-C28BA97E0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2057400"/>
            <a:ext cx="7315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dirty="0"/>
              <a:t>Research goal: interested in the relationship between diet and the development of tumors.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2 diet groups: low-fat, saturated-fat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30 rats per group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Same amount of tumor cells were injected into a foot pad of each rat, and the tumor-free times of the rats were recorded.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The study was terminated after 200 days.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03D18042-66FE-427E-B7B2-D58F817F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BE9190-E934-431E-8372-9AD821DBC877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195536EF-69DC-4E37-BF82-50BB2975B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Diet-tumor Study</a:t>
            </a: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6E719071-E7E1-4F7C-A754-3A362408C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Tumor-free times (days) for the low-fat group are as follows: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140, 177, 50, 65, 86, 153, 181, 191, 77, 84, 87, 56, 66, 73, 119, 140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and 200+ for the other 14 rats.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“+” denotes a censored observation.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Ques:</a:t>
            </a:r>
            <a:r>
              <a:rPr lang="en-US" altLang="en-US" sz="2400" dirty="0"/>
              <a:t> What are Cis?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>
            <a:extLst>
              <a:ext uri="{FF2B5EF4-FFF2-40B4-BE49-F238E27FC236}">
                <a16:creationId xmlns:a16="http://schemas.microsoft.com/office/drawing/2014/main" id="{534B9106-3BBF-48D9-AD79-ED6F92C4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78459C-EBC2-4527-B8C2-825A3C12176B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EB0CEABF-1BE9-4259-AD70-BBD9C8DC1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MI Study</a:t>
            </a:r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FF475E3A-C1D6-4E7E-8DB2-A08F946A9F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Subjects were enrolled from 1/1/1989 to 12/31/1991. </a:t>
            </a:r>
          </a:p>
          <a:p>
            <a:pPr eaLnBrk="1" hangingPunct="1">
              <a:defRPr/>
            </a:pPr>
            <a:r>
              <a:rPr lang="en-US" altLang="en-US" sz="2400" dirty="0"/>
              <a:t>The study ended on 12/31/1995.</a:t>
            </a:r>
          </a:p>
          <a:p>
            <a:pPr eaLnBrk="1" hangingPunct="1">
              <a:defRPr/>
            </a:pPr>
            <a:r>
              <a:rPr lang="en-US" altLang="en-US" sz="2400" dirty="0"/>
              <a:t>The event of interest is death due to MI.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 dirty="0">
                <a:solidFill>
                  <a:schemeClr val="tx1"/>
                </a:solidFill>
              </a:rPr>
              <a:t>Ques:</a:t>
            </a:r>
            <a:r>
              <a:rPr lang="en-US" altLang="en-US" sz="2400" dirty="0"/>
              <a:t> What are Cis?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What is the time origin? Time scale? </a:t>
            </a:r>
          </a:p>
          <a:p>
            <a:pPr eaLnBrk="1" hangingPunct="1"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08EE7DB3-D871-4B48-A141-7F4A76BE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C99948-288A-4334-98AA-13A9870257B1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274E8730-E4EE-4893-876E-7703C4659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MI Study</a:t>
            </a:r>
          </a:p>
        </p:txBody>
      </p:sp>
      <p:pic>
        <p:nvPicPr>
          <p:cNvPr id="17414" name="Picture 3">
            <a:extLst>
              <a:ext uri="{FF2B5EF4-FFF2-40B4-BE49-F238E27FC236}">
                <a16:creationId xmlns:a16="http://schemas.microsoft.com/office/drawing/2014/main" id="{C5C4950F-0FA2-4BAA-8A89-D1BE6CE36829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" t="11252" r="7501" b="16252"/>
          <a:stretch>
            <a:fillRect/>
          </a:stretch>
        </p:blipFill>
        <p:spPr>
          <a:xfrm>
            <a:off x="1371600" y="1828800"/>
            <a:ext cx="7467600" cy="3824288"/>
          </a:xfr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9ABA306B-A171-46D2-A379-FD9BAC5A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3A679C-171C-4934-AE30-3A18736D702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A4AFE7DD-ADB1-40C5-9558-98CC58FBE04D}"/>
              </a:ext>
            </a:extLst>
          </p:cNvPr>
          <p:cNvPicPr preferRelativeResize="0">
            <a:picLocks noGrp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3" t="12502" r="14064" b="15002"/>
          <a:stretch>
            <a:fillRect/>
          </a:stretch>
        </p:blipFill>
        <p:spPr>
          <a:xfrm>
            <a:off x="628650" y="1949420"/>
            <a:ext cx="3810000" cy="4043363"/>
          </a:xfrm>
          <a:noFill/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id="{C75A6A8B-3A2F-49A8-A905-918E3209CFD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3" t="12502" r="18753" b="15002"/>
          <a:stretch>
            <a:fillRect/>
          </a:stretch>
        </p:blipFill>
        <p:spPr bwMode="auto">
          <a:xfrm>
            <a:off x="4648200" y="1736265"/>
            <a:ext cx="3962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C4B349-D432-4C66-B45D-85B584498A74}"/>
              </a:ext>
            </a:extLst>
          </p:cNvPr>
          <p:cNvSpPr txBox="1"/>
          <p:nvPr/>
        </p:nvSpPr>
        <p:spPr>
          <a:xfrm>
            <a:off x="466725" y="6009716"/>
            <a:ext cx="3124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dirty="0"/>
              <a:t>calendar time period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05FF7-8583-4014-B1F3-B320A3DB78DC}"/>
              </a:ext>
            </a:extLst>
          </p:cNvPr>
          <p:cNvSpPr txBox="1"/>
          <p:nvPr/>
        </p:nvSpPr>
        <p:spPr>
          <a:xfrm>
            <a:off x="4800600" y="5889695"/>
            <a:ext cx="3962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dirty="0"/>
              <a:t>the length of time period that a patient spends in the study</a:t>
            </a:r>
            <a:endParaRPr lang="en-US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DBE6-AD24-4CE8-9300-4F3D2172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Right Censoring: </a:t>
            </a:r>
            <a:r>
              <a:rPr lang="en-US" altLang="en-US" sz="4400" dirty="0"/>
              <a:t>Progressive Type I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6F38EB-8B1E-4543-9AAF-D5F19A518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Progressive Type I censoring: Individuals enter the study at the same time but can have different, pre-specified censoring times.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pre-fixed number of live test units are continuously removed during the experiment at the end of each pre-specified time interval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Allows for the removal of items at various points during experimentation, and has also been called multi-censoring or multi-stage censoring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0B332F-0CB1-41A1-9F3C-0AADCE20A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78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DBE6-AD24-4CE8-9300-4F3D2172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Example: a mouse study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0D0466-7BA9-4883-AC4B-2B9353CE9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76" y="1981200"/>
            <a:ext cx="5273924" cy="4524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35E030-9A67-4D24-9EEA-C3BA6298E7A0}"/>
              </a:ext>
            </a:extLst>
          </p:cNvPr>
          <p:cNvSpPr txBox="1"/>
          <p:nvPr/>
        </p:nvSpPr>
        <p:spPr>
          <a:xfrm>
            <a:off x="6019800" y="2247138"/>
            <a:ext cx="2924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497F4-5CDD-4979-9DCC-B5D688DF662D}"/>
              </a:ext>
            </a:extLst>
          </p:cNvPr>
          <p:cNvSpPr txBox="1"/>
          <p:nvPr/>
        </p:nvSpPr>
        <p:spPr>
          <a:xfrm>
            <a:off x="5410200" y="1904999"/>
            <a:ext cx="33813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+mn-lt"/>
              </a:rPr>
              <a:t>In a large mouse study, mice were fed a particular dose of a carcinogen to assess the effect of the carcinogen on survival.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+mn-lt"/>
              </a:rPr>
              <a:t>Mice were followed from the beginning of the experiment until death or until a prespecified  censoring time was reached.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+mn-lt"/>
              </a:rPr>
              <a:t>Two prespecified censoring times were scheduled, one at 42 weeks and the final one at 104 weeks when all those still alive were sacrificed (censored). </a:t>
            </a:r>
            <a:endParaRPr lang="en-US" sz="1800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C8EED-35C0-427B-8D3D-7848BD79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80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5">
            <a:extLst>
              <a:ext uri="{FF2B5EF4-FFF2-40B4-BE49-F238E27FC236}">
                <a16:creationId xmlns:a16="http://schemas.microsoft.com/office/drawing/2014/main" id="{2AD587E9-EEFA-4EBD-97A5-B051E355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55A9C9-626C-4D20-A59E-654309E1165F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5B411D23-3846-4122-A0CC-EFC836A33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Right Censoring: Type II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75D3B1B0-1F25-474D-A380-5D9D560EE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799" y="1902619"/>
            <a:ext cx="7877175" cy="4114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Arises when n subjects start on study at the same time, with the study terminating once r failures have been observed, where </a:t>
            </a:r>
            <a:r>
              <a:rPr lang="en-US" altLang="en-US" sz="2400" b="1" dirty="0"/>
              <a:t>r</a:t>
            </a:r>
            <a:r>
              <a:rPr lang="en-US" altLang="en-US" sz="2400" dirty="0"/>
              <a:t> is some </a:t>
            </a:r>
            <a:r>
              <a:rPr lang="en-US" altLang="en-US" sz="2400" b="1" dirty="0"/>
              <a:t>pre-determined</a:t>
            </a:r>
            <a:r>
              <a:rPr lang="en-US" altLang="en-US" sz="2400" dirty="0"/>
              <a:t> integer (r&lt;n).</a:t>
            </a:r>
          </a:p>
          <a:p>
            <a:pPr eaLnBrk="1" hangingPunct="1"/>
            <a:r>
              <a:rPr lang="en-US" altLang="en-US" sz="2400" dirty="0"/>
              <a:t>Experiments involving type II censoring are often used in testing of equipment life.</a:t>
            </a:r>
          </a:p>
          <a:p>
            <a:pPr eaLnBrk="1" hangingPunct="1"/>
            <a:r>
              <a:rPr lang="en-US" altLang="en-US" sz="2400" dirty="0"/>
              <a:t>Censor times are </a:t>
            </a:r>
            <a:r>
              <a:rPr lang="en-US" altLang="en-US" sz="2400" b="1" dirty="0"/>
              <a:t>random</a:t>
            </a:r>
            <a:r>
              <a:rPr lang="en-US" altLang="en-US" sz="2400" dirty="0"/>
              <a:t> but the number of censored cases is not.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5C42DA8A-24A7-4E7A-AF9E-0CA31AA0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C5726A-BFF1-48B2-BEC7-96B608AF1336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E6B9310C-71C6-47AC-B6F7-2DD8449ED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02D5EE58-9B97-4D90-B968-D7932970BF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3083" y="2057400"/>
            <a:ext cx="7010400" cy="43434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 life test of aircraft components cannot wait until all components have failed.</a:t>
            </a:r>
          </a:p>
          <a:p>
            <a:pPr eaLnBrk="1" hangingPunct="1"/>
            <a:r>
              <a:rPr lang="en-US" altLang="en-US" sz="2400" dirty="0"/>
              <a:t>The test was terminated at the 10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failure out of 12 test items. The 12 observed times (in days) are: 22, 50, 88, 100, 132, 154, 176, 250, 280, 300, 300+, 300+. </a:t>
            </a:r>
          </a:p>
          <a:p>
            <a:pPr eaLnBrk="1" hangingPunct="1"/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b="1" dirty="0" err="1"/>
              <a:t>Qest</a:t>
            </a:r>
            <a:r>
              <a:rPr lang="en-US" altLang="en-US" sz="2400" b="1" dirty="0"/>
              <a:t>: what are the Cis?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Right Censoring: </a:t>
            </a:r>
            <a:r>
              <a:rPr lang="en-US" altLang="en-US" sz="4400" dirty="0"/>
              <a:t>Progressive Type II</a:t>
            </a:r>
            <a:endParaRPr lang="en-US" altLang="en-US" b="1" dirty="0">
              <a:latin typeface="Helvetica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Progressive type II censoring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Remove some items when certain number of failures observed</a:t>
            </a:r>
          </a:p>
          <a:p>
            <a:pPr algn="l"/>
            <a:r>
              <a:rPr lang="en-US" sz="2400" b="0" i="0" u="none" strike="noStrike" baseline="0" dirty="0"/>
              <a:t>In Type I progressive censoring: the censoring times are predetermined and fixed</a:t>
            </a:r>
          </a:p>
          <a:p>
            <a:r>
              <a:rPr lang="en-US" sz="2400" dirty="0"/>
              <a:t>In </a:t>
            </a:r>
            <a:r>
              <a:rPr lang="en-US" sz="2400" b="0" i="0" u="none" strike="noStrike" baseline="0" dirty="0"/>
              <a:t>Type II progressive censoring, the censoring times are random times at a predetermined number of events has occurred (r is fixed).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Progressive censoring, also called multi-censoring or multi-stage censoring, allows for the removal of items at various points during experimentation.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DF043-EEC8-4013-8D1D-15E90584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3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Outline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  <a:p>
            <a:pPr lvl="1"/>
            <a:r>
              <a:rPr lang="en-US" sz="2000" dirty="0"/>
              <a:t>Defining survival outcome variables</a:t>
            </a:r>
          </a:p>
          <a:p>
            <a:pPr lvl="1"/>
            <a:r>
              <a:rPr lang="en-US" sz="2000" dirty="0"/>
              <a:t>Censoring and truncation</a:t>
            </a:r>
          </a:p>
          <a:p>
            <a:r>
              <a:rPr lang="en-US" sz="2400" dirty="0"/>
              <a:t>Summary &amp; exercise</a:t>
            </a:r>
          </a:p>
          <a:p>
            <a:r>
              <a:rPr lang="en-US" sz="2400" dirty="0"/>
              <a:t>Homework 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2ECEC-457C-4AE5-AAE9-1967B8F4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>
            <a:extLst>
              <a:ext uri="{FF2B5EF4-FFF2-40B4-BE49-F238E27FC236}">
                <a16:creationId xmlns:a16="http://schemas.microsoft.com/office/drawing/2014/main" id="{7286F59D-060D-490B-8C3D-6392DE74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AD82F8-E94D-41A7-A7CC-72A71F5ED6A7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7CD2D214-A58F-4449-B8B6-68087C059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Right Censoring: Competing risks (random)</a:t>
            </a:r>
          </a:p>
        </p:txBody>
      </p:sp>
      <p:sp>
        <p:nvSpPr>
          <p:cNvPr id="22534" name="Rectangle 3">
            <a:extLst>
              <a:ext uri="{FF2B5EF4-FFF2-40B4-BE49-F238E27FC236}">
                <a16:creationId xmlns:a16="http://schemas.microsoft.com/office/drawing/2014/main" id="{EB0AD6A8-6CE4-4ABC-B02C-AB464B1CD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Arises when other competing events cause subjects to be removed from the study. Examples: </a:t>
            </a:r>
            <a:endParaRPr lang="en-US" altLang="en-US" sz="2000" dirty="0"/>
          </a:p>
          <a:p>
            <a:pPr lvl="1"/>
            <a:r>
              <a:rPr lang="en-US" altLang="en-US" sz="2000" dirty="0"/>
              <a:t>Death in remission for bone marrow transplant patients competes with disease relapse. 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A patient can die from breast cancer or from stroke, but he cannot die from both </a:t>
            </a:r>
          </a:p>
          <a:p>
            <a:r>
              <a:rPr lang="en-US" altLang="en-US" sz="2400" dirty="0"/>
              <a:t>Random censoring: a special case of competing risk censoring. </a:t>
            </a:r>
          </a:p>
          <a:p>
            <a:pPr lvl="1"/>
            <a:r>
              <a:rPr lang="en-US" altLang="en-US" sz="2000" dirty="0"/>
              <a:t>The censoring times are random and the number of censored cases is also random.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792162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Right Censoring: Random </a:t>
            </a:r>
            <a:endParaRPr lang="en-US" altLang="en-US" b="1" dirty="0">
              <a:latin typeface="Helvetica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8229600" cy="4953000"/>
          </a:xfrm>
        </p:spPr>
        <p:txBody>
          <a:bodyPr/>
          <a:lstStyle/>
          <a:p>
            <a:r>
              <a:rPr lang="en-US" altLang="en-US" sz="2400" dirty="0"/>
              <a:t>The censoring times Ci are random variables assumed to be independent of each other and of the survival times.</a:t>
            </a:r>
            <a:endParaRPr lang="en-US" sz="2400" b="0" i="0" u="none" strike="noStrike" baseline="0" dirty="0"/>
          </a:p>
          <a:p>
            <a:r>
              <a:rPr lang="en-US" sz="2400" b="0" i="0" u="none" strike="noStrike" baseline="0" dirty="0"/>
              <a:t>In many studies, the censoring scheme is a </a:t>
            </a:r>
            <a:r>
              <a:rPr lang="en-US" sz="2400" b="1" i="0" u="none" strike="noStrike" baseline="0" dirty="0"/>
              <a:t>combination</a:t>
            </a:r>
            <a:r>
              <a:rPr lang="en-US" sz="2400" b="0" i="0" u="none" strike="noStrike" baseline="0" dirty="0"/>
              <a:t> of random and Type I censoring. </a:t>
            </a:r>
          </a:p>
          <a:p>
            <a:pPr algn="l"/>
            <a:r>
              <a:rPr lang="en-US" sz="2400" b="0" i="0" u="none" strike="noStrike" baseline="0" dirty="0"/>
              <a:t>E.g. some patients are randomly censored when they move from the study location for reasons unrelated to the event of interest, whereas others are Type I censored when the fixed study period ends.</a:t>
            </a:r>
          </a:p>
          <a:p>
            <a:pPr marL="0" indent="0" algn="l">
              <a:buNone/>
            </a:pP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FC18F5-F9BC-4B81-B4C1-158EB3F8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95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FBC4-D166-4A39-BEA1-6D128ED5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Helvetica" pitchFamily="34" charset="0"/>
              </a:rPr>
              <a:t>Example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811968C-D5B5-47E9-8707-0A31C8ECD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38" y="1676400"/>
            <a:ext cx="5257800" cy="41985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DF50C0-C9D0-4EF3-9479-4C28B3532695}"/>
              </a:ext>
            </a:extLst>
          </p:cNvPr>
          <p:cNvSpPr txBox="1"/>
          <p:nvPr/>
        </p:nvSpPr>
        <p:spPr>
          <a:xfrm>
            <a:off x="1066800" y="6172200"/>
            <a:ext cx="6773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https://online.stat.psu.edu/stat509/node/33/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41AC8E-6233-489E-AD49-540AED09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32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4D584BD9-83DB-441A-A6C5-89B31F91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887012-3DDF-42EA-813D-29D0E0A03B10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6FEF6827-2F9F-4C74-9566-5ABC63B84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Left Censoring</a:t>
            </a:r>
          </a:p>
        </p:txBody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60E45572-2D23-422F-B309-5DD317719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Arises when the event of interest has </a:t>
            </a:r>
            <a:r>
              <a:rPr lang="en-US" altLang="en-US" b="1">
                <a:solidFill>
                  <a:schemeClr val="tx1"/>
                </a:solidFill>
              </a:rPr>
              <a:t>already occurred</a:t>
            </a:r>
            <a:r>
              <a:rPr lang="en-US" altLang="en-US"/>
              <a:t> for the individual before observation time.</a:t>
            </a:r>
          </a:p>
          <a:p>
            <a:pPr lvl="1" eaLnBrk="1" hangingPunct="1"/>
            <a:r>
              <a:rPr lang="en-US" altLang="en-US"/>
              <a:t>The survival time is only known to be less than a certain value.</a:t>
            </a:r>
          </a:p>
          <a:p>
            <a:pPr lvl="1" eaLnBrk="1" hangingPunct="1"/>
            <a:r>
              <a:rPr lang="en-US" altLang="en-US"/>
              <a:t>Incomplete nature of the observation occurs in the </a:t>
            </a:r>
            <a:r>
              <a:rPr lang="en-US" altLang="en-US" b="1">
                <a:solidFill>
                  <a:schemeClr val="tx1"/>
                </a:solidFill>
              </a:rPr>
              <a:t>left</a:t>
            </a:r>
            <a:r>
              <a:rPr lang="en-US" altLang="en-US"/>
              <a:t> tail of the time axis.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Helvetica" pitchFamily="34" charset="0"/>
              </a:rPr>
              <a:t>Left Censoring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Age smoking starts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Data from interviews of 12 year </a:t>
            </a:r>
            <a:r>
              <a:rPr lang="en-US" altLang="en-US" dirty="0" err="1"/>
              <a:t>olds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12 year old reports regular smoking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Do not remember when they started smoking regularly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65C8F8-3B67-4936-BC34-2141C4CE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91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5">
            <a:extLst>
              <a:ext uri="{FF2B5EF4-FFF2-40B4-BE49-F238E27FC236}">
                <a16:creationId xmlns:a16="http://schemas.microsoft.com/office/drawing/2014/main" id="{938A4309-FEE8-41CD-A10C-E94A830C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060A67-F444-4E97-B9A3-DCA3046D3671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97750F4E-8555-4CE0-865D-8379DB543B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Interval Censoring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57A8808A-92CA-44AC-814A-E48E7FD5FC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A more general type of censoring occurs when failure is known to occur only within an interval.</a:t>
            </a:r>
          </a:p>
          <a:p>
            <a:pPr eaLnBrk="1" hangingPunct="1"/>
            <a:r>
              <a:rPr lang="en-US" altLang="en-US" sz="2400" dirty="0"/>
              <a:t>A generalization of left and right censoring.</a:t>
            </a:r>
          </a:p>
          <a:p>
            <a:r>
              <a:rPr lang="en-US" altLang="en-US" sz="2400" dirty="0"/>
              <a:t>Not the focus of this course!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>
            <a:extLst>
              <a:ext uri="{FF2B5EF4-FFF2-40B4-BE49-F238E27FC236}">
                <a16:creationId xmlns:a16="http://schemas.microsoft.com/office/drawing/2014/main" id="{0AD8B831-88F7-4EC7-B0E8-4FCA3A77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FD5F0F-19DC-4161-ACB9-62D89038F8A6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931719E8-6D78-48ED-90C7-04DD5D62B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Example: Cancer Recurrence</a:t>
            </a:r>
          </a:p>
        </p:txBody>
      </p:sp>
      <p:sp>
        <p:nvSpPr>
          <p:cNvPr id="33798" name="Rectangle 3">
            <a:extLst>
              <a:ext uri="{FF2B5EF4-FFF2-40B4-BE49-F238E27FC236}">
                <a16:creationId xmlns:a16="http://schemas.microsoft.com/office/drawing/2014/main" id="{DA032D84-EF2C-4B02-B9BF-AC18D00A6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Survival (failure) time is the time to recurrence of breast cancer, following surgical removal of primary tumor.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After surgery, patients are examined every 6 months to determine if cancer has recurred.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2688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Helvetica" pitchFamily="34" charset="0"/>
              </a:rPr>
              <a:t>Reasons of Censoring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Lost to follow-up</a:t>
            </a:r>
          </a:p>
          <a:p>
            <a:pPr eaLnBrk="1" hangingPunct="1"/>
            <a:r>
              <a:rPr lang="en-US" altLang="en-US" dirty="0"/>
              <a:t>Withdraw from the study</a:t>
            </a:r>
          </a:p>
          <a:p>
            <a:pPr eaLnBrk="1" hangingPunct="1"/>
            <a:r>
              <a:rPr lang="en-US" altLang="en-US" dirty="0"/>
              <a:t>Study is terminated </a:t>
            </a:r>
          </a:p>
          <a:p>
            <a:pPr eaLnBrk="1" hangingPunct="1"/>
            <a:r>
              <a:rPr lang="en-US" altLang="en-US" dirty="0"/>
              <a:t>Competing events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E9FD5A-08E8-4B8C-B580-D8F18662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033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2688" y="457200"/>
            <a:ext cx="8305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latin typeface="Helvetica" pitchFamily="34" charset="0"/>
              </a:rPr>
              <a:t>Why are censored data important?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Contain partial information of the event of interest</a:t>
            </a:r>
          </a:p>
          <a:p>
            <a:pPr eaLnBrk="1" hangingPunct="1"/>
            <a:r>
              <a:rPr lang="en-US" altLang="en-US" sz="2400" dirty="0"/>
              <a:t>Sample size (efficiency) issues</a:t>
            </a:r>
          </a:p>
          <a:p>
            <a:pPr eaLnBrk="1" hangingPunct="1"/>
            <a:r>
              <a:rPr lang="en-US" altLang="en-US" sz="2400" dirty="0"/>
              <a:t>Bias issues </a:t>
            </a:r>
          </a:p>
          <a:p>
            <a:pPr eaLnBrk="1" hangingPunct="1"/>
            <a:r>
              <a:rPr lang="en-US" altLang="en-US" sz="2400" dirty="0"/>
              <a:t>What is the key assumption of censoring?</a:t>
            </a:r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</a:rPr>
              <a:t>Independence</a:t>
            </a:r>
            <a:r>
              <a:rPr lang="en-US" altLang="en-US" sz="2400" dirty="0"/>
              <a:t>: the reason that a subject is censored has nothing to do with the event of interest.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0B7FF9-BCF5-4DF0-918C-EC7A8925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327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8776-F98D-4AF3-AD4F-2995EBFC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82BB3-E310-4D56-8A91-234D72D6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1. Event: 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having baby.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Now suppose you survey some women in your study at the 250-day mark, but they already had their babies. You know they had their babies before 250 days, but don’t know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Helvetica Neue"/>
              </a:rPr>
              <a:t>exactly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when.  </a:t>
            </a: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2. Event: 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recovery from treatment.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Now suppose you survey some patients in your study at the end of 10 day of treatment, 1/2 patients were recovered by the end of the study, 2 dropped out of the study.  </a:t>
            </a: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3. Event: DM. Now suppose you send out annual questionnaire to participants asking whether they were told by their doctors that they had diabetes in the past year.  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33333"/>
                </a:solidFill>
                <a:latin typeface="Helvetica Neue"/>
              </a:rPr>
              <a:t>Ques: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 What type of censoring in 1-3?</a:t>
            </a:r>
            <a:endParaRPr lang="en-US" sz="2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3E4B9-B660-4677-89A2-FB86BAD7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8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F62D-9C52-45E2-8134-586A8F3D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DC17E-D067-46F9-B56A-EC5CDB0A5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Observed time, failure times, censoring times</a:t>
            </a:r>
          </a:p>
          <a:p>
            <a:pPr algn="l"/>
            <a:r>
              <a:rPr lang="en-US" sz="2800" dirty="0"/>
              <a:t>T</a:t>
            </a:r>
            <a:r>
              <a:rPr lang="en-US" sz="2800" b="0" i="0" u="none" strike="noStrike" baseline="0" dirty="0"/>
              <a:t>he design of survival experiments involving censoring and truncation needs to be carefully considered when constructing likelihood functions. </a:t>
            </a:r>
          </a:p>
          <a:p>
            <a:pPr algn="l"/>
            <a:r>
              <a:rPr lang="en-US" sz="2800" b="0" i="0" u="none" strike="noStrike" baseline="0" dirty="0"/>
              <a:t>A critical assumption is that the lifetimes/failure times/event times and  censoring times are independent.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020AD-2A7E-4360-B18D-F2DC6CFC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345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B59F2AD7-A6A5-4E41-BEBD-989292F7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FC1D1C-B8F2-4231-9D82-418A9755C442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469099F0-989B-4FE4-8DE0-D5CAE3F9E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Truncation</a:t>
            </a:r>
          </a:p>
        </p:txBody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2B7A5D9C-F95E-4D13-B7AC-2E56B75890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5538" y="1981200"/>
            <a:ext cx="7010400" cy="4114800"/>
          </a:xfrm>
        </p:spPr>
        <p:txBody>
          <a:bodyPr/>
          <a:lstStyle/>
          <a:p>
            <a:r>
              <a:rPr lang="en-US" sz="2400" b="1" dirty="0"/>
              <a:t>T</a:t>
            </a:r>
            <a:r>
              <a:rPr lang="en-US" sz="2400" b="1" i="0" u="none" strike="noStrike" baseline="0" dirty="0"/>
              <a:t>runcation</a:t>
            </a:r>
            <a:r>
              <a:rPr lang="en-US" sz="2400" dirty="0"/>
              <a:t>: </a:t>
            </a:r>
            <a:r>
              <a:rPr lang="en-US" altLang="en-US" sz="2400" dirty="0"/>
              <a:t>A truncated observation is one which is </a:t>
            </a:r>
            <a:r>
              <a:rPr lang="en-US" altLang="en-US" sz="2400" dirty="0">
                <a:solidFill>
                  <a:srgbClr val="FF0000"/>
                </a:solidFill>
              </a:rPr>
              <a:t>unobservable</a:t>
            </a:r>
            <a:r>
              <a:rPr lang="en-US" altLang="en-US" sz="2400" dirty="0"/>
              <a:t> due to a selection process inherent in the study design.</a:t>
            </a:r>
          </a:p>
          <a:p>
            <a:pPr lvl="1"/>
            <a:r>
              <a:rPr lang="en-US" sz="2000" b="0" i="0" u="none" strike="noStrike" baseline="0" dirty="0"/>
              <a:t>individuals enter the study only if they survive a sufficient length of time or individuals are included in the study only if the event has occurred by a given date.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For truncated data, only subjects who satisfy the condition are observed by the investigator.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condition is usually associated with a truncation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Left and right truncation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>
            <a:extLst>
              <a:ext uri="{FF2B5EF4-FFF2-40B4-BE49-F238E27FC236}">
                <a16:creationId xmlns:a16="http://schemas.microsoft.com/office/drawing/2014/main" id="{3DFA9105-0B95-4F47-9879-59E3BC84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34F34F-721D-4D16-B11A-85829BE3B466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9E0A24BA-FA63-47B8-94C5-5428EADA3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Left Truncation</a:t>
            </a:r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6E4CC52E-5DA4-4BD6-9DDC-8D97D85D1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010400" cy="4114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Arises when only individuals who have not experienced the event of interest before truncation time are included in the sample.</a:t>
            </a:r>
          </a:p>
          <a:p>
            <a:pPr eaLnBrk="1" hangingPunct="1"/>
            <a:endParaRPr lang="en-US" altLang="en-US" sz="2400" dirty="0"/>
          </a:p>
          <a:p>
            <a:pPr marL="0" indent="0" eaLnBrk="1" hangingPunct="1"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>
            <a:extLst>
              <a:ext uri="{FF2B5EF4-FFF2-40B4-BE49-F238E27FC236}">
                <a16:creationId xmlns:a16="http://schemas.microsoft.com/office/drawing/2014/main" id="{BA77199B-8610-47F7-8E46-6882DD64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20DD55-4A0C-40CF-A945-3113DD34B5F4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F755887E-21E6-4A3E-A241-67427C1C9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Channing House </a:t>
            </a:r>
            <a:br>
              <a:rPr lang="en-US" altLang="en-US" dirty="0"/>
            </a:br>
            <a:r>
              <a:rPr lang="en-US" altLang="en-US" dirty="0">
                <a:latin typeface="Helvetica" pitchFamily="34" charset="0"/>
              </a:rPr>
              <a:t>KM 1.16 </a:t>
            </a:r>
            <a:endParaRPr lang="en-US" altLang="en-US" dirty="0"/>
          </a:p>
        </p:txBody>
      </p:sp>
      <p:sp>
        <p:nvSpPr>
          <p:cNvPr id="37894" name="Rectangle 3">
            <a:extLst>
              <a:ext uri="{FF2B5EF4-FFF2-40B4-BE49-F238E27FC236}">
                <a16:creationId xmlns:a16="http://schemas.microsoft.com/office/drawing/2014/main" id="{AB2EA14B-386B-47A4-891C-011879593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2057400"/>
            <a:ext cx="7010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Channing House is a retirement center in Palo Alto, CA</a:t>
            </a:r>
          </a:p>
          <a:p>
            <a:pPr eaLnBrk="1" hangingPunct="1"/>
            <a:r>
              <a:rPr lang="en-US" altLang="en-US" sz="2000" dirty="0"/>
              <a:t>All the residence were covered by a health care program provided by the center</a:t>
            </a:r>
          </a:p>
          <a:p>
            <a:pPr eaLnBrk="1" hangingPunct="1"/>
            <a:r>
              <a:rPr lang="en-US" altLang="en-US" sz="2000" dirty="0"/>
              <a:t>Ages at death of 462 individuals who were in residence during Jan 1964 to July 1975 are recorded</a:t>
            </a:r>
          </a:p>
          <a:p>
            <a:pPr eaLnBrk="1" hangingPunct="1"/>
            <a:r>
              <a:rPr lang="en-US" altLang="en-US" sz="2000" dirty="0"/>
              <a:t>Ages at which individuals entered the retirement center are also recorded</a:t>
            </a:r>
          </a:p>
          <a:p>
            <a:pPr eaLnBrk="1" hangingPunct="1"/>
            <a:r>
              <a:rPr lang="en-US" altLang="en-US" sz="2000" dirty="0"/>
              <a:t>Left truncation </a:t>
            </a:r>
          </a:p>
          <a:p>
            <a:pPr lvl="1" eaLnBrk="1" hangingPunct="1"/>
            <a:r>
              <a:rPr lang="en-US" altLang="en-US" sz="2000" dirty="0"/>
              <a:t>an individual must survive to a sufficient age to enter the retirement center.</a:t>
            </a:r>
          </a:p>
          <a:p>
            <a:pPr eaLnBrk="1" hangingPunct="1"/>
            <a:r>
              <a:rPr lang="en-US" altLang="en-US" sz="2000" dirty="0"/>
              <a:t>Why left truncation matters?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7E0CB513-BD72-4CDE-B685-EAC8EF70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astronomical data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C6DF4DC3-0AC5-4BDF-B1FA-C5138B2A0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81200"/>
            <a:ext cx="7772400" cy="4114800"/>
          </a:xfrm>
        </p:spPr>
        <p:txBody>
          <a:bodyPr/>
          <a:lstStyle/>
          <a:p>
            <a:r>
              <a:rPr lang="en-US" altLang="en-US" sz="2400" dirty="0"/>
              <a:t>With a given telescope, we can only detect a very distant stellar object which is brighter than some limiting flux — the object is left-truncate if it lies beyond detection by our telescope – we cannot tell if the object is even there if we cannot see it.</a:t>
            </a:r>
          </a:p>
        </p:txBody>
      </p:sp>
      <p:sp>
        <p:nvSpPr>
          <p:cNvPr id="36870" name="Slide Number Placeholder 5">
            <a:extLst>
              <a:ext uri="{FF2B5EF4-FFF2-40B4-BE49-F238E27FC236}">
                <a16:creationId xmlns:a16="http://schemas.microsoft.com/office/drawing/2014/main" id="{2F98BE99-F2EC-4E1C-BED8-B69B72B5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1A0276-0307-47E6-8D59-57F050F28407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>
            <a:extLst>
              <a:ext uri="{FF2B5EF4-FFF2-40B4-BE49-F238E27FC236}">
                <a16:creationId xmlns:a16="http://schemas.microsoft.com/office/drawing/2014/main" id="{626C663C-071A-4D63-87F4-D7F5CC2C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BB6229-D5E3-4383-A8CB-AE2AAF340446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39941" name="Rectangle 2">
            <a:extLst>
              <a:ext uri="{FF2B5EF4-FFF2-40B4-BE49-F238E27FC236}">
                <a16:creationId xmlns:a16="http://schemas.microsoft.com/office/drawing/2014/main" id="{1CC73618-866F-463A-B422-EE6A9B4A6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Right Truncation</a:t>
            </a:r>
          </a:p>
        </p:txBody>
      </p:sp>
      <p:sp>
        <p:nvSpPr>
          <p:cNvPr id="39942" name="Rectangle 3">
            <a:extLst>
              <a:ext uri="{FF2B5EF4-FFF2-40B4-BE49-F238E27FC236}">
                <a16:creationId xmlns:a16="http://schemas.microsoft.com/office/drawing/2014/main" id="{FFA2693C-A663-4B19-863B-6CFA05A59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Arises when only individuals who have experienced the event of interest are included in the sample.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Slide Number Placeholder 5">
            <a:extLst>
              <a:ext uri="{FF2B5EF4-FFF2-40B4-BE49-F238E27FC236}">
                <a16:creationId xmlns:a16="http://schemas.microsoft.com/office/drawing/2014/main" id="{066FE070-07EB-4857-BEFF-7B3981D8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1C5C24-AD40-4532-AD8C-5CC6F63CEC3F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A2DE5AA9-FF82-44E8-8EE7-BFEF757B7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AIDS</a:t>
            </a:r>
          </a:p>
        </p:txBody>
      </p:sp>
      <p:sp>
        <p:nvSpPr>
          <p:cNvPr id="40966" name="Rectangle 3">
            <a:extLst>
              <a:ext uri="{FF2B5EF4-FFF2-40B4-BE49-F238E27FC236}">
                <a16:creationId xmlns:a16="http://schemas.microsoft.com/office/drawing/2014/main" id="{E30695B4-6D04-4A42-BAF8-F687D004E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7071" y="1936486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Only those who developed AIDS were asked for their infection dates</a:t>
            </a:r>
          </a:p>
          <a:p>
            <a:pPr eaLnBrk="1" hangingPunct="1"/>
            <a:r>
              <a:rPr lang="en-US" altLang="en-US" sz="2400" dirty="0"/>
              <a:t>Data: infection and induction times for 258 adults who were infected with AIDS virus and developed AIDS </a:t>
            </a:r>
            <a:r>
              <a:rPr lang="en-US" altLang="en-US" sz="2400" b="1" dirty="0"/>
              <a:t>by 6/30/1986</a:t>
            </a:r>
          </a:p>
          <a:p>
            <a:pPr lvl="1" eaLnBrk="1" hangingPunct="1"/>
            <a:r>
              <a:rPr lang="en-US" altLang="en-US" sz="2400" dirty="0"/>
              <a:t>Time in years infected by AIDS virus (from 4/1/1978)</a:t>
            </a:r>
          </a:p>
          <a:p>
            <a:pPr lvl="1" eaLnBrk="1" hangingPunct="1"/>
            <a:r>
              <a:rPr lang="en-US" altLang="en-US" sz="2400" dirty="0"/>
              <a:t>Waiting time to the development of AIDS (from the date of infection)</a:t>
            </a:r>
          </a:p>
          <a:p>
            <a:pPr marL="457200" lvl="1" indent="0" eaLnBrk="1" hangingPunct="1">
              <a:buNone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Ques: What is the time and condition of truncation?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8F44-45B0-43A7-9B79-C3F57433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43CA-B849-46F8-8E2B-B75271637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Identify/Define time origin and time scale</a:t>
            </a:r>
          </a:p>
          <a:p>
            <a:r>
              <a:rPr lang="en-US" dirty="0"/>
              <a:t>Identify censoring mechanism: event time not observed</a:t>
            </a:r>
          </a:p>
          <a:p>
            <a:pPr lvl="1"/>
            <a:r>
              <a:rPr lang="en-US" dirty="0"/>
              <a:t>Right, left, interval</a:t>
            </a:r>
          </a:p>
          <a:p>
            <a:pPr lvl="1"/>
            <a:r>
              <a:rPr lang="en-US" dirty="0"/>
              <a:t>Type I, type II, random</a:t>
            </a:r>
          </a:p>
          <a:p>
            <a:r>
              <a:rPr lang="en-US" dirty="0"/>
              <a:t>Identify truncation: not in the data</a:t>
            </a:r>
          </a:p>
          <a:p>
            <a:pPr lvl="1"/>
            <a:r>
              <a:rPr lang="en-US" dirty="0"/>
              <a:t>Left, right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A9913-B036-417B-BE69-231BE78A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122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b="1" dirty="0">
                <a:latin typeface="Helvetica" pitchFamily="34" charset="0"/>
              </a:rPr>
              <a:t>Censoring vs. Truncation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Censoring is about </a:t>
            </a:r>
            <a:r>
              <a:rPr lang="en-US" altLang="en-US" sz="2800" dirty="0">
                <a:solidFill>
                  <a:srgbClr val="FF0000"/>
                </a:solidFill>
              </a:rPr>
              <a:t>leaving</a:t>
            </a:r>
            <a:r>
              <a:rPr lang="en-US" altLang="en-US" sz="2800" dirty="0"/>
              <a:t> the study: in the study without observing the exact event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Truncation is about </a:t>
            </a:r>
            <a:r>
              <a:rPr lang="en-US" altLang="en-US" sz="2800" dirty="0">
                <a:solidFill>
                  <a:srgbClr val="FF0000"/>
                </a:solidFill>
              </a:rPr>
              <a:t>entering</a:t>
            </a:r>
            <a:r>
              <a:rPr lang="en-US" altLang="en-US" sz="2800" dirty="0"/>
              <a:t> the study: not in the study if truncated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main difference: censored subjects are </a:t>
            </a:r>
            <a:r>
              <a:rPr lang="en-US" altLang="en-US" sz="2800" dirty="0">
                <a:solidFill>
                  <a:srgbClr val="FF0000"/>
                </a:solidFill>
              </a:rPr>
              <a:t>included</a:t>
            </a:r>
            <a:r>
              <a:rPr lang="en-US" altLang="en-US" sz="2800" dirty="0"/>
              <a:t> in the analysis but not truncated subjects.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AD9398-84D3-49A7-B9A6-73886B1B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236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4291-E1C0-4736-80E7-D1EB0CF2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0" u="none" strike="noStrike" baseline="0" dirty="0">
                <a:latin typeface="Arial" panose="020B0604020202020204" pitchFamily="34" charset="0"/>
              </a:rPr>
              <a:t>Exercise: the WHI Diet and Breast Cancer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A985C-53BB-4060-AA07-AD1385C8B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Patients and Methods </a:t>
            </a:r>
            <a:r>
              <a:rPr lang="en-US" sz="2000" dirty="0"/>
              <a:t>The trial randomly assigned 48,835 postmenopausal women with normal mammograms and without prior breast cancer from 1993 to 1998 at 40 US clinical centers to a dietary intervention with goals of a reduction of fat intake to 20% of energy and an increased intake of fruits, vegetables, and grains (40%; n = 19,541) or to a usual diet comparison (60%; n = 29,294).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</a:rPr>
              <a:t>Ques: </a:t>
            </a:r>
            <a:r>
              <a:rPr lang="en-US" altLang="en-US" sz="2000" b="1" dirty="0">
                <a:solidFill>
                  <a:schemeClr val="tx1"/>
                </a:solidFill>
              </a:rPr>
              <a:t>What is the time and condition of truncation?</a:t>
            </a:r>
            <a:endParaRPr lang="en-US" sz="2000" dirty="0">
              <a:solidFill>
                <a:srgbClr val="000000"/>
              </a:solidFill>
              <a:effectLst/>
              <a:ea typeface="Batang" panose="02030600000101010101" pitchFamily="18" charset="-127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effectLst/>
              <a:ea typeface="Batang" panose="02030600000101010101" pitchFamily="18" charset="-127"/>
              <a:cs typeface="Calibri" panose="020F0502020204030204" pitchFamily="34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</a:rPr>
              <a:t>Chlebowski</a:t>
            </a:r>
            <a:r>
              <a:rPr lang="en-US" sz="16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</a:rPr>
              <a:t> RT, </a:t>
            </a:r>
            <a:r>
              <a:rPr lang="en-US" sz="1600" dirty="0" err="1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</a:rPr>
              <a:t>Aragaki</a:t>
            </a:r>
            <a:r>
              <a:rPr lang="en-US" sz="16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</a:rPr>
              <a:t> AK, Anderson GL, Thomson CA, Manson JE, Simon MS, Howard BV, Rohan TE, </a:t>
            </a:r>
            <a:r>
              <a:rPr lang="en-US" sz="1600" dirty="0" err="1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</a:rPr>
              <a:t>Snetselar</a:t>
            </a:r>
            <a:r>
              <a:rPr lang="en-US" sz="16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</a:rPr>
              <a:t> L, Lane D, Barrington W, </a:t>
            </a:r>
            <a:r>
              <a:rPr lang="en-US" sz="1600" dirty="0" err="1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</a:rPr>
              <a:t>Vitolins</a:t>
            </a:r>
            <a:r>
              <a:rPr lang="en-US" sz="16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</a:rPr>
              <a:t> MZ, Womack C, Qi L, Hou L, Thomas F, Prentice RL. 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  <a:hlinkClick r:id="rId2"/>
              </a:rPr>
              <a:t>Low-Fat Dietary Pattern and Breast Cancer Mortality in the Women's Health Initiative Randomized Controlled Trial</a:t>
            </a:r>
            <a:r>
              <a:rPr lang="en-US" sz="1600" u="sng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  <a:hlinkClick r:id="rId2"/>
              </a:rPr>
              <a:t>.</a:t>
            </a:r>
            <a:r>
              <a:rPr lang="en-US" sz="1600" dirty="0">
                <a:effectLst/>
                <a:ea typeface="Batang" panose="02030600000101010101" pitchFamily="18" charset="-127"/>
                <a:cs typeface="Calibri" panose="020F0502020204030204" pitchFamily="34" charset="0"/>
              </a:rPr>
              <a:t> J Clin Oncol. 2017 Sep 1;35(25):2919-2926. 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D2530-65D4-4724-9978-5A84ABAC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395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CD94-1E6D-4834-9F4E-1BA6E02E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0" u="none" strike="noStrike" baseline="0" dirty="0">
                <a:latin typeface="Arial" panose="020B0604020202020204" pitchFamily="34" charset="0"/>
              </a:rPr>
              <a:t>Exercise: the WHI DM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B9AB-DC36-4F9C-B91E-573252B55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The WHI is the largest US health study in a multiethnic group of postmenopausal women aged 50-79 years, and consists of four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randomised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controlled clinical trials and an observational study. This study involves 40 clinical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centres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and recruited over 160,000 women between 1993 and 1998.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We considered a time-to-event outcome which was time-to-diabetes for diabetic participants and censoring time for non-diabetic participants as of </a:t>
            </a:r>
            <a:r>
              <a:rPr lang="en-US" sz="1800" b="1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September 2005</a:t>
            </a:r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 woman had </a:t>
            </a:r>
            <a:r>
              <a:rPr lang="en-US" sz="1800" b="1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diabetes at baseline </a:t>
            </a:r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if she reported at study entry that she had received a physician diagnosis of sugar diabetes when not pregnant and received glucose-lowering medications. Age range when a participant was first told to have non-pregnancy-related diabetes was reported as &lt;21, 21–29, 30– 39, 40–49, 50–59, 60–69 or 70 years or older. </a:t>
            </a:r>
          </a:p>
          <a:p>
            <a:pPr marL="457200" lvl="1" indent="0">
              <a:buNone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Calibri" panose="020F0502020204030204" pitchFamily="34" charset="0"/>
              </a:rPr>
              <a:t>Ques: </a:t>
            </a:r>
            <a:r>
              <a:rPr lang="en-US" altLang="en-US" sz="1800" b="1" dirty="0">
                <a:solidFill>
                  <a:schemeClr val="tx1"/>
                </a:solidFill>
              </a:rPr>
              <a:t>What is the time and condition of censoring/truncation?</a:t>
            </a:r>
            <a:endParaRPr lang="en-US" sz="1800" dirty="0">
              <a:solidFill>
                <a:srgbClr val="000000"/>
              </a:solidFill>
              <a:effectLst/>
              <a:ea typeface="Batang" panose="02030600000101010101" pitchFamily="18" charset="-127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06B64-66BD-4079-BEA4-839F0F17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533400"/>
            <a:ext cx="7315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latin typeface="Helvetica" pitchFamily="34" charset="0"/>
              </a:rPr>
              <a:t>Survival Outcome Variables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What is the event?</a:t>
            </a:r>
          </a:p>
          <a:p>
            <a:pPr eaLnBrk="1" hangingPunct="1"/>
            <a:r>
              <a:rPr lang="en-US" altLang="en-US" sz="2800" dirty="0"/>
              <a:t>Where is the time origin?</a:t>
            </a:r>
          </a:p>
          <a:p>
            <a:pPr eaLnBrk="1" hangingPunct="1"/>
            <a:r>
              <a:rPr lang="en-US" altLang="en-US" sz="2800" dirty="0"/>
              <a:t>What is the time scale?</a:t>
            </a:r>
          </a:p>
          <a:p>
            <a:pPr eaLnBrk="1" hangingPunct="1"/>
            <a:r>
              <a:rPr lang="en-US" altLang="en-US" sz="2800" dirty="0"/>
              <a:t>They depend on the research of interest and study design.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C541EF-0FFE-4336-B0F7-2DAD16DA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887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B379-F1CF-4171-AF1D-701C1E06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0" u="none" strike="noStrike" baseline="0" dirty="0">
                <a:latin typeface="Arial" panose="020B0604020202020204" pitchFamily="34" charset="0"/>
              </a:rPr>
              <a:t>Exercise: the WHI DM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4B5D6-F32E-4162-9B50-0807480E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7400"/>
            <a:ext cx="8193088" cy="4114800"/>
          </a:xfrm>
        </p:spPr>
        <p:txBody>
          <a:bodyPr/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 participant was </a:t>
            </a:r>
            <a:r>
              <a:rPr lang="en-US" sz="2000" b="1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diabetic</a:t>
            </a:r>
            <a:r>
              <a:rPr lang="en-US" sz="20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if she had been treated for diabetes at baseline or during follow-up as of September 2005.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Participants had </a:t>
            </a:r>
            <a:r>
              <a:rPr lang="en-US" sz="1800" b="1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diabetes during follow-up </a:t>
            </a:r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if they reported a new physician diagnosis of diabetes treated with glucose-lowering agents. </a:t>
            </a:r>
            <a:r>
              <a:rPr lang="en-US" sz="1800" b="1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Assuming birth as time 0</a:t>
            </a: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time to diabetes </a:t>
            </a:r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was considered as </a:t>
            </a:r>
            <a:r>
              <a:rPr lang="en-US" sz="1800" b="1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event time </a:t>
            </a:r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for participants with diabetes, and for participants who </a:t>
            </a:r>
            <a:r>
              <a:rPr lang="en-US" sz="180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did not have diabetes as of September 2005, their last time of follow-up or death time </a:t>
            </a:r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was the </a:t>
            </a:r>
            <a:r>
              <a:rPr lang="en-US" sz="1800" b="1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censoring time</a:t>
            </a:r>
            <a:r>
              <a:rPr lang="en-US" sz="1800" b="0" i="0" u="none" strike="noStrike" baseline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ea typeface="Batang" panose="02030600000101010101" pitchFamily="18" charset="-127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ea typeface="Batang" panose="02030600000101010101" pitchFamily="18" charset="-127"/>
                <a:cs typeface="Calibri" panose="020F0502020204030204" pitchFamily="34" charset="0"/>
              </a:rPr>
              <a:t>Ques: </a:t>
            </a:r>
            <a:r>
              <a:rPr lang="en-US" altLang="en-US" sz="2000" b="1" dirty="0"/>
              <a:t>What is the time and condition of censoring/truncation?</a:t>
            </a:r>
            <a:endParaRPr lang="en-US" sz="2000" dirty="0">
              <a:solidFill>
                <a:srgbClr val="000000"/>
              </a:solidFill>
              <a:ea typeface="Batang" panose="02030600000101010101" pitchFamily="18" charset="-127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A1F48-35DB-44A4-8431-806DBBB7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905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F62D-9C52-45E2-8134-586A8F3D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important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DC17E-D067-46F9-B56A-EC5CDB0A5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Observed time, failure times, censoring times</a:t>
            </a:r>
          </a:p>
          <a:p>
            <a:pPr algn="l"/>
            <a:r>
              <a:rPr lang="en-US" sz="2400" dirty="0"/>
              <a:t>T</a:t>
            </a:r>
            <a:r>
              <a:rPr lang="en-US" sz="2400" b="0" i="0" u="none" strike="noStrike" baseline="0" dirty="0"/>
              <a:t>he design of survival experiments involving censoring and truncation needs to be carefully considered when constructing likelihood functions. </a:t>
            </a:r>
          </a:p>
          <a:p>
            <a:pPr algn="l"/>
            <a:r>
              <a:rPr lang="en-US" sz="2400" b="0" i="0" u="none" strike="noStrike" baseline="0" dirty="0"/>
              <a:t>A critical assumption is that the lifetimes/failure times/event times and  censoring times are independent.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EE422-0685-437B-BEDE-47EEA84A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325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EF34-BB36-40A7-A06D-7B84D9DE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E9CCD-B546-4BA6-8E9F-3F2110A3B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R</a:t>
            </a:r>
            <a:r>
              <a:rPr lang="en-US" sz="2400" dirty="0"/>
              <a:t>eading the textbook KM, Chapter 3.1-3.4</a:t>
            </a:r>
          </a:p>
          <a:p>
            <a:r>
              <a:rPr lang="en-US" sz="2400" dirty="0"/>
              <a:t>Answer the following questions: </a:t>
            </a:r>
          </a:p>
          <a:p>
            <a:pPr lvl="1"/>
            <a:r>
              <a:rPr lang="en-US" sz="2000" dirty="0"/>
              <a:t>What are the new things you’ve learned, or new understanding of something you knew before?</a:t>
            </a:r>
          </a:p>
          <a:p>
            <a:pPr lvl="1"/>
            <a:r>
              <a:rPr lang="en-US" sz="2000" dirty="0"/>
              <a:t>How would you apply them to your research/project? </a:t>
            </a:r>
          </a:p>
          <a:p>
            <a:pPr lvl="1"/>
            <a:r>
              <a:rPr lang="en-US" sz="2000" dirty="0"/>
              <a:t>Prepare for group discussions in next class.</a:t>
            </a:r>
          </a:p>
          <a:p>
            <a:r>
              <a:rPr lang="en-US" sz="2400" dirty="0"/>
              <a:t>Reading the textbook KM, Chapter 1, and identify examples for different censoring and truncation mechanisms. Due by Thursday.</a:t>
            </a:r>
          </a:p>
          <a:p>
            <a:r>
              <a:rPr lang="en-US" sz="2400" dirty="0"/>
              <a:t>Think about and write down your specific goals for this course, develop a specific and practical plan to achieve your goals. Be specific. Due by Thursday.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52C53-A374-4A91-8165-DE359CCB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73588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latin typeface="Helvetica" pitchFamily="34" charset="0"/>
              </a:rPr>
              <a:t>Define the outcome variables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What is the event?</a:t>
            </a:r>
          </a:p>
          <a:p>
            <a:pPr lvl="1" eaLnBrk="1" hangingPunct="1"/>
            <a:r>
              <a:rPr lang="en-US" altLang="en-US" sz="2000" dirty="0"/>
              <a:t>Most of time is straightforward</a:t>
            </a:r>
          </a:p>
          <a:p>
            <a:pPr lvl="1" eaLnBrk="1" hangingPunct="1"/>
            <a:r>
              <a:rPr lang="en-US" altLang="en-US" sz="2000" dirty="0"/>
              <a:t>Sometimes it is based on some cutoff point (e.g. weight control) </a:t>
            </a:r>
          </a:p>
          <a:p>
            <a:pPr algn="l"/>
            <a:r>
              <a:rPr lang="en-US" sz="2400" b="0" i="0" u="none" strike="noStrike" baseline="0" dirty="0"/>
              <a:t>This event may be</a:t>
            </a:r>
          </a:p>
          <a:p>
            <a:pPr lvl="1"/>
            <a:r>
              <a:rPr lang="en-US" sz="2000" b="0" i="0" u="none" strike="noStrike" baseline="0" dirty="0"/>
              <a:t>death, the appearance of a tumor, the development of some disease, recurrence of a disease, equipment breakdown, cessation of breast feeding</a:t>
            </a:r>
          </a:p>
          <a:p>
            <a:pPr lvl="1"/>
            <a:r>
              <a:rPr lang="en-US" sz="2000" b="0" i="0" u="none" strike="noStrike" baseline="0" dirty="0"/>
              <a:t>remission after some treatment, conception, cessation of smoking</a:t>
            </a:r>
            <a:endParaRPr lang="en-US" sz="2000" dirty="0"/>
          </a:p>
          <a:p>
            <a:pPr lvl="1" eaLnBrk="1" hangingPunct="1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5301E-28B5-4A91-BD23-16D60062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8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46CF-B2DD-435D-B9DC-1666C6C0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FF629-EDE8-4260-AF2A-57C5ACA9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</a:t>
            </a:r>
            <a:r>
              <a:rPr lang="en-US" sz="2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time origin (time </a:t>
            </a: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zero) 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is the point at which follow-up time starts,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ie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., the time at which subjects are considered at-risk for the outcome of interest. 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 variety of time origins are largely determined by study design, each having associated benefits and drawbacks. Examples: 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start of the study (i.e., at enrollment); baseline age and baseline time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determined by a defining characteristic,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eg</a:t>
            </a:r>
            <a:endParaRPr lang="en-US" sz="18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lvl="2"/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In a clinical trial, the time origin is usually considered the time of randomization or treatment or diagnosis. 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An exposure </a:t>
            </a:r>
            <a:endParaRPr lang="en-US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irth and calendar year 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EA13D-7D6C-4CC6-8334-62E55B55AF7E}"/>
              </a:ext>
            </a:extLst>
          </p:cNvPr>
          <p:cNvSpPr txBox="1"/>
          <p:nvPr/>
        </p:nvSpPr>
        <p:spPr>
          <a:xfrm>
            <a:off x="799042" y="6001603"/>
            <a:ext cx="8153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https://www.publichealth.columbia.edu/research/population-health-methods/time-event-data-analysis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4F271-D50D-4020-9733-56C105F6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8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482C-540D-4EA7-AE51-C8A4D992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8FF6E-78B6-4EAF-BB23-67098329A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905000"/>
            <a:ext cx="7772400" cy="4114800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It is important to define (and record)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the time origin  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so that the follow up time can be accurately measured/calculated.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7ABBA22-7B80-4FC7-846A-67BA8E70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19047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8263</TotalTime>
  <Words>3682</Words>
  <Application>Microsoft Office PowerPoint</Application>
  <PresentationFormat>On-screen Show (4:3)</PresentationFormat>
  <Paragraphs>389</Paragraphs>
  <Slides>62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Helvetica Neue</vt:lpstr>
      <vt:lpstr>Arial</vt:lpstr>
      <vt:lpstr>Arial</vt:lpstr>
      <vt:lpstr>Helvetica</vt:lpstr>
      <vt:lpstr>Tahoma</vt:lpstr>
      <vt:lpstr>Times New Roman</vt:lpstr>
      <vt:lpstr>Wingdings</vt:lpstr>
      <vt:lpstr>Blends</vt:lpstr>
      <vt:lpstr>STA/BST 222 Survival Analysis    Introduction  </vt:lpstr>
      <vt:lpstr>  How to contact me </vt:lpstr>
      <vt:lpstr>How to contact TA</vt:lpstr>
      <vt:lpstr>Outline</vt:lpstr>
      <vt:lpstr>Why important?</vt:lpstr>
      <vt:lpstr>Survival Outcome Variables</vt:lpstr>
      <vt:lpstr>Define the outcome variables</vt:lpstr>
      <vt:lpstr>Time origin</vt:lpstr>
      <vt:lpstr>Time origin</vt:lpstr>
      <vt:lpstr>Example</vt:lpstr>
      <vt:lpstr>Example</vt:lpstr>
      <vt:lpstr>Choice of Time Scale</vt:lpstr>
      <vt:lpstr>Population Mortality</vt:lpstr>
      <vt:lpstr>Toxin Effect on Lung Cancer Risk</vt:lpstr>
      <vt:lpstr>A Women Health Initiative DM study</vt:lpstr>
      <vt:lpstr>Outcomes</vt:lpstr>
      <vt:lpstr>Outcomes, cont</vt:lpstr>
      <vt:lpstr>KM 1.2: Effect of 6-MP on children with acute leukemia </vt:lpstr>
      <vt:lpstr>KM 1.2: Effect of 6-MP on children with acute leukemia </vt:lpstr>
      <vt:lpstr>KM 1.2: Effect of 6-MP on children with acute leukemia </vt:lpstr>
      <vt:lpstr>Volume of Air a Balloon Can Tolerate</vt:lpstr>
      <vt:lpstr>Blood Pressure Control </vt:lpstr>
      <vt:lpstr>Remarks</vt:lpstr>
      <vt:lpstr>PowerPoint Presentation</vt:lpstr>
      <vt:lpstr>Complications of survival data</vt:lpstr>
      <vt:lpstr>Typical Censoring Mechanisms</vt:lpstr>
      <vt:lpstr>Right Censoring</vt:lpstr>
      <vt:lpstr>Notation</vt:lpstr>
      <vt:lpstr>Right Censoring: Type I</vt:lpstr>
      <vt:lpstr>Example: Diet-tumor Study</vt:lpstr>
      <vt:lpstr>Example: Diet-tumor Study</vt:lpstr>
      <vt:lpstr>Example: MI Study</vt:lpstr>
      <vt:lpstr>Example: MI Study</vt:lpstr>
      <vt:lpstr>PowerPoint Presentation</vt:lpstr>
      <vt:lpstr>Right Censoring: Progressive Type I</vt:lpstr>
      <vt:lpstr>Example: a mouse study</vt:lpstr>
      <vt:lpstr>Right Censoring: Type II</vt:lpstr>
      <vt:lpstr>Example</vt:lpstr>
      <vt:lpstr>Right Censoring: Progressive Type II</vt:lpstr>
      <vt:lpstr>Right Censoring: Competing risks (random)</vt:lpstr>
      <vt:lpstr>Right Censoring: Random </vt:lpstr>
      <vt:lpstr>Example</vt:lpstr>
      <vt:lpstr>Left Censoring</vt:lpstr>
      <vt:lpstr>Left Censoring</vt:lpstr>
      <vt:lpstr>Interval Censoring</vt:lpstr>
      <vt:lpstr>Example: Cancer Recurrence</vt:lpstr>
      <vt:lpstr>Reasons of Censoring</vt:lpstr>
      <vt:lpstr>Why are censored data important?</vt:lpstr>
      <vt:lpstr>Exercise </vt:lpstr>
      <vt:lpstr>Truncation</vt:lpstr>
      <vt:lpstr>Left Truncation</vt:lpstr>
      <vt:lpstr>Example: Channing House  KM 1.16 </vt:lpstr>
      <vt:lpstr>Example: astronomical data</vt:lpstr>
      <vt:lpstr>Right Truncation</vt:lpstr>
      <vt:lpstr>Example: AIDS</vt:lpstr>
      <vt:lpstr>Summary </vt:lpstr>
      <vt:lpstr>Censoring vs. Truncation</vt:lpstr>
      <vt:lpstr>Exercise: the WHI Diet and Breast Cancer study</vt:lpstr>
      <vt:lpstr>Exercise: the WHI DM study</vt:lpstr>
      <vt:lpstr>Exercise: the WHI DM study</vt:lpstr>
      <vt:lpstr>Why important </vt:lpstr>
      <vt:lpstr>Homework 1</vt:lpstr>
    </vt:vector>
  </TitlesOfParts>
  <Company>som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EPP 246 Clinical Biostatistics Overview</dc:title>
  <dc:creator>Lihong</dc:creator>
  <cp:lastModifiedBy>Lihong Qi</cp:lastModifiedBy>
  <cp:revision>499</cp:revision>
  <dcterms:created xsi:type="dcterms:W3CDTF">2006-12-28T23:57:12Z</dcterms:created>
  <dcterms:modified xsi:type="dcterms:W3CDTF">2020-10-06T22:36:01Z</dcterms:modified>
</cp:coreProperties>
</file>