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87" r:id="rId4"/>
    <p:sldId id="282" r:id="rId5"/>
    <p:sldId id="349" r:id="rId6"/>
    <p:sldId id="335" r:id="rId7"/>
    <p:sldId id="472" r:id="rId8"/>
    <p:sldId id="286" r:id="rId9"/>
    <p:sldId id="289" r:id="rId10"/>
    <p:sldId id="287" r:id="rId11"/>
    <p:sldId id="293" r:id="rId12"/>
    <p:sldId id="290" r:id="rId13"/>
    <p:sldId id="291" r:id="rId14"/>
    <p:sldId id="463" r:id="rId15"/>
    <p:sldId id="401" r:id="rId16"/>
    <p:sldId id="460" r:id="rId17"/>
    <p:sldId id="458" r:id="rId18"/>
    <p:sldId id="445" r:id="rId19"/>
    <p:sldId id="457" r:id="rId20"/>
    <p:sldId id="467" r:id="rId21"/>
    <p:sldId id="468" r:id="rId22"/>
    <p:sldId id="471" r:id="rId23"/>
    <p:sldId id="304" r:id="rId24"/>
    <p:sldId id="305" r:id="rId25"/>
    <p:sldId id="306" r:id="rId26"/>
    <p:sldId id="307" r:id="rId27"/>
    <p:sldId id="309" r:id="rId28"/>
    <p:sldId id="310" r:id="rId29"/>
    <p:sldId id="311" r:id="rId30"/>
    <p:sldId id="312" r:id="rId31"/>
    <p:sldId id="470" r:id="rId32"/>
    <p:sldId id="461" r:id="rId33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3792" autoAdjust="0"/>
  </p:normalViewPr>
  <p:slideViewPr>
    <p:cSldViewPr>
      <p:cViewPr varScale="1">
        <p:scale>
          <a:sx n="75" d="100"/>
          <a:sy n="75" d="100"/>
        </p:scale>
        <p:origin x="87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54AEE3E-22D5-4A3D-A0BF-7395710BB9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71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86543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Introduction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Oct. 8,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BA77199B-8610-47F7-8E46-6882DD64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0DD55-4A0C-40CF-A945-3113DD34B5F4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F755887E-21E6-4A3E-A241-67427C1C9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Channing House </a:t>
            </a:r>
            <a:br>
              <a:rPr lang="en-US" altLang="en-US" dirty="0"/>
            </a:br>
            <a:r>
              <a:rPr lang="en-US" altLang="en-US" dirty="0">
                <a:latin typeface="Helvetica" pitchFamily="34" charset="0"/>
              </a:rPr>
              <a:t>KM 1.16 </a:t>
            </a:r>
            <a:endParaRPr lang="en-US" altLang="en-US" dirty="0"/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AB2EA14B-386B-47A4-891C-011879593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010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Channing House is a retirement center in Palo Alto, CA</a:t>
            </a:r>
          </a:p>
          <a:p>
            <a:pPr eaLnBrk="1" hangingPunct="1"/>
            <a:r>
              <a:rPr lang="en-US" altLang="en-US" sz="2000" dirty="0"/>
              <a:t>All the residence were covered by a health care program provided by the center</a:t>
            </a:r>
          </a:p>
          <a:p>
            <a:pPr eaLnBrk="1" hangingPunct="1"/>
            <a:r>
              <a:rPr lang="en-US" altLang="en-US" sz="2000" dirty="0"/>
              <a:t>Ages at death of 462 individuals who were in residence during Jan 1964 to July 1975 are recorded</a:t>
            </a:r>
          </a:p>
          <a:p>
            <a:pPr eaLnBrk="1" hangingPunct="1"/>
            <a:r>
              <a:rPr lang="en-US" altLang="en-US" sz="2000" dirty="0"/>
              <a:t>Ages at which individuals entered the retirement center are also recorded</a:t>
            </a:r>
          </a:p>
          <a:p>
            <a:pPr eaLnBrk="1" hangingPunct="1"/>
            <a:r>
              <a:rPr lang="en-US" altLang="en-US" sz="2000" dirty="0"/>
              <a:t>Left truncation </a:t>
            </a:r>
          </a:p>
          <a:p>
            <a:pPr lvl="1" eaLnBrk="1" hangingPunct="1"/>
            <a:r>
              <a:rPr lang="en-US" altLang="en-US" sz="2000" dirty="0"/>
              <a:t>an individual must survive to a sufficient age to enter the retirement center.</a:t>
            </a:r>
          </a:p>
          <a:p>
            <a:pPr eaLnBrk="1" hangingPunct="1"/>
            <a:r>
              <a:rPr lang="en-US" altLang="en-US" sz="2000" dirty="0"/>
              <a:t>Why left truncation matters?</a:t>
            </a:r>
          </a:p>
        </p:txBody>
      </p:sp>
    </p:spTree>
    <p:extLst>
      <p:ext uri="{BB962C8B-B14F-4D97-AF65-F5344CB8AC3E}">
        <p14:creationId xmlns:p14="http://schemas.microsoft.com/office/powerpoint/2010/main" val="128509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7E0CB513-BD72-4CDE-B685-EAC8EF70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astronomical data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6DF4DC3-0AC5-4BDF-B1FA-C5138B2A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r>
              <a:rPr lang="en-US" altLang="en-US" sz="2400" dirty="0"/>
              <a:t>With a given telescope, we can only detect a very distant stellar object which is brighter than some limiting flux — the object is left-truncate if it lies beyond detection by our telescope – we cannot tell if the object is even there if we cannot see it.</a:t>
            </a:r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2F98BE99-F2EC-4E1C-BED8-B69B72B5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1A0276-0307-47E6-8D59-57F050F28407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76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626C663C-071A-4D63-87F4-D7F5CC2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BB6229-D5E3-4383-A8CB-AE2AAF340446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1CC73618-866F-463A-B422-EE6A9B4A6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Truncation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FFA2693C-A663-4B19-863B-6CFA05A59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Arises when only individuals who have experienced the event of interest are included in the sample.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00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066FE070-07EB-4857-BEFF-7B3981D8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1C5C24-AD40-4532-AD8C-5CC6F63CEC3F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A2DE5AA9-FF82-44E8-8EE7-BFEF757B7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AIDS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E30695B4-6D04-4A42-BAF8-F687D004E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7071" y="1936486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Only those who developed AIDS were asked for their infection dates</a:t>
            </a:r>
          </a:p>
          <a:p>
            <a:pPr eaLnBrk="1" hangingPunct="1"/>
            <a:r>
              <a:rPr lang="en-US" altLang="en-US" sz="2400" dirty="0"/>
              <a:t>Data: infection and induction times for 258 adults who were infected with AIDS virus and developed AIDS </a:t>
            </a:r>
            <a:r>
              <a:rPr lang="en-US" altLang="en-US" sz="2400" b="1" dirty="0"/>
              <a:t>by 6/30/1986</a:t>
            </a:r>
          </a:p>
          <a:p>
            <a:pPr lvl="1" eaLnBrk="1" hangingPunct="1"/>
            <a:r>
              <a:rPr lang="en-US" altLang="en-US" sz="2400" dirty="0"/>
              <a:t>Time in years infected by AIDS virus (from 4/1/1978)</a:t>
            </a:r>
          </a:p>
          <a:p>
            <a:pPr lvl="1" eaLnBrk="1" hangingPunct="1"/>
            <a:r>
              <a:rPr lang="en-US" altLang="en-US" sz="2400" dirty="0"/>
              <a:t>Waiting time to the development of AIDS (from the date of infection)</a:t>
            </a:r>
          </a:p>
          <a:p>
            <a:pPr marL="457200" lvl="1" indent="0" eaLnBrk="1" hangingPunct="1"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Ques: What is the time and condition of truncation?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215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8F44-45B0-43A7-9B79-C3F57433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43CA-B849-46F8-8E2B-B7527163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Identify/Define time origin and time scale</a:t>
            </a:r>
          </a:p>
          <a:p>
            <a:r>
              <a:rPr lang="en-US" dirty="0"/>
              <a:t>Identify censoring mechanism: event time not observed</a:t>
            </a:r>
          </a:p>
          <a:p>
            <a:pPr lvl="1"/>
            <a:r>
              <a:rPr lang="en-US" dirty="0"/>
              <a:t>Right, left, interval</a:t>
            </a:r>
          </a:p>
          <a:p>
            <a:pPr lvl="1"/>
            <a:r>
              <a:rPr lang="en-US" dirty="0"/>
              <a:t>Type I, type II, random</a:t>
            </a:r>
          </a:p>
          <a:p>
            <a:r>
              <a:rPr lang="en-US" dirty="0"/>
              <a:t>Identify truncation: not in the data</a:t>
            </a:r>
          </a:p>
          <a:p>
            <a:pPr lvl="1"/>
            <a:r>
              <a:rPr lang="en-US" dirty="0"/>
              <a:t>Left, 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9913-B036-417B-BE69-231BE78A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latin typeface="Helvetica" pitchFamily="34" charset="0"/>
              </a:rPr>
              <a:t>Censoring vs. Truncation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Censoring is about </a:t>
            </a:r>
            <a:r>
              <a:rPr lang="en-US" altLang="en-US" sz="2800" dirty="0">
                <a:solidFill>
                  <a:srgbClr val="FF0000"/>
                </a:solidFill>
              </a:rPr>
              <a:t>leaving</a:t>
            </a:r>
            <a:r>
              <a:rPr lang="en-US" altLang="en-US" sz="2800" dirty="0"/>
              <a:t> the study: in the study without observing the exact event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Truncation is about </a:t>
            </a:r>
            <a:r>
              <a:rPr lang="en-US" altLang="en-US" sz="2800" dirty="0">
                <a:solidFill>
                  <a:srgbClr val="FF0000"/>
                </a:solidFill>
              </a:rPr>
              <a:t>entering</a:t>
            </a:r>
            <a:r>
              <a:rPr lang="en-US" altLang="en-US" sz="2800" dirty="0"/>
              <a:t> the study: not in the study if truncated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main difference: censored subjects are </a:t>
            </a:r>
            <a:r>
              <a:rPr lang="en-US" altLang="en-US" sz="2800" dirty="0">
                <a:solidFill>
                  <a:srgbClr val="FF0000"/>
                </a:solidFill>
              </a:rPr>
              <a:t>included</a:t>
            </a:r>
            <a:r>
              <a:rPr lang="en-US" altLang="en-US" sz="2800" dirty="0"/>
              <a:t> in the analysis but not truncated subjects.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AD9398-84D3-49A7-B9A6-73886B1B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4291-E1C0-4736-80E7-D1EB0CF2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u="none" strike="noStrike" baseline="0" dirty="0">
                <a:latin typeface="Arial" panose="020B0604020202020204" pitchFamily="34" charset="0"/>
              </a:rPr>
              <a:t>Exercise: the WHI Diet and Breast Cancer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985C-53BB-4060-AA07-AD1385C8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Patients and Methods </a:t>
            </a:r>
            <a:r>
              <a:rPr lang="en-US" sz="2000" dirty="0"/>
              <a:t>The trial randomly assigned 48,835 postmenopausal women with normal mammograms and without prior breast cancer from 1993 to 1998 at 40 US clinical centers to a dietary intervention with goals of a reduction of fat intake to 20% of energy and an increased intake of fruits, vegetables, and grains (40%; n = 19,541) or to a usual diet comparison (60%; n = 29,294).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Ques: </a:t>
            </a:r>
            <a:r>
              <a:rPr lang="en-US" altLang="en-US" sz="2000" b="1" dirty="0">
                <a:solidFill>
                  <a:schemeClr val="tx1"/>
                </a:solidFill>
              </a:rPr>
              <a:t>What is the time and condition of truncation?</a:t>
            </a:r>
            <a:endParaRPr lang="en-US" sz="2000" dirty="0">
              <a:solidFill>
                <a:srgbClr val="000000"/>
              </a:solidFill>
              <a:effectLst/>
              <a:ea typeface="Batang" panose="02030600000101010101" pitchFamily="18" charset="-127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effectLst/>
              <a:ea typeface="Batang" panose="02030600000101010101" pitchFamily="18" charset="-127"/>
              <a:cs typeface="Calibri" panose="020F0502020204030204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Chlebowski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RT, </a:t>
            </a:r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Aragaki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AK, Anderson GL, Thomson CA, Manson JE, Simon MS, Howard BV, Rohan TE, </a:t>
            </a:r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Snetselar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L, Lane D, Barrington W, </a:t>
            </a:r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Vitolins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MZ, Womack C, Qi L, Hou L, Thomas F, Prentice RL. 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  <a:hlinkClick r:id="rId2"/>
              </a:rPr>
              <a:t>Low-Fat Dietary Pattern and Breast Cancer Mortality in the Women's Health Initiative Randomized Controlled Trial</a:t>
            </a:r>
            <a:r>
              <a:rPr lang="en-US" sz="1600" u="sng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  <a:hlinkClick r:id="rId2"/>
              </a:rPr>
              <a:t>.</a:t>
            </a:r>
            <a:r>
              <a:rPr lang="en-US" sz="1600" dirty="0"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J Clin Oncol. 2017 Sep 1;35(25):2919-2926.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D2530-65D4-4724-9978-5A84ABAC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D94-1E6D-4834-9F4E-1BA6E02E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u="none" strike="noStrike" baseline="0" dirty="0">
                <a:latin typeface="Arial" panose="020B0604020202020204" pitchFamily="34" charset="0"/>
              </a:rPr>
              <a:t>Exercise: the WHI DM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B9AB-DC36-4F9C-B91E-573252B5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WHI is the largest US health study in a multiethnic group of postmenopausal women aged 50-79 years, and consists of four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randomised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controlled clinical trials and an observational study. This study involves 40 clinical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centres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and recruited over 160,000 women between 1993 and 1998.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considered a time-to-event outcome which was time-to-diabetes for diabetic participants and censoring time for non-diabetic participants as of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September 2005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woman had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diabetes mellitus (DM) at baseline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 she reported at study entry that she had received a physician diagnosis of sugar diabetes when not pregnant and received glucose-lowering medications. Age range when a participant was first told to have non-pregnancy-related diabetes was reported as &lt;21, 21–29, 30– 39, 40–49, 50–59, 60–69 or 70 years or older.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Ques: </a:t>
            </a:r>
            <a:r>
              <a:rPr lang="en-US" altLang="en-US" sz="1800" b="1" dirty="0">
                <a:solidFill>
                  <a:schemeClr val="tx1"/>
                </a:solidFill>
              </a:rPr>
              <a:t>What is the time and condition of censoring/truncation?</a:t>
            </a:r>
            <a:endParaRPr lang="en-US" sz="1800" dirty="0">
              <a:solidFill>
                <a:srgbClr val="000000"/>
              </a:solidFill>
              <a:effectLst/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06B64-66BD-4079-BEA4-839F0F17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3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B379-F1CF-4171-AF1D-701C1E06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u="none" strike="noStrike" baseline="0" dirty="0">
                <a:latin typeface="Arial" panose="020B0604020202020204" pitchFamily="34" charset="0"/>
              </a:rPr>
              <a:t>Exercise: the WHI DM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B5D6-F32E-4162-9B50-0807480E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7400"/>
            <a:ext cx="8193088" cy="4114800"/>
          </a:xfrm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participant was 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diabetic</a:t>
            </a:r>
            <a:r>
              <a:rPr lang="en-US" sz="20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if she had been treated for diabetes at baseline or during follow-up as of September 2005.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Participants had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diabetes during follow-up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 they reported a new physician diagnosis of diabetes treated with glucose-lowering agents.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Assuming birth as time 0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 to diabetes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was considered as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event time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participants with diabetes, and for participants who </a:t>
            </a:r>
            <a:r>
              <a:rPr lang="en-US" sz="180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did not have diabetes as of September 2005, their last time of follow-up or death time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was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censoring time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a typeface="Batang" panose="02030600000101010101" pitchFamily="18" charset="-127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a typeface="Batang" panose="02030600000101010101" pitchFamily="18" charset="-127"/>
                <a:cs typeface="Calibri" panose="020F0502020204030204" pitchFamily="34" charset="0"/>
              </a:rPr>
              <a:t>Ques: </a:t>
            </a:r>
            <a:r>
              <a:rPr lang="en-US" altLang="en-US" sz="2000" b="1" dirty="0"/>
              <a:t>What is the time and condition of censoring/truncation?</a:t>
            </a:r>
            <a:endParaRPr lang="en-US" sz="2000" dirty="0">
              <a:solidFill>
                <a:srgbClr val="000000"/>
              </a:solidFill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A1F48-35DB-44A4-8431-806DBBB7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F62D-9C52-45E2-8134-586A8F3D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C17E-D067-46F9-B56A-EC5CDB0A5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Observed time, failure times, censoring times</a:t>
            </a:r>
          </a:p>
          <a:p>
            <a:pPr algn="l"/>
            <a:r>
              <a:rPr lang="en-US" sz="2400" dirty="0"/>
              <a:t>T</a:t>
            </a:r>
            <a:r>
              <a:rPr lang="en-US" sz="2400" b="0" i="0" u="none" strike="noStrike" baseline="0" dirty="0"/>
              <a:t>he design of survival experiments involving censoring and truncation needs to be carefully considered when constructing likelihood functions. </a:t>
            </a:r>
          </a:p>
          <a:p>
            <a:pPr algn="l"/>
            <a:r>
              <a:rPr lang="en-US" sz="2400" b="0" i="0" u="none" strike="noStrike" baseline="0" dirty="0"/>
              <a:t>A critical assumption is that the lifetimes/failure times/event times and  censoring times are independent.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E422-0685-437B-BEDE-47EEA84A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3BE3-06B3-45EF-8D9A-EA0CDA1C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83B1-E5EE-42F9-8526-9694984F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censoring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ECFA0-6369-433C-BABB-C5F53072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170A-CAD6-43D0-B1FD-5C6ECCBE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4171-1A79-4293-8521-C1BB6B1D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b="1" dirty="0">
              <a:latin typeface="Helvetica" pitchFamily="34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Helvetica" pitchFamily="34" charset="0"/>
              </a:rPr>
              <a:t>How to describe survival data?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E8DAE-69CD-4C70-9C12-11310B61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5B16-A00D-493B-8D61-94C237F4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BE67-205E-4D65-84CE-24117FD2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Examples of 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he questions of interest in survival analysis: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What is the probability that a participant survives 5 years?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Are there differences in survival between groups (e.g., between those assigned to a new versus a standard drug in a clinical trial)?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How do certain personal, behavioral or clinical characteristics affect participants' chances of survival?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B2FA-51F2-4E44-91A7-B8394B8E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latin typeface="Helvetica" pitchFamily="34" charset="0"/>
              </a:rPr>
              <a:t>How to describe survival data?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 sz="2400" dirty="0"/>
              <a:t>Time T (t): </a:t>
            </a:r>
            <a:r>
              <a:rPr lang="en-US" sz="2400" b="0" i="0" u="none" strike="noStrike" baseline="0" dirty="0"/>
              <a:t>nonnegative random variable from a homogeneous population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Event indicator: </a:t>
            </a:r>
            <a:r>
              <a:rPr lang="en-US" altLang="en-US" sz="2400" i="1" dirty="0"/>
              <a:t>I</a:t>
            </a:r>
            <a:r>
              <a:rPr lang="en-US" altLang="en-US" sz="2400" dirty="0"/>
              <a:t>(d=1)</a:t>
            </a:r>
          </a:p>
          <a:p>
            <a:pPr eaLnBrk="1" hangingPunct="1"/>
            <a:r>
              <a:rPr lang="en-US" altLang="en-US" sz="2400" dirty="0"/>
              <a:t>Survival function: chance of surviving longer than t</a:t>
            </a:r>
          </a:p>
          <a:p>
            <a:pPr eaLnBrk="1" hangingPunct="1"/>
            <a:r>
              <a:rPr lang="en-US" altLang="en-US" sz="2400" dirty="0"/>
              <a:t>Hazard function (rate): instant risk</a:t>
            </a:r>
          </a:p>
          <a:p>
            <a:pPr eaLnBrk="1" hangingPunct="1"/>
            <a:r>
              <a:rPr lang="en-US" altLang="en-US" sz="2400" dirty="0"/>
              <a:t>Cumulative hazard function</a:t>
            </a:r>
          </a:p>
          <a:p>
            <a:pPr eaLnBrk="1" hangingPunct="1"/>
            <a:r>
              <a:rPr lang="en-US" altLang="en-US" sz="2400" dirty="0"/>
              <a:t>Mean survival time</a:t>
            </a:r>
          </a:p>
          <a:p>
            <a:pPr eaLnBrk="1" hangingPunct="1"/>
            <a:r>
              <a:rPr lang="en-US" altLang="en-US" sz="2400" dirty="0"/>
              <a:t>Median survival time</a:t>
            </a:r>
          </a:p>
        </p:txBody>
      </p:sp>
    </p:spTree>
    <p:extLst>
      <p:ext uri="{BB962C8B-B14F-4D97-AF65-F5344CB8AC3E}">
        <p14:creationId xmlns:p14="http://schemas.microsoft.com/office/powerpoint/2010/main" val="321109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itchFamily="34" charset="0"/>
              </a:rPr>
              <a:t>Survival function</a:t>
            </a:r>
            <a:endParaRPr lang="en-US" altLang="en-US" sz="2400" dirty="0">
              <a:latin typeface="Helvetica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8637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Survival function: probability of surviving beyond  time t (experiencing the event after time t)</a:t>
            </a:r>
          </a:p>
          <a:p>
            <a:pPr lvl="1" eaLnBrk="1" hangingPunct="1"/>
            <a:r>
              <a:rPr lang="en-US" altLang="en-US" sz="2400" dirty="0"/>
              <a:t>Chance of surviving longer than some time t</a:t>
            </a:r>
          </a:p>
          <a:p>
            <a:pPr eaLnBrk="1" hangingPunct="1"/>
            <a:r>
              <a:rPr lang="en-US" altLang="en-US" sz="2800" dirty="0"/>
              <a:t>Also known as survivor or survivorship function,  or </a:t>
            </a:r>
            <a:r>
              <a:rPr lang="en-US" sz="2800" b="0" u="none" strike="noStrike" baseline="0" dirty="0"/>
              <a:t>reliability function (in the context of equipment or manufactured item failures)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Denoted as S(t)=</a:t>
            </a:r>
            <a:r>
              <a:rPr lang="en-US" altLang="en-US" sz="2800" dirty="0" err="1"/>
              <a:t>Pr</a:t>
            </a:r>
            <a:r>
              <a:rPr lang="en-US" altLang="en-US" sz="2800" dirty="0"/>
              <a:t>(T&gt;t).</a:t>
            </a:r>
          </a:p>
          <a:p>
            <a:pPr eaLnBrk="1" hangingPunct="1"/>
            <a:r>
              <a:rPr lang="en-US" altLang="en-US" sz="2800" dirty="0"/>
              <a:t>S(0)=?</a:t>
            </a:r>
          </a:p>
          <a:p>
            <a:pPr eaLnBrk="1" hangingPunct="1"/>
            <a:r>
              <a:rPr lang="en-US" altLang="en-US" sz="2800" dirty="0"/>
              <a:t>S(</a:t>
            </a:r>
            <a:r>
              <a:rPr lang="en-US" altLang="en-US" sz="2800" dirty="0">
                <a:cs typeface="Arial" charset="0"/>
              </a:rPr>
              <a:t>∞)=?</a:t>
            </a:r>
            <a:r>
              <a:rPr lang="en-US" alt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9602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Survival Function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5733" y="2057399"/>
            <a:ext cx="80772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Non-increasing function of time.</a:t>
            </a:r>
          </a:p>
          <a:p>
            <a:pPr lvl="1" eaLnBrk="1" hangingPunct="1"/>
            <a:r>
              <a:rPr lang="en-US" altLang="en-US" sz="2400" dirty="0"/>
              <a:t>S(t1) ≤ S(t2) if t1 ? t2</a:t>
            </a:r>
          </a:p>
          <a:p>
            <a:pPr eaLnBrk="1" hangingPunct="1"/>
            <a:r>
              <a:rPr lang="en-US" altLang="en-US" sz="2800" dirty="0"/>
              <a:t>0≤ S(t) ≤ 1</a:t>
            </a:r>
          </a:p>
          <a:p>
            <a:pPr eaLnBrk="1" hangingPunct="1"/>
            <a:r>
              <a:rPr lang="en-US" altLang="en-US" sz="2800" dirty="0"/>
              <a:t>An example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5753642"/>
              </p:ext>
            </p:extLst>
          </p:nvPr>
        </p:nvGraphicFramePr>
        <p:xfrm>
          <a:off x="3429000" y="3209212"/>
          <a:ext cx="4876800" cy="351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Graph Sheet" r:id="rId3" imgW="3273657" imgH="2529317" progId="SPLUSGraphSheetFileType">
                  <p:embed/>
                </p:oleObj>
              </mc:Choice>
              <mc:Fallback>
                <p:oleObj name="Graph Sheet" r:id="rId3" imgW="3273657" imgH="2529317" progId="SPLUSGraphSheetFileType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9212"/>
                        <a:ext cx="4876800" cy="3516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143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895"/>
            <a:ext cx="7793037" cy="1462087"/>
          </a:xfrm>
        </p:spPr>
        <p:txBody>
          <a:bodyPr/>
          <a:lstStyle/>
          <a:p>
            <a:pPr algn="ctr"/>
            <a:br>
              <a:rPr lang="en-US" altLang="en-US" sz="4400" dirty="0"/>
            </a:br>
            <a:r>
              <a:rPr lang="en-US" altLang="en-US" dirty="0">
                <a:latin typeface="Helvetica" pitchFamily="34" charset="0"/>
              </a:rPr>
              <a:t>S(t)=1-F(t)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22438"/>
            <a:ext cx="8229600" cy="3992562"/>
          </a:xfrm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2438400"/>
            <a:ext cx="32004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Lognormal distribution, i.e. log(T)~normal distribution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F(t) = </a:t>
            </a:r>
            <a:r>
              <a:rPr lang="en-US" altLang="en-US" sz="1800" dirty="0" err="1"/>
              <a:t>Pr</a:t>
            </a:r>
            <a:r>
              <a:rPr lang="en-US" altLang="en-US" sz="1800" dirty="0"/>
              <a:t>(T &lt;= t)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962400" y="5791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Log(T)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743200" y="5029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F(t)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876800" y="4038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S(t)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181600" y="1905000"/>
            <a:ext cx="3810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Probability density function (pdf)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5105400" y="2057400"/>
            <a:ext cx="152400" cy="76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7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Hazard Function </a:t>
            </a:r>
            <a:endParaRPr lang="en-US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8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23900" y="1874837"/>
                <a:ext cx="7848600" cy="4525963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/>
                  <a:t>Instantaneous risk of event at time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(conditional failure rate)</a:t>
                </a:r>
              </a:p>
              <a:p>
                <a:pPr lvl="1" eaLnBrk="1" hangingPunct="1"/>
                <a:r>
                  <a:rPr lang="en-US" altLang="en-US" sz="2000" dirty="0"/>
                  <a:t>Chance of occurrence of event in the next moment conditional upon no event so far.</a:t>
                </a:r>
              </a:p>
              <a:p>
                <a:pPr lvl="1" eaLnBrk="1" hangingPunct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200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en-US" sz="2000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en-US" sz="20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+∆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altLang="en-US" sz="2000" dirty="0"/>
              </a:p>
              <a:p>
                <a:pPr eaLnBrk="1" hangingPunct="1"/>
                <a:r>
                  <a:rPr lang="en-US" altLang="en-US" sz="2800" dirty="0"/>
                  <a:t>Denoted as h(t).</a:t>
                </a:r>
              </a:p>
              <a:p>
                <a:pPr eaLnBrk="1" hangingPunct="1"/>
                <a:r>
                  <a:rPr lang="en-US" altLang="en-US" sz="2800" dirty="0"/>
                  <a:t>h(t) ≥ 0.</a:t>
                </a:r>
              </a:p>
              <a:p>
                <a:pPr eaLnBrk="1" hangingPunct="1"/>
                <a:r>
                  <a:rPr lang="en-US" altLang="en-US" sz="2800" dirty="0"/>
                  <a:t>Slope of -log[S(t)]</a:t>
                </a:r>
              </a:p>
            </p:txBody>
          </p:sp>
        </mc:Choice>
        <mc:Fallback xmlns="">
          <p:sp>
            <p:nvSpPr>
              <p:cNvPr id="8195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23900" y="1874837"/>
                <a:ext cx="7848600" cy="4525963"/>
              </a:xfrm>
              <a:blipFill>
                <a:blip r:embed="rId3"/>
                <a:stretch>
                  <a:fillRect l="-38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96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4333880"/>
              </p:ext>
            </p:extLst>
          </p:nvPr>
        </p:nvGraphicFramePr>
        <p:xfrm>
          <a:off x="4648200" y="3628127"/>
          <a:ext cx="3924300" cy="303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Graph Sheet" r:id="rId4" imgW="3352800" imgH="2590465" progId="SPLUSGraphSheetFileType">
                  <p:embed/>
                </p:oleObj>
              </mc:Choice>
              <mc:Fallback>
                <p:oleObj name="Graph Sheet" r:id="rId4" imgW="3352800" imgH="2590465" progId="SPLUSGraphSheetFileType">
                  <p:embed/>
                  <p:pic>
                    <p:nvPicPr>
                      <p:cNvPr id="81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28127"/>
                        <a:ext cx="3924300" cy="3031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508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924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Helvetica" pitchFamily="34" charset="0"/>
              </a:rPr>
              <a:t>Shapes of generic hazard function</a:t>
            </a:r>
          </a:p>
        </p:txBody>
      </p:sp>
      <p:pic>
        <p:nvPicPr>
          <p:cNvPr id="921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828800"/>
            <a:ext cx="5334000" cy="4659080"/>
          </a:xfrm>
        </p:spPr>
      </p:pic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5638800" y="2209800"/>
            <a:ext cx="3200400" cy="325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+mn-lt"/>
              </a:rPr>
              <a:t>Constant</a:t>
            </a:r>
          </a:p>
          <a:p>
            <a:pPr algn="l"/>
            <a:r>
              <a:rPr lang="en-US" altLang="en-US" sz="1800" dirty="0">
                <a:latin typeface="+mn-lt"/>
              </a:rPr>
              <a:t>Decreasing: </a:t>
            </a:r>
            <a:r>
              <a:rPr lang="en-US" sz="1800" b="0" i="0" u="none" strike="noStrike" baseline="0" dirty="0">
                <a:latin typeface="+mn-lt"/>
              </a:rPr>
              <a:t>less common; in patients experiencing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certain types of transplants</a:t>
            </a: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+mn-lt"/>
              </a:rPr>
              <a:t>Increasing. </a:t>
            </a:r>
            <a:r>
              <a:rPr lang="en-US" sz="1800" b="0" i="0" u="none" strike="noStrike" baseline="0" dirty="0" err="1">
                <a:latin typeface="+mn-lt"/>
              </a:rPr>
              <a:t>Eg</a:t>
            </a:r>
            <a:r>
              <a:rPr lang="en-US" sz="1800" b="0" i="0" u="none" strike="noStrike" baseline="0" dirty="0">
                <a:latin typeface="+mn-lt"/>
              </a:rPr>
              <a:t> natural aging or wear</a:t>
            </a:r>
            <a:endParaRPr lang="en-US" altLang="en-US" sz="1800" dirty="0">
              <a:latin typeface="+mn-lt"/>
            </a:endParaRPr>
          </a:p>
          <a:p>
            <a:pPr algn="l"/>
            <a:r>
              <a:rPr lang="en-US" altLang="en-US" sz="1800" dirty="0">
                <a:latin typeface="+mn-lt"/>
              </a:rPr>
              <a:t>Bathtub. E.g. m</a:t>
            </a:r>
            <a:r>
              <a:rPr lang="en-US" sz="1800" b="0" i="0" u="none" strike="noStrike" baseline="0" dirty="0">
                <a:latin typeface="+mn-lt"/>
              </a:rPr>
              <a:t>ost population mortality data </a:t>
            </a:r>
            <a:endParaRPr lang="en-US" altLang="en-US" sz="1800" dirty="0"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+mn-lt"/>
              </a:rPr>
              <a:t>Quadratic. </a:t>
            </a:r>
            <a:r>
              <a:rPr lang="en-US" altLang="en-US" sz="1800" dirty="0" err="1">
                <a:latin typeface="+mn-lt"/>
              </a:rPr>
              <a:t>Eg.</a:t>
            </a:r>
            <a:r>
              <a:rPr lang="en-US" altLang="en-US" sz="1800" dirty="0">
                <a:latin typeface="+mn-lt"/>
              </a:rPr>
              <a:t> recovery after surgery</a:t>
            </a:r>
          </a:p>
        </p:txBody>
      </p:sp>
    </p:spTree>
    <p:extLst>
      <p:ext uri="{BB962C8B-B14F-4D97-AF65-F5344CB8AC3E}">
        <p14:creationId xmlns:p14="http://schemas.microsoft.com/office/powerpoint/2010/main" val="220164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8068" y="381000"/>
            <a:ext cx="8077200" cy="1143000"/>
          </a:xfrm>
        </p:spPr>
        <p:txBody>
          <a:bodyPr/>
          <a:lstStyle/>
          <a:p>
            <a:pPr algn="ctr" eaLnBrk="1" hangingPunct="1"/>
            <a:r>
              <a:rPr lang="en-US" altLang="en-US" b="0" dirty="0"/>
              <a:t>Cumulative Hazard Function</a:t>
            </a:r>
            <a:endParaRPr lang="en-US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23900" y="2048932"/>
                <a:ext cx="7696200" cy="4525963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400" dirty="0"/>
                  <a:t>Cumulative risk up to time t.</a:t>
                </a:r>
              </a:p>
              <a:p>
                <a:pPr eaLnBrk="1" hangingPunct="1"/>
                <a:r>
                  <a:rPr lang="en-US" altLang="en-US" sz="2400" dirty="0"/>
                  <a:t>Denoted H(t)=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n-US" altLang="en-US" sz="2400" dirty="0"/>
                  <a:t>.</a:t>
                </a:r>
              </a:p>
              <a:p>
                <a:pPr eaLnBrk="1" hangingPunct="1"/>
                <a:r>
                  <a:rPr lang="en-US" altLang="en-US" sz="2400" dirty="0"/>
                  <a:t>H(t)≥0.</a:t>
                </a:r>
              </a:p>
              <a:p>
                <a:pPr eaLnBrk="1" hangingPunct="1"/>
                <a:r>
                  <a:rPr lang="en-US" altLang="en-US" sz="2400" dirty="0"/>
                  <a:t>Non-decreasing function. Why?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23900" y="2048932"/>
                <a:ext cx="7696200" cy="4525963"/>
              </a:xfrm>
              <a:blipFill>
                <a:blip r:embed="rId2"/>
                <a:stretch>
                  <a:fillRect l="-158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1" y="3998250"/>
            <a:ext cx="4572000" cy="2745450"/>
          </a:xfrm>
          <a:noFill/>
        </p:spPr>
      </p:pic>
    </p:spTree>
    <p:extLst>
      <p:ext uri="{BB962C8B-B14F-4D97-AF65-F5344CB8AC3E}">
        <p14:creationId xmlns:p14="http://schemas.microsoft.com/office/powerpoint/2010/main" val="174609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6096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latin typeface="Helvetica" pitchFamily="34" charset="0"/>
              </a:rPr>
              <a:t>Relationship between survivor and hazard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Hazard function is the derivative of the -log survivor function over time, i.e. h(t)=-d[ln(S(t))/</a:t>
            </a:r>
            <a:r>
              <a:rPr lang="en-US" altLang="en-US" sz="2400" dirty="0" err="1"/>
              <a:t>dt</a:t>
            </a:r>
            <a:r>
              <a:rPr lang="en-US" altLang="en-US" sz="2400" dirty="0"/>
              <a:t>].</a:t>
            </a:r>
          </a:p>
          <a:p>
            <a:pPr eaLnBrk="1" hangingPunct="1"/>
            <a:r>
              <a:rPr lang="en-US" altLang="en-US" sz="2400" dirty="0"/>
              <a:t>Survivor and hazard functions can be converted into each other</a:t>
            </a:r>
          </a:p>
          <a:p>
            <a:pPr eaLnBrk="1" hangingPunct="1"/>
            <a:r>
              <a:rPr lang="en-US" altLang="en-US" sz="2400" dirty="0"/>
              <a:t>h(t)=f(t)/S(t), where f(t) is the pdf of failure time.</a:t>
            </a:r>
          </a:p>
          <a:p>
            <a:pPr eaLnBrk="1" hangingPunct="1"/>
            <a:r>
              <a:rPr lang="en-US" altLang="en-US" sz="2400" dirty="0"/>
              <a:t>H(t)=-ln[S(t)]</a:t>
            </a:r>
          </a:p>
          <a:p>
            <a:pPr eaLnBrk="1" hangingPunct="1"/>
            <a:r>
              <a:rPr lang="en-US" altLang="en-US" sz="2400" dirty="0"/>
              <a:t>h(t)=</a:t>
            </a:r>
            <a:r>
              <a:rPr lang="en-US" altLang="en-US" sz="2400" dirty="0" err="1"/>
              <a:t>dH</a:t>
            </a:r>
            <a:r>
              <a:rPr lang="en-US" altLang="en-US" sz="2400" dirty="0"/>
              <a:t>(t)/</a:t>
            </a:r>
            <a:r>
              <a:rPr lang="en-US" altLang="en-US" sz="2400" dirty="0" err="1"/>
              <a:t>dt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269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B59F2AD7-A6A5-4E41-BEBD-989292F7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C1D1C-B8F2-4231-9D82-418A9755C442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469099F0-989B-4FE4-8DE0-D5CAE3F9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2B7A5D9C-F95E-4D13-B7AC-2E56B7589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538" y="1981200"/>
            <a:ext cx="7010400" cy="4114800"/>
          </a:xfrm>
        </p:spPr>
        <p:txBody>
          <a:bodyPr/>
          <a:lstStyle/>
          <a:p>
            <a:r>
              <a:rPr lang="en-US" sz="2400" b="1" dirty="0"/>
              <a:t>T</a:t>
            </a:r>
            <a:r>
              <a:rPr lang="en-US" sz="2400" b="1" i="0" u="none" strike="noStrike" baseline="0" dirty="0"/>
              <a:t>runcation</a:t>
            </a:r>
            <a:r>
              <a:rPr lang="en-US" sz="2400" dirty="0"/>
              <a:t>: </a:t>
            </a:r>
            <a:r>
              <a:rPr lang="en-US" altLang="en-US" sz="2400" dirty="0"/>
              <a:t>A truncated observation is one which is </a:t>
            </a:r>
            <a:r>
              <a:rPr lang="en-US" altLang="en-US" sz="2400" dirty="0">
                <a:solidFill>
                  <a:srgbClr val="FF0000"/>
                </a:solidFill>
              </a:rPr>
              <a:t>unobservable</a:t>
            </a:r>
            <a:r>
              <a:rPr lang="en-US" altLang="en-US" sz="2400" dirty="0"/>
              <a:t> due to a selection process inherent in the study design.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Left and right truncation</a:t>
            </a:r>
          </a:p>
          <a:p>
            <a:pPr eaLnBrk="1" hangingPunct="1"/>
            <a:r>
              <a:rPr lang="en-US" altLang="en-US" sz="2400" dirty="0"/>
              <a:t>Methods for describing survival data:</a:t>
            </a:r>
          </a:p>
          <a:p>
            <a:pPr lvl="1"/>
            <a:r>
              <a:rPr lang="en-US" altLang="en-US" sz="2000" dirty="0"/>
              <a:t>Survival function: chance of surviving longer than t</a:t>
            </a:r>
          </a:p>
          <a:p>
            <a:pPr lvl="1"/>
            <a:r>
              <a:rPr lang="en-US" altLang="en-US" sz="2000" dirty="0"/>
              <a:t>Hazard function: instant risk</a:t>
            </a:r>
          </a:p>
          <a:p>
            <a:pPr lvl="1"/>
            <a:r>
              <a:rPr lang="en-US" altLang="en-US" sz="2000" dirty="0"/>
              <a:t>Cumulative hazard function</a:t>
            </a:r>
          </a:p>
          <a:p>
            <a:r>
              <a:rPr lang="en-US" altLang="en-US" sz="2000" dirty="0"/>
              <a:t>h(t)=f(t)/S(t)</a:t>
            </a:r>
          </a:p>
          <a:p>
            <a:r>
              <a:rPr lang="en-US" altLang="en-US" sz="2000" dirty="0"/>
              <a:t>H(t)=-ln[S(t)]</a:t>
            </a:r>
          </a:p>
          <a:p>
            <a:pPr eaLnBrk="1" hangingPunct="1"/>
            <a:r>
              <a:rPr lang="en-US" altLang="en-US" sz="2000" dirty="0"/>
              <a:t>h(t)=</a:t>
            </a:r>
            <a:r>
              <a:rPr lang="en-US" altLang="en-US" sz="2000" dirty="0" err="1"/>
              <a:t>dH</a:t>
            </a:r>
            <a:r>
              <a:rPr lang="en-US" altLang="en-US" sz="2000" dirty="0"/>
              <a:t>(t)/dt</a:t>
            </a:r>
          </a:p>
          <a:p>
            <a:pPr lvl="1"/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7269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EF34-BB36-40A7-A06D-7B84D9DE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9CCD-B546-4BA6-8E9F-3F2110A3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619"/>
            <a:ext cx="7772400" cy="4114800"/>
          </a:xfrm>
        </p:spPr>
        <p:txBody>
          <a:bodyPr/>
          <a:lstStyle/>
          <a:p>
            <a:r>
              <a:rPr lang="en-US" altLang="zh-CN" sz="2000" dirty="0"/>
              <a:t>R</a:t>
            </a:r>
            <a:r>
              <a:rPr lang="en-US" sz="2000" dirty="0"/>
              <a:t>eading the textbook KM, Chapter 2.1 – 2.3, 3.1-3.4</a:t>
            </a:r>
          </a:p>
          <a:p>
            <a:r>
              <a:rPr lang="en-US" sz="2000" dirty="0"/>
              <a:t>Answer the following questions: </a:t>
            </a:r>
          </a:p>
          <a:p>
            <a:pPr lvl="1"/>
            <a:r>
              <a:rPr lang="en-US" sz="1800" dirty="0"/>
              <a:t>What are the new things you’ve learned, or new understanding of something you knew before?</a:t>
            </a:r>
          </a:p>
          <a:p>
            <a:pPr lvl="1"/>
            <a:r>
              <a:rPr lang="en-US" sz="1800" dirty="0"/>
              <a:t>How would you apply them to your research/project? </a:t>
            </a:r>
          </a:p>
          <a:p>
            <a:pPr lvl="1"/>
            <a:r>
              <a:rPr lang="en-US" sz="1800" dirty="0"/>
              <a:t>Prepare for group discussions in next class.</a:t>
            </a:r>
          </a:p>
          <a:p>
            <a:r>
              <a:rPr lang="en-US" sz="2000" dirty="0"/>
              <a:t>Reading the textbook KM, Chapter 1, and identify examples for different censoring and truncation mechanisms. Answering the following:</a:t>
            </a:r>
          </a:p>
          <a:p>
            <a:pPr lvl="1"/>
            <a:r>
              <a:rPr lang="en-US" sz="1800" dirty="0"/>
              <a:t>What is the event? What is the time origin? What is the time scale? What is the censoring and/or truncation mechanism? Due by next Thursday.</a:t>
            </a:r>
          </a:p>
          <a:p>
            <a:r>
              <a:rPr lang="en-US" sz="2000" dirty="0"/>
              <a:t>Think about and write down your specific goals for this course, develop a specific and practical plan to achieve your goals. Be specific. Due by next Thursday.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2C53-A374-4A91-8165-DE359CCB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pPr lvl="1"/>
            <a:r>
              <a:rPr lang="en-US" sz="2000" dirty="0"/>
              <a:t>Censoring and truncation</a:t>
            </a:r>
          </a:p>
          <a:p>
            <a:pPr lvl="1"/>
            <a:r>
              <a:rPr lang="en-US" altLang="en-US" sz="2000" dirty="0"/>
              <a:t>Methods for describing survival data 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Homework 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315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Survival Outcome Variables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What is the event?</a:t>
            </a:r>
          </a:p>
          <a:p>
            <a:pPr eaLnBrk="1" hangingPunct="1"/>
            <a:r>
              <a:rPr lang="en-US" altLang="en-US" sz="2800" dirty="0"/>
              <a:t>Where is the time origin?</a:t>
            </a:r>
          </a:p>
          <a:p>
            <a:pPr eaLnBrk="1" hangingPunct="1"/>
            <a:r>
              <a:rPr lang="en-US" altLang="en-US" sz="2800" dirty="0"/>
              <a:t>What is the time scale?</a:t>
            </a:r>
          </a:p>
          <a:p>
            <a:pPr eaLnBrk="1" hangingPunct="1"/>
            <a:r>
              <a:rPr lang="en-US" altLang="en-US" sz="2800" dirty="0"/>
              <a:t>What is the censoring and truncation mechanism?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C541EF-0FFE-4336-B0F7-2DAD16DA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8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7086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Helvetica" pitchFamily="34" charset="0"/>
              </a:rPr>
              <a:t>Right censoring: Type I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229600" cy="5135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Censoring time is pre-specified.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Progressive Type I censoring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Individuals enter the study at the same time but can have different, pre-specified censoring 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Generalized Type I censoring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Individuals enter the study at different times and censoring times are predetermined.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Representation: can shift starting time to 0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7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93E9-58FE-4834-84F8-4723314C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Generalized Type I censoring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5868C-F90E-4843-A1C4-08E721D1A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37" y="1902619"/>
            <a:ext cx="4334263" cy="4114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55A8-BFD0-4F69-AC83-C0FDFE81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25323-09A2-4119-BA2B-7E701C476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395" y="2057401"/>
            <a:ext cx="4508401" cy="45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2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B59F2AD7-A6A5-4E41-BEBD-989292F7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C1D1C-B8F2-4231-9D82-418A9755C442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469099F0-989B-4FE4-8DE0-D5CAE3F9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Truncation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2B7A5D9C-F95E-4D13-B7AC-2E56B7589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538" y="1981200"/>
            <a:ext cx="7010400" cy="4114800"/>
          </a:xfrm>
        </p:spPr>
        <p:txBody>
          <a:bodyPr/>
          <a:lstStyle/>
          <a:p>
            <a:r>
              <a:rPr lang="en-US" sz="2400" b="1" dirty="0"/>
              <a:t>T</a:t>
            </a:r>
            <a:r>
              <a:rPr lang="en-US" sz="2400" b="1" i="0" u="none" strike="noStrike" baseline="0" dirty="0"/>
              <a:t>runcation</a:t>
            </a:r>
            <a:r>
              <a:rPr lang="en-US" sz="2400" dirty="0"/>
              <a:t>: </a:t>
            </a:r>
            <a:r>
              <a:rPr lang="en-US" altLang="en-US" sz="2400" dirty="0"/>
              <a:t>A truncated observation is one which is </a:t>
            </a:r>
            <a:r>
              <a:rPr lang="en-US" altLang="en-US" sz="2400" dirty="0">
                <a:solidFill>
                  <a:srgbClr val="FF0000"/>
                </a:solidFill>
              </a:rPr>
              <a:t>unobservable</a:t>
            </a:r>
            <a:r>
              <a:rPr lang="en-US" altLang="en-US" sz="2400" dirty="0"/>
              <a:t> due to a selection process inherent in the study design.</a:t>
            </a:r>
          </a:p>
          <a:p>
            <a:pPr lvl="1"/>
            <a:r>
              <a:rPr lang="en-US" sz="2000" b="0" i="0" u="none" strike="noStrike" baseline="0" dirty="0"/>
              <a:t>individuals enter the study only if they survive a sufficient length of time or individuals are included in the study only if the event has occurred by a given date.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 truncated data, only subjects who satisfy the condition are observed by the investigator.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condition is usually associated with a truncation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Left and right truncation</a:t>
            </a:r>
          </a:p>
        </p:txBody>
      </p:sp>
    </p:spTree>
    <p:extLst>
      <p:ext uri="{BB962C8B-B14F-4D97-AF65-F5344CB8AC3E}">
        <p14:creationId xmlns:p14="http://schemas.microsoft.com/office/powerpoint/2010/main" val="115703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3DFA9105-0B95-4F47-9879-59E3BC8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34F34F-721D-4D16-B11A-85829BE3B466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9E0A24BA-FA63-47B8-94C5-5428EADA3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 Truncation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6E4CC52E-5DA4-4BD6-9DDC-8D97D85D1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0104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Arises when only individuals who have not experienced the event of interest before truncation time are included in the sample.</a:t>
            </a:r>
          </a:p>
          <a:p>
            <a:pPr eaLnBrk="1" hangingPunct="1"/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014088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9628</TotalTime>
  <Words>1857</Words>
  <Application>Microsoft Office PowerPoint</Application>
  <PresentationFormat>On-screen Show (4:3)</PresentationFormat>
  <Paragraphs>199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Cambria Math</vt:lpstr>
      <vt:lpstr>Helvetica</vt:lpstr>
      <vt:lpstr>Tahoma</vt:lpstr>
      <vt:lpstr>Wingdings</vt:lpstr>
      <vt:lpstr>Blends</vt:lpstr>
      <vt:lpstr>Graph Sheet</vt:lpstr>
      <vt:lpstr>STA/BST 222 Survival Analysis    Introduction  </vt:lpstr>
      <vt:lpstr>  How to contact me </vt:lpstr>
      <vt:lpstr>How to contact TA</vt:lpstr>
      <vt:lpstr>Outline</vt:lpstr>
      <vt:lpstr>Survival Outcome Variables</vt:lpstr>
      <vt:lpstr>Right censoring: Type I  </vt:lpstr>
      <vt:lpstr>Generalized Type I censoring</vt:lpstr>
      <vt:lpstr>Truncation</vt:lpstr>
      <vt:lpstr>Left Truncation</vt:lpstr>
      <vt:lpstr>Example: Channing House  KM 1.16 </vt:lpstr>
      <vt:lpstr>Example: astronomical data</vt:lpstr>
      <vt:lpstr>Right Truncation</vt:lpstr>
      <vt:lpstr>Example: AIDS</vt:lpstr>
      <vt:lpstr>Summary </vt:lpstr>
      <vt:lpstr>Censoring vs. Truncation</vt:lpstr>
      <vt:lpstr>Exercise: the WHI Diet and Breast Cancer study</vt:lpstr>
      <vt:lpstr>Exercise: the WHI DM study</vt:lpstr>
      <vt:lpstr>Exercise: the WHI DM study</vt:lpstr>
      <vt:lpstr>Why important </vt:lpstr>
      <vt:lpstr>Our focus</vt:lpstr>
      <vt:lpstr>PowerPoint Presentation</vt:lpstr>
      <vt:lpstr>PowerPoint Presentation</vt:lpstr>
      <vt:lpstr>How to describe survival data?</vt:lpstr>
      <vt:lpstr>Survival function</vt:lpstr>
      <vt:lpstr>Survival Function</vt:lpstr>
      <vt:lpstr> S(t)=1-F(t)</vt:lpstr>
      <vt:lpstr>Hazard Function </vt:lpstr>
      <vt:lpstr>Shapes of generic hazard function</vt:lpstr>
      <vt:lpstr>Cumulative Hazard Function</vt:lpstr>
      <vt:lpstr>Relationship between survivor and hazard functions</vt:lpstr>
      <vt:lpstr>Summary</vt:lpstr>
      <vt:lpstr>Homework 1</vt:lpstr>
    </vt:vector>
  </TitlesOfParts>
  <Company>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246 Clinical Biostatistics Overview</dc:title>
  <dc:creator>Lihong</dc:creator>
  <cp:lastModifiedBy>Lihong Qi</cp:lastModifiedBy>
  <cp:revision>539</cp:revision>
  <dcterms:created xsi:type="dcterms:W3CDTF">2006-12-28T23:57:12Z</dcterms:created>
  <dcterms:modified xsi:type="dcterms:W3CDTF">2020-10-08T21:48:33Z</dcterms:modified>
</cp:coreProperties>
</file>