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87" r:id="rId4"/>
    <p:sldId id="282" r:id="rId5"/>
    <p:sldId id="468" r:id="rId6"/>
    <p:sldId id="471" r:id="rId7"/>
    <p:sldId id="304" r:id="rId8"/>
    <p:sldId id="479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483" r:id="rId17"/>
    <p:sldId id="477" r:id="rId18"/>
    <p:sldId id="314" r:id="rId19"/>
    <p:sldId id="478" r:id="rId20"/>
    <p:sldId id="316" r:id="rId21"/>
    <p:sldId id="317" r:id="rId22"/>
    <p:sldId id="318" r:id="rId23"/>
    <p:sldId id="319" r:id="rId24"/>
    <p:sldId id="320" r:id="rId25"/>
    <p:sldId id="470" r:id="rId26"/>
    <p:sldId id="480" r:id="rId27"/>
    <p:sldId id="461" r:id="rId28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3792" autoAdjust="0"/>
  </p:normalViewPr>
  <p:slideViewPr>
    <p:cSldViewPr>
      <p:cViewPr varScale="1">
        <p:scale>
          <a:sx n="75" d="100"/>
          <a:sy n="75" d="100"/>
        </p:scale>
        <p:origin x="8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EEE8-78D6-4592-84DC-73706E0416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EEE8-78D6-4592-84DC-73706E04169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54AEE3E-22D5-4A3D-A0BF-7395710BB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1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4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13,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Survival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5733" y="2057399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Non-increasing function of time.</a:t>
            </a:r>
          </a:p>
          <a:p>
            <a:pPr lvl="1" eaLnBrk="1" hangingPunct="1"/>
            <a:r>
              <a:rPr lang="en-US" altLang="en-US" sz="2400" dirty="0"/>
              <a:t>S(t1) ≤ S(t2) if t1 ? t2</a:t>
            </a:r>
          </a:p>
          <a:p>
            <a:pPr eaLnBrk="1" hangingPunct="1"/>
            <a:r>
              <a:rPr lang="en-US" altLang="en-US" sz="2800" dirty="0"/>
              <a:t>0≤ S(t) ≤ 1</a:t>
            </a:r>
          </a:p>
          <a:p>
            <a:pPr eaLnBrk="1" hangingPunct="1"/>
            <a:r>
              <a:rPr lang="en-US" altLang="en-US" sz="2800" dirty="0"/>
              <a:t>An example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5753642"/>
              </p:ext>
            </p:extLst>
          </p:nvPr>
        </p:nvGraphicFramePr>
        <p:xfrm>
          <a:off x="3429000" y="3209212"/>
          <a:ext cx="4876800" cy="351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Graph Sheet" r:id="rId3" imgW="3273657" imgH="2529317" progId="SPLUSGraphSheetFileType">
                  <p:embed/>
                </p:oleObj>
              </mc:Choice>
              <mc:Fallback>
                <p:oleObj name="Graph Sheet" r:id="rId3" imgW="3273657" imgH="2529317" progId="SPLUSGraphSheetFileType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9212"/>
                        <a:ext cx="4876800" cy="351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14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895"/>
            <a:ext cx="7793037" cy="1462087"/>
          </a:xfrm>
        </p:spPr>
        <p:txBody>
          <a:bodyPr/>
          <a:lstStyle/>
          <a:p>
            <a:pPr algn="ctr"/>
            <a:br>
              <a:rPr lang="en-US" altLang="en-US" sz="4400" dirty="0"/>
            </a:br>
            <a:r>
              <a:rPr lang="en-US" altLang="en-US" dirty="0">
                <a:latin typeface="Helvetica" pitchFamily="34" charset="0"/>
              </a:rPr>
              <a:t>S(t)=1-F(t)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22438"/>
            <a:ext cx="8229600" cy="3992562"/>
          </a:xfrm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3200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Lognormal distribution, i.e. log(T)~normal distribution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F(t) = </a:t>
            </a:r>
            <a:r>
              <a:rPr lang="en-US" altLang="en-US" sz="1800" dirty="0" err="1"/>
              <a:t>Pr</a:t>
            </a:r>
            <a:r>
              <a:rPr lang="en-US" altLang="en-US" sz="1800" dirty="0"/>
              <a:t>(T &lt;= t)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62400" y="5791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Log(T)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43200" y="5029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F(t)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768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S(t)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181600" y="1905000"/>
            <a:ext cx="3810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Probability density function (pdf)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5105400" y="2057400"/>
            <a:ext cx="152400" cy="76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7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Hazard Function </a:t>
            </a:r>
            <a:endParaRPr lang="en-US" altLang="en-US" sz="24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8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1874837"/>
                <a:ext cx="78486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Instantaneous risk of event at time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(conditional failure rate)</a:t>
                </a:r>
              </a:p>
              <a:p>
                <a:pPr lvl="1" eaLnBrk="1" hangingPunct="1"/>
                <a:r>
                  <a:rPr lang="en-US" altLang="en-US" sz="2000" dirty="0"/>
                  <a:t>Chance of occurrence of event in the next moment conditional upon no event so far.</a:t>
                </a:r>
              </a:p>
              <a:p>
                <a:pPr lvl="1" eaLnBrk="1" hangingPunct="1"/>
                <a:r>
                  <a:rPr lang="en-US" altLang="en-US" sz="2000" dirty="0"/>
                  <a:t>h(t)=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en-US" sz="2000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en-US" sz="20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800" dirty="0"/>
                  <a:t>Denoted as h(t).</a:t>
                </a:r>
              </a:p>
              <a:p>
                <a:pPr eaLnBrk="1" hangingPunct="1"/>
                <a:r>
                  <a:rPr lang="en-US" altLang="en-US" sz="2800" dirty="0"/>
                  <a:t>h(t) ≥ 0.</a:t>
                </a:r>
              </a:p>
              <a:p>
                <a:r>
                  <a:rPr lang="en-US" altLang="en-US" sz="2800" dirty="0"/>
                  <a:t>Slope of -log[S(t)]</a:t>
                </a:r>
              </a:p>
              <a:p>
                <a:pPr eaLnBrk="1" hangingPunct="1"/>
                <a:r>
                  <a:rPr lang="en-US" altLang="en-US" sz="2800" dirty="0"/>
                  <a:t>Interpretation: instantaneous potential for failure per unit time given survival up to time t</a:t>
                </a:r>
              </a:p>
            </p:txBody>
          </p:sp>
        </mc:Choice>
        <mc:Fallback>
          <p:sp>
            <p:nvSpPr>
              <p:cNvPr id="819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1874837"/>
                <a:ext cx="7848600" cy="4525963"/>
              </a:xfrm>
              <a:blipFill>
                <a:blip r:embed="rId3"/>
                <a:stretch>
                  <a:fillRect l="-389" t="-1482" r="-1476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8194491"/>
              </p:ext>
            </p:extLst>
          </p:nvPr>
        </p:nvGraphicFramePr>
        <p:xfrm>
          <a:off x="5334000" y="2895600"/>
          <a:ext cx="34525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Graph Sheet" r:id="rId4" imgW="3352800" imgH="2590465" progId="SPLUSGraphSheetFileType">
                  <p:embed/>
                </p:oleObj>
              </mc:Choice>
              <mc:Fallback>
                <p:oleObj name="Graph Sheet" r:id="rId4" imgW="3352800" imgH="2590465" progId="SPLUSGraphSheetFileType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95600"/>
                        <a:ext cx="34525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5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924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Helvetica" pitchFamily="34" charset="0"/>
              </a:rPr>
              <a:t>Shapes of generic hazard function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5334000" cy="4659080"/>
          </a:xfrm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5232400" y="1957737"/>
            <a:ext cx="37338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marL="285750" indent="-28575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n-lt"/>
              </a:rPr>
              <a:t>Constant: exponential</a:t>
            </a:r>
          </a:p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n-lt"/>
              </a:rPr>
              <a:t>Decreasing: </a:t>
            </a:r>
            <a:r>
              <a:rPr lang="en-US" sz="1600" b="0" i="0" u="none" strike="noStrike" baseline="0" dirty="0">
                <a:latin typeface="+mn-lt"/>
              </a:rPr>
              <a:t>less common; a business </a:t>
            </a:r>
            <a:r>
              <a:rPr lang="en-US" sz="1600" dirty="0">
                <a:latin typeface="+mn-lt"/>
              </a:rPr>
              <a:t>that has lasted two centuries is less likely to go bankrupt than one that has lasted two years.</a:t>
            </a:r>
            <a:endParaRPr lang="en-US" altLang="en-US" sz="1600" dirty="0">
              <a:latin typeface="+mn-lt"/>
            </a:endParaRPr>
          </a:p>
          <a:p>
            <a:pPr marL="285750" indent="-28575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n-lt"/>
              </a:rPr>
              <a:t>Increasing: describes things </a:t>
            </a:r>
            <a:r>
              <a:rPr lang="en-US" sz="1600" dirty="0">
                <a:latin typeface="+mn-lt"/>
              </a:rPr>
              <a:t>more likely to fail with time</a:t>
            </a:r>
            <a:r>
              <a:rPr lang="en-US" altLang="en-US" sz="1600" dirty="0">
                <a:latin typeface="+mn-lt"/>
              </a:rPr>
              <a:t>. </a:t>
            </a:r>
            <a:r>
              <a:rPr lang="en-US" sz="1600" b="0" i="0" u="none" strike="noStrike" baseline="0" dirty="0" err="1">
                <a:latin typeface="+mn-lt"/>
              </a:rPr>
              <a:t>Eg</a:t>
            </a:r>
            <a:r>
              <a:rPr lang="en-US" sz="1600" b="0" i="0" u="none" strike="noStrike" baseline="0" dirty="0">
                <a:latin typeface="+mn-lt"/>
              </a:rPr>
              <a:t> natural aging or </a:t>
            </a:r>
            <a:r>
              <a:rPr lang="en-US" sz="1600" dirty="0">
                <a:latin typeface="+mn-lt"/>
              </a:rPr>
              <a:t>parts </a:t>
            </a:r>
            <a:r>
              <a:rPr lang="en-US" sz="1600" b="0" i="0" u="none" strike="noStrike" baseline="0" dirty="0">
                <a:latin typeface="+mn-lt"/>
              </a:rPr>
              <a:t>wear</a:t>
            </a:r>
            <a:endParaRPr lang="en-US" altLang="en-US" sz="1600" dirty="0">
              <a:latin typeface="+mn-lt"/>
            </a:endParaRPr>
          </a:p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n-lt"/>
              </a:rPr>
              <a:t>Bathtub: describes </a:t>
            </a:r>
            <a:r>
              <a:rPr lang="en-US" sz="1600" dirty="0">
                <a:latin typeface="+mn-lt"/>
              </a:rPr>
              <a:t>things that have relatively high failure rates when very young or very old, but flat rates in middle age (such as human beings and some machines)</a:t>
            </a:r>
            <a:r>
              <a:rPr lang="en-US" altLang="en-US" sz="1600" dirty="0">
                <a:latin typeface="+mn-lt"/>
              </a:rPr>
              <a:t>. E.g. m</a:t>
            </a:r>
            <a:r>
              <a:rPr lang="en-US" sz="1600" b="0" i="0" u="none" strike="noStrike" baseline="0" dirty="0">
                <a:latin typeface="+mn-lt"/>
              </a:rPr>
              <a:t>ost population mortality data </a:t>
            </a:r>
            <a:endParaRPr lang="en-US" altLang="en-US" sz="1600" dirty="0">
              <a:latin typeface="+mn-lt"/>
            </a:endParaRPr>
          </a:p>
          <a:p>
            <a:pPr marL="285750" indent="-28575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n-lt"/>
              </a:rPr>
              <a:t>Quadratic. </a:t>
            </a:r>
            <a:r>
              <a:rPr lang="en-US" altLang="en-US" sz="1600" dirty="0" err="1">
                <a:latin typeface="+mn-lt"/>
              </a:rPr>
              <a:t>Eg.</a:t>
            </a:r>
            <a:r>
              <a:rPr lang="en-US" altLang="en-US" sz="1600" dirty="0">
                <a:latin typeface="+mn-lt"/>
              </a:rPr>
              <a:t> recovery after surgery</a:t>
            </a:r>
          </a:p>
        </p:txBody>
      </p:sp>
    </p:spTree>
    <p:extLst>
      <p:ext uri="{BB962C8B-B14F-4D97-AF65-F5344CB8AC3E}">
        <p14:creationId xmlns:p14="http://schemas.microsoft.com/office/powerpoint/2010/main" val="220164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8068" y="3810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altLang="en-US" b="0" dirty="0"/>
              <a:t>Cumulative Hazard Function</a:t>
            </a:r>
            <a:endParaRPr lang="en-US" altLang="en-US" sz="24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2048932"/>
                <a:ext cx="76962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/>
                  <a:t>Cumulative risk up to time t.</a:t>
                </a:r>
              </a:p>
              <a:p>
                <a:pPr eaLnBrk="1" hangingPunct="1"/>
                <a:r>
                  <a:rPr lang="en-US" altLang="en-US" sz="2400" dirty="0"/>
                  <a:t>Denoted by H(t)=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altLang="en-US" sz="2400" dirty="0"/>
                  <a:t>.</a:t>
                </a:r>
              </a:p>
              <a:p>
                <a:pPr eaLnBrk="1" hangingPunct="1"/>
                <a:r>
                  <a:rPr lang="en-US" altLang="en-US" sz="2400" dirty="0"/>
                  <a:t>H(t)≥0.</a:t>
                </a:r>
              </a:p>
              <a:p>
                <a:pPr eaLnBrk="1" hangingPunct="1"/>
                <a:r>
                  <a:rPr lang="en-US" altLang="en-US" sz="2400" dirty="0"/>
                  <a:t>Non-decreasing function. Why?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2048932"/>
                <a:ext cx="7696200" cy="4525963"/>
              </a:xfrm>
              <a:blipFill>
                <a:blip r:embed="rId2"/>
                <a:stretch>
                  <a:fillRect l="-158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1" y="3998250"/>
            <a:ext cx="4572000" cy="2745450"/>
          </a:xfrm>
          <a:noFill/>
        </p:spPr>
      </p:pic>
    </p:spTree>
    <p:extLst>
      <p:ext uri="{BB962C8B-B14F-4D97-AF65-F5344CB8AC3E}">
        <p14:creationId xmlns:p14="http://schemas.microsoft.com/office/powerpoint/2010/main" val="174609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096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Helvetica" pitchFamily="34" charset="0"/>
              </a:rPr>
              <a:t>Relationship between survivor and hazard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Hazard function is the derivative of the -log survivor function over time, i.e. h(t)=-d[ln(S(t))/dt], slope of -log[S(t)]</a:t>
            </a:r>
          </a:p>
          <a:p>
            <a:pPr eaLnBrk="1" hangingPunct="1"/>
            <a:r>
              <a:rPr lang="en-US" altLang="en-US" sz="2400" dirty="0"/>
              <a:t>Survivor and hazard functions can be converted into each other</a:t>
            </a:r>
          </a:p>
          <a:p>
            <a:pPr eaLnBrk="1" hangingPunct="1"/>
            <a:r>
              <a:rPr lang="en-US" altLang="en-US" sz="2400" dirty="0"/>
              <a:t>h(t)=f(t)/S(t), where f(t) is the pdf of failure time.</a:t>
            </a:r>
          </a:p>
          <a:p>
            <a:pPr eaLnBrk="1" hangingPunct="1"/>
            <a:r>
              <a:rPr lang="en-US" altLang="en-US" sz="2400" dirty="0"/>
              <a:t>H(t)=-ln[S(t)]</a:t>
            </a:r>
          </a:p>
          <a:p>
            <a:r>
              <a:rPr lang="en-US" altLang="en-US" sz="2400" dirty="0"/>
              <a:t>h(t)=</a:t>
            </a:r>
            <a:r>
              <a:rPr lang="en-US" altLang="en-US" sz="2400" dirty="0" err="1"/>
              <a:t>dH</a:t>
            </a:r>
            <a:r>
              <a:rPr lang="en-US" altLang="en-US" sz="2400" dirty="0"/>
              <a:t>(t)/dt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26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F32-9C6A-40D6-9822-5D815AA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D5AF-AB23-439B-8C98-1F7DB89C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parametric distributions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3311-25CF-4785-8059-15A222C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9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ctr" eaLnBrk="1" hangingPunct="1"/>
            <a:r>
              <a:rPr lang="en-US" altLang="en-US" b="1">
                <a:latin typeface="Helvetica" pitchFamily="34" charset="0"/>
              </a:rPr>
              <a:t>Exponential distribution</a:t>
            </a: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533" y="18288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f(t)=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/>
              <a:t>?</a:t>
            </a:r>
          </a:p>
          <a:p>
            <a:pPr lvl="1"/>
            <a:r>
              <a:rPr lang="el-G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−</a:t>
            </a:r>
            <a:r>
              <a:rPr lang="el-GR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</a:t>
            </a:r>
            <a:endParaRPr lang="en-US" altLang="en-US" sz="2000" dirty="0"/>
          </a:p>
          <a:p>
            <a:r>
              <a:rPr lang="en-US" altLang="en-US" sz="2400" dirty="0"/>
              <a:t>S(t)=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en-US" sz="2400" dirty="0"/>
              <a:t>?</a:t>
            </a:r>
          </a:p>
          <a:p>
            <a:pPr lvl="1"/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−</a:t>
            </a:r>
            <a:r>
              <a:rPr lang="el-GR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baseline="30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h(t)=?</a:t>
            </a:r>
          </a:p>
          <a:p>
            <a:pPr lvl="1"/>
            <a:r>
              <a:rPr lang="el-G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,</a:t>
            </a:r>
            <a:r>
              <a:rPr lang="en-US" altLang="en-US" sz="2000" dirty="0"/>
              <a:t> Constant hazard</a:t>
            </a:r>
          </a:p>
          <a:p>
            <a:pPr eaLnBrk="1" hangingPunct="1"/>
            <a:r>
              <a:rPr lang="en-US" altLang="en-US" sz="2400" dirty="0"/>
              <a:t>H(t)=?</a:t>
            </a:r>
          </a:p>
          <a:p>
            <a:pPr lvl="1"/>
            <a:r>
              <a:rPr lang="el-GR" sz="2000" dirty="0"/>
              <a:t>λ</a:t>
            </a:r>
            <a:r>
              <a:rPr lang="en-US" sz="2000" dirty="0"/>
              <a:t>t</a:t>
            </a:r>
            <a:endParaRPr lang="en-US" altLang="en-US" sz="2000" dirty="0"/>
          </a:p>
          <a:p>
            <a:r>
              <a:rPr lang="en-US" altLang="en-US" sz="2400" dirty="0"/>
              <a:t>Memoryless/</a:t>
            </a:r>
            <a:r>
              <a:rPr lang="en-US" sz="2400" dirty="0"/>
              <a:t>Lack of Memory</a:t>
            </a:r>
            <a:r>
              <a:rPr lang="en-US" altLang="en-US" sz="2400" dirty="0"/>
              <a:t> property: </a:t>
            </a:r>
          </a:p>
          <a:p>
            <a:pPr lvl="1"/>
            <a:r>
              <a:rPr lang="en-US" sz="2000" dirty="0"/>
              <a:t>P[T &gt; t] = P[T &gt; t + t0|T &gt; t0] for any t0 &gt; 0 (probability of surviving another t time units does not depend on how long the subject has lived so far)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3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1135" y="281676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Weibull distribution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f(t)=</a:t>
            </a:r>
            <a:r>
              <a:rPr lang="de-DE" sz="1800" b="0" i="0" u="none" strike="noStrike" baseline="0" dirty="0">
                <a:latin typeface="CMMI12"/>
              </a:rPr>
              <a:t> </a:t>
            </a:r>
            <a:r>
              <a:rPr lang="en-US" sz="1800" b="0" i="0" u="none" strike="noStrike" baseline="0" dirty="0">
                <a:latin typeface="CMMI12"/>
              </a:rPr>
              <a:t> </a:t>
            </a:r>
            <a:endParaRPr lang="en-US" altLang="en-US" dirty="0"/>
          </a:p>
          <a:p>
            <a:pPr eaLnBrk="1" hangingPunct="1"/>
            <a:r>
              <a:rPr lang="en-US" altLang="en-US" dirty="0"/>
              <a:t>S(t)=?</a:t>
            </a:r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/>
              <a:t>h(t)=?</a:t>
            </a:r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/>
              <a:t>H(t)=?</a:t>
            </a:r>
          </a:p>
          <a:p>
            <a:pPr lvl="1"/>
            <a:endParaRPr lang="en-US" altLang="en-US" dirty="0"/>
          </a:p>
          <a:p>
            <a:pPr algn="l"/>
            <a:r>
              <a:rPr lang="en-US" sz="2400" dirty="0"/>
              <a:t>A</a:t>
            </a:r>
            <a:r>
              <a:rPr lang="en-US" sz="2400" b="0" i="0" u="none" strike="noStrike" baseline="0" dirty="0"/>
              <a:t> generalization of the exponential distribution.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B4B82-5B83-4BA4-8F08-196EF234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20530"/>
            <a:ext cx="5161308" cy="394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F09D-B809-4872-88DE-ACB0F832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69947"/>
            <a:ext cx="1143000" cy="618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52E5D0-35AE-4720-9CD1-FD378945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91" y="2514600"/>
            <a:ext cx="2551807" cy="394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38193-6977-41B0-B482-B252575D3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267200"/>
            <a:ext cx="3455942" cy="50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EBEF7-0551-46E8-8E94-5114F9FD4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00" y="5541159"/>
            <a:ext cx="1029182" cy="4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850-9983-4509-8FA1-F10D271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Weibull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C3CE-16AC-4562-9419-E12B6F03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Flexible hazard functions</a:t>
            </a:r>
          </a:p>
          <a:p>
            <a:r>
              <a:rPr lang="en-US" altLang="en-US" sz="2400" dirty="0"/>
              <a:t>h(t)=</a:t>
            </a:r>
          </a:p>
          <a:p>
            <a:pPr lvl="1"/>
            <a:r>
              <a:rPr lang="en-US" altLang="en-US" sz="2000" dirty="0"/>
              <a:t>p &gt;1, increasing</a:t>
            </a:r>
          </a:p>
          <a:p>
            <a:pPr lvl="1"/>
            <a:r>
              <a:rPr lang="en-US" altLang="en-US" sz="2000" dirty="0"/>
              <a:t>p &lt; 1, decreasing </a:t>
            </a:r>
          </a:p>
          <a:p>
            <a:pPr lvl="1"/>
            <a:r>
              <a:rPr lang="en-US" altLang="en-US" sz="2000" dirty="0"/>
              <a:t>p = 1, constant: exponential</a:t>
            </a:r>
          </a:p>
          <a:p>
            <a:r>
              <a:rPr lang="en-US" sz="2400" dirty="0"/>
              <a:t>Popular in reliability</a:t>
            </a:r>
          </a:p>
          <a:p>
            <a:pPr marL="0" indent="0">
              <a:buNone/>
            </a:pPr>
            <a:r>
              <a:rPr lang="en-US" sz="2400" dirty="0"/>
              <a:t>    engineering and lifetime  </a:t>
            </a:r>
          </a:p>
          <a:p>
            <a:pPr marL="0" indent="0">
              <a:buNone/>
            </a:pPr>
            <a:r>
              <a:rPr lang="en-US" sz="2400" dirty="0"/>
              <a:t>  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83ADD-082B-485E-9373-234E2727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17CA-DECA-48B1-84CE-B5B6AE86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43716"/>
            <a:ext cx="1292501" cy="47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48568-6863-46E8-92AE-547AAB91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82366"/>
            <a:ext cx="4514127" cy="37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0304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b="0" dirty="0"/>
              <a:t>Mean survival time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8077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Mean survival time </a:t>
            </a:r>
            <a:br>
              <a:rPr lang="en-US" altLang="en-US" sz="2800" dirty="0"/>
            </a:br>
            <a:r>
              <a:rPr lang="en-US" altLang="en-US" sz="2000" dirty="0"/>
              <a:t>(on the average how long survival time is)</a:t>
            </a:r>
          </a:p>
          <a:p>
            <a:pPr lvl="1" eaLnBrk="1" hangingPunct="1">
              <a:defRPr/>
            </a:pPr>
            <a:r>
              <a:rPr lang="en-US" altLang="en-US" sz="2400" dirty="0"/>
              <a:t>Area under the survival curve.</a:t>
            </a:r>
          </a:p>
          <a:p>
            <a:pPr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estimator is based upon the </a:t>
            </a:r>
          </a:p>
          <a:p>
            <a:pPr marL="0" indent="0">
              <a:buNone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entire range of data.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2243667"/>
            <a:ext cx="25908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220226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2437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b="0" dirty="0"/>
              <a:t>Mean residual life time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467" y="1905000"/>
            <a:ext cx="8077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Mean residual life time, </a:t>
            </a:r>
            <a:r>
              <a:rPr lang="en-US" altLang="en-US" sz="2400" dirty="0" err="1"/>
              <a:t>mrl</a:t>
            </a:r>
            <a:r>
              <a:rPr lang="en-US" altLang="en-US" sz="2400" dirty="0"/>
              <a:t>(t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 = E(T-t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| T&gt;t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), measures </a:t>
            </a:r>
            <a:r>
              <a:rPr lang="en-US" sz="2400" b="0" i="0" u="none" strike="noStrike" baseline="0" dirty="0"/>
              <a:t>expected remaining lifetime</a:t>
            </a:r>
            <a:br>
              <a:rPr lang="en-US" altLang="en-US" sz="2800" dirty="0"/>
            </a:br>
            <a:r>
              <a:rPr lang="en-US" altLang="en-US" sz="2400" dirty="0"/>
              <a:t>(on the average how much longer will survive given being surviving time 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20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20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400" dirty="0"/>
              <a:t>Conditional mean survival time.</a:t>
            </a:r>
          </a:p>
          <a:p>
            <a:pPr eaLnBrk="1" hangingPunct="1">
              <a:defRPr/>
            </a:pPr>
            <a:r>
              <a:rPr lang="en-US" altLang="en-US" sz="2400" dirty="0"/>
              <a:t>Area under the curve to the  right of t divided by S(t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). </a:t>
            </a:r>
          </a:p>
          <a:p>
            <a:pPr marL="0" indent="0" eaLnBrk="1" hangingPunct="1">
              <a:buNone/>
              <a:defRPr/>
            </a:pPr>
            <a:r>
              <a:rPr lang="en-US" altLang="en-US" sz="2400" dirty="0"/>
              <a:t>   (read KM theoretical notes in Section 2.4 for proof)</a:t>
            </a:r>
          </a:p>
        </p:txBody>
      </p:sp>
      <p:graphicFrame>
        <p:nvGraphicFramePr>
          <p:cNvPr id="1638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17755"/>
              </p:ext>
            </p:extLst>
          </p:nvPr>
        </p:nvGraphicFramePr>
        <p:xfrm>
          <a:off x="1219200" y="3445933"/>
          <a:ext cx="37338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3" imgW="2273300" imgH="571500" progId="Equation.3">
                  <p:embed/>
                </p:oleObj>
              </mc:Choice>
              <mc:Fallback>
                <p:oleObj name="Equation" r:id="rId3" imgW="2273300" imgH="571500" progId="Equation.3">
                  <p:embed/>
                  <p:pic>
                    <p:nvPicPr>
                      <p:cNvPr id="1638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45933"/>
                        <a:ext cx="37338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04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153400" cy="1143000"/>
          </a:xfrm>
        </p:spPr>
        <p:txBody>
          <a:bodyPr/>
          <a:lstStyle/>
          <a:p>
            <a:pPr algn="ctr" eaLnBrk="1" hangingPunct="1"/>
            <a:r>
              <a:rPr lang="en-US" altLang="en-US" b="0" dirty="0"/>
              <a:t>Median survival time t</a:t>
            </a:r>
            <a:r>
              <a:rPr lang="en-US" altLang="en-US" b="0" baseline="-25000" dirty="0"/>
              <a:t>0.50</a:t>
            </a:r>
            <a:endParaRPr lang="en-US" altLang="en-US" b="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Time at which survival function is equal to 0.50. </a:t>
            </a:r>
          </a:p>
          <a:p>
            <a:pPr eaLnBrk="1" hangingPunct="1"/>
            <a:r>
              <a:rPr lang="en-US" altLang="en-US" sz="2000" dirty="0"/>
              <a:t>t</a:t>
            </a:r>
            <a:r>
              <a:rPr lang="en-US" altLang="en-US" sz="2000" baseline="-25000" dirty="0"/>
              <a:t>0.50</a:t>
            </a:r>
            <a:r>
              <a:rPr lang="en-US" altLang="en-US" sz="2000" dirty="0"/>
              <a:t>: Minimum t satisfies </a:t>
            </a:r>
            <a:br>
              <a:rPr lang="en-US" altLang="en-US" sz="2000" dirty="0"/>
            </a:br>
            <a:r>
              <a:rPr lang="en-US" altLang="en-US" sz="2000" dirty="0"/>
              <a:t>	F(t</a:t>
            </a:r>
            <a:r>
              <a:rPr lang="en-US" altLang="en-US" sz="2000" baseline="-25000" dirty="0"/>
              <a:t>0.50</a:t>
            </a:r>
            <a:r>
              <a:rPr lang="en-US" altLang="en-US" sz="2000" dirty="0"/>
              <a:t>)≥0.50 and S(t</a:t>
            </a:r>
            <a:r>
              <a:rPr lang="en-US" altLang="en-US" sz="2000" baseline="-25000" dirty="0"/>
              <a:t>0.50</a:t>
            </a:r>
            <a:r>
              <a:rPr lang="en-US" altLang="en-US" sz="2000" dirty="0"/>
              <a:t>)≤0.50 </a:t>
            </a:r>
          </a:p>
          <a:p>
            <a:pPr eaLnBrk="1" hangingPunct="1"/>
            <a:r>
              <a:rPr lang="en-US" sz="2000" b="0" i="0" dirty="0">
                <a:solidFill>
                  <a:srgbClr val="000000"/>
                </a:solidFill>
                <a:effectLst/>
              </a:rPr>
              <a:t>the smallest survival time for which the survivor function is less than or equal to 0.5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The median for survival function is usually not the same as the time up to which 50% of the sample survived </a:t>
            </a:r>
            <a:br>
              <a:rPr lang="en-US" altLang="en-US" sz="2000" dirty="0"/>
            </a:br>
            <a:r>
              <a:rPr lang="en-US" altLang="en-US" sz="2000" dirty="0"/>
              <a:t>(due to censored observations</a:t>
            </a:r>
            <a:br>
              <a:rPr lang="en-US" altLang="en-US" sz="2000" dirty="0"/>
            </a:br>
            <a:r>
              <a:rPr lang="en-US" altLang="en-US" sz="2000" dirty="0"/>
              <a:t>prior to this time.)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baseline="-25000" dirty="0"/>
              <a:t>	</a:t>
            </a:r>
            <a:r>
              <a:rPr lang="en-US" altLang="en-US" sz="2800" dirty="0"/>
              <a:t> 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4495800"/>
            <a:ext cx="2971800" cy="2057400"/>
          </a:xfrm>
          <a:noFill/>
        </p:spPr>
      </p:pic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632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67818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8" y="533400"/>
            <a:ext cx="81534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Mean Vs. Median Survival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Which one is more robust to potential outliers?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Samples of survival times are frequently highly skewed, therefore, in survival analysis, the median is generally a better measure of central location than the mean.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591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Regression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Log transformation on time, log(T).</a:t>
            </a:r>
          </a:p>
          <a:p>
            <a:r>
              <a:rPr lang="en-US" altLang="en-US" sz="2000" dirty="0"/>
              <a:t>Could use a linear regression model for log(T), </a:t>
            </a:r>
            <a:r>
              <a:rPr lang="en-US" sz="2000" dirty="0"/>
              <a:t>called a</a:t>
            </a:r>
            <a:r>
              <a:rPr lang="en-US" sz="2000" b="0" i="0" u="none" strike="noStrike" baseline="0" dirty="0"/>
              <a:t>ccelerated failure-time (AFT) model 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Different error distributions result in different models. E.g.</a:t>
            </a:r>
          </a:p>
          <a:p>
            <a:pPr lvl="1"/>
            <a:r>
              <a:rPr lang="en-US" altLang="en-US" sz="2000" dirty="0"/>
              <a:t>Normal: log normal</a:t>
            </a:r>
          </a:p>
          <a:p>
            <a:pPr lvl="1"/>
            <a:r>
              <a:rPr lang="en-US" sz="2000" dirty="0"/>
              <a:t>E</a:t>
            </a:r>
            <a:r>
              <a:rPr lang="en-US" sz="2000" b="0" i="0" u="none" strike="noStrike" baseline="0" dirty="0"/>
              <a:t>xtreme value distribution: Weibull regression model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Needs special care for censored observations. </a:t>
            </a:r>
          </a:p>
          <a:p>
            <a:pPr lvl="1" eaLnBrk="1" hangingPunct="1"/>
            <a:r>
              <a:rPr lang="en-US" altLang="en-US" sz="2000" dirty="0"/>
              <a:t>Buckley James estimator, </a:t>
            </a:r>
            <a:r>
              <a:rPr lang="en-US" sz="2000" b="0" i="0" dirty="0">
                <a:effectLst/>
              </a:rPr>
              <a:t>extension of the least squares estimator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32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59F2AD7-A6A5-4E41-BEBD-989292F7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C1D1C-B8F2-4231-9D82-418A9755C442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69099F0-989B-4FE4-8DE0-D5CAE3F9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2B7A5D9C-F95E-4D13-B7AC-2E56B7589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538" y="1981200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Methods for describing survival data:</a:t>
            </a:r>
          </a:p>
          <a:p>
            <a:pPr lvl="1"/>
            <a:r>
              <a:rPr lang="en-US" altLang="en-US" sz="2000" dirty="0"/>
              <a:t>Survival function: chance of surviving longer than t</a:t>
            </a:r>
          </a:p>
          <a:p>
            <a:pPr lvl="1"/>
            <a:r>
              <a:rPr lang="en-US" altLang="en-US" sz="2000" dirty="0"/>
              <a:t>Hazard function: instant risk</a:t>
            </a:r>
          </a:p>
          <a:p>
            <a:pPr lvl="1"/>
            <a:r>
              <a:rPr lang="en-US" altLang="en-US" sz="2000" dirty="0"/>
              <a:t>Cumulative hazard function</a:t>
            </a:r>
          </a:p>
          <a:p>
            <a:r>
              <a:rPr lang="en-US" altLang="en-US" sz="2000" dirty="0"/>
              <a:t>h(t)=f(t)/S(t)</a:t>
            </a:r>
          </a:p>
          <a:p>
            <a:r>
              <a:rPr lang="en-US" altLang="en-US" sz="2000" dirty="0"/>
              <a:t>H(t)=-ln[S(t)]</a:t>
            </a:r>
          </a:p>
          <a:p>
            <a:pPr eaLnBrk="1" hangingPunct="1"/>
            <a:r>
              <a:rPr lang="en-US" altLang="en-US" sz="2000" dirty="0"/>
              <a:t>h(t)=</a:t>
            </a:r>
            <a:r>
              <a:rPr lang="en-US" altLang="en-US" sz="2000" dirty="0" err="1"/>
              <a:t>dH</a:t>
            </a:r>
            <a:r>
              <a:rPr lang="en-US" altLang="en-US" sz="2000" dirty="0"/>
              <a:t>(t)/dt</a:t>
            </a:r>
          </a:p>
          <a:p>
            <a:pPr eaLnBrk="1" hangingPunct="1"/>
            <a:r>
              <a:rPr lang="en-US" altLang="en-US" sz="2000" dirty="0"/>
              <a:t>Distributions of event time</a:t>
            </a:r>
          </a:p>
          <a:p>
            <a:pPr lvl="1"/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26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90B2-0F02-42D7-90E9-BC4F159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DA02-9B01-45EB-92EB-996568DB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 denotes the age of a car when it first has a serious engine problem. What would you expect the corresponding hazard function h(t) to be?</a:t>
            </a:r>
          </a:p>
          <a:p>
            <a:pPr lvl="1"/>
            <a:r>
              <a:rPr lang="en-US" sz="1600" dirty="0"/>
              <a:t>Increasing in t</a:t>
            </a:r>
          </a:p>
          <a:p>
            <a:pPr lvl="1"/>
            <a:r>
              <a:rPr lang="en-US" sz="1600" dirty="0"/>
              <a:t>Decreasing in t</a:t>
            </a:r>
          </a:p>
          <a:p>
            <a:pPr lvl="1"/>
            <a:r>
              <a:rPr lang="en-US" sz="1600" dirty="0"/>
              <a:t>Constant  </a:t>
            </a:r>
          </a:p>
          <a:p>
            <a:r>
              <a:rPr lang="en-US" sz="1600" dirty="0"/>
              <a:t> If one were studying infant mortality in a region of the world where there was poor nutrition, what would you expect h(t) to be during the first year of life?</a:t>
            </a:r>
          </a:p>
          <a:p>
            <a:pPr lvl="1"/>
            <a:r>
              <a:rPr lang="en-US" sz="1600" dirty="0"/>
              <a:t>Increasing in t</a:t>
            </a:r>
          </a:p>
          <a:p>
            <a:pPr lvl="1"/>
            <a:r>
              <a:rPr lang="en-US" sz="1600" dirty="0"/>
              <a:t>Decreasing in t</a:t>
            </a:r>
          </a:p>
          <a:p>
            <a:pPr lvl="1"/>
            <a:r>
              <a:rPr lang="en-US" sz="1600" dirty="0"/>
              <a:t>Constant  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Time (beginning now) until an earthquake occurs</a:t>
            </a:r>
            <a:r>
              <a:rPr lang="en-US" sz="1600" dirty="0"/>
              <a:t>. What would you expect h(t) to be e? What distribution can you use to describe the lifetime? </a:t>
            </a:r>
          </a:p>
          <a:p>
            <a:pPr lvl="1"/>
            <a:r>
              <a:rPr lang="en-US" sz="1600" dirty="0"/>
              <a:t>Increasing in t</a:t>
            </a:r>
          </a:p>
          <a:p>
            <a:pPr lvl="1"/>
            <a:r>
              <a:rPr lang="en-US" sz="1600" dirty="0"/>
              <a:t>Decreasing in t</a:t>
            </a:r>
          </a:p>
          <a:p>
            <a:pPr lvl="1"/>
            <a:r>
              <a:rPr lang="en-US" sz="1600" dirty="0"/>
              <a:t>Constant 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2A87B-47CB-48E9-8283-62AEF6C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34-BB36-40A7-A06D-7B84D9DE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9CCD-B546-4BA6-8E9F-3F2110A3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19"/>
            <a:ext cx="7772400" cy="4114800"/>
          </a:xfrm>
        </p:spPr>
        <p:txBody>
          <a:bodyPr/>
          <a:lstStyle/>
          <a:p>
            <a:r>
              <a:rPr lang="en-US" altLang="zh-CN" sz="2400" dirty="0"/>
              <a:t>1. R</a:t>
            </a:r>
            <a:r>
              <a:rPr lang="en-US" sz="2400" dirty="0"/>
              <a:t>eading the textbook KM, Chapter 2.1 – 2.6, 3.5 </a:t>
            </a:r>
          </a:p>
          <a:p>
            <a:r>
              <a:rPr lang="en-US" sz="2400" dirty="0"/>
              <a:t>2. Answer the following questions: </a:t>
            </a:r>
          </a:p>
          <a:p>
            <a:pPr lvl="1"/>
            <a:r>
              <a:rPr lang="en-US" sz="2400" dirty="0"/>
              <a:t>What are the new things you’ve learned, or new understanding of something you knew before?</a:t>
            </a:r>
          </a:p>
          <a:p>
            <a:pPr lvl="1"/>
            <a:r>
              <a:rPr lang="en-US" sz="2400" dirty="0"/>
              <a:t>How would you apply them to your research/project? </a:t>
            </a:r>
          </a:p>
          <a:p>
            <a:r>
              <a:rPr lang="en-US" sz="2400" dirty="0"/>
              <a:t>3. Will be given separately via Canvas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2C53-A374-4A91-8165-DE359CCB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altLang="en-US" sz="2000" dirty="0"/>
              <a:t>Methods for describing survival data </a:t>
            </a:r>
          </a:p>
          <a:p>
            <a:r>
              <a:rPr lang="en-US" sz="2400" dirty="0"/>
              <a:t>Summary, exercise </a:t>
            </a:r>
          </a:p>
          <a:p>
            <a:r>
              <a:rPr lang="en-US" sz="2400" dirty="0"/>
              <a:t>Homework </a:t>
            </a:r>
          </a:p>
          <a:p>
            <a:r>
              <a:rPr lang="en-US" sz="2400" dirty="0"/>
              <a:t>Lab 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70A-CAD6-43D0-B1FD-5C6ECCB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4171-1A79-4293-8521-C1BB6B1D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b="1" dirty="0">
              <a:latin typeface="Helvetica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Helvetica" pitchFamily="34" charset="0"/>
              </a:rPr>
              <a:t>How to describe survival data?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E8DAE-69CD-4C70-9C12-11310B61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5B16-A00D-493B-8D61-94C237F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Examples of t</a:t>
            </a:r>
            <a:r>
              <a:rPr lang="en-US" sz="4400" b="0" i="0" dirty="0">
                <a:effectLst/>
              </a:rPr>
              <a:t>he questions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E67-205E-4D65-84CE-24117FD2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 survival analysis: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What is the probability that a participant survives 5 years?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Are there differences in survival between groups (e.g., between those assigned to a new versus a standard drug in a clinical trial)?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How do certain personal, behavioral or clinical characteristics affect participants' chances of survival?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B2FA-51F2-4E44-91A7-B8394B8E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How to describe survival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sz="2400" dirty="0"/>
              <a:t>T (t, specific value for T): a </a:t>
            </a:r>
            <a:r>
              <a:rPr lang="en-US" sz="2400" b="0" i="0" u="none" strike="noStrike" baseline="0" dirty="0"/>
              <a:t>nonnegative random variable </a:t>
            </a:r>
            <a:r>
              <a:rPr lang="en-US" sz="2400" dirty="0"/>
              <a:t>representing the time until some event of interest</a:t>
            </a:r>
            <a:r>
              <a:rPr lang="en-US" sz="2400" b="0" i="0" u="none" strike="noStrike" baseline="0" dirty="0"/>
              <a:t>. E.g. </a:t>
            </a:r>
          </a:p>
          <a:p>
            <a:pPr lvl="1"/>
            <a:r>
              <a:rPr lang="en-US" sz="2000" dirty="0"/>
              <a:t>the time from diagnosis of a disease until death, </a:t>
            </a:r>
          </a:p>
          <a:p>
            <a:pPr lvl="1"/>
            <a:r>
              <a:rPr lang="en-US" sz="2000" dirty="0"/>
              <a:t>the time between administration of a vaccine and development of an infection, </a:t>
            </a:r>
          </a:p>
          <a:p>
            <a:pPr lvl="1"/>
            <a:r>
              <a:rPr lang="en-US" sz="2000" dirty="0"/>
              <a:t>the time from the start of treatment of a symptomatic disease and the suppression of symptoms.</a:t>
            </a:r>
          </a:p>
          <a:p>
            <a:r>
              <a:rPr lang="en-US" sz="2400" dirty="0"/>
              <a:t>Assume T is continuous unless specified otherwise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Event indicator: I(d=1)  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1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How to describe survival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Survival function S(t)</a:t>
            </a:r>
          </a:p>
          <a:p>
            <a:pPr eaLnBrk="1" hangingPunct="1"/>
            <a:r>
              <a:rPr lang="en-US" altLang="en-US" sz="2400" dirty="0"/>
              <a:t>Hazard function (rate) h(t): instant risk</a:t>
            </a:r>
          </a:p>
          <a:p>
            <a:pPr eaLnBrk="1" hangingPunct="1"/>
            <a:r>
              <a:rPr lang="en-US" altLang="en-US" sz="2400" dirty="0"/>
              <a:t>Cumulative hazard function H(t)</a:t>
            </a:r>
          </a:p>
          <a:p>
            <a:pPr eaLnBrk="1" hangingPunct="1"/>
            <a:r>
              <a:rPr lang="en-US" altLang="en-US" sz="2400" dirty="0"/>
              <a:t>Mean survival time</a:t>
            </a:r>
          </a:p>
          <a:p>
            <a:pPr eaLnBrk="1" hangingPunct="1"/>
            <a:r>
              <a:rPr lang="en-US" altLang="en-US" sz="2400" dirty="0"/>
              <a:t>Median survival time</a:t>
            </a:r>
          </a:p>
        </p:txBody>
      </p:sp>
    </p:spTree>
    <p:extLst>
      <p:ext uri="{BB962C8B-B14F-4D97-AF65-F5344CB8AC3E}">
        <p14:creationId xmlns:p14="http://schemas.microsoft.com/office/powerpoint/2010/main" val="12071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Survival function</a:t>
            </a:r>
            <a:endParaRPr lang="en-US" altLang="en-US" sz="2400" dirty="0">
              <a:latin typeface="Helvetic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8637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Survival function S(t): </a:t>
            </a:r>
            <a:r>
              <a:rPr lang="en-US" sz="2400" dirty="0"/>
              <a:t>the probability that the event of interest has not yet occurred by time t</a:t>
            </a:r>
          </a:p>
          <a:p>
            <a:pPr lvl="1"/>
            <a:r>
              <a:rPr lang="en-US" altLang="en-US" sz="2000" dirty="0"/>
              <a:t>If T denote time to death, S(t) is the chance of surviving longer than t.</a:t>
            </a:r>
          </a:p>
          <a:p>
            <a:pPr lvl="1"/>
            <a:r>
              <a:rPr lang="en-US" sz="2000" dirty="0"/>
              <a:t>When T is continuous, S(t) is continuous in t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Also known as survivor or survivorship function,  or </a:t>
            </a:r>
            <a:r>
              <a:rPr lang="en-US" sz="2400" b="0" u="none" strike="noStrike" baseline="0" dirty="0"/>
              <a:t>reliability function (in the context of equipment or manufactured item failures)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Denoted as S(t)=</a:t>
            </a:r>
            <a:r>
              <a:rPr lang="en-US" altLang="en-US" sz="2400" dirty="0" err="1"/>
              <a:t>Pr</a:t>
            </a:r>
            <a:r>
              <a:rPr lang="en-US" altLang="en-US" sz="2400" dirty="0"/>
              <a:t>(T&gt;t).</a:t>
            </a:r>
          </a:p>
          <a:p>
            <a:pPr eaLnBrk="1" hangingPunct="1"/>
            <a:r>
              <a:rPr lang="en-US" altLang="en-US" sz="2400" dirty="0"/>
              <a:t>S(0)=?</a:t>
            </a:r>
          </a:p>
          <a:p>
            <a:pPr eaLnBrk="1" hangingPunct="1"/>
            <a:r>
              <a:rPr lang="en-US" altLang="en-US" sz="2400" dirty="0"/>
              <a:t>S(</a:t>
            </a:r>
            <a:r>
              <a:rPr lang="en-US" altLang="en-US" sz="2400" dirty="0">
                <a:cs typeface="Arial" charset="0"/>
              </a:rPr>
              <a:t>∞)=?</a:t>
            </a:r>
            <a:r>
              <a:rPr lang="en-US" alt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602230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11050</TotalTime>
  <Words>1522</Words>
  <Application>Microsoft Office PowerPoint</Application>
  <PresentationFormat>On-screen Show (4:3)</PresentationFormat>
  <Paragraphs>192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CMMI12</vt:lpstr>
      <vt:lpstr>Arial</vt:lpstr>
      <vt:lpstr>Arial</vt:lpstr>
      <vt:lpstr>Cambria Math</vt:lpstr>
      <vt:lpstr>Helvetica</vt:lpstr>
      <vt:lpstr>Tahoma</vt:lpstr>
      <vt:lpstr>Wingdings</vt:lpstr>
      <vt:lpstr>Blends</vt:lpstr>
      <vt:lpstr>Graph Sheet</vt:lpstr>
      <vt:lpstr>Equation</vt:lpstr>
      <vt:lpstr>STA/BST 222 Survival Analysis    Lecture 4  </vt:lpstr>
      <vt:lpstr>  How to contact me </vt:lpstr>
      <vt:lpstr>How to contact TA</vt:lpstr>
      <vt:lpstr>Outline</vt:lpstr>
      <vt:lpstr>PowerPoint Presentation</vt:lpstr>
      <vt:lpstr>Examples of the questions of interest</vt:lpstr>
      <vt:lpstr>How to describe survival data?</vt:lpstr>
      <vt:lpstr>How to describe survival data?</vt:lpstr>
      <vt:lpstr>Survival function</vt:lpstr>
      <vt:lpstr>Survival Function</vt:lpstr>
      <vt:lpstr> S(t)=1-F(t)</vt:lpstr>
      <vt:lpstr>Hazard Function </vt:lpstr>
      <vt:lpstr>Shapes of generic hazard function</vt:lpstr>
      <vt:lpstr>Cumulative Hazard Function</vt:lpstr>
      <vt:lpstr>Relationship between survivor and hazard functions</vt:lpstr>
      <vt:lpstr>PowerPoint Presentation</vt:lpstr>
      <vt:lpstr>Exponential distribution</vt:lpstr>
      <vt:lpstr>Weibull distribution</vt:lpstr>
      <vt:lpstr>Weibull distribution</vt:lpstr>
      <vt:lpstr>Mean survival time</vt:lpstr>
      <vt:lpstr>Mean residual life time</vt:lpstr>
      <vt:lpstr>Median survival time t0.50</vt:lpstr>
      <vt:lpstr>Mean Vs. Median Survival Time</vt:lpstr>
      <vt:lpstr>Regression Analysis</vt:lpstr>
      <vt:lpstr>Summary</vt:lpstr>
      <vt:lpstr>Exercises </vt:lpstr>
      <vt:lpstr>Homework 2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628</cp:revision>
  <dcterms:created xsi:type="dcterms:W3CDTF">2006-12-28T23:57:12Z</dcterms:created>
  <dcterms:modified xsi:type="dcterms:W3CDTF">2020-10-13T23:12:50Z</dcterms:modified>
</cp:coreProperties>
</file>