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87" r:id="rId4"/>
    <p:sldId id="282" r:id="rId5"/>
    <p:sldId id="486" r:id="rId6"/>
    <p:sldId id="485" r:id="rId7"/>
    <p:sldId id="489" r:id="rId8"/>
    <p:sldId id="494" r:id="rId9"/>
    <p:sldId id="487" r:id="rId10"/>
    <p:sldId id="496" r:id="rId11"/>
    <p:sldId id="497" r:id="rId12"/>
    <p:sldId id="499" r:id="rId13"/>
    <p:sldId id="498" r:id="rId14"/>
    <p:sldId id="492" r:id="rId15"/>
    <p:sldId id="477" r:id="rId16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93792" autoAdjust="0"/>
  </p:normalViewPr>
  <p:slideViewPr>
    <p:cSldViewPr>
      <p:cViewPr varScale="1">
        <p:scale>
          <a:sx n="75" d="100"/>
          <a:sy n="75" d="100"/>
        </p:scale>
        <p:origin x="86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EEE8-78D6-4592-84DC-73706E0416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2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5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Oct. 15,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latin typeface="Helvetica" pitchFamily="34" charset="0"/>
              </a:rPr>
              <a:t>Likelihood 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513556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For t</a:t>
            </a:r>
            <a:r>
              <a:rPr lang="en-US" sz="2400" b="0" i="0" u="none" strike="noStrike" baseline="0" dirty="0"/>
              <a:t>runcated data these probabilities are replaced by the appropriate conditional probabilities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Left truncated observations</a:t>
            </a:r>
            <a:r>
              <a:rPr lang="en-US" sz="2400" dirty="0"/>
              <a:t>: g(</a:t>
            </a:r>
            <a:r>
              <a:rPr lang="en-US" sz="2400" dirty="0" err="1"/>
              <a:t>t|T</a:t>
            </a:r>
            <a:r>
              <a:rPr lang="en-US" sz="2400" dirty="0"/>
              <a:t>&gt;=</a:t>
            </a:r>
            <a:r>
              <a:rPr lang="en-US" sz="2400" dirty="0" err="1"/>
              <a:t>t_L</a:t>
            </a:r>
            <a:r>
              <a:rPr lang="en-US" sz="2400" dirty="0"/>
              <a:t>) = f(t)/S(</a:t>
            </a:r>
            <a:r>
              <a:rPr lang="en-US" sz="2400" dirty="0" err="1"/>
              <a:t>t</a:t>
            </a:r>
            <a:r>
              <a:rPr lang="en-US" sz="2400" baseline="-25000" dirty="0" err="1"/>
              <a:t>L</a:t>
            </a:r>
            <a:r>
              <a:rPr lang="en-US" sz="2400" dirty="0"/>
              <a:t>)</a:t>
            </a:r>
          </a:p>
          <a:p>
            <a:pPr lvl="1">
              <a:defRPr/>
            </a:pPr>
            <a:r>
              <a:rPr lang="en-US" sz="2000" dirty="0"/>
              <a:t>Need to consider conditional distribution of T given T &gt;= </a:t>
            </a:r>
            <a:r>
              <a:rPr lang="en-US" sz="2000" dirty="0" err="1"/>
              <a:t>t_L</a:t>
            </a:r>
            <a:endParaRPr lang="en-US" sz="2000" dirty="0"/>
          </a:p>
          <a:p>
            <a:pPr>
              <a:defRPr/>
            </a:pPr>
            <a:r>
              <a:rPr lang="en-US" sz="2400" b="1" dirty="0"/>
              <a:t>Right truncated observations</a:t>
            </a:r>
            <a:r>
              <a:rPr lang="en-US" sz="2400" dirty="0"/>
              <a:t>: </a:t>
            </a:r>
          </a:p>
          <a:p>
            <a:pPr marL="0" indent="0">
              <a:buNone/>
              <a:defRPr/>
            </a:pPr>
            <a:r>
              <a:rPr lang="en-US" sz="2400" dirty="0"/>
              <a:t>	g(</a:t>
            </a:r>
            <a:r>
              <a:rPr lang="en-US" sz="2400" dirty="0" err="1"/>
              <a:t>t|T</a:t>
            </a:r>
            <a:r>
              <a:rPr lang="en-US" sz="2400" dirty="0"/>
              <a:t>&lt;=</a:t>
            </a:r>
            <a:r>
              <a:rPr lang="en-US" sz="2400" dirty="0" err="1"/>
              <a:t>t_R</a:t>
            </a:r>
            <a:r>
              <a:rPr lang="en-US" sz="2400" dirty="0"/>
              <a:t>) = f(t)/ [1-S(</a:t>
            </a:r>
            <a:r>
              <a:rPr lang="en-US" sz="2400" dirty="0" err="1"/>
              <a:t>t</a:t>
            </a:r>
            <a:r>
              <a:rPr lang="en-US" sz="2400" baseline="-25000" dirty="0" err="1"/>
              <a:t>R</a:t>
            </a:r>
            <a:r>
              <a:rPr lang="en-US" sz="2400" dirty="0"/>
              <a:t>)]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Need to consider conditional distribution of T given T &lt;= </a:t>
            </a:r>
            <a:r>
              <a:rPr lang="en-US" sz="2000" dirty="0" err="1"/>
              <a:t>t_R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Interval truncated observations</a:t>
            </a:r>
            <a:r>
              <a:rPr lang="en-US" sz="2400" dirty="0"/>
              <a:t>: f(t)/ [S(</a:t>
            </a:r>
            <a:r>
              <a:rPr lang="en-US" sz="2400" dirty="0" err="1"/>
              <a:t>t</a:t>
            </a:r>
            <a:r>
              <a:rPr lang="en-US" sz="2400" baseline="-25000" dirty="0" err="1"/>
              <a:t>L</a:t>
            </a:r>
            <a:r>
              <a:rPr lang="en-US" sz="2400" dirty="0"/>
              <a:t>) - S(</a:t>
            </a:r>
            <a:r>
              <a:rPr lang="en-US" sz="2400" dirty="0" err="1"/>
              <a:t>t</a:t>
            </a:r>
            <a:r>
              <a:rPr lang="en-US" sz="2400" baseline="-25000" dirty="0" err="1"/>
              <a:t>R</a:t>
            </a:r>
            <a:r>
              <a:rPr lang="en-US" sz="2400" dirty="0"/>
              <a:t>)]</a:t>
            </a:r>
          </a:p>
          <a:p>
            <a:pPr lvl="1">
              <a:defRPr/>
            </a:pPr>
            <a:r>
              <a:rPr lang="en-US" sz="2000" dirty="0"/>
              <a:t>Need to consider conditional distribution of T given T is within the time interval</a:t>
            </a:r>
          </a:p>
          <a:p>
            <a:pPr marL="0" indent="0">
              <a:buFontTx/>
              <a:buNone/>
              <a:defRPr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249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5EED-B30E-43C5-A948-4EB7CD99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Likelihood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CBAF-68BB-4D21-BACF-6A899487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902619"/>
            <a:ext cx="7772400" cy="4114800"/>
          </a:xfrm>
        </p:spPr>
        <p:txBody>
          <a:bodyPr/>
          <a:lstStyle/>
          <a:p>
            <a:r>
              <a:rPr lang="en-US" sz="2000" dirty="0"/>
              <a:t>Likelihood without truncation</a:t>
            </a:r>
          </a:p>
          <a:p>
            <a:endParaRPr lang="en-US" sz="2000" dirty="0"/>
          </a:p>
          <a:p>
            <a:pPr algn="l"/>
            <a:endParaRPr lang="en-US" sz="2000" b="0" u="none" strike="noStrike" baseline="0" dirty="0"/>
          </a:p>
          <a:p>
            <a:pPr algn="l"/>
            <a:r>
              <a:rPr lang="en-US" sz="2000" b="0" u="none" strike="noStrike" baseline="0" dirty="0"/>
              <a:t>D is the set of event times, R the set of right-censored observations, L the set of left-censored observations, and I the set of interval censored</a:t>
            </a:r>
            <a:r>
              <a:rPr lang="en-US" sz="2000" dirty="0"/>
              <a:t> </a:t>
            </a:r>
            <a:r>
              <a:rPr lang="en-US" sz="2000" b="0" u="none" strike="noStrike" baseline="0" dirty="0"/>
              <a:t>observations.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Each individual might have a different failure distribution (</a:t>
            </a:r>
            <a:r>
              <a:rPr lang="en-US" sz="2000" dirty="0" err="1"/>
              <a:t>f_i</a:t>
            </a:r>
            <a:r>
              <a:rPr lang="en-US" sz="2000" dirty="0"/>
              <a:t>, </a:t>
            </a:r>
            <a:r>
              <a:rPr lang="en-US" sz="2000" dirty="0" err="1"/>
              <a:t>S_i</a:t>
            </a:r>
            <a:r>
              <a:rPr lang="en-US" sz="2000" dirty="0"/>
              <a:t>)</a:t>
            </a:r>
          </a:p>
          <a:p>
            <a:pPr>
              <a:defRPr/>
            </a:pPr>
            <a:r>
              <a:rPr lang="en-US" sz="2000" dirty="0"/>
              <a:t>Type I censoring</a:t>
            </a:r>
          </a:p>
          <a:p>
            <a:pPr lvl="1">
              <a:defRPr/>
            </a:pPr>
            <a:r>
              <a:rPr lang="en-US" sz="2000" dirty="0"/>
              <a:t>Censored observations: 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dirty="0"/>
              <a:t>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F027-910E-4B46-A481-7B8AB448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CDD064A5-24EA-4354-BF5A-5A9D5AA7B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22173"/>
              </p:ext>
            </p:extLst>
          </p:nvPr>
        </p:nvGraphicFramePr>
        <p:xfrm>
          <a:off x="1113568" y="2362200"/>
          <a:ext cx="759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3" imgW="3797280" imgH="266400" progId="Equation.3">
                  <p:embed/>
                </p:oleObj>
              </mc:Choice>
              <mc:Fallback>
                <p:oleObj name="Equation" r:id="rId3" imgW="3797280" imgH="266400" progId="Equation.3">
                  <p:embed/>
                  <p:pic>
                    <p:nvPicPr>
                      <p:cNvPr id="2150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568" y="2362200"/>
                        <a:ext cx="759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0D14186-CA4C-4F8A-A426-152BC4A8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659" y="5486400"/>
            <a:ext cx="6630924" cy="8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0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217D-A507-4CBD-85B8-905080A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Likelihood Construction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CD3E6-99D2-4154-B6A7-37D18DEA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D444C-6FAB-45B2-B061-A92D1FE2E45C}"/>
              </a:ext>
            </a:extLst>
          </p:cNvPr>
          <p:cNvSpPr txBox="1"/>
          <p:nvPr/>
        </p:nvSpPr>
        <p:spPr>
          <a:xfrm>
            <a:off x="1125538" y="3198167"/>
            <a:ext cx="670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Likelihood=?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EECBC0CE-309F-4490-8AD0-37F9BB26A5C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408228"/>
              </p:ext>
            </p:extLst>
          </p:nvPr>
        </p:nvGraphicFramePr>
        <p:xfrm>
          <a:off x="1524000" y="2452411"/>
          <a:ext cx="3428999" cy="42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3" imgW="1650960" imgH="203040" progId="Equation.3">
                  <p:embed/>
                </p:oleObj>
              </mc:Choice>
              <mc:Fallback>
                <p:oleObj name="Equation" r:id="rId3" imgW="1650960" imgH="203040" progId="Equation.3">
                  <p:embed/>
                  <p:pic>
                    <p:nvPicPr>
                      <p:cNvPr id="215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52411"/>
                        <a:ext cx="3428999" cy="42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15398A-56F0-450E-B16F-506A9EAC2C03}"/>
              </a:ext>
            </a:extLst>
          </p:cNvPr>
          <p:cNvSpPr txBox="1"/>
          <p:nvPr/>
        </p:nvSpPr>
        <p:spPr>
          <a:xfrm>
            <a:off x="1066800" y="186271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For observations in D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1043DF-4BEB-42FD-B6DE-4B812E81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938" y="3846142"/>
            <a:ext cx="4426475" cy="8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1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FF34-43E6-4ACE-BB2F-EAF366F7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Likelihood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750D-8948-44E3-9B9E-E916D756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Random censoring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Assuming independent censoring, </a:t>
            </a:r>
            <a:r>
              <a:rPr lang="en-US" altLang="en-US" sz="2400" dirty="0" err="1"/>
              <a:t>ie</a:t>
            </a:r>
            <a:r>
              <a:rPr lang="en-US" altLang="en-US" sz="2400" dirty="0"/>
              <a:t>., independent between T and C, and let g(t), G(t) denote the pdf and survival function of C: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1C3EF-8306-4513-9D17-51B17C9E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7DBE58F-4457-4BA5-8A36-91D0276A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661105"/>
              </p:ext>
            </p:extLst>
          </p:nvPr>
        </p:nvGraphicFramePr>
        <p:xfrm>
          <a:off x="1363663" y="2362200"/>
          <a:ext cx="74104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3" imgW="4101840" imgH="393480" progId="Equation.3">
                  <p:embed/>
                </p:oleObj>
              </mc:Choice>
              <mc:Fallback>
                <p:oleObj name="Equation" r:id="rId3" imgW="4101840" imgH="393480" progId="Equation.3">
                  <p:embed/>
                  <p:pic>
                    <p:nvPicPr>
                      <p:cNvPr id="225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362200"/>
                        <a:ext cx="74104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6FD0544-98C0-4C98-8944-ACFF9D12E9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93243"/>
              </p:ext>
            </p:extLst>
          </p:nvPr>
        </p:nvGraphicFramePr>
        <p:xfrm>
          <a:off x="1363663" y="3004874"/>
          <a:ext cx="49561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5" imgW="2743200" imgH="203040" progId="Equation.3">
                  <p:embed/>
                </p:oleObj>
              </mc:Choice>
              <mc:Fallback>
                <p:oleObj name="Equation" r:id="rId5" imgW="2743200" imgH="203040" progId="Equation.3">
                  <p:embed/>
                  <p:pic>
                    <p:nvPicPr>
                      <p:cNvPr id="225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004874"/>
                        <a:ext cx="49561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60E446E-E788-4D0C-BD45-BBF4542D4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5154082"/>
            <a:ext cx="3810000" cy="368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7702E-5AD3-42EA-AA16-85CE7EBBE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600" y="5631921"/>
            <a:ext cx="476479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0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02733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latin typeface="Helvetica" panose="020B0604020202020204" pitchFamily="34" charset="0"/>
              </a:rPr>
              <a:t>Likelihood Construction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Under independent censoring, </a:t>
            </a:r>
            <a:r>
              <a:rPr lang="en-US" sz="2000" dirty="0" err="1"/>
              <a:t>t_i</a:t>
            </a:r>
            <a:r>
              <a:rPr lang="en-US" sz="2000" dirty="0"/>
              <a:t> below is observed time</a:t>
            </a:r>
          </a:p>
          <a:p>
            <a:pPr marL="0" indent="0">
              <a:buFont typeface="Arial" charset="0"/>
              <a:buNone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note that </a:t>
            </a:r>
            <a:r>
              <a:rPr lang="en-US" sz="2000" dirty="0" err="1"/>
              <a:t>t_i</a:t>
            </a:r>
            <a:r>
              <a:rPr lang="en-US" sz="2000" dirty="0"/>
              <a:t> is observed time</a:t>
            </a:r>
          </a:p>
          <a:p>
            <a:pPr>
              <a:defRPr/>
            </a:pPr>
            <a:r>
              <a:rPr lang="en-US" sz="2000" dirty="0"/>
              <a:t>Using relationship between h(t), f(t), H(t) and S(t),</a:t>
            </a:r>
          </a:p>
          <a:p>
            <a:pPr lvl="1"/>
            <a:r>
              <a:rPr lang="en-US" altLang="en-US" sz="2000" dirty="0"/>
              <a:t>h(t)=f(t)/S(t), where f(t) is the pdf of failure time.</a:t>
            </a:r>
          </a:p>
          <a:p>
            <a:pPr lvl="1"/>
            <a:r>
              <a:rPr lang="en-US" altLang="en-US" sz="2000" dirty="0"/>
              <a:t>H(t)=-ln[S(t)]</a:t>
            </a:r>
          </a:p>
          <a:p>
            <a:pPr lvl="1"/>
            <a:r>
              <a:rPr lang="en-US" altLang="en-US" sz="2000" dirty="0"/>
              <a:t>h(t)=</a:t>
            </a:r>
            <a:r>
              <a:rPr lang="en-US" altLang="en-US" sz="2000" dirty="0" err="1"/>
              <a:t>dH</a:t>
            </a:r>
            <a:r>
              <a:rPr lang="en-US" altLang="en-US" sz="2000" dirty="0"/>
              <a:t>(t)/dt</a:t>
            </a:r>
          </a:p>
          <a:p>
            <a:pPr marL="0" indent="0">
              <a:buNone/>
              <a:defRPr/>
            </a:pPr>
            <a:r>
              <a:rPr lang="en-US" sz="2000" dirty="0"/>
              <a:t>and s</a:t>
            </a:r>
            <a:r>
              <a:rPr lang="en-US" sz="2000" b="0" i="0" u="none" strike="noStrike" baseline="0" dirty="0"/>
              <a:t>ince the censoring times does not depend on the parameters of interest</a:t>
            </a:r>
            <a:r>
              <a:rPr lang="en-US" sz="2800" b="0" i="0" u="none" strike="noStrike" baseline="0" dirty="0"/>
              <a:t>, </a:t>
            </a:r>
            <a:r>
              <a:rPr lang="en-US" sz="2000" dirty="0"/>
              <a:t>we can rewrite the likelihood function using h(t) and H(t) 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665978"/>
              </p:ext>
            </p:extLst>
          </p:nvPr>
        </p:nvGraphicFramePr>
        <p:xfrm>
          <a:off x="1524000" y="2514600"/>
          <a:ext cx="4495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3" imgW="2247840" imgH="291960" progId="Equation.3">
                  <p:embed/>
                </p:oleObj>
              </mc:Choice>
              <mc:Fallback>
                <p:oleObj name="Equation" r:id="rId3" imgW="2247840" imgH="29196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4495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545126"/>
              </p:ext>
            </p:extLst>
          </p:nvPr>
        </p:nvGraphicFramePr>
        <p:xfrm>
          <a:off x="2057400" y="6012393"/>
          <a:ext cx="365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5" imgW="1828800" imgH="291960" progId="Equation.3">
                  <p:embed/>
                </p:oleObj>
              </mc:Choice>
              <mc:Fallback>
                <p:oleObj name="Equation" r:id="rId5" imgW="1828800" imgH="291960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012393"/>
                        <a:ext cx="365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21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Helvetica" pitchFamily="34" charset="0"/>
              </a:rPr>
              <a:t>Example: Exponential distribution </a:t>
            </a:r>
            <a:endParaRPr lang="en-US" altLang="en-US" sz="4000" b="1" dirty="0">
              <a:latin typeface="Helvetica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533" y="1828800"/>
            <a:ext cx="7772400" cy="4114800"/>
          </a:xfrm>
        </p:spPr>
        <p:txBody>
          <a:bodyPr/>
          <a:lstStyle/>
          <a:p>
            <a:r>
              <a:rPr lang="en-US" altLang="en-US" sz="2400" dirty="0"/>
              <a:t>f(t)=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/>
              <a:t> </a:t>
            </a:r>
            <a:r>
              <a:rPr lang="el-GR" sz="2400" dirty="0">
                <a:solidFill>
                  <a:srgbClr val="4D5156"/>
                </a:solidFill>
                <a:latin typeface="arial" panose="020B0604020202020204" pitchFamily="34" charset="0"/>
              </a:rPr>
              <a:t>λ</a:t>
            </a:r>
            <a:r>
              <a:rPr 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e</a:t>
            </a:r>
            <a:r>
              <a:rPr lang="en-US" sz="2400" baseline="30000" dirty="0">
                <a:solidFill>
                  <a:srgbClr val="4D5156"/>
                </a:solidFill>
                <a:latin typeface="arial" panose="020B0604020202020204" pitchFamily="34" charset="0"/>
              </a:rPr>
              <a:t>−</a:t>
            </a:r>
            <a:r>
              <a:rPr lang="el-GR" sz="2400" baseline="30000" dirty="0">
                <a:solidFill>
                  <a:srgbClr val="4D5156"/>
                </a:solidFill>
                <a:latin typeface="arial" panose="020B0604020202020204" pitchFamily="34" charset="0"/>
              </a:rPr>
              <a:t>λ</a:t>
            </a:r>
            <a:r>
              <a:rPr lang="en-US" sz="2400" baseline="30000" dirty="0">
                <a:solidFill>
                  <a:srgbClr val="4D5156"/>
                </a:solidFill>
                <a:latin typeface="arial" panose="020B0604020202020204" pitchFamily="34" charset="0"/>
              </a:rPr>
              <a:t>t</a:t>
            </a:r>
            <a:endParaRPr lang="en-US" altLang="en-US" sz="2400" dirty="0"/>
          </a:p>
          <a:p>
            <a:r>
              <a:rPr lang="en-US" altLang="en-US" sz="2400" dirty="0"/>
              <a:t>S(t)=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sz="2000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−</a:t>
            </a:r>
            <a:r>
              <a:rPr lang="el-GR" sz="2000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2000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h(t)=</a:t>
            </a:r>
            <a:r>
              <a:rPr lang="el-G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,</a:t>
            </a:r>
            <a:r>
              <a:rPr lang="en-US" altLang="en-US" sz="2000" dirty="0"/>
              <a:t> Constant hazard</a:t>
            </a:r>
          </a:p>
          <a:p>
            <a:pPr eaLnBrk="1" hangingPunct="1"/>
            <a:r>
              <a:rPr lang="en-US" altLang="en-US" sz="2400" dirty="0"/>
              <a:t>H(t)=</a:t>
            </a:r>
            <a:r>
              <a:rPr lang="el-GR" sz="2000" dirty="0"/>
              <a:t>λ</a:t>
            </a:r>
            <a:r>
              <a:rPr lang="en-US" sz="2000" dirty="0"/>
              <a:t>t</a:t>
            </a:r>
            <a:endParaRPr lang="en-US" altLang="en-US" sz="2000" dirty="0"/>
          </a:p>
          <a:p>
            <a:r>
              <a:rPr lang="en-US" altLang="en-US" sz="2400" dirty="0"/>
              <a:t> Assuming independent censoring</a:t>
            </a:r>
          </a:p>
          <a:p>
            <a:pPr lvl="1"/>
            <a:r>
              <a:rPr lang="en-US" altLang="en-US" sz="2400" dirty="0"/>
              <a:t>Likelihood=?</a:t>
            </a:r>
          </a:p>
          <a:p>
            <a:pPr lvl="1"/>
            <a:endParaRPr lang="en-US" altLang="en-US" sz="2400" dirty="0"/>
          </a:p>
          <a:p>
            <a:pPr marL="0" indent="0">
              <a:buNone/>
            </a:pPr>
            <a:br>
              <a:rPr lang="en-US" altLang="en-US" dirty="0"/>
            </a:b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B9CDE-BBCB-4452-BC01-28FABCF4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571999"/>
            <a:ext cx="5029200" cy="21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/>
              <a:t>Likelihood Construction</a:t>
            </a:r>
            <a:endParaRPr lang="en-US" altLang="en-US" sz="2800" dirty="0"/>
          </a:p>
          <a:p>
            <a:r>
              <a:rPr lang="en-US" sz="2400" dirty="0"/>
              <a:t>Lab 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120-FE7E-416E-80B8-D6A41AE2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construct the likelihood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3A80-AD2B-43EC-800F-632E508B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It is for estimating the parameters!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0000FF"/>
                </a:solidFill>
              </a:rPr>
              <a:t>Find the estimates which maximize the likelihood function, i.e. MLE.</a:t>
            </a:r>
          </a:p>
        </p:txBody>
      </p:sp>
    </p:spTree>
    <p:extLst>
      <p:ext uri="{BB962C8B-B14F-4D97-AF65-F5344CB8AC3E}">
        <p14:creationId xmlns:p14="http://schemas.microsoft.com/office/powerpoint/2010/main" val="89747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57C1-2F8A-4A02-B3AC-9042ACF2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 and truncation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A7E8-B301-49E1-963C-332A0E10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/>
              <a:t>A critical assumption: the </a:t>
            </a:r>
            <a:r>
              <a:rPr lang="en-US" sz="2400" dirty="0"/>
              <a:t>failure </a:t>
            </a:r>
            <a:r>
              <a:rPr lang="en-US" sz="2400" b="0" i="0" u="none" strike="noStrike" baseline="0" dirty="0"/>
              <a:t>times and censoring times are independent</a:t>
            </a:r>
          </a:p>
          <a:p>
            <a:pPr algn="l"/>
            <a:r>
              <a:rPr lang="en-US" sz="2400" dirty="0"/>
              <a:t>When</a:t>
            </a:r>
            <a:r>
              <a:rPr lang="en-US" sz="2400" b="0" i="0" u="none" strike="noStrike" baseline="0" dirty="0"/>
              <a:t> constructing a likelihood function for censored or truncated data, consider carefully what information each observation provides. </a:t>
            </a:r>
          </a:p>
          <a:p>
            <a:pPr algn="l"/>
            <a:r>
              <a:rPr lang="en-US" sz="2400" dirty="0"/>
              <a:t>Impact of truncation: when data are truncated, need </a:t>
            </a:r>
            <a:r>
              <a:rPr lang="en-US" sz="2400" b="0" i="0" u="none" strike="noStrike" baseline="0" dirty="0"/>
              <a:t>a conditional distribution in constructing the likelihood</a:t>
            </a:r>
            <a:endParaRPr lang="en-US" sz="2400" dirty="0"/>
          </a:p>
          <a:p>
            <a:pPr algn="l"/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1F15-1823-49CB-866C-CC397EA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15FD-E70D-4469-8225-B47BBCA9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DB16-7EA8-4FE0-BAB0-824DC9B4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Exact failure (event) time observed: T</a:t>
            </a:r>
          </a:p>
          <a:p>
            <a:r>
              <a:rPr lang="en-US" sz="2400" dirty="0"/>
              <a:t>Right censoring: T &gt; C, observe X= min(T,C)</a:t>
            </a:r>
          </a:p>
          <a:p>
            <a:r>
              <a:rPr lang="en-US" sz="2400" dirty="0"/>
              <a:t>Left censoring: T &lt; C, observe X = max(T,C)</a:t>
            </a:r>
          </a:p>
          <a:p>
            <a:r>
              <a:rPr lang="en-US" sz="2400" dirty="0"/>
              <a:t>Interval censoring: T in (L, R], </a:t>
            </a:r>
            <a:r>
              <a:rPr lang="en-US" sz="2400" b="0" u="none" strike="noStrike" baseline="0" dirty="0"/>
              <a:t>L for left endpoint and R for right endpoint of the </a:t>
            </a:r>
            <a:r>
              <a:rPr lang="en-US" sz="2400" b="0" i="0" u="none" strike="noStrike" baseline="0" dirty="0"/>
              <a:t>censoring interval</a:t>
            </a:r>
          </a:p>
          <a:p>
            <a:pPr lvl="1"/>
            <a:r>
              <a:rPr lang="en-US" sz="2400" dirty="0"/>
              <a:t>When L = 0, left censoring</a:t>
            </a:r>
          </a:p>
          <a:p>
            <a:pPr lvl="1"/>
            <a:r>
              <a:rPr lang="en-US" sz="2400" dirty="0"/>
              <a:t>When R is </a:t>
            </a:r>
            <a:r>
              <a:rPr lang="en-US" b="0" i="0" u="none" strike="noStrike" baseline="0" dirty="0"/>
              <a:t>infinite, right censoring</a:t>
            </a:r>
            <a:endParaRPr lang="en-US" sz="2400" dirty="0"/>
          </a:p>
          <a:p>
            <a:r>
              <a:rPr lang="en-US" sz="2400" dirty="0"/>
              <a:t>f(t), S(t), h(t), H(t) are pdf, survival, hazard and cumulative hazard functions of T, respectively.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BD0B8-3652-45C6-85F6-C1C256CF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6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15FD-E70D-4469-8225-B47BBCA9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DB16-7EA8-4FE0-BAB0-824DC9B4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Truncation: T is outside </a:t>
            </a:r>
            <a:r>
              <a:rPr lang="en-US" sz="2000" b="0" i="0" u="none" strike="noStrike" baseline="0" dirty="0"/>
              <a:t>a certain observational window (T_L, T_R)</a:t>
            </a:r>
            <a:endParaRPr lang="en-US" sz="2000" dirty="0"/>
          </a:p>
          <a:p>
            <a:pPr lvl="1"/>
            <a:r>
              <a:rPr lang="en-US" sz="1800" dirty="0"/>
              <a:t>We only observe subjects whose T fall in the observation window (T_L, T_R)</a:t>
            </a:r>
          </a:p>
          <a:p>
            <a:r>
              <a:rPr lang="en-US" sz="2000" dirty="0"/>
              <a:t>Left truncation (when T_R is infinite): T &lt; T_L, T_L for left truncation time.  </a:t>
            </a:r>
          </a:p>
          <a:p>
            <a:pPr lvl="1"/>
            <a:r>
              <a:rPr lang="en-US" sz="1800" b="0" u="none" strike="noStrike" baseline="0" dirty="0"/>
              <a:t>we only observe those individuals whose event time T exceeds the truncation time T_L, </a:t>
            </a:r>
            <a:r>
              <a:rPr lang="en-US" sz="1800" b="0" u="none" strike="noStrike" baseline="0" dirty="0" err="1"/>
              <a:t>ie</a:t>
            </a:r>
            <a:r>
              <a:rPr lang="en-US" sz="1800" b="0" u="none" strike="noStrike" baseline="0" dirty="0"/>
              <a:t>. T &gt; T_L.</a:t>
            </a:r>
            <a:endParaRPr lang="en-US" sz="1800" dirty="0"/>
          </a:p>
          <a:p>
            <a:r>
              <a:rPr lang="en-US" sz="2000" dirty="0"/>
              <a:t>Right truncation (T_L=0): T &gt; T_R, T_R for right truncation time. </a:t>
            </a:r>
          </a:p>
          <a:p>
            <a:pPr lvl="1"/>
            <a:r>
              <a:rPr lang="en-US" sz="1800" b="0" u="none" strike="noStrike" baseline="0" dirty="0"/>
              <a:t>we only observe those individuals whose event time T &lt;= T_R.</a:t>
            </a:r>
            <a:endParaRPr lang="en-US" sz="1800" dirty="0"/>
          </a:p>
          <a:p>
            <a:r>
              <a:rPr lang="en-US" sz="2000" dirty="0"/>
              <a:t>f(t), S(t), h(t), H(t) are pdf, survival, hazard and cumulative hazard function of 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BD0B8-3652-45C6-85F6-C1C256CF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latin typeface="Helvetica" pitchFamily="34" charset="0"/>
              </a:rPr>
              <a:t>Likelihood 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513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i="0" u="none" strike="noStrike" baseline="0" dirty="0"/>
              <a:t>Observation with exact event time observed</a:t>
            </a:r>
            <a:r>
              <a:rPr lang="en-US" sz="2000" b="0" i="0" u="none" strike="noStrike" baseline="0" dirty="0"/>
              <a:t>: provides information on the probability that the event’s occurring at this time, approximately equal to the density function of </a:t>
            </a:r>
            <a:r>
              <a:rPr lang="en-US" sz="2000" dirty="0"/>
              <a:t>T</a:t>
            </a:r>
            <a:r>
              <a:rPr lang="en-US" sz="2000" b="0" u="none" strike="noStrike" baseline="0" dirty="0"/>
              <a:t> </a:t>
            </a:r>
            <a:r>
              <a:rPr lang="en-US" sz="2000" b="0" i="0" u="none" strike="noStrike" baseline="0" dirty="0"/>
              <a:t>at this time, </a:t>
            </a:r>
            <a:r>
              <a:rPr lang="en-US" sz="2000" b="1" dirty="0"/>
              <a:t>f(t)</a:t>
            </a:r>
          </a:p>
          <a:p>
            <a:pPr>
              <a:defRPr/>
            </a:pPr>
            <a:r>
              <a:rPr lang="en-US" sz="2000" b="1" dirty="0"/>
              <a:t>Right censored observations</a:t>
            </a:r>
            <a:r>
              <a:rPr lang="en-US" sz="2000" dirty="0"/>
              <a:t>: </a:t>
            </a:r>
            <a:r>
              <a:rPr lang="en-US" sz="2000" b="0" i="0" u="none" strike="noStrike" baseline="0" dirty="0"/>
              <a:t>the event time is larger than this time, so the information is the survival function evaluated at the on study time, </a:t>
            </a:r>
            <a:r>
              <a:rPr lang="en-US" sz="2000" b="1" dirty="0" err="1"/>
              <a:t>Pr</a:t>
            </a:r>
            <a:r>
              <a:rPr lang="en-US" sz="2000" b="1" dirty="0"/>
              <a:t>(T&gt;c) = S(c) </a:t>
            </a:r>
          </a:p>
          <a:p>
            <a:pPr algn="l"/>
            <a:r>
              <a:rPr lang="en-US" sz="2000" b="1" dirty="0"/>
              <a:t>Left censored observations</a:t>
            </a:r>
            <a:r>
              <a:rPr lang="en-US" sz="2000" dirty="0"/>
              <a:t>: </a:t>
            </a:r>
            <a:r>
              <a:rPr lang="en-US" sz="2000" b="0" i="0" u="none" strike="noStrike" baseline="0" dirty="0"/>
              <a:t>the event has already occurred, so the contribution to the likelihood is the cumulative distribution function evaluated at the on study time, </a:t>
            </a:r>
            <a:r>
              <a:rPr lang="en-US" sz="2000" b="1" dirty="0" err="1"/>
              <a:t>Pr</a:t>
            </a:r>
            <a:r>
              <a:rPr lang="en-US" sz="2000" b="1" dirty="0"/>
              <a:t>(T&lt;c) = 1-S(c)</a:t>
            </a:r>
          </a:p>
          <a:p>
            <a:pPr algn="l"/>
            <a:r>
              <a:rPr lang="en-US" sz="2000" b="1" dirty="0"/>
              <a:t>Interval censored observations</a:t>
            </a:r>
            <a:r>
              <a:rPr lang="en-US" sz="2000" dirty="0"/>
              <a:t>: </a:t>
            </a:r>
            <a:r>
              <a:rPr lang="en-US" sz="2000" b="0" i="0" u="none" strike="noStrike" baseline="0" dirty="0"/>
              <a:t>the event occurred within the interval, so the information is the probability that the event time is in this interval, </a:t>
            </a:r>
            <a:r>
              <a:rPr lang="en-US" sz="2000" dirty="0" err="1"/>
              <a:t>Pr</a:t>
            </a:r>
            <a:r>
              <a:rPr lang="en-US" sz="2000" dirty="0"/>
              <a:t>(L&lt;T&lt;R) = S(L)-S(R)</a:t>
            </a:r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7906810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12570</TotalTime>
  <Words>1024</Words>
  <Application>Microsoft Office PowerPoint</Application>
  <PresentationFormat>On-screen Show (4:3)</PresentationFormat>
  <Paragraphs>111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</vt:lpstr>
      <vt:lpstr>Helvetica</vt:lpstr>
      <vt:lpstr>Tahoma</vt:lpstr>
      <vt:lpstr>Wingdings</vt:lpstr>
      <vt:lpstr>Blends</vt:lpstr>
      <vt:lpstr>Equation</vt:lpstr>
      <vt:lpstr>Microsoft Equation 3.0</vt:lpstr>
      <vt:lpstr>STA/BST 222 Survival Analysis    Lecture 5  </vt:lpstr>
      <vt:lpstr>  How to contact me </vt:lpstr>
      <vt:lpstr>How to contact TA</vt:lpstr>
      <vt:lpstr>Focus</vt:lpstr>
      <vt:lpstr>Why do we need to construct the likelihood function?</vt:lpstr>
      <vt:lpstr>Censoring and truncation</vt:lpstr>
      <vt:lpstr>Observations </vt:lpstr>
      <vt:lpstr>Observations </vt:lpstr>
      <vt:lpstr>Likelihood Construction </vt:lpstr>
      <vt:lpstr>Likelihood Construction </vt:lpstr>
      <vt:lpstr>Likelihood Construction</vt:lpstr>
      <vt:lpstr>Likelihood Construction</vt:lpstr>
      <vt:lpstr>Likelihood Construction</vt:lpstr>
      <vt:lpstr>Likelihood Construction  </vt:lpstr>
      <vt:lpstr>Example: Exponential distribution </vt:lpstr>
    </vt:vector>
  </TitlesOfParts>
  <Company>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246 Clinical Biostatistics Overview</dc:title>
  <dc:creator>Lihong</dc:creator>
  <cp:lastModifiedBy>Lihong Qi</cp:lastModifiedBy>
  <cp:revision>703</cp:revision>
  <dcterms:created xsi:type="dcterms:W3CDTF">2006-12-28T23:57:12Z</dcterms:created>
  <dcterms:modified xsi:type="dcterms:W3CDTF">2020-10-15T23:33:38Z</dcterms:modified>
</cp:coreProperties>
</file>