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9"/>
  </p:notesMasterIdLst>
  <p:handoutMasterIdLst>
    <p:handoutMasterId r:id="rId40"/>
  </p:handoutMasterIdLst>
  <p:sldIdLst>
    <p:sldId id="256" r:id="rId2"/>
    <p:sldId id="257" r:id="rId3"/>
    <p:sldId id="387" r:id="rId4"/>
    <p:sldId id="282" r:id="rId5"/>
    <p:sldId id="508" r:id="rId6"/>
    <p:sldId id="509" r:id="rId7"/>
    <p:sldId id="502" r:id="rId8"/>
    <p:sldId id="503" r:id="rId9"/>
    <p:sldId id="510" r:id="rId10"/>
    <p:sldId id="511" r:id="rId11"/>
    <p:sldId id="512" r:id="rId12"/>
    <p:sldId id="504" r:id="rId13"/>
    <p:sldId id="505" r:id="rId14"/>
    <p:sldId id="506" r:id="rId15"/>
    <p:sldId id="513" r:id="rId16"/>
    <p:sldId id="519" r:id="rId17"/>
    <p:sldId id="515" r:id="rId18"/>
    <p:sldId id="518" r:id="rId19"/>
    <p:sldId id="516" r:id="rId20"/>
    <p:sldId id="522" r:id="rId21"/>
    <p:sldId id="357" r:id="rId22"/>
    <p:sldId id="523" r:id="rId23"/>
    <p:sldId id="358" r:id="rId24"/>
    <p:sldId id="521" r:id="rId25"/>
    <p:sldId id="359" r:id="rId26"/>
    <p:sldId id="360" r:id="rId27"/>
    <p:sldId id="361" r:id="rId28"/>
    <p:sldId id="362" r:id="rId29"/>
    <p:sldId id="363" r:id="rId30"/>
    <p:sldId id="364" r:id="rId31"/>
    <p:sldId id="365" r:id="rId32"/>
    <p:sldId id="366" r:id="rId33"/>
    <p:sldId id="524" r:id="rId34"/>
    <p:sldId id="368" r:id="rId35"/>
    <p:sldId id="525" r:id="rId36"/>
    <p:sldId id="369" r:id="rId37"/>
    <p:sldId id="526" r:id="rId38"/>
  </p:sldIdLst>
  <p:sldSz cx="9144000" cy="6858000" type="screen4x3"/>
  <p:notesSz cx="7045325" cy="9345613"/>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twadmin" initials="n" lastIdx="5" clrIdx="0"/>
  <p:cmAuthor id="1" name="Lihong Qi" initials="LQ" lastIdx="1" clrIdx="1">
    <p:extLst>
      <p:ext uri="{19B8F6BF-5375-455C-9EA6-DF929625EA0E}">
        <p15:presenceInfo xmlns:p15="http://schemas.microsoft.com/office/powerpoint/2012/main" userId="S::lhqi@ucdavis.edu::15369d7a-d309-4c75-8c7d-3c5254ba3b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93792" autoAdjust="0"/>
  </p:normalViewPr>
  <p:slideViewPr>
    <p:cSldViewPr>
      <p:cViewPr varScale="1">
        <p:scale>
          <a:sx n="75" d="100"/>
          <a:sy n="75" d="100"/>
        </p:scale>
        <p:origin x="908" y="40"/>
      </p:cViewPr>
      <p:guideLst>
        <p:guide orient="horz" pos="2160"/>
        <p:guide pos="2880"/>
      </p:guideLst>
    </p:cSldViewPr>
  </p:slideViewPr>
  <p:outlineViewPr>
    <p:cViewPr>
      <p:scale>
        <a:sx n="33" d="100"/>
        <a:sy n="33" d="100"/>
      </p:scale>
      <p:origin x="0" y="-80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1" y="0"/>
            <a:ext cx="3052761" cy="467281"/>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defTabSz="914860" eaLnBrk="1" hangingPunct="1">
              <a:defRPr sz="1200">
                <a:latin typeface="Arial" charset="0"/>
              </a:defRPr>
            </a:lvl1pPr>
          </a:lstStyle>
          <a:p>
            <a:endParaRPr lang="en-US"/>
          </a:p>
        </p:txBody>
      </p:sp>
      <p:sp>
        <p:nvSpPr>
          <p:cNvPr id="243715" name="Rectangle 3"/>
          <p:cNvSpPr>
            <a:spLocks noGrp="1" noChangeArrowheads="1"/>
          </p:cNvSpPr>
          <p:nvPr>
            <p:ph type="dt" sz="quarter" idx="1"/>
          </p:nvPr>
        </p:nvSpPr>
        <p:spPr bwMode="auto">
          <a:xfrm>
            <a:off x="3990967" y="0"/>
            <a:ext cx="3052761" cy="467281"/>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algn="r" defTabSz="914860" eaLnBrk="1" hangingPunct="1">
              <a:defRPr sz="1200">
                <a:latin typeface="Arial" charset="0"/>
              </a:defRPr>
            </a:lvl1pPr>
          </a:lstStyle>
          <a:p>
            <a:endParaRPr lang="en-US"/>
          </a:p>
        </p:txBody>
      </p:sp>
      <p:sp>
        <p:nvSpPr>
          <p:cNvPr id="243716" name="Rectangle 4"/>
          <p:cNvSpPr>
            <a:spLocks noGrp="1" noChangeArrowheads="1"/>
          </p:cNvSpPr>
          <p:nvPr>
            <p:ph type="ftr" sz="quarter" idx="2"/>
          </p:nvPr>
        </p:nvSpPr>
        <p:spPr bwMode="auto">
          <a:xfrm>
            <a:off x="1" y="8876732"/>
            <a:ext cx="3052761" cy="467281"/>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defTabSz="914860" eaLnBrk="1" hangingPunct="1">
              <a:defRPr sz="1200">
                <a:latin typeface="Arial" charset="0"/>
              </a:defRPr>
            </a:lvl1pPr>
          </a:lstStyle>
          <a:p>
            <a:endParaRPr lang="en-US"/>
          </a:p>
        </p:txBody>
      </p:sp>
      <p:sp>
        <p:nvSpPr>
          <p:cNvPr id="243717" name="Rectangle 5"/>
          <p:cNvSpPr>
            <a:spLocks noGrp="1" noChangeArrowheads="1"/>
          </p:cNvSpPr>
          <p:nvPr>
            <p:ph type="sldNum" sz="quarter" idx="3"/>
          </p:nvPr>
        </p:nvSpPr>
        <p:spPr bwMode="auto">
          <a:xfrm>
            <a:off x="3990967" y="8876732"/>
            <a:ext cx="3052761" cy="467281"/>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algn="r" defTabSz="914860" eaLnBrk="1" hangingPunct="1">
              <a:defRPr sz="1200">
                <a:latin typeface="Arial" charset="0"/>
              </a:defRPr>
            </a:lvl1pPr>
          </a:lstStyle>
          <a:p>
            <a:fld id="{949C6168-EFD6-47D0-BC50-4BDE815603A2}" type="slidenum">
              <a:rPr lang="en-US"/>
              <a:pPr/>
              <a:t>‹#›</a:t>
            </a:fld>
            <a:endParaRPr lang="en-US"/>
          </a:p>
        </p:txBody>
      </p:sp>
    </p:spTree>
    <p:extLst>
      <p:ext uri="{BB962C8B-B14F-4D97-AF65-F5344CB8AC3E}">
        <p14:creationId xmlns:p14="http://schemas.microsoft.com/office/powerpoint/2010/main" val="199581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3052761" cy="467281"/>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defTabSz="937252" eaLnBrk="1" hangingPunct="1">
              <a:defRPr sz="1200">
                <a:latin typeface="Arial" charset="0"/>
              </a:defRPr>
            </a:lvl1pPr>
          </a:lstStyle>
          <a:p>
            <a:endParaRPr lang="en-US"/>
          </a:p>
        </p:txBody>
      </p:sp>
      <p:sp>
        <p:nvSpPr>
          <p:cNvPr id="10243" name="Rectangle 3"/>
          <p:cNvSpPr>
            <a:spLocks noGrp="1" noChangeArrowheads="1"/>
          </p:cNvSpPr>
          <p:nvPr>
            <p:ph type="dt" idx="1"/>
          </p:nvPr>
        </p:nvSpPr>
        <p:spPr bwMode="auto">
          <a:xfrm>
            <a:off x="3990967" y="0"/>
            <a:ext cx="3052761" cy="467281"/>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algn="r" defTabSz="937252" eaLnBrk="1" hangingPunct="1">
              <a:defRPr sz="1200">
                <a:latin typeface="Arial" charset="0"/>
              </a:defRPr>
            </a:lvl1pPr>
          </a:lstStyle>
          <a:p>
            <a:endParaRPr lang="en-US"/>
          </a:p>
        </p:txBody>
      </p:sp>
      <p:sp>
        <p:nvSpPr>
          <p:cNvPr id="10244" name="Rectangle 4"/>
          <p:cNvSpPr>
            <a:spLocks noGrp="1" noRot="1" noChangeAspect="1" noChangeArrowheads="1" noTextEdit="1"/>
          </p:cNvSpPr>
          <p:nvPr>
            <p:ph type="sldImg" idx="2"/>
          </p:nvPr>
        </p:nvSpPr>
        <p:spPr bwMode="auto">
          <a:xfrm>
            <a:off x="1187450" y="701675"/>
            <a:ext cx="4670425" cy="3503613"/>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704853" y="4439166"/>
            <a:ext cx="5635621" cy="4205526"/>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1" y="8876732"/>
            <a:ext cx="3052761" cy="467281"/>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defTabSz="937252" eaLnBrk="1" hangingPunct="1">
              <a:defRPr sz="1200">
                <a:latin typeface="Arial" charset="0"/>
              </a:defRPr>
            </a:lvl1pPr>
          </a:lstStyle>
          <a:p>
            <a:endParaRPr lang="en-US"/>
          </a:p>
        </p:txBody>
      </p:sp>
      <p:sp>
        <p:nvSpPr>
          <p:cNvPr id="10247" name="Rectangle 7"/>
          <p:cNvSpPr>
            <a:spLocks noGrp="1" noChangeArrowheads="1"/>
          </p:cNvSpPr>
          <p:nvPr>
            <p:ph type="sldNum" sz="quarter" idx="5"/>
          </p:nvPr>
        </p:nvSpPr>
        <p:spPr bwMode="auto">
          <a:xfrm>
            <a:off x="3990967" y="8876732"/>
            <a:ext cx="3052761" cy="467281"/>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algn="r" defTabSz="937252" eaLnBrk="1" hangingPunct="1">
              <a:defRPr sz="1200">
                <a:latin typeface="Arial" charset="0"/>
              </a:defRPr>
            </a:lvl1pPr>
          </a:lstStyle>
          <a:p>
            <a:fld id="{E2B2EEE8-78D6-4592-84DC-73706E041694}" type="slidenum">
              <a:rPr lang="en-US"/>
              <a:pPr/>
              <a:t>‹#›</a:t>
            </a:fld>
            <a:endParaRPr lang="en-US"/>
          </a:p>
        </p:txBody>
      </p:sp>
    </p:spTree>
    <p:extLst>
      <p:ext uri="{BB962C8B-B14F-4D97-AF65-F5344CB8AC3E}">
        <p14:creationId xmlns:p14="http://schemas.microsoft.com/office/powerpoint/2010/main" val="7545975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9872B-7846-48F8-AD82-B94962107281}" type="slidenum">
              <a:rPr lang="en-US"/>
              <a:pPr/>
              <a:t>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7D5EE-5B35-436D-AB9D-C8C8BCBA87C9}" type="slidenum">
              <a:rPr lang="en-US"/>
              <a:pPr/>
              <a:t>2</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F695E0-DA4F-4EFC-89CB-6CB1630BDAE1}" type="slidenum">
              <a:rPr lang="en-US"/>
              <a:pPr/>
              <a:t>4</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0898" name="Group 2"/>
          <p:cNvGrpSpPr>
            <a:grpSpLocks/>
          </p:cNvGrpSpPr>
          <p:nvPr/>
        </p:nvGrpSpPr>
        <p:grpSpPr bwMode="auto">
          <a:xfrm>
            <a:off x="0" y="2438400"/>
            <a:ext cx="9009063" cy="1052513"/>
            <a:chOff x="0" y="1536"/>
            <a:chExt cx="5675" cy="663"/>
          </a:xfrm>
        </p:grpSpPr>
        <p:grpSp>
          <p:nvGrpSpPr>
            <p:cNvPr id="80899" name="Group 3"/>
            <p:cNvGrpSpPr>
              <a:grpSpLocks/>
            </p:cNvGrpSpPr>
            <p:nvPr/>
          </p:nvGrpSpPr>
          <p:grpSpPr bwMode="auto">
            <a:xfrm>
              <a:off x="183" y="1604"/>
              <a:ext cx="448" cy="299"/>
              <a:chOff x="720" y="336"/>
              <a:chExt cx="624" cy="432"/>
            </a:xfrm>
          </p:grpSpPr>
          <p:sp>
            <p:nvSpPr>
              <p:cNvPr id="8090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809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80902" name="Group 6"/>
            <p:cNvGrpSpPr>
              <a:grpSpLocks/>
            </p:cNvGrpSpPr>
            <p:nvPr/>
          </p:nvGrpSpPr>
          <p:grpSpPr bwMode="auto">
            <a:xfrm>
              <a:off x="261" y="1870"/>
              <a:ext cx="465" cy="299"/>
              <a:chOff x="912" y="2640"/>
              <a:chExt cx="672" cy="432"/>
            </a:xfrm>
          </p:grpSpPr>
          <p:sp>
            <p:nvSpPr>
              <p:cNvPr id="8090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809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809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8090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809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80908"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809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809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809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809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F61298A-F875-4403-8171-8FC4DEE14A7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D3BFB9-A1D9-4149-A4BA-291FB21C5FC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175ABA-5B86-426F-AC96-5BB7B538850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71BFB09-CA6E-492F-ABA9-D14D8067A2B3}" type="slidenum">
              <a:rPr lang="en-US" altLang="en-US"/>
              <a:pPr>
                <a:defRPr/>
              </a:pPr>
              <a:t>‹#›</a:t>
            </a:fld>
            <a:endParaRPr lang="en-US" altLang="en-US"/>
          </a:p>
        </p:txBody>
      </p:sp>
    </p:spTree>
    <p:extLst>
      <p:ext uri="{BB962C8B-B14F-4D97-AF65-F5344CB8AC3E}">
        <p14:creationId xmlns:p14="http://schemas.microsoft.com/office/powerpoint/2010/main" val="379411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BE01D46-CD45-4358-B783-23D7B518298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09BFCC-384E-426F-98C5-4199B278FB8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3319137-846E-4FD3-BA21-95DB6525125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DD0D49-3FDF-40A1-9D85-2DBB16B5CEF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3D7AB8A-0492-485B-BA53-F296062DD80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D04695B-9F88-4CF2-B8E2-6D6D17B291B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14618E-2834-4BC3-BD10-CA8BFE9F57A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F0E54CF-3930-45A7-AD07-563FECF1E0B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a:p>
        </p:txBody>
      </p:sp>
      <p:sp>
        <p:nvSpPr>
          <p:cNvPr id="798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a:p>
        </p:txBody>
      </p:sp>
      <p:sp>
        <p:nvSpPr>
          <p:cNvPr id="798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a:p>
        </p:txBody>
      </p:sp>
      <p:sp>
        <p:nvSpPr>
          <p:cNvPr id="798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a:p>
        </p:txBody>
      </p:sp>
      <p:sp>
        <p:nvSpPr>
          <p:cNvPr id="798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a:p>
        </p:txBody>
      </p:sp>
      <p:sp>
        <p:nvSpPr>
          <p:cNvPr id="798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a:p>
        </p:txBody>
      </p:sp>
      <p:sp>
        <p:nvSpPr>
          <p:cNvPr id="798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a:p>
        </p:txBody>
      </p:sp>
      <p:sp>
        <p:nvSpPr>
          <p:cNvPr id="79881"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988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88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7988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7988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4D76538F-055D-4D27-B782-2A853F00AB7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3" Type="http://schemas.openxmlformats.org/officeDocument/2006/relationships/hyperlink" Target="mailto:lhqi@ucdavis.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Demography" TargetMode="External"/><Relationship Id="rId2" Type="http://schemas.openxmlformats.org/officeDocument/2006/relationships/hyperlink" Target="https://en.wikipedia.org/wiki/Actuarial_science" TargetMode="External"/><Relationship Id="rId1" Type="http://schemas.openxmlformats.org/officeDocument/2006/relationships/slideLayout" Target="../slideLayouts/slideLayout2.xml"/><Relationship Id="rId4" Type="http://schemas.openxmlformats.org/officeDocument/2006/relationships/hyperlink" Target="https://en.wikipedia.org/wiki/Death"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3" Type="http://schemas.openxmlformats.org/officeDocument/2006/relationships/hyperlink" Target="https://ucdstats.zoom.us/j/9681353237?pwd=ZzhLRHlhNG92bHFUaHkwM0Fib1pqQT09" TargetMode="External"/><Relationship Id="rId2" Type="http://schemas.openxmlformats.org/officeDocument/2006/relationships/hyperlink" Target="mailto:xezhou@ucdavis.edu"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6.bin"/><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000" dirty="0"/>
              <a:t>STA/BST 222 Survival Analysis		  Lecture 6 </a:t>
            </a:r>
            <a:br>
              <a:rPr lang="en-US" sz="4000" dirty="0"/>
            </a:br>
            <a:endParaRPr lang="en-US" sz="4000" dirty="0"/>
          </a:p>
        </p:txBody>
      </p:sp>
      <p:sp>
        <p:nvSpPr>
          <p:cNvPr id="2051" name="Rectangle 3"/>
          <p:cNvSpPr>
            <a:spLocks noGrp="1" noChangeArrowheads="1"/>
          </p:cNvSpPr>
          <p:nvPr>
            <p:ph type="subTitle" idx="1"/>
          </p:nvPr>
        </p:nvSpPr>
        <p:spPr>
          <a:xfrm>
            <a:off x="1295400" y="3505200"/>
            <a:ext cx="6781800" cy="2286000"/>
          </a:xfrm>
        </p:spPr>
        <p:txBody>
          <a:bodyPr/>
          <a:lstStyle/>
          <a:p>
            <a:pPr>
              <a:lnSpc>
                <a:spcPct val="80000"/>
              </a:lnSpc>
            </a:pPr>
            <a:r>
              <a:rPr lang="en-US" sz="2800" dirty="0" err="1"/>
              <a:t>Lihong</a:t>
            </a:r>
            <a:r>
              <a:rPr lang="en-US" sz="2800" dirty="0"/>
              <a:t> </a:t>
            </a:r>
            <a:r>
              <a:rPr lang="en-US" sz="2800" dirty="0" err="1"/>
              <a:t>Qi</a:t>
            </a:r>
            <a:endParaRPr lang="en-US" sz="2800" dirty="0"/>
          </a:p>
          <a:p>
            <a:pPr>
              <a:lnSpc>
                <a:spcPct val="80000"/>
              </a:lnSpc>
            </a:pPr>
            <a:r>
              <a:rPr lang="en-US" sz="2800" dirty="0"/>
              <a:t>Division of Biostatistics</a:t>
            </a:r>
          </a:p>
          <a:p>
            <a:pPr>
              <a:lnSpc>
                <a:spcPct val="80000"/>
              </a:lnSpc>
            </a:pPr>
            <a:r>
              <a:rPr lang="en-US" sz="2800" dirty="0"/>
              <a:t>Department of Public Health Sciences</a:t>
            </a:r>
          </a:p>
          <a:p>
            <a:pPr>
              <a:lnSpc>
                <a:spcPct val="80000"/>
              </a:lnSpc>
            </a:pPr>
            <a:r>
              <a:rPr lang="en-US" sz="2800" dirty="0"/>
              <a:t>School of Medicine</a:t>
            </a:r>
          </a:p>
          <a:p>
            <a:pPr>
              <a:lnSpc>
                <a:spcPct val="80000"/>
              </a:lnSpc>
            </a:pPr>
            <a:endParaRPr lang="en-US" sz="2800" dirty="0"/>
          </a:p>
          <a:p>
            <a:pPr>
              <a:lnSpc>
                <a:spcPct val="80000"/>
              </a:lnSpc>
            </a:pPr>
            <a:r>
              <a:rPr lang="en-US" sz="2800" dirty="0"/>
              <a:t>Oct. 20, 2020</a:t>
            </a:r>
          </a:p>
          <a:p>
            <a:pPr>
              <a:lnSpc>
                <a:spcPct val="80000"/>
              </a:lnSpc>
            </a:pPr>
            <a:endParaRPr lang="en-US" sz="2800" dirty="0"/>
          </a:p>
        </p:txBody>
      </p:sp>
      <p:sp>
        <p:nvSpPr>
          <p:cNvPr id="2" name="Slide Number Placeholder 1">
            <a:extLst>
              <a:ext uri="{FF2B5EF4-FFF2-40B4-BE49-F238E27FC236}">
                <a16:creationId xmlns:a16="http://schemas.microsoft.com/office/drawing/2014/main" id="{F2B6555E-6858-4AAF-AA94-524BEAE9B14B}"/>
              </a:ext>
            </a:extLst>
          </p:cNvPr>
          <p:cNvSpPr>
            <a:spLocks noGrp="1"/>
          </p:cNvSpPr>
          <p:nvPr>
            <p:ph type="sldNum" sz="quarter" idx="4"/>
          </p:nvPr>
        </p:nvSpPr>
        <p:spPr/>
        <p:txBody>
          <a:bodyPr/>
          <a:lstStyle/>
          <a:p>
            <a:fld id="{0F61298A-F875-4403-8171-8FC4DEE14A7B}" type="slidenum">
              <a:rPr lang="en-US" smtClean="0"/>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A4BE-6930-41A7-A1CB-02A4A57BC91F}"/>
              </a:ext>
            </a:extLst>
          </p:cNvPr>
          <p:cNvSpPr>
            <a:spLocks noGrp="1"/>
          </p:cNvSpPr>
          <p:nvPr>
            <p:ph type="title"/>
          </p:nvPr>
        </p:nvSpPr>
        <p:spPr/>
        <p:txBody>
          <a:bodyPr/>
          <a:lstStyle/>
          <a:p>
            <a:r>
              <a:rPr lang="en-US" dirty="0"/>
              <a:t>Examples: censoring</a:t>
            </a:r>
          </a:p>
        </p:txBody>
      </p:sp>
      <p:sp>
        <p:nvSpPr>
          <p:cNvPr id="3" name="Content Placeholder 2">
            <a:extLst>
              <a:ext uri="{FF2B5EF4-FFF2-40B4-BE49-F238E27FC236}">
                <a16:creationId xmlns:a16="http://schemas.microsoft.com/office/drawing/2014/main" id="{F98E6FAD-713C-4DB1-AA57-6EA67EAE7241}"/>
              </a:ext>
            </a:extLst>
          </p:cNvPr>
          <p:cNvSpPr>
            <a:spLocks noGrp="1"/>
          </p:cNvSpPr>
          <p:nvPr>
            <p:ph idx="1"/>
          </p:nvPr>
        </p:nvSpPr>
        <p:spPr>
          <a:xfrm>
            <a:off x="762000" y="1902619"/>
            <a:ext cx="7772400" cy="4114800"/>
          </a:xfrm>
        </p:spPr>
        <p:txBody>
          <a:bodyPr/>
          <a:lstStyle/>
          <a:p>
            <a:r>
              <a:rPr lang="en-US" sz="2000" b="1" dirty="0"/>
              <a:t>Censoring clearly informative</a:t>
            </a:r>
            <a:r>
              <a:rPr lang="en-US" sz="2000" dirty="0"/>
              <a:t>: Suppose that T denotes time to death in a study and that subjects have an increased risk of ’dropping out’ of the study, yielding a censored observation of survival time if their disease status worsens. </a:t>
            </a:r>
          </a:p>
          <a:p>
            <a:pPr lvl="1"/>
            <a:r>
              <a:rPr lang="en-US" sz="2000" dirty="0"/>
              <a:t>In the extreme case, subjects might drop out very soon prior to dying. a statistical method that assumes noninformative censoring might be severely biased and underestimate the true underlying hazard.</a:t>
            </a:r>
          </a:p>
          <a:p>
            <a:r>
              <a:rPr lang="en-US" sz="2000" b="1" dirty="0"/>
              <a:t>Censoring often noninformative</a:t>
            </a:r>
            <a:r>
              <a:rPr lang="en-US" sz="2000" dirty="0"/>
              <a:t>: Suppose that survival time is censored because a subject in a study has not yet failed by the pre-scheduled date for the analysis of the study data. </a:t>
            </a:r>
          </a:p>
          <a:p>
            <a:r>
              <a:rPr lang="en-US" sz="2000" b="1" dirty="0"/>
              <a:t>Less clear situation</a:t>
            </a:r>
            <a:r>
              <a:rPr lang="en-US" sz="2000" dirty="0"/>
              <a:t>: Suppose the survival times of subjects are censored if they move out of the study area and thereby can no longer be followed for survival. Can you envision speciﬁc circumstances when such censoring is and is not informative?</a:t>
            </a:r>
          </a:p>
        </p:txBody>
      </p:sp>
      <p:sp>
        <p:nvSpPr>
          <p:cNvPr id="4" name="Slide Number Placeholder 3">
            <a:extLst>
              <a:ext uri="{FF2B5EF4-FFF2-40B4-BE49-F238E27FC236}">
                <a16:creationId xmlns:a16="http://schemas.microsoft.com/office/drawing/2014/main" id="{9C6A3271-06AD-4E98-B203-5ADD02E63E98}"/>
              </a:ext>
            </a:extLst>
          </p:cNvPr>
          <p:cNvSpPr>
            <a:spLocks noGrp="1"/>
          </p:cNvSpPr>
          <p:nvPr>
            <p:ph type="sldNum" sz="quarter" idx="12"/>
          </p:nvPr>
        </p:nvSpPr>
        <p:spPr/>
        <p:txBody>
          <a:bodyPr/>
          <a:lstStyle/>
          <a:p>
            <a:fld id="{6BE01D46-CD45-4358-B783-23D7B5182985}" type="slidenum">
              <a:rPr lang="en-US" smtClean="0"/>
              <a:pPr/>
              <a:t>10</a:t>
            </a:fld>
            <a:endParaRPr lang="en-US"/>
          </a:p>
        </p:txBody>
      </p:sp>
    </p:spTree>
    <p:extLst>
      <p:ext uri="{BB962C8B-B14F-4D97-AF65-F5344CB8AC3E}">
        <p14:creationId xmlns:p14="http://schemas.microsoft.com/office/powerpoint/2010/main" val="168226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15FD-E70D-4469-8225-B47BBCA9947E}"/>
              </a:ext>
            </a:extLst>
          </p:cNvPr>
          <p:cNvSpPr>
            <a:spLocks noGrp="1"/>
          </p:cNvSpPr>
          <p:nvPr>
            <p:ph type="title"/>
          </p:nvPr>
        </p:nvSpPr>
        <p:spPr/>
        <p:txBody>
          <a:bodyPr/>
          <a:lstStyle/>
          <a:p>
            <a:r>
              <a:rPr lang="en-US" dirty="0"/>
              <a:t>Observations </a:t>
            </a:r>
          </a:p>
        </p:txBody>
      </p:sp>
      <p:sp>
        <p:nvSpPr>
          <p:cNvPr id="3" name="Content Placeholder 2">
            <a:extLst>
              <a:ext uri="{FF2B5EF4-FFF2-40B4-BE49-F238E27FC236}">
                <a16:creationId xmlns:a16="http://schemas.microsoft.com/office/drawing/2014/main" id="{2CC7DB16-7EA8-4FE0-BAB0-824DC9B46E88}"/>
              </a:ext>
            </a:extLst>
          </p:cNvPr>
          <p:cNvSpPr>
            <a:spLocks noGrp="1"/>
          </p:cNvSpPr>
          <p:nvPr>
            <p:ph idx="1"/>
          </p:nvPr>
        </p:nvSpPr>
        <p:spPr/>
        <p:txBody>
          <a:bodyPr/>
          <a:lstStyle/>
          <a:p>
            <a:r>
              <a:rPr lang="en-US" sz="2400" dirty="0"/>
              <a:t>Recall: f(t), S(t), h(t), H(t) are pdf, survival, hazard and cumulative hazard functions of T, respectively. </a:t>
            </a:r>
          </a:p>
          <a:p>
            <a:endParaRPr lang="en-US" sz="2400" dirty="0"/>
          </a:p>
        </p:txBody>
      </p:sp>
      <p:sp>
        <p:nvSpPr>
          <p:cNvPr id="4" name="Slide Number Placeholder 3">
            <a:extLst>
              <a:ext uri="{FF2B5EF4-FFF2-40B4-BE49-F238E27FC236}">
                <a16:creationId xmlns:a16="http://schemas.microsoft.com/office/drawing/2014/main" id="{414BD0B8-3652-45C6-85F6-C1C256CFC84F}"/>
              </a:ext>
            </a:extLst>
          </p:cNvPr>
          <p:cNvSpPr>
            <a:spLocks noGrp="1"/>
          </p:cNvSpPr>
          <p:nvPr>
            <p:ph type="sldNum" sz="quarter" idx="12"/>
          </p:nvPr>
        </p:nvSpPr>
        <p:spPr/>
        <p:txBody>
          <a:bodyPr/>
          <a:lstStyle/>
          <a:p>
            <a:fld id="{6BE01D46-CD45-4358-B783-23D7B5182985}" type="slidenum">
              <a:rPr lang="en-US" smtClean="0"/>
              <a:pPr/>
              <a:t>11</a:t>
            </a:fld>
            <a:endParaRPr lang="en-US"/>
          </a:p>
        </p:txBody>
      </p:sp>
    </p:spTree>
    <p:extLst>
      <p:ext uri="{BB962C8B-B14F-4D97-AF65-F5344CB8AC3E}">
        <p14:creationId xmlns:p14="http://schemas.microsoft.com/office/powerpoint/2010/main" val="393954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2400" y="1066800"/>
            <a:ext cx="8229600" cy="639762"/>
          </a:xfrm>
        </p:spPr>
        <p:txBody>
          <a:bodyPr>
            <a:normAutofit fontScale="90000"/>
          </a:bodyPr>
          <a:lstStyle/>
          <a:p>
            <a:pPr algn="ctr"/>
            <a:r>
              <a:rPr lang="en-US" altLang="en-US" b="1" dirty="0">
                <a:latin typeface="Helvetica" pitchFamily="34" charset="0"/>
              </a:rPr>
              <a:t>Likelihood Construction </a:t>
            </a:r>
          </a:p>
        </p:txBody>
      </p:sp>
      <p:sp>
        <p:nvSpPr>
          <p:cNvPr id="3" name="Content Placeholder 2"/>
          <p:cNvSpPr>
            <a:spLocks noGrp="1"/>
          </p:cNvSpPr>
          <p:nvPr>
            <p:ph idx="1"/>
          </p:nvPr>
        </p:nvSpPr>
        <p:spPr>
          <a:xfrm>
            <a:off x="609600" y="1981200"/>
            <a:ext cx="8229600" cy="5135563"/>
          </a:xfrm>
        </p:spPr>
        <p:txBody>
          <a:bodyPr>
            <a:normAutofit/>
          </a:bodyPr>
          <a:lstStyle/>
          <a:p>
            <a:pPr>
              <a:defRPr/>
            </a:pPr>
            <a:r>
              <a:rPr lang="en-US" sz="2000" b="1" i="0" u="none" strike="noStrike" baseline="0" dirty="0"/>
              <a:t>Observation with exact event time observed</a:t>
            </a:r>
            <a:r>
              <a:rPr lang="en-US" sz="2000" b="0" i="0" u="none" strike="noStrike" baseline="0" dirty="0"/>
              <a:t>: provides information on the probability that the event’s occurring at this time, approximately equal to the density function of </a:t>
            </a:r>
            <a:r>
              <a:rPr lang="en-US" sz="2000" dirty="0"/>
              <a:t>T</a:t>
            </a:r>
            <a:r>
              <a:rPr lang="en-US" sz="2000" b="0" u="none" strike="noStrike" baseline="0" dirty="0"/>
              <a:t> </a:t>
            </a:r>
            <a:r>
              <a:rPr lang="en-US" sz="2000" b="0" i="0" u="none" strike="noStrike" baseline="0" dirty="0"/>
              <a:t>at this time, </a:t>
            </a:r>
            <a:r>
              <a:rPr lang="en-US" sz="2000" b="1" dirty="0"/>
              <a:t>f(t)</a:t>
            </a:r>
          </a:p>
          <a:p>
            <a:pPr>
              <a:defRPr/>
            </a:pPr>
            <a:r>
              <a:rPr lang="en-US" sz="2000" b="1" dirty="0"/>
              <a:t>Right censored observations</a:t>
            </a:r>
            <a:r>
              <a:rPr lang="en-US" sz="2000" dirty="0"/>
              <a:t>: </a:t>
            </a:r>
            <a:r>
              <a:rPr lang="en-US" sz="2000" b="0" i="0" u="none" strike="noStrike" baseline="0" dirty="0"/>
              <a:t>the event time is larger than this time, so the information is the survival function evaluated at the on study time, </a:t>
            </a:r>
            <a:r>
              <a:rPr lang="en-US" sz="2000" b="1" dirty="0" err="1"/>
              <a:t>Pr</a:t>
            </a:r>
            <a:r>
              <a:rPr lang="en-US" sz="2000" b="1" dirty="0"/>
              <a:t>(T&gt;c) = S(c) </a:t>
            </a:r>
          </a:p>
          <a:p>
            <a:pPr algn="l"/>
            <a:r>
              <a:rPr lang="en-US" sz="2000" b="1" dirty="0"/>
              <a:t>Left censored observations</a:t>
            </a:r>
            <a:r>
              <a:rPr lang="en-US" sz="2000" dirty="0"/>
              <a:t>: </a:t>
            </a:r>
            <a:r>
              <a:rPr lang="en-US" sz="2000" b="0" i="0" u="none" strike="noStrike" baseline="0" dirty="0"/>
              <a:t>the event has already occurred, so the contribution to the likelihood is the cumulative distribution function evaluated at the on study time, </a:t>
            </a:r>
            <a:r>
              <a:rPr lang="en-US" sz="2000" b="1" dirty="0" err="1"/>
              <a:t>Pr</a:t>
            </a:r>
            <a:r>
              <a:rPr lang="en-US" sz="2000" b="1" dirty="0"/>
              <a:t>(T&lt;c) = 1-S(c)</a:t>
            </a:r>
          </a:p>
          <a:p>
            <a:pPr algn="l"/>
            <a:r>
              <a:rPr lang="en-US" sz="2000" b="1" dirty="0"/>
              <a:t>Interval censored observations</a:t>
            </a:r>
            <a:r>
              <a:rPr lang="en-US" sz="2000" dirty="0"/>
              <a:t>: </a:t>
            </a:r>
            <a:r>
              <a:rPr lang="en-US" sz="2000" b="0" i="0" u="none" strike="noStrike" baseline="0" dirty="0"/>
              <a:t>the event occurred within the interval, so the information is the probability that the event time is in this interval, </a:t>
            </a:r>
            <a:r>
              <a:rPr lang="en-US" sz="2000" dirty="0" err="1"/>
              <a:t>Pr</a:t>
            </a:r>
            <a:r>
              <a:rPr lang="en-US" sz="2000" dirty="0"/>
              <a:t>(L&lt;T&lt;R) = S(L)-S(R)</a:t>
            </a:r>
          </a:p>
          <a:p>
            <a:pPr algn="l"/>
            <a:endParaRPr lang="en-US" sz="3000" dirty="0"/>
          </a:p>
        </p:txBody>
      </p:sp>
    </p:spTree>
    <p:extLst>
      <p:ext uri="{BB962C8B-B14F-4D97-AF65-F5344CB8AC3E}">
        <p14:creationId xmlns:p14="http://schemas.microsoft.com/office/powerpoint/2010/main" val="288463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2400" y="1066800"/>
            <a:ext cx="8229600" cy="639762"/>
          </a:xfrm>
        </p:spPr>
        <p:txBody>
          <a:bodyPr>
            <a:normAutofit fontScale="90000"/>
          </a:bodyPr>
          <a:lstStyle/>
          <a:p>
            <a:pPr algn="ctr"/>
            <a:r>
              <a:rPr lang="en-US" altLang="en-US" b="1" dirty="0">
                <a:latin typeface="Helvetica" pitchFamily="34" charset="0"/>
              </a:rPr>
              <a:t>Likelihood Construction </a:t>
            </a:r>
          </a:p>
        </p:txBody>
      </p:sp>
      <p:sp>
        <p:nvSpPr>
          <p:cNvPr id="3" name="Content Placeholder 2"/>
          <p:cNvSpPr>
            <a:spLocks noGrp="1"/>
          </p:cNvSpPr>
          <p:nvPr>
            <p:ph idx="1"/>
          </p:nvPr>
        </p:nvSpPr>
        <p:spPr>
          <a:xfrm>
            <a:off x="609600" y="1981200"/>
            <a:ext cx="8229600" cy="5135563"/>
          </a:xfrm>
        </p:spPr>
        <p:txBody>
          <a:bodyPr>
            <a:normAutofit/>
          </a:bodyPr>
          <a:lstStyle/>
          <a:p>
            <a:pPr algn="l"/>
            <a:r>
              <a:rPr lang="en-US" sz="2400" dirty="0"/>
              <a:t>For t</a:t>
            </a:r>
            <a:r>
              <a:rPr lang="en-US" sz="2400" b="0" i="0" u="none" strike="noStrike" baseline="0" dirty="0"/>
              <a:t>runcated data these probabilities are replaced by the appropriate conditional probabilities</a:t>
            </a:r>
            <a:endParaRPr lang="en-US" sz="2400" dirty="0"/>
          </a:p>
          <a:p>
            <a:pPr>
              <a:defRPr/>
            </a:pPr>
            <a:r>
              <a:rPr lang="en-US" sz="2400" b="1" dirty="0"/>
              <a:t>Left truncated observations</a:t>
            </a:r>
            <a:r>
              <a:rPr lang="en-US" sz="2400" dirty="0"/>
              <a:t>: q(</a:t>
            </a:r>
            <a:r>
              <a:rPr lang="en-US" sz="2400" dirty="0" err="1"/>
              <a:t>t|T</a:t>
            </a:r>
            <a:r>
              <a:rPr lang="en-US" sz="2400" dirty="0"/>
              <a:t>&gt;=</a:t>
            </a:r>
            <a:r>
              <a:rPr lang="en-US" sz="2400" dirty="0" err="1"/>
              <a:t>t_L</a:t>
            </a:r>
            <a:r>
              <a:rPr lang="en-US" sz="2400" dirty="0"/>
              <a:t>) = f(t)/S(</a:t>
            </a:r>
            <a:r>
              <a:rPr lang="en-US" sz="2400" dirty="0" err="1"/>
              <a:t>t</a:t>
            </a:r>
            <a:r>
              <a:rPr lang="en-US" sz="2400" baseline="-25000" dirty="0" err="1"/>
              <a:t>L</a:t>
            </a:r>
            <a:r>
              <a:rPr lang="en-US" sz="2400" dirty="0"/>
              <a:t>)</a:t>
            </a:r>
          </a:p>
          <a:p>
            <a:pPr lvl="1">
              <a:defRPr/>
            </a:pPr>
            <a:r>
              <a:rPr lang="en-US" sz="2000" dirty="0"/>
              <a:t>Need to consider conditional distribution of T given T &gt;= </a:t>
            </a:r>
            <a:r>
              <a:rPr lang="en-US" sz="2000" dirty="0" err="1"/>
              <a:t>t_L</a:t>
            </a:r>
            <a:endParaRPr lang="en-US" sz="2000" dirty="0"/>
          </a:p>
          <a:p>
            <a:pPr>
              <a:defRPr/>
            </a:pPr>
            <a:r>
              <a:rPr lang="en-US" sz="2400" b="1" dirty="0"/>
              <a:t>Right truncated observations</a:t>
            </a:r>
            <a:r>
              <a:rPr lang="en-US" sz="2400" dirty="0"/>
              <a:t>: </a:t>
            </a:r>
          </a:p>
          <a:p>
            <a:pPr marL="0" indent="0">
              <a:buNone/>
              <a:defRPr/>
            </a:pPr>
            <a:r>
              <a:rPr lang="en-US" sz="2400" dirty="0"/>
              <a:t>	q(</a:t>
            </a:r>
            <a:r>
              <a:rPr lang="en-US" sz="2400" dirty="0" err="1"/>
              <a:t>t|T</a:t>
            </a:r>
            <a:r>
              <a:rPr lang="en-US" sz="2400" dirty="0"/>
              <a:t>&lt;=</a:t>
            </a:r>
            <a:r>
              <a:rPr lang="en-US" sz="2400" dirty="0" err="1"/>
              <a:t>t_R</a:t>
            </a:r>
            <a:r>
              <a:rPr lang="en-US" sz="2400" dirty="0"/>
              <a:t>) = f(t)/ [1-S(</a:t>
            </a:r>
            <a:r>
              <a:rPr lang="en-US" sz="2400" dirty="0" err="1"/>
              <a:t>t</a:t>
            </a:r>
            <a:r>
              <a:rPr lang="en-US" sz="2400" baseline="-25000" dirty="0" err="1"/>
              <a:t>R</a:t>
            </a:r>
            <a:r>
              <a:rPr lang="en-US" sz="2400" dirty="0"/>
              <a:t>)]</a:t>
            </a:r>
          </a:p>
          <a:p>
            <a:pPr lvl="1">
              <a:buFont typeface="Wingdings" panose="05000000000000000000" pitchFamily="2" charset="2"/>
              <a:buChar char="§"/>
              <a:defRPr/>
            </a:pPr>
            <a:r>
              <a:rPr lang="en-US" sz="2000" dirty="0"/>
              <a:t>Need to consider conditional distribution of T given T &lt;= </a:t>
            </a:r>
            <a:r>
              <a:rPr lang="en-US" sz="2000" dirty="0" err="1"/>
              <a:t>t_R</a:t>
            </a:r>
            <a:endParaRPr lang="en-US" sz="2400" dirty="0"/>
          </a:p>
          <a:p>
            <a:pPr>
              <a:defRPr/>
            </a:pPr>
            <a:r>
              <a:rPr lang="en-US" sz="2400" b="1" dirty="0"/>
              <a:t>Interval truncated observations</a:t>
            </a:r>
            <a:r>
              <a:rPr lang="en-US" sz="2400" dirty="0"/>
              <a:t>: f(t)/ [S(</a:t>
            </a:r>
            <a:r>
              <a:rPr lang="en-US" sz="2400" dirty="0" err="1"/>
              <a:t>t</a:t>
            </a:r>
            <a:r>
              <a:rPr lang="en-US" sz="2400" baseline="-25000" dirty="0" err="1"/>
              <a:t>L</a:t>
            </a:r>
            <a:r>
              <a:rPr lang="en-US" sz="2400" dirty="0"/>
              <a:t>) - S(</a:t>
            </a:r>
            <a:r>
              <a:rPr lang="en-US" sz="2400" dirty="0" err="1"/>
              <a:t>t</a:t>
            </a:r>
            <a:r>
              <a:rPr lang="en-US" sz="2400" baseline="-25000" dirty="0" err="1"/>
              <a:t>R</a:t>
            </a:r>
            <a:r>
              <a:rPr lang="en-US" sz="2400" dirty="0"/>
              <a:t>)]</a:t>
            </a:r>
          </a:p>
          <a:p>
            <a:pPr lvl="1">
              <a:defRPr/>
            </a:pPr>
            <a:r>
              <a:rPr lang="en-US" sz="2000" dirty="0"/>
              <a:t>Need to consider conditional distribution of T given T is within the time interval</a:t>
            </a:r>
          </a:p>
          <a:p>
            <a:pPr marL="0" indent="0">
              <a:buFontTx/>
              <a:buNone/>
              <a:defRPr/>
            </a:pPr>
            <a:endParaRPr lang="en-US" sz="3000" dirty="0"/>
          </a:p>
        </p:txBody>
      </p:sp>
    </p:spTree>
    <p:extLst>
      <p:ext uri="{BB962C8B-B14F-4D97-AF65-F5344CB8AC3E}">
        <p14:creationId xmlns:p14="http://schemas.microsoft.com/office/powerpoint/2010/main" val="422647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5EED-B30E-43C5-A948-4EB7CD9994F3}"/>
              </a:ext>
            </a:extLst>
          </p:cNvPr>
          <p:cNvSpPr>
            <a:spLocks noGrp="1"/>
          </p:cNvSpPr>
          <p:nvPr>
            <p:ph type="title"/>
          </p:nvPr>
        </p:nvSpPr>
        <p:spPr/>
        <p:txBody>
          <a:bodyPr/>
          <a:lstStyle/>
          <a:p>
            <a:r>
              <a:rPr lang="en-US" altLang="en-US" dirty="0">
                <a:latin typeface="Helvetica" panose="020B0604020202020204" pitchFamily="34" charset="0"/>
              </a:rPr>
              <a:t>Likelihood Construction</a:t>
            </a:r>
            <a:endParaRPr lang="en-US" dirty="0"/>
          </a:p>
        </p:txBody>
      </p:sp>
      <p:sp>
        <p:nvSpPr>
          <p:cNvPr id="3" name="Content Placeholder 2">
            <a:extLst>
              <a:ext uri="{FF2B5EF4-FFF2-40B4-BE49-F238E27FC236}">
                <a16:creationId xmlns:a16="http://schemas.microsoft.com/office/drawing/2014/main" id="{0C5BCBAF-68BB-4D21-BACF-6A89948784F4}"/>
              </a:ext>
            </a:extLst>
          </p:cNvPr>
          <p:cNvSpPr>
            <a:spLocks noGrp="1"/>
          </p:cNvSpPr>
          <p:nvPr>
            <p:ph idx="1"/>
          </p:nvPr>
        </p:nvSpPr>
        <p:spPr>
          <a:xfrm>
            <a:off x="196850" y="2128838"/>
            <a:ext cx="8197288" cy="4114800"/>
          </a:xfrm>
        </p:spPr>
        <p:txBody>
          <a:bodyPr/>
          <a:lstStyle/>
          <a:p>
            <a:r>
              <a:rPr lang="en-US" sz="2000" dirty="0"/>
              <a:t>Likelihood without truncation and with common censoring times </a:t>
            </a:r>
          </a:p>
          <a:p>
            <a:pPr marL="0" indent="0" algn="l">
              <a:buNone/>
            </a:pPr>
            <a:endParaRPr lang="en-US" sz="1600" dirty="0"/>
          </a:p>
          <a:p>
            <a:pPr marL="0" indent="0" algn="l">
              <a:buNone/>
            </a:pPr>
            <a:r>
              <a:rPr lang="en-US" sz="1600" b="0" u="none" strike="noStrike" baseline="0" dirty="0"/>
              <a:t>      </a:t>
            </a:r>
            <a:r>
              <a:rPr lang="en-US" sz="2000" b="0" u="none" strike="noStrike" baseline="0" dirty="0"/>
              <a:t>                                                                                           (1)</a:t>
            </a:r>
          </a:p>
          <a:p>
            <a:pPr algn="l"/>
            <a:r>
              <a:rPr lang="en-US" sz="2000" b="0" u="none" strike="noStrike" baseline="0" dirty="0"/>
              <a:t>D is the set of event times, R the set of right-censored observations, L the set of left-censored observations, and I the set of interval censored</a:t>
            </a:r>
            <a:r>
              <a:rPr lang="en-US" sz="2000" dirty="0"/>
              <a:t> </a:t>
            </a:r>
            <a:r>
              <a:rPr lang="en-US" sz="2000" b="0" u="none" strike="noStrike" baseline="0" dirty="0"/>
              <a:t>observations.</a:t>
            </a:r>
            <a:endParaRPr lang="en-US" sz="2000" dirty="0"/>
          </a:p>
          <a:p>
            <a:pPr>
              <a:defRPr/>
            </a:pPr>
            <a:r>
              <a:rPr lang="en-US" sz="2000" dirty="0"/>
              <a:t>When each individual has a different failure distribution,  then replace f and S using </a:t>
            </a:r>
            <a:r>
              <a:rPr lang="en-US" sz="2000" dirty="0" err="1"/>
              <a:t>f_i</a:t>
            </a:r>
            <a:r>
              <a:rPr lang="en-US" sz="2000" dirty="0"/>
              <a:t> and </a:t>
            </a:r>
            <a:r>
              <a:rPr lang="en-US" sz="2000" dirty="0" err="1"/>
              <a:t>S_i</a:t>
            </a:r>
            <a:r>
              <a:rPr lang="en-US" sz="2000" dirty="0"/>
              <a:t> in Eq. (1). </a:t>
            </a:r>
          </a:p>
          <a:p>
            <a:pPr>
              <a:defRPr/>
            </a:pPr>
            <a:r>
              <a:rPr lang="en-US" sz="2000" dirty="0"/>
              <a:t>When individuals have different censoring times (random censoring time), then replace    ,     with </a:t>
            </a:r>
            <a:r>
              <a:rPr lang="en-US" sz="2000" dirty="0" err="1"/>
              <a:t>c_i</a:t>
            </a:r>
            <a:r>
              <a:rPr lang="en-US" sz="2000" dirty="0"/>
              <a:t>, the individual censoring time.</a:t>
            </a:r>
          </a:p>
          <a:p>
            <a:pPr marL="0" indent="0">
              <a:buNone/>
            </a:pPr>
            <a:endParaRPr lang="en-US" dirty="0"/>
          </a:p>
        </p:txBody>
      </p:sp>
      <p:sp>
        <p:nvSpPr>
          <p:cNvPr id="4" name="Slide Number Placeholder 3">
            <a:extLst>
              <a:ext uri="{FF2B5EF4-FFF2-40B4-BE49-F238E27FC236}">
                <a16:creationId xmlns:a16="http://schemas.microsoft.com/office/drawing/2014/main" id="{52A3F027-910E-4B46-A481-7B8AB448AEC4}"/>
              </a:ext>
            </a:extLst>
          </p:cNvPr>
          <p:cNvSpPr>
            <a:spLocks noGrp="1"/>
          </p:cNvSpPr>
          <p:nvPr>
            <p:ph type="sldNum" sz="quarter" idx="12"/>
          </p:nvPr>
        </p:nvSpPr>
        <p:spPr/>
        <p:txBody>
          <a:bodyPr/>
          <a:lstStyle/>
          <a:p>
            <a:fld id="{6BE01D46-CD45-4358-B783-23D7B5182985}" type="slidenum">
              <a:rPr lang="en-US" smtClean="0"/>
              <a:pPr/>
              <a:t>14</a:t>
            </a:fld>
            <a:endParaRPr lang="en-US"/>
          </a:p>
        </p:txBody>
      </p:sp>
      <p:pic>
        <p:nvPicPr>
          <p:cNvPr id="5" name="Picture 4">
            <a:extLst>
              <a:ext uri="{FF2B5EF4-FFF2-40B4-BE49-F238E27FC236}">
                <a16:creationId xmlns:a16="http://schemas.microsoft.com/office/drawing/2014/main" id="{43475E46-C8E4-49CA-BF22-16753CDF2C9B}"/>
              </a:ext>
            </a:extLst>
          </p:cNvPr>
          <p:cNvPicPr>
            <a:picLocks noChangeAspect="1"/>
          </p:cNvPicPr>
          <p:nvPr/>
        </p:nvPicPr>
        <p:blipFill>
          <a:blip r:embed="rId2"/>
          <a:stretch>
            <a:fillRect/>
          </a:stretch>
        </p:blipFill>
        <p:spPr>
          <a:xfrm>
            <a:off x="1485900" y="2566865"/>
            <a:ext cx="6172200" cy="604632"/>
          </a:xfrm>
          <a:prstGeom prst="rect">
            <a:avLst/>
          </a:prstGeom>
        </p:spPr>
      </p:pic>
      <p:pic>
        <p:nvPicPr>
          <p:cNvPr id="6" name="Picture 5">
            <a:extLst>
              <a:ext uri="{FF2B5EF4-FFF2-40B4-BE49-F238E27FC236}">
                <a16:creationId xmlns:a16="http://schemas.microsoft.com/office/drawing/2014/main" id="{A857FD8D-0B0A-4EDD-BA53-AE138442B892}"/>
              </a:ext>
            </a:extLst>
          </p:cNvPr>
          <p:cNvPicPr>
            <a:picLocks noChangeAspect="1"/>
          </p:cNvPicPr>
          <p:nvPr/>
        </p:nvPicPr>
        <p:blipFill>
          <a:blip r:embed="rId3"/>
          <a:stretch>
            <a:fillRect/>
          </a:stretch>
        </p:blipFill>
        <p:spPr>
          <a:xfrm>
            <a:off x="833331" y="2743199"/>
            <a:ext cx="635213" cy="325867"/>
          </a:xfrm>
          <a:prstGeom prst="rect">
            <a:avLst/>
          </a:prstGeom>
        </p:spPr>
      </p:pic>
      <p:pic>
        <p:nvPicPr>
          <p:cNvPr id="7" name="Picture 6">
            <a:extLst>
              <a:ext uri="{FF2B5EF4-FFF2-40B4-BE49-F238E27FC236}">
                <a16:creationId xmlns:a16="http://schemas.microsoft.com/office/drawing/2014/main" id="{04F272D2-43B8-411C-901C-74ADE6BB4E43}"/>
              </a:ext>
            </a:extLst>
          </p:cNvPr>
          <p:cNvPicPr>
            <a:picLocks noChangeAspect="1"/>
          </p:cNvPicPr>
          <p:nvPr/>
        </p:nvPicPr>
        <p:blipFill>
          <a:blip r:embed="rId4"/>
          <a:stretch>
            <a:fillRect/>
          </a:stretch>
        </p:blipFill>
        <p:spPr>
          <a:xfrm>
            <a:off x="2819400" y="5166264"/>
            <a:ext cx="272748" cy="329111"/>
          </a:xfrm>
          <a:prstGeom prst="rect">
            <a:avLst/>
          </a:prstGeom>
        </p:spPr>
      </p:pic>
      <p:pic>
        <p:nvPicPr>
          <p:cNvPr id="8" name="Picture 7">
            <a:extLst>
              <a:ext uri="{FF2B5EF4-FFF2-40B4-BE49-F238E27FC236}">
                <a16:creationId xmlns:a16="http://schemas.microsoft.com/office/drawing/2014/main" id="{39D075C2-4B99-4594-AD19-8DF9B9AA74E2}"/>
              </a:ext>
            </a:extLst>
          </p:cNvPr>
          <p:cNvPicPr>
            <a:picLocks noChangeAspect="1"/>
          </p:cNvPicPr>
          <p:nvPr/>
        </p:nvPicPr>
        <p:blipFill>
          <a:blip r:embed="rId5"/>
          <a:stretch>
            <a:fillRect/>
          </a:stretch>
        </p:blipFill>
        <p:spPr>
          <a:xfrm>
            <a:off x="3238183" y="5166263"/>
            <a:ext cx="260941" cy="329111"/>
          </a:xfrm>
          <a:prstGeom prst="rect">
            <a:avLst/>
          </a:prstGeom>
        </p:spPr>
      </p:pic>
    </p:spTree>
    <p:extLst>
      <p:ext uri="{BB962C8B-B14F-4D97-AF65-F5344CB8AC3E}">
        <p14:creationId xmlns:p14="http://schemas.microsoft.com/office/powerpoint/2010/main" val="168276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5EED-B30E-43C5-A948-4EB7CD9994F3}"/>
              </a:ext>
            </a:extLst>
          </p:cNvPr>
          <p:cNvSpPr>
            <a:spLocks noGrp="1"/>
          </p:cNvSpPr>
          <p:nvPr>
            <p:ph type="title"/>
          </p:nvPr>
        </p:nvSpPr>
        <p:spPr/>
        <p:txBody>
          <a:bodyPr/>
          <a:lstStyle/>
          <a:p>
            <a:r>
              <a:rPr lang="en-US" altLang="en-US" dirty="0">
                <a:latin typeface="Helvetica" panose="020B0604020202020204" pitchFamily="34" charset="0"/>
              </a:rPr>
              <a:t>Likelihood Construction: type I censoring</a:t>
            </a:r>
            <a:endParaRPr lang="en-US" dirty="0"/>
          </a:p>
        </p:txBody>
      </p:sp>
      <p:sp>
        <p:nvSpPr>
          <p:cNvPr id="3" name="Content Placeholder 2">
            <a:extLst>
              <a:ext uri="{FF2B5EF4-FFF2-40B4-BE49-F238E27FC236}">
                <a16:creationId xmlns:a16="http://schemas.microsoft.com/office/drawing/2014/main" id="{0C5BCBAF-68BB-4D21-BACF-6A89948784F4}"/>
              </a:ext>
            </a:extLst>
          </p:cNvPr>
          <p:cNvSpPr>
            <a:spLocks noGrp="1"/>
          </p:cNvSpPr>
          <p:nvPr>
            <p:ph idx="1"/>
          </p:nvPr>
        </p:nvSpPr>
        <p:spPr>
          <a:xfrm>
            <a:off x="1171575" y="1902619"/>
            <a:ext cx="7772400" cy="4114800"/>
          </a:xfrm>
        </p:spPr>
        <p:txBody>
          <a:bodyPr/>
          <a:lstStyle/>
          <a:p>
            <a:pPr>
              <a:defRPr/>
            </a:pPr>
            <a:r>
              <a:rPr lang="en-US" sz="2000" dirty="0"/>
              <a:t>Type I censoring</a:t>
            </a:r>
          </a:p>
          <a:p>
            <a:pPr lvl="1">
              <a:defRPr/>
            </a:pPr>
            <a:r>
              <a:rPr lang="en-US" sz="1800" dirty="0"/>
              <a:t>Steps 1 &amp; 2</a:t>
            </a:r>
          </a:p>
          <a:p>
            <a:pPr marL="457200" lvl="1" indent="0">
              <a:buNone/>
              <a:defRPr/>
            </a:pPr>
            <a:r>
              <a:rPr lang="en-US" sz="1600" dirty="0"/>
              <a:t> Censored observation with right censoring time </a:t>
            </a:r>
            <a:r>
              <a:rPr lang="en-US" sz="1600" dirty="0" err="1"/>
              <a:t>C_r</a:t>
            </a:r>
            <a:r>
              <a:rPr lang="en-US" sz="1600" dirty="0"/>
              <a:t>:</a:t>
            </a:r>
          </a:p>
          <a:p>
            <a:pPr lvl="1">
              <a:defRPr/>
            </a:pPr>
            <a:endParaRPr lang="en-US" sz="1600" dirty="0"/>
          </a:p>
          <a:p>
            <a:pPr lvl="1">
              <a:defRPr/>
            </a:pPr>
            <a:endParaRPr lang="en-US" sz="1600" dirty="0"/>
          </a:p>
          <a:p>
            <a:pPr lvl="1">
              <a:defRPr/>
            </a:pPr>
            <a:endParaRPr lang="en-US" sz="1600" dirty="0"/>
          </a:p>
          <a:p>
            <a:pPr marL="457200" lvl="1" indent="0">
              <a:buNone/>
              <a:defRPr/>
            </a:pPr>
            <a:r>
              <a:rPr lang="en-US" sz="1800" dirty="0"/>
              <a:t> Failure: </a:t>
            </a:r>
          </a:p>
          <a:p>
            <a:pPr marL="457200" lvl="1" indent="0">
              <a:buNone/>
              <a:defRPr/>
            </a:pPr>
            <a:endParaRPr lang="en-US" sz="1800" dirty="0"/>
          </a:p>
          <a:p>
            <a:pPr marL="457200" lvl="1" indent="0">
              <a:buNone/>
              <a:defRPr/>
            </a:pPr>
            <a:r>
              <a:rPr lang="en-US" sz="1800" dirty="0"/>
              <a:t>Combined to a single expression for any observation:  </a:t>
            </a:r>
          </a:p>
          <a:p>
            <a:pPr lvl="1">
              <a:defRPr/>
            </a:pPr>
            <a:endParaRPr lang="en-US" sz="1800" dirty="0"/>
          </a:p>
          <a:p>
            <a:pPr lvl="1">
              <a:defRPr/>
            </a:pPr>
            <a:endParaRPr lang="en-US" sz="1800" dirty="0"/>
          </a:p>
          <a:p>
            <a:pPr lvl="1">
              <a:defRPr/>
            </a:pPr>
            <a:r>
              <a:rPr lang="en-US" sz="1800" dirty="0"/>
              <a:t>Step 3. Likelihood of all observations:</a:t>
            </a:r>
          </a:p>
          <a:p>
            <a:pPr marL="0" indent="0">
              <a:buNone/>
              <a:defRPr/>
            </a:pPr>
            <a:r>
              <a:rPr lang="en-US" sz="1800" dirty="0"/>
              <a:t>      </a:t>
            </a:r>
          </a:p>
          <a:p>
            <a:pPr marL="0" indent="0">
              <a:buNone/>
              <a:defRPr/>
            </a:pPr>
            <a:endParaRPr lang="en-US" sz="1800" b="0" u="none" strike="noStrike" baseline="0" dirty="0"/>
          </a:p>
          <a:p>
            <a:pPr marL="0" indent="0">
              <a:buNone/>
              <a:defRPr/>
            </a:pPr>
            <a:endParaRPr lang="en-US" sz="1800" dirty="0"/>
          </a:p>
          <a:p>
            <a:pPr marL="0" indent="0">
              <a:buNone/>
              <a:defRPr/>
            </a:pPr>
            <a:r>
              <a:rPr lang="en-US" sz="1800" b="0" u="none" strike="noStrike" baseline="0" dirty="0"/>
              <a:t>       </a:t>
            </a:r>
            <a:endParaRPr lang="en-US" dirty="0"/>
          </a:p>
        </p:txBody>
      </p:sp>
      <p:sp>
        <p:nvSpPr>
          <p:cNvPr id="4" name="Slide Number Placeholder 3">
            <a:extLst>
              <a:ext uri="{FF2B5EF4-FFF2-40B4-BE49-F238E27FC236}">
                <a16:creationId xmlns:a16="http://schemas.microsoft.com/office/drawing/2014/main" id="{52A3F027-910E-4B46-A481-7B8AB448AEC4}"/>
              </a:ext>
            </a:extLst>
          </p:cNvPr>
          <p:cNvSpPr>
            <a:spLocks noGrp="1"/>
          </p:cNvSpPr>
          <p:nvPr>
            <p:ph type="sldNum" sz="quarter" idx="12"/>
          </p:nvPr>
        </p:nvSpPr>
        <p:spPr/>
        <p:txBody>
          <a:bodyPr/>
          <a:lstStyle/>
          <a:p>
            <a:fld id="{6BE01D46-CD45-4358-B783-23D7B5182985}" type="slidenum">
              <a:rPr lang="en-US" smtClean="0"/>
              <a:pPr/>
              <a:t>15</a:t>
            </a:fld>
            <a:endParaRPr lang="en-US"/>
          </a:p>
        </p:txBody>
      </p:sp>
      <p:pic>
        <p:nvPicPr>
          <p:cNvPr id="7" name="Picture 6">
            <a:extLst>
              <a:ext uri="{FF2B5EF4-FFF2-40B4-BE49-F238E27FC236}">
                <a16:creationId xmlns:a16="http://schemas.microsoft.com/office/drawing/2014/main" id="{C936124A-5EEF-4365-9945-244E1EFAD15E}"/>
              </a:ext>
            </a:extLst>
          </p:cNvPr>
          <p:cNvPicPr>
            <a:picLocks noChangeAspect="1"/>
          </p:cNvPicPr>
          <p:nvPr/>
        </p:nvPicPr>
        <p:blipFill>
          <a:blip r:embed="rId2"/>
          <a:stretch>
            <a:fillRect/>
          </a:stretch>
        </p:blipFill>
        <p:spPr>
          <a:xfrm>
            <a:off x="1566333" y="2936870"/>
            <a:ext cx="7196668" cy="859354"/>
          </a:xfrm>
          <a:prstGeom prst="rect">
            <a:avLst/>
          </a:prstGeom>
        </p:spPr>
      </p:pic>
      <p:pic>
        <p:nvPicPr>
          <p:cNvPr id="8" name="Picture 7">
            <a:extLst>
              <a:ext uri="{FF2B5EF4-FFF2-40B4-BE49-F238E27FC236}">
                <a16:creationId xmlns:a16="http://schemas.microsoft.com/office/drawing/2014/main" id="{3D643F2B-91A7-4FAA-ABC8-096B43038F92}"/>
              </a:ext>
            </a:extLst>
          </p:cNvPr>
          <p:cNvPicPr>
            <a:picLocks noChangeAspect="1"/>
          </p:cNvPicPr>
          <p:nvPr/>
        </p:nvPicPr>
        <p:blipFill>
          <a:blip r:embed="rId3"/>
          <a:stretch>
            <a:fillRect/>
          </a:stretch>
        </p:blipFill>
        <p:spPr>
          <a:xfrm>
            <a:off x="2616199" y="3863373"/>
            <a:ext cx="2048933" cy="355348"/>
          </a:xfrm>
          <a:prstGeom prst="rect">
            <a:avLst/>
          </a:prstGeom>
        </p:spPr>
      </p:pic>
      <p:pic>
        <p:nvPicPr>
          <p:cNvPr id="9" name="Picture 8">
            <a:extLst>
              <a:ext uri="{FF2B5EF4-FFF2-40B4-BE49-F238E27FC236}">
                <a16:creationId xmlns:a16="http://schemas.microsoft.com/office/drawing/2014/main" id="{86C8119E-630B-4FFE-B34D-ACBEB79FD024}"/>
              </a:ext>
            </a:extLst>
          </p:cNvPr>
          <p:cNvPicPr>
            <a:picLocks noChangeAspect="1"/>
          </p:cNvPicPr>
          <p:nvPr/>
        </p:nvPicPr>
        <p:blipFill>
          <a:blip r:embed="rId4"/>
          <a:stretch>
            <a:fillRect/>
          </a:stretch>
        </p:blipFill>
        <p:spPr>
          <a:xfrm>
            <a:off x="4683606" y="3823215"/>
            <a:ext cx="595750" cy="355348"/>
          </a:xfrm>
          <a:prstGeom prst="rect">
            <a:avLst/>
          </a:prstGeom>
        </p:spPr>
      </p:pic>
      <p:pic>
        <p:nvPicPr>
          <p:cNvPr id="10" name="Picture 9">
            <a:extLst>
              <a:ext uri="{FF2B5EF4-FFF2-40B4-BE49-F238E27FC236}">
                <a16:creationId xmlns:a16="http://schemas.microsoft.com/office/drawing/2014/main" id="{9DC07960-24F4-450F-AE0F-DF02BE894A19}"/>
              </a:ext>
            </a:extLst>
          </p:cNvPr>
          <p:cNvPicPr>
            <a:picLocks noChangeAspect="1"/>
          </p:cNvPicPr>
          <p:nvPr/>
        </p:nvPicPr>
        <p:blipFill>
          <a:blip r:embed="rId5"/>
          <a:stretch>
            <a:fillRect/>
          </a:stretch>
        </p:blipFill>
        <p:spPr>
          <a:xfrm>
            <a:off x="2390527" y="4778735"/>
            <a:ext cx="3392822" cy="649924"/>
          </a:xfrm>
          <a:prstGeom prst="rect">
            <a:avLst/>
          </a:prstGeom>
        </p:spPr>
      </p:pic>
      <p:pic>
        <p:nvPicPr>
          <p:cNvPr id="12" name="Picture 11">
            <a:extLst>
              <a:ext uri="{FF2B5EF4-FFF2-40B4-BE49-F238E27FC236}">
                <a16:creationId xmlns:a16="http://schemas.microsoft.com/office/drawing/2014/main" id="{9914550D-6AFF-4F96-8CE8-997DD9BA92BD}"/>
              </a:ext>
            </a:extLst>
          </p:cNvPr>
          <p:cNvPicPr>
            <a:picLocks noChangeAspect="1"/>
          </p:cNvPicPr>
          <p:nvPr/>
        </p:nvPicPr>
        <p:blipFill>
          <a:blip r:embed="rId6"/>
          <a:stretch>
            <a:fillRect/>
          </a:stretch>
        </p:blipFill>
        <p:spPr>
          <a:xfrm>
            <a:off x="1905000" y="5851156"/>
            <a:ext cx="4363876" cy="859354"/>
          </a:xfrm>
          <a:prstGeom prst="rect">
            <a:avLst/>
          </a:prstGeom>
        </p:spPr>
      </p:pic>
    </p:spTree>
    <p:extLst>
      <p:ext uri="{BB962C8B-B14F-4D97-AF65-F5344CB8AC3E}">
        <p14:creationId xmlns:p14="http://schemas.microsoft.com/office/powerpoint/2010/main" val="415097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5EED-B30E-43C5-A948-4EB7CD9994F3}"/>
              </a:ext>
            </a:extLst>
          </p:cNvPr>
          <p:cNvSpPr>
            <a:spLocks noGrp="1"/>
          </p:cNvSpPr>
          <p:nvPr>
            <p:ph type="title"/>
          </p:nvPr>
        </p:nvSpPr>
        <p:spPr/>
        <p:txBody>
          <a:bodyPr/>
          <a:lstStyle/>
          <a:p>
            <a:r>
              <a:rPr lang="en-US" altLang="en-US" dirty="0">
                <a:latin typeface="Helvetica" panose="020B0604020202020204" pitchFamily="34" charset="0"/>
              </a:rPr>
              <a:t>Likelihood Construction : type I censoring</a:t>
            </a:r>
            <a:endParaRPr lang="en-US" dirty="0"/>
          </a:p>
        </p:txBody>
      </p:sp>
      <p:sp>
        <p:nvSpPr>
          <p:cNvPr id="3" name="Content Placeholder 2">
            <a:extLst>
              <a:ext uri="{FF2B5EF4-FFF2-40B4-BE49-F238E27FC236}">
                <a16:creationId xmlns:a16="http://schemas.microsoft.com/office/drawing/2014/main" id="{0C5BCBAF-68BB-4D21-BACF-6A89948784F4}"/>
              </a:ext>
            </a:extLst>
          </p:cNvPr>
          <p:cNvSpPr>
            <a:spLocks noGrp="1"/>
          </p:cNvSpPr>
          <p:nvPr>
            <p:ph idx="1"/>
          </p:nvPr>
        </p:nvSpPr>
        <p:spPr>
          <a:xfrm>
            <a:off x="1171575" y="1902619"/>
            <a:ext cx="7772400" cy="4114800"/>
          </a:xfrm>
        </p:spPr>
        <p:txBody>
          <a:bodyPr/>
          <a:lstStyle/>
          <a:p>
            <a:pPr marL="0" indent="0">
              <a:buNone/>
              <a:defRPr/>
            </a:pPr>
            <a:r>
              <a:rPr lang="en-US" sz="1800" dirty="0"/>
              <a:t>Alternatively expression: </a:t>
            </a:r>
          </a:p>
          <a:p>
            <a:pPr marL="0" indent="0">
              <a:buNone/>
              <a:defRPr/>
            </a:pPr>
            <a:endParaRPr lang="en-US" sz="1800" b="0" u="none" strike="noStrike" baseline="0" dirty="0"/>
          </a:p>
          <a:p>
            <a:pPr marL="0" indent="0">
              <a:buNone/>
              <a:defRPr/>
            </a:pPr>
            <a:endParaRPr lang="en-US" dirty="0"/>
          </a:p>
        </p:txBody>
      </p:sp>
      <p:sp>
        <p:nvSpPr>
          <p:cNvPr id="4" name="Slide Number Placeholder 3">
            <a:extLst>
              <a:ext uri="{FF2B5EF4-FFF2-40B4-BE49-F238E27FC236}">
                <a16:creationId xmlns:a16="http://schemas.microsoft.com/office/drawing/2014/main" id="{52A3F027-910E-4B46-A481-7B8AB448AEC4}"/>
              </a:ext>
            </a:extLst>
          </p:cNvPr>
          <p:cNvSpPr>
            <a:spLocks noGrp="1"/>
          </p:cNvSpPr>
          <p:nvPr>
            <p:ph type="sldNum" sz="quarter" idx="12"/>
          </p:nvPr>
        </p:nvSpPr>
        <p:spPr/>
        <p:txBody>
          <a:bodyPr/>
          <a:lstStyle/>
          <a:p>
            <a:fld id="{6BE01D46-CD45-4358-B783-23D7B5182985}" type="slidenum">
              <a:rPr lang="en-US" smtClean="0"/>
              <a:pPr/>
              <a:t>16</a:t>
            </a:fld>
            <a:endParaRPr lang="en-US"/>
          </a:p>
        </p:txBody>
      </p:sp>
      <p:pic>
        <p:nvPicPr>
          <p:cNvPr id="6" name="Picture 5">
            <a:extLst>
              <a:ext uri="{FF2B5EF4-FFF2-40B4-BE49-F238E27FC236}">
                <a16:creationId xmlns:a16="http://schemas.microsoft.com/office/drawing/2014/main" id="{3648352A-A233-40AC-9876-686602D4F134}"/>
              </a:ext>
            </a:extLst>
          </p:cNvPr>
          <p:cNvPicPr>
            <a:picLocks noChangeAspect="1"/>
          </p:cNvPicPr>
          <p:nvPr/>
        </p:nvPicPr>
        <p:blipFill>
          <a:blip r:embed="rId2"/>
          <a:stretch>
            <a:fillRect/>
          </a:stretch>
        </p:blipFill>
        <p:spPr>
          <a:xfrm>
            <a:off x="1066800" y="2438400"/>
            <a:ext cx="5211417" cy="990600"/>
          </a:xfrm>
          <a:prstGeom prst="rect">
            <a:avLst/>
          </a:prstGeom>
        </p:spPr>
      </p:pic>
      <p:sp>
        <p:nvSpPr>
          <p:cNvPr id="13" name="TextBox 12">
            <a:extLst>
              <a:ext uri="{FF2B5EF4-FFF2-40B4-BE49-F238E27FC236}">
                <a16:creationId xmlns:a16="http://schemas.microsoft.com/office/drawing/2014/main" id="{3800141A-BCA1-4B13-BB09-C491304B07B7}"/>
              </a:ext>
            </a:extLst>
          </p:cNvPr>
          <p:cNvSpPr txBox="1"/>
          <p:nvPr/>
        </p:nvSpPr>
        <p:spPr>
          <a:xfrm>
            <a:off x="1041399" y="3429000"/>
            <a:ext cx="7721601" cy="830997"/>
          </a:xfrm>
          <a:prstGeom prst="rect">
            <a:avLst/>
          </a:prstGeom>
          <a:noFill/>
        </p:spPr>
        <p:txBody>
          <a:bodyPr wrap="square">
            <a:spAutoFit/>
          </a:bodyPr>
          <a:lstStyle/>
          <a:p>
            <a:r>
              <a:rPr lang="en-US" sz="2400" b="0" u="none" strike="noStrike" baseline="0" dirty="0"/>
              <a:t>where D </a:t>
            </a:r>
            <a:r>
              <a:rPr lang="en-US" dirty="0"/>
              <a:t>is</a:t>
            </a:r>
            <a:r>
              <a:rPr lang="en-US" sz="2400" b="0" u="none" strike="noStrike" baseline="0" dirty="0"/>
              <a:t> the set of event times, R the set of censored observations.</a:t>
            </a:r>
            <a:endParaRPr lang="en-US" dirty="0"/>
          </a:p>
        </p:txBody>
      </p:sp>
    </p:spTree>
    <p:extLst>
      <p:ext uri="{BB962C8B-B14F-4D97-AF65-F5344CB8AC3E}">
        <p14:creationId xmlns:p14="http://schemas.microsoft.com/office/powerpoint/2010/main" val="72707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FF34-43E6-4ACE-BB2F-EAF366F72B9C}"/>
              </a:ext>
            </a:extLst>
          </p:cNvPr>
          <p:cNvSpPr>
            <a:spLocks noGrp="1"/>
          </p:cNvSpPr>
          <p:nvPr>
            <p:ph type="title"/>
          </p:nvPr>
        </p:nvSpPr>
        <p:spPr/>
        <p:txBody>
          <a:bodyPr/>
          <a:lstStyle/>
          <a:p>
            <a:r>
              <a:rPr lang="en-US" altLang="en-US" dirty="0">
                <a:latin typeface="Helvetica" panose="020B0604020202020204" pitchFamily="34" charset="0"/>
              </a:rPr>
              <a:t>Likelihood Construction:</a:t>
            </a:r>
            <a:r>
              <a:rPr lang="en-US" altLang="en-US" sz="4400" dirty="0"/>
              <a:t> Random censoring </a:t>
            </a:r>
            <a:endParaRPr lang="en-US" dirty="0"/>
          </a:p>
        </p:txBody>
      </p:sp>
      <p:sp>
        <p:nvSpPr>
          <p:cNvPr id="3" name="Content Placeholder 2">
            <a:extLst>
              <a:ext uri="{FF2B5EF4-FFF2-40B4-BE49-F238E27FC236}">
                <a16:creationId xmlns:a16="http://schemas.microsoft.com/office/drawing/2014/main" id="{FCBB750D-8948-44E3-9B9E-E916D756FA20}"/>
              </a:ext>
            </a:extLst>
          </p:cNvPr>
          <p:cNvSpPr>
            <a:spLocks noGrp="1"/>
          </p:cNvSpPr>
          <p:nvPr>
            <p:ph idx="1"/>
          </p:nvPr>
        </p:nvSpPr>
        <p:spPr/>
        <p:txBody>
          <a:bodyPr/>
          <a:lstStyle/>
          <a:p>
            <a:r>
              <a:rPr lang="en-US" altLang="en-US" sz="2000" dirty="0"/>
              <a:t>Random censoring data:</a:t>
            </a:r>
          </a:p>
          <a:p>
            <a:endParaRPr lang="en-US" altLang="en-US" sz="2400" dirty="0"/>
          </a:p>
          <a:p>
            <a:pPr marL="0" indent="0">
              <a:buNone/>
            </a:pPr>
            <a:endParaRPr lang="en-US" altLang="en-US" sz="2400" dirty="0"/>
          </a:p>
          <a:p>
            <a:pPr marL="0" indent="0">
              <a:buNone/>
            </a:pPr>
            <a:r>
              <a:rPr lang="en-US" altLang="en-US" sz="2400" dirty="0"/>
              <a:t>                                                         </a:t>
            </a:r>
          </a:p>
          <a:p>
            <a:pPr marL="0" indent="0">
              <a:buNone/>
            </a:pPr>
            <a:r>
              <a:rPr lang="en-US" altLang="en-US" sz="2400" dirty="0"/>
              <a:t>        =</a:t>
            </a:r>
          </a:p>
          <a:p>
            <a:pPr marL="0" indent="0">
              <a:buNone/>
            </a:pPr>
            <a:r>
              <a:rPr lang="en-US" altLang="en-US" sz="1800" dirty="0"/>
              <a:t>using independent censoring, </a:t>
            </a:r>
            <a:r>
              <a:rPr lang="en-US" altLang="en-US" sz="1800" dirty="0" err="1"/>
              <a:t>ie</a:t>
            </a:r>
            <a:r>
              <a:rPr lang="en-US" altLang="en-US" sz="1800" dirty="0"/>
              <a:t>., independent between T and C, and let g(t) denote the pdf of C</a:t>
            </a:r>
          </a:p>
          <a:p>
            <a:pPr marL="0" indent="0">
              <a:buNone/>
            </a:pPr>
            <a:endParaRPr lang="en-US" altLang="en-US" sz="2400" dirty="0"/>
          </a:p>
          <a:p>
            <a:endParaRPr lang="en-US" altLang="en-US" sz="2400" dirty="0"/>
          </a:p>
          <a:p>
            <a:pPr marL="0" indent="0">
              <a:buNone/>
            </a:pPr>
            <a:endParaRPr lang="en-US" altLang="en-US" sz="2400" dirty="0"/>
          </a:p>
          <a:p>
            <a:pPr marL="0" indent="0">
              <a:buNone/>
            </a:pPr>
            <a:endParaRPr lang="en-US" altLang="en-US" sz="1800" dirty="0"/>
          </a:p>
        </p:txBody>
      </p:sp>
      <p:sp>
        <p:nvSpPr>
          <p:cNvPr id="4" name="Slide Number Placeholder 3">
            <a:extLst>
              <a:ext uri="{FF2B5EF4-FFF2-40B4-BE49-F238E27FC236}">
                <a16:creationId xmlns:a16="http://schemas.microsoft.com/office/drawing/2014/main" id="{CBE1C3EF-8306-4513-9D17-51B17C9E9A54}"/>
              </a:ext>
            </a:extLst>
          </p:cNvPr>
          <p:cNvSpPr>
            <a:spLocks noGrp="1"/>
          </p:cNvSpPr>
          <p:nvPr>
            <p:ph type="sldNum" sz="quarter" idx="12"/>
          </p:nvPr>
        </p:nvSpPr>
        <p:spPr>
          <a:xfrm>
            <a:off x="6705600" y="6375658"/>
            <a:ext cx="1905000" cy="457200"/>
          </a:xfrm>
        </p:spPr>
        <p:txBody>
          <a:bodyPr/>
          <a:lstStyle/>
          <a:p>
            <a:pPr algn="l"/>
            <a:r>
              <a:rPr lang="en-US" sz="1800" b="0" i="0" dirty="0">
                <a:solidFill>
                  <a:srgbClr val="222222"/>
                </a:solidFill>
                <a:effectLst/>
                <a:latin typeface="Roboto"/>
              </a:rPr>
              <a:t>the </a:t>
            </a:r>
            <a:r>
              <a:rPr lang="en-US" sz="1800" b="1" i="0" dirty="0">
                <a:solidFill>
                  <a:srgbClr val="222222"/>
                </a:solidFill>
                <a:effectLst/>
                <a:latin typeface="Roboto"/>
              </a:rPr>
              <a:t>derivative</a:t>
            </a:r>
            <a:r>
              <a:rPr lang="en-US" sz="1800" b="0" i="0" dirty="0">
                <a:solidFill>
                  <a:srgbClr val="222222"/>
                </a:solidFill>
                <a:effectLst/>
                <a:latin typeface="Roboto"/>
              </a:rPr>
              <a:t> of an </a:t>
            </a:r>
            <a:r>
              <a:rPr lang="en-US" sz="1800" b="1" i="0" dirty="0">
                <a:solidFill>
                  <a:srgbClr val="222222"/>
                </a:solidFill>
                <a:effectLst/>
                <a:latin typeface="Roboto"/>
              </a:rPr>
              <a:t>integral</a:t>
            </a:r>
            <a:r>
              <a:rPr lang="en-US" sz="1800" b="0" i="0" dirty="0">
                <a:solidFill>
                  <a:srgbClr val="222222"/>
                </a:solidFill>
                <a:effectLst/>
                <a:latin typeface="Roboto"/>
              </a:rPr>
              <a:t> of a function is that original function</a:t>
            </a:r>
            <a:endParaRPr lang="en-US" sz="1800" dirty="0"/>
          </a:p>
          <a:p>
            <a:fld id="{6BE01D46-CD45-4358-B783-23D7B5182985}" type="slidenum">
              <a:rPr lang="en-US" smtClean="0"/>
              <a:pPr/>
              <a:t>17</a:t>
            </a:fld>
            <a:endParaRPr lang="en-US" dirty="0"/>
          </a:p>
        </p:txBody>
      </p:sp>
      <p:pic>
        <p:nvPicPr>
          <p:cNvPr id="5" name="Picture 4">
            <a:extLst>
              <a:ext uri="{FF2B5EF4-FFF2-40B4-BE49-F238E27FC236}">
                <a16:creationId xmlns:a16="http://schemas.microsoft.com/office/drawing/2014/main" id="{54DDD743-0CD0-4C8C-8465-303E7221A294}"/>
              </a:ext>
            </a:extLst>
          </p:cNvPr>
          <p:cNvPicPr>
            <a:picLocks noChangeAspect="1"/>
          </p:cNvPicPr>
          <p:nvPr/>
        </p:nvPicPr>
        <p:blipFill>
          <a:blip r:embed="rId2"/>
          <a:stretch>
            <a:fillRect/>
          </a:stretch>
        </p:blipFill>
        <p:spPr>
          <a:xfrm>
            <a:off x="4287415" y="2028207"/>
            <a:ext cx="2284245" cy="367187"/>
          </a:xfrm>
          <a:prstGeom prst="rect">
            <a:avLst/>
          </a:prstGeom>
        </p:spPr>
      </p:pic>
      <p:pic>
        <p:nvPicPr>
          <p:cNvPr id="7" name="Picture 6">
            <a:extLst>
              <a:ext uri="{FF2B5EF4-FFF2-40B4-BE49-F238E27FC236}">
                <a16:creationId xmlns:a16="http://schemas.microsoft.com/office/drawing/2014/main" id="{09E676E1-5AD3-41F0-8295-BC88F8D004A6}"/>
              </a:ext>
            </a:extLst>
          </p:cNvPr>
          <p:cNvPicPr>
            <a:picLocks noChangeAspect="1"/>
          </p:cNvPicPr>
          <p:nvPr/>
        </p:nvPicPr>
        <p:blipFill>
          <a:blip r:embed="rId3"/>
          <a:stretch>
            <a:fillRect/>
          </a:stretch>
        </p:blipFill>
        <p:spPr>
          <a:xfrm>
            <a:off x="6593489" y="2142887"/>
            <a:ext cx="1422990" cy="252507"/>
          </a:xfrm>
          <a:prstGeom prst="rect">
            <a:avLst/>
          </a:prstGeom>
        </p:spPr>
      </p:pic>
      <p:pic>
        <p:nvPicPr>
          <p:cNvPr id="9" name="Picture 8">
            <a:extLst>
              <a:ext uri="{FF2B5EF4-FFF2-40B4-BE49-F238E27FC236}">
                <a16:creationId xmlns:a16="http://schemas.microsoft.com/office/drawing/2014/main" id="{A232F333-9F96-4F7F-80E8-25105CF26F26}"/>
              </a:ext>
            </a:extLst>
          </p:cNvPr>
          <p:cNvPicPr>
            <a:picLocks noChangeAspect="1"/>
          </p:cNvPicPr>
          <p:nvPr/>
        </p:nvPicPr>
        <p:blipFill>
          <a:blip r:embed="rId4"/>
          <a:stretch>
            <a:fillRect/>
          </a:stretch>
        </p:blipFill>
        <p:spPr>
          <a:xfrm>
            <a:off x="533399" y="2469206"/>
            <a:ext cx="6667634" cy="1013608"/>
          </a:xfrm>
          <a:prstGeom prst="rect">
            <a:avLst/>
          </a:prstGeom>
        </p:spPr>
      </p:pic>
      <p:pic>
        <p:nvPicPr>
          <p:cNvPr id="13" name="Picture 12">
            <a:extLst>
              <a:ext uri="{FF2B5EF4-FFF2-40B4-BE49-F238E27FC236}">
                <a16:creationId xmlns:a16="http://schemas.microsoft.com/office/drawing/2014/main" id="{C9EEABD6-2BA1-4211-8230-A51749E67DB4}"/>
              </a:ext>
            </a:extLst>
          </p:cNvPr>
          <p:cNvPicPr>
            <a:picLocks noChangeAspect="1"/>
          </p:cNvPicPr>
          <p:nvPr/>
        </p:nvPicPr>
        <p:blipFill>
          <a:blip r:embed="rId5"/>
          <a:stretch>
            <a:fillRect/>
          </a:stretch>
        </p:blipFill>
        <p:spPr>
          <a:xfrm>
            <a:off x="2083730" y="4866838"/>
            <a:ext cx="3566973" cy="2008095"/>
          </a:xfrm>
          <a:prstGeom prst="rect">
            <a:avLst/>
          </a:prstGeom>
        </p:spPr>
      </p:pic>
      <p:pic>
        <p:nvPicPr>
          <p:cNvPr id="14" name="Picture 13">
            <a:extLst>
              <a:ext uri="{FF2B5EF4-FFF2-40B4-BE49-F238E27FC236}">
                <a16:creationId xmlns:a16="http://schemas.microsoft.com/office/drawing/2014/main" id="{09A5F27B-A401-403F-BC33-0CCC0CEEF2A9}"/>
              </a:ext>
            </a:extLst>
          </p:cNvPr>
          <p:cNvPicPr>
            <a:picLocks noChangeAspect="1"/>
          </p:cNvPicPr>
          <p:nvPr/>
        </p:nvPicPr>
        <p:blipFill>
          <a:blip r:embed="rId6"/>
          <a:stretch>
            <a:fillRect/>
          </a:stretch>
        </p:blipFill>
        <p:spPr>
          <a:xfrm>
            <a:off x="2643437" y="3474397"/>
            <a:ext cx="1066800" cy="759254"/>
          </a:xfrm>
          <a:prstGeom prst="rect">
            <a:avLst/>
          </a:prstGeom>
        </p:spPr>
      </p:pic>
      <p:pic>
        <p:nvPicPr>
          <p:cNvPr id="15" name="Picture 14">
            <a:extLst>
              <a:ext uri="{FF2B5EF4-FFF2-40B4-BE49-F238E27FC236}">
                <a16:creationId xmlns:a16="http://schemas.microsoft.com/office/drawing/2014/main" id="{AE603482-16D4-4442-8B1E-9696E8364E84}"/>
              </a:ext>
            </a:extLst>
          </p:cNvPr>
          <p:cNvPicPr>
            <a:picLocks noChangeAspect="1"/>
          </p:cNvPicPr>
          <p:nvPr/>
        </p:nvPicPr>
        <p:blipFill>
          <a:blip r:embed="rId7"/>
          <a:stretch>
            <a:fillRect/>
          </a:stretch>
        </p:blipFill>
        <p:spPr>
          <a:xfrm>
            <a:off x="3895898" y="3582025"/>
            <a:ext cx="1584181" cy="310303"/>
          </a:xfrm>
          <a:prstGeom prst="rect">
            <a:avLst/>
          </a:prstGeom>
        </p:spPr>
      </p:pic>
    </p:spTree>
    <p:extLst>
      <p:ext uri="{BB962C8B-B14F-4D97-AF65-F5344CB8AC3E}">
        <p14:creationId xmlns:p14="http://schemas.microsoft.com/office/powerpoint/2010/main" val="161535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BA3A-3B7E-4DBA-86F4-542ED0DFA729}"/>
              </a:ext>
            </a:extLst>
          </p:cNvPr>
          <p:cNvSpPr>
            <a:spLocks noGrp="1"/>
          </p:cNvSpPr>
          <p:nvPr>
            <p:ph type="title"/>
          </p:nvPr>
        </p:nvSpPr>
        <p:spPr/>
        <p:txBody>
          <a:bodyPr/>
          <a:lstStyle/>
          <a:p>
            <a:r>
              <a:rPr lang="en-US" altLang="en-US" dirty="0">
                <a:latin typeface="Helvetica" panose="020B0604020202020204" pitchFamily="34" charset="0"/>
              </a:rPr>
              <a:t>Likelihood Construction:</a:t>
            </a:r>
            <a:r>
              <a:rPr lang="en-US" altLang="en-US" sz="4400" dirty="0"/>
              <a:t> Random censoring </a:t>
            </a:r>
            <a:endParaRPr lang="en-US" dirty="0"/>
          </a:p>
        </p:txBody>
      </p:sp>
      <p:sp>
        <p:nvSpPr>
          <p:cNvPr id="3" name="Content Placeholder 2">
            <a:extLst>
              <a:ext uri="{FF2B5EF4-FFF2-40B4-BE49-F238E27FC236}">
                <a16:creationId xmlns:a16="http://schemas.microsoft.com/office/drawing/2014/main" id="{938D8BBB-4C8C-477C-BBD9-5D257E751C2F}"/>
              </a:ext>
            </a:extLst>
          </p:cNvPr>
          <p:cNvSpPr>
            <a:spLocks noGrp="1"/>
          </p:cNvSpPr>
          <p:nvPr>
            <p:ph idx="1"/>
          </p:nvPr>
        </p:nvSpPr>
        <p:spPr/>
        <p:txBody>
          <a:bodyPr/>
          <a:lstStyle/>
          <a:p>
            <a:r>
              <a:rPr lang="en-US" sz="2400" dirty="0"/>
              <a:t>Similarly for failures:</a:t>
            </a:r>
          </a:p>
          <a:p>
            <a:endParaRPr lang="en-US" sz="2400" dirty="0"/>
          </a:p>
          <a:p>
            <a:pPr marL="0" indent="0">
              <a:buNone/>
            </a:pPr>
            <a:r>
              <a:rPr lang="en-US" sz="2400" dirty="0"/>
              <a:t>Where G(x) is 1 – CDF of the censoring time </a:t>
            </a:r>
            <a:r>
              <a:rPr lang="en-US" sz="2400" dirty="0" err="1"/>
              <a:t>C_r</a:t>
            </a:r>
            <a:endParaRPr lang="en-US" sz="2400" dirty="0"/>
          </a:p>
          <a:p>
            <a:r>
              <a:rPr lang="en-US" sz="2400" dirty="0"/>
              <a:t>Likelihood for all observations:</a:t>
            </a:r>
          </a:p>
          <a:p>
            <a:endParaRPr lang="en-US" sz="2400" dirty="0"/>
          </a:p>
        </p:txBody>
      </p:sp>
      <p:sp>
        <p:nvSpPr>
          <p:cNvPr id="4" name="Slide Number Placeholder 3">
            <a:extLst>
              <a:ext uri="{FF2B5EF4-FFF2-40B4-BE49-F238E27FC236}">
                <a16:creationId xmlns:a16="http://schemas.microsoft.com/office/drawing/2014/main" id="{69661E85-CF22-4A68-A146-C33651430C6F}"/>
              </a:ext>
            </a:extLst>
          </p:cNvPr>
          <p:cNvSpPr>
            <a:spLocks noGrp="1"/>
          </p:cNvSpPr>
          <p:nvPr>
            <p:ph type="sldNum" sz="quarter" idx="12"/>
          </p:nvPr>
        </p:nvSpPr>
        <p:spPr/>
        <p:txBody>
          <a:bodyPr/>
          <a:lstStyle/>
          <a:p>
            <a:fld id="{6BE01D46-CD45-4358-B783-23D7B5182985}" type="slidenum">
              <a:rPr lang="en-US" smtClean="0"/>
              <a:pPr/>
              <a:t>18</a:t>
            </a:fld>
            <a:endParaRPr lang="en-US"/>
          </a:p>
        </p:txBody>
      </p:sp>
      <p:pic>
        <p:nvPicPr>
          <p:cNvPr id="6" name="Picture 5">
            <a:extLst>
              <a:ext uri="{FF2B5EF4-FFF2-40B4-BE49-F238E27FC236}">
                <a16:creationId xmlns:a16="http://schemas.microsoft.com/office/drawing/2014/main" id="{CBA76743-7564-4ECB-8A65-6E3BB9F66F4D}"/>
              </a:ext>
            </a:extLst>
          </p:cNvPr>
          <p:cNvPicPr>
            <a:picLocks noChangeAspect="1"/>
          </p:cNvPicPr>
          <p:nvPr/>
        </p:nvPicPr>
        <p:blipFill>
          <a:blip r:embed="rId2"/>
          <a:stretch>
            <a:fillRect/>
          </a:stretch>
        </p:blipFill>
        <p:spPr>
          <a:xfrm>
            <a:off x="987241" y="2459246"/>
            <a:ext cx="7169517" cy="457240"/>
          </a:xfrm>
          <a:prstGeom prst="rect">
            <a:avLst/>
          </a:prstGeom>
        </p:spPr>
      </p:pic>
      <p:pic>
        <p:nvPicPr>
          <p:cNvPr id="8" name="Picture 7">
            <a:extLst>
              <a:ext uri="{FF2B5EF4-FFF2-40B4-BE49-F238E27FC236}">
                <a16:creationId xmlns:a16="http://schemas.microsoft.com/office/drawing/2014/main" id="{B06A8292-C3CE-416F-A18F-3499257D99D1}"/>
              </a:ext>
            </a:extLst>
          </p:cNvPr>
          <p:cNvPicPr>
            <a:picLocks noChangeAspect="1"/>
          </p:cNvPicPr>
          <p:nvPr/>
        </p:nvPicPr>
        <p:blipFill>
          <a:blip r:embed="rId3"/>
          <a:stretch>
            <a:fillRect/>
          </a:stretch>
        </p:blipFill>
        <p:spPr>
          <a:xfrm>
            <a:off x="1182688" y="3699332"/>
            <a:ext cx="5751512" cy="1932758"/>
          </a:xfrm>
          <a:prstGeom prst="rect">
            <a:avLst/>
          </a:prstGeom>
        </p:spPr>
      </p:pic>
      <p:sp>
        <p:nvSpPr>
          <p:cNvPr id="10" name="TextBox 9">
            <a:extLst>
              <a:ext uri="{FF2B5EF4-FFF2-40B4-BE49-F238E27FC236}">
                <a16:creationId xmlns:a16="http://schemas.microsoft.com/office/drawing/2014/main" id="{E193265D-46E1-4338-8978-D1DFAFC1B4FA}"/>
              </a:ext>
            </a:extLst>
          </p:cNvPr>
          <p:cNvSpPr txBox="1"/>
          <p:nvPr/>
        </p:nvSpPr>
        <p:spPr>
          <a:xfrm>
            <a:off x="271462" y="5467495"/>
            <a:ext cx="7723188" cy="769441"/>
          </a:xfrm>
          <a:prstGeom prst="rect">
            <a:avLst/>
          </a:prstGeom>
          <a:noFill/>
        </p:spPr>
        <p:txBody>
          <a:bodyPr wrap="square">
            <a:spAutoFit/>
          </a:bodyPr>
          <a:lstStyle/>
          <a:p>
            <a:r>
              <a:rPr lang="en-US" sz="2400" dirty="0"/>
              <a:t>      </a:t>
            </a:r>
            <a:r>
              <a:rPr lang="en-US" sz="2000" dirty="0"/>
              <a:t>Since censoring is </a:t>
            </a:r>
            <a:r>
              <a:rPr lang="en-US" sz="2000" dirty="0" err="1"/>
              <a:t>noninformaive</a:t>
            </a:r>
            <a:r>
              <a:rPr lang="en-US" sz="2000" dirty="0"/>
              <a:t>, the first term can be regarded as constant</a:t>
            </a:r>
            <a:endParaRPr lang="en-US" sz="2400" dirty="0"/>
          </a:p>
        </p:txBody>
      </p:sp>
      <p:pic>
        <p:nvPicPr>
          <p:cNvPr id="11" name="Picture 10">
            <a:extLst>
              <a:ext uri="{FF2B5EF4-FFF2-40B4-BE49-F238E27FC236}">
                <a16:creationId xmlns:a16="http://schemas.microsoft.com/office/drawing/2014/main" id="{45A44BFB-C642-474A-925D-EB083A86A104}"/>
              </a:ext>
            </a:extLst>
          </p:cNvPr>
          <p:cNvPicPr>
            <a:picLocks noChangeAspect="1"/>
          </p:cNvPicPr>
          <p:nvPr/>
        </p:nvPicPr>
        <p:blipFill>
          <a:blip r:embed="rId4"/>
          <a:stretch>
            <a:fillRect/>
          </a:stretch>
        </p:blipFill>
        <p:spPr>
          <a:xfrm>
            <a:off x="3154177" y="5967226"/>
            <a:ext cx="3754623" cy="830997"/>
          </a:xfrm>
          <a:prstGeom prst="rect">
            <a:avLst/>
          </a:prstGeom>
        </p:spPr>
      </p:pic>
    </p:spTree>
    <p:extLst>
      <p:ext uri="{BB962C8B-B14F-4D97-AF65-F5344CB8AC3E}">
        <p14:creationId xmlns:p14="http://schemas.microsoft.com/office/powerpoint/2010/main" val="2849172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02733"/>
            <a:ext cx="8229600" cy="1143000"/>
          </a:xfrm>
        </p:spPr>
        <p:txBody>
          <a:bodyPr>
            <a:normAutofit fontScale="90000"/>
          </a:bodyPr>
          <a:lstStyle/>
          <a:p>
            <a:pPr>
              <a:defRPr/>
            </a:pPr>
            <a:r>
              <a:rPr lang="en-US" altLang="en-US" dirty="0">
                <a:latin typeface="Helvetica" panose="020B0604020202020204" pitchFamily="34" charset="0"/>
              </a:rPr>
              <a:t>Likelihood Construction: </a:t>
            </a:r>
            <a:r>
              <a:rPr lang="en-US" altLang="en-US" sz="4400" dirty="0"/>
              <a:t>random censoring</a:t>
            </a:r>
            <a:r>
              <a:rPr lang="en-US" altLang="en-US" dirty="0">
                <a:latin typeface="Helvetica" panose="020B0604020202020204" pitchFamily="34" charset="0"/>
              </a:rPr>
              <a:t>  </a:t>
            </a:r>
            <a:endParaRPr lang="en-US" dirty="0"/>
          </a:p>
        </p:txBody>
      </p:sp>
      <p:sp>
        <p:nvSpPr>
          <p:cNvPr id="3" name="Content Placeholder 2"/>
          <p:cNvSpPr>
            <a:spLocks noGrp="1"/>
          </p:cNvSpPr>
          <p:nvPr>
            <p:ph idx="1"/>
          </p:nvPr>
        </p:nvSpPr>
        <p:spPr>
          <a:xfrm>
            <a:off x="685800" y="1897593"/>
            <a:ext cx="7772400" cy="4114800"/>
          </a:xfrm>
        </p:spPr>
        <p:txBody>
          <a:bodyPr/>
          <a:lstStyle/>
          <a:p>
            <a:pPr>
              <a:defRPr/>
            </a:pPr>
            <a:r>
              <a:rPr lang="en-US" sz="2000" dirty="0"/>
              <a:t>Alternative expression using hazard and cumulative hazard functions</a:t>
            </a:r>
          </a:p>
          <a:p>
            <a:pPr>
              <a:defRPr/>
            </a:pPr>
            <a:r>
              <a:rPr lang="en-US" sz="2000" dirty="0"/>
              <a:t>Using relationship between h(t), f(t), H(t) and S(t),</a:t>
            </a:r>
          </a:p>
          <a:p>
            <a:pPr lvl="1"/>
            <a:r>
              <a:rPr lang="en-US" altLang="en-US" sz="2000" dirty="0"/>
              <a:t>h(t)=f(t)/S(t)  =&gt; f(t) = h(t)S(t)</a:t>
            </a:r>
          </a:p>
          <a:p>
            <a:pPr lvl="1"/>
            <a:r>
              <a:rPr lang="en-US" altLang="en-US" sz="2000" dirty="0"/>
              <a:t>H(t)=-ln[S(t)]  =&gt; S(t) = exp[-H(t)]</a:t>
            </a:r>
          </a:p>
          <a:p>
            <a:pPr lvl="1"/>
            <a:r>
              <a:rPr lang="en-US" altLang="en-US" sz="2000" dirty="0"/>
              <a:t>h(t)=</a:t>
            </a:r>
            <a:r>
              <a:rPr lang="en-US" altLang="en-US" sz="2000" dirty="0" err="1"/>
              <a:t>dH</a:t>
            </a:r>
            <a:r>
              <a:rPr lang="en-US" altLang="en-US" sz="2000" dirty="0"/>
              <a:t>(t)/dt </a:t>
            </a:r>
          </a:p>
          <a:p>
            <a:pPr marL="457200" lvl="1" indent="0">
              <a:buNone/>
            </a:pPr>
            <a:endParaRPr lang="en-US" altLang="en-US" sz="2000" dirty="0"/>
          </a:p>
          <a:p>
            <a:pPr marL="457200" lvl="1" indent="0">
              <a:buNone/>
            </a:pPr>
            <a:r>
              <a:rPr lang="en-US" altLang="en-US" sz="2000" dirty="0"/>
              <a:t>We can get </a:t>
            </a:r>
          </a:p>
        </p:txBody>
      </p:sp>
      <p:graphicFrame>
        <p:nvGraphicFramePr>
          <p:cNvPr id="23557" name="Object 5"/>
          <p:cNvGraphicFramePr>
            <a:graphicFrameLocks noChangeAspect="1"/>
          </p:cNvGraphicFramePr>
          <p:nvPr>
            <p:extLst>
              <p:ext uri="{D42A27DB-BD31-4B8C-83A1-F6EECF244321}">
                <p14:modId xmlns:p14="http://schemas.microsoft.com/office/powerpoint/2010/main" val="2949080809"/>
              </p:ext>
            </p:extLst>
          </p:nvPr>
        </p:nvGraphicFramePr>
        <p:xfrm>
          <a:off x="1320800" y="5029200"/>
          <a:ext cx="3657600" cy="584200"/>
        </p:xfrm>
        <a:graphic>
          <a:graphicData uri="http://schemas.openxmlformats.org/presentationml/2006/ole">
            <mc:AlternateContent xmlns:mc="http://schemas.openxmlformats.org/markup-compatibility/2006">
              <mc:Choice xmlns:v="urn:schemas-microsoft-com:vml" Requires="v">
                <p:oleObj spid="_x0000_s28755" name="Equation" r:id="rId3" imgW="1828800" imgH="291960" progId="Equation.3">
                  <p:embed/>
                </p:oleObj>
              </mc:Choice>
              <mc:Fallback>
                <p:oleObj name="Equation" r:id="rId3" imgW="1828800" imgH="291960" progId="Equation.3">
                  <p:embed/>
                  <p:pic>
                    <p:nvPicPr>
                      <p:cNvPr id="235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5029200"/>
                        <a:ext cx="365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0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609600"/>
            <a:ext cx="8229600" cy="1143000"/>
          </a:xfrm>
        </p:spPr>
        <p:txBody>
          <a:bodyPr/>
          <a:lstStyle/>
          <a:p>
            <a:r>
              <a:rPr lang="en-US" sz="2800" dirty="0"/>
              <a:t>	 How to contact me	</a:t>
            </a:r>
          </a:p>
        </p:txBody>
      </p:sp>
      <p:sp>
        <p:nvSpPr>
          <p:cNvPr id="5123" name="Rectangle 3"/>
          <p:cNvSpPr>
            <a:spLocks noGrp="1" noChangeArrowheads="1"/>
          </p:cNvSpPr>
          <p:nvPr>
            <p:ph type="body" idx="1"/>
          </p:nvPr>
        </p:nvSpPr>
        <p:spPr>
          <a:xfrm>
            <a:off x="533400" y="2133600"/>
            <a:ext cx="8229600" cy="4525963"/>
          </a:xfrm>
        </p:spPr>
        <p:txBody>
          <a:bodyPr/>
          <a:lstStyle/>
          <a:p>
            <a:pPr lvl="2"/>
            <a:r>
              <a:rPr lang="en-US" dirty="0"/>
              <a:t>Email is best: </a:t>
            </a:r>
            <a:r>
              <a:rPr lang="en-US" dirty="0">
                <a:hlinkClick r:id="rId3"/>
              </a:rPr>
              <a:t>lhqi@ucdavis.edu</a:t>
            </a:r>
            <a:endParaRPr lang="en-US" dirty="0"/>
          </a:p>
          <a:p>
            <a:pPr lvl="2"/>
            <a:r>
              <a:rPr lang="en-US" dirty="0"/>
              <a:t>Phone: 530-754-9234</a:t>
            </a:r>
          </a:p>
          <a:p>
            <a:pPr lvl="2"/>
            <a:r>
              <a:rPr lang="en-US" dirty="0"/>
              <a:t>Office hour: email for an appointment</a:t>
            </a:r>
          </a:p>
          <a:p>
            <a:pPr lvl="2">
              <a:buFont typeface="Wingdings" pitchFamily="2" charset="2"/>
              <a:buNone/>
            </a:pPr>
            <a:endParaRPr lang="en-US" dirty="0"/>
          </a:p>
        </p:txBody>
      </p:sp>
      <p:sp>
        <p:nvSpPr>
          <p:cNvPr id="2" name="Slide Number Placeholder 1">
            <a:extLst>
              <a:ext uri="{FF2B5EF4-FFF2-40B4-BE49-F238E27FC236}">
                <a16:creationId xmlns:a16="http://schemas.microsoft.com/office/drawing/2014/main" id="{B7D3434E-B0A8-491E-8837-C1280ED7AA81}"/>
              </a:ext>
            </a:extLst>
          </p:cNvPr>
          <p:cNvSpPr>
            <a:spLocks noGrp="1"/>
          </p:cNvSpPr>
          <p:nvPr>
            <p:ph type="sldNum" sz="quarter" idx="12"/>
          </p:nvPr>
        </p:nvSpPr>
        <p:spPr/>
        <p:txBody>
          <a:bodyPr/>
          <a:lstStyle/>
          <a:p>
            <a:fld id="{6BE01D46-CD45-4358-B783-23D7B5182985}"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7A1A-09D2-46A4-9B14-0086A93CDF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1F20FA-134B-4A44-9244-0865CE6321F5}"/>
              </a:ext>
            </a:extLst>
          </p:cNvPr>
          <p:cNvSpPr>
            <a:spLocks noGrp="1"/>
          </p:cNvSpPr>
          <p:nvPr>
            <p:ph idx="1"/>
          </p:nvPr>
        </p:nvSpPr>
        <p:spPr/>
        <p:txBody>
          <a:bodyPr/>
          <a:lstStyle/>
          <a:p>
            <a:pPr marL="0" indent="0">
              <a:buNone/>
            </a:pPr>
            <a:r>
              <a:rPr lang="en-US" sz="5400" dirty="0"/>
              <a:t>Life table</a:t>
            </a:r>
          </a:p>
        </p:txBody>
      </p:sp>
      <p:sp>
        <p:nvSpPr>
          <p:cNvPr id="4" name="Slide Number Placeholder 3">
            <a:extLst>
              <a:ext uri="{FF2B5EF4-FFF2-40B4-BE49-F238E27FC236}">
                <a16:creationId xmlns:a16="http://schemas.microsoft.com/office/drawing/2014/main" id="{1FD638EF-EBAC-4A5B-8A1B-603776BD1454}"/>
              </a:ext>
            </a:extLst>
          </p:cNvPr>
          <p:cNvSpPr>
            <a:spLocks noGrp="1"/>
          </p:cNvSpPr>
          <p:nvPr>
            <p:ph type="sldNum" sz="quarter" idx="12"/>
          </p:nvPr>
        </p:nvSpPr>
        <p:spPr/>
        <p:txBody>
          <a:bodyPr/>
          <a:lstStyle/>
          <a:p>
            <a:fld id="{6BE01D46-CD45-4358-B783-23D7B5182985}" type="slidenum">
              <a:rPr lang="en-US" smtClean="0"/>
              <a:pPr/>
              <a:t>20</a:t>
            </a:fld>
            <a:endParaRPr lang="en-US"/>
          </a:p>
        </p:txBody>
      </p:sp>
    </p:spTree>
    <p:extLst>
      <p:ext uri="{BB962C8B-B14F-4D97-AF65-F5344CB8AC3E}">
        <p14:creationId xmlns:p14="http://schemas.microsoft.com/office/powerpoint/2010/main" val="3568759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33"/>
            <a:ext cx="6471036" cy="443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7F83A17F-DEDB-4E71-97FF-55972630F7D5}"/>
              </a:ext>
            </a:extLst>
          </p:cNvPr>
          <p:cNvSpPr txBox="1"/>
          <p:nvPr/>
        </p:nvSpPr>
        <p:spPr>
          <a:xfrm>
            <a:off x="1295400" y="6096000"/>
            <a:ext cx="4572000" cy="461665"/>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id="{C5ECDE29-23C6-46A8-99A2-378F0B8CDB0E}"/>
              </a:ext>
            </a:extLst>
          </p:cNvPr>
          <p:cNvSpPr txBox="1"/>
          <p:nvPr/>
        </p:nvSpPr>
        <p:spPr>
          <a:xfrm>
            <a:off x="381000" y="4572000"/>
            <a:ext cx="3886200" cy="2431435"/>
          </a:xfrm>
          <a:prstGeom prst="rect">
            <a:avLst/>
          </a:prstGeom>
          <a:noFill/>
        </p:spPr>
        <p:txBody>
          <a:bodyPr wrap="square">
            <a:spAutoFit/>
          </a:bodyPr>
          <a:lstStyle/>
          <a:p>
            <a:r>
              <a:rPr lang="en-US" sz="1600" dirty="0"/>
              <a:t>In 1693 Edmond Halley constructed a life table or more correctly, as noted by Greenwood (1941, 1943), a population table. It was based on data collected for the years 1687–1691 from the city of Breslau, which is now called </a:t>
            </a:r>
            <a:r>
              <a:rPr lang="en-US" sz="1600" dirty="0" err="1"/>
              <a:t>Wrocław</a:t>
            </a:r>
            <a:r>
              <a:rPr lang="en-US" sz="1600" dirty="0"/>
              <a:t>, by the Protestant pastor of the town, Caspar Neumann. </a:t>
            </a:r>
          </a:p>
          <a:p>
            <a:endParaRPr lang="en-US" dirty="0"/>
          </a:p>
        </p:txBody>
      </p:sp>
      <p:sp>
        <p:nvSpPr>
          <p:cNvPr id="10" name="TextBox 9">
            <a:extLst>
              <a:ext uri="{FF2B5EF4-FFF2-40B4-BE49-F238E27FC236}">
                <a16:creationId xmlns:a16="http://schemas.microsoft.com/office/drawing/2014/main" id="{845938FC-BA10-4941-B870-B1C8664743C4}"/>
              </a:ext>
            </a:extLst>
          </p:cNvPr>
          <p:cNvSpPr txBox="1"/>
          <p:nvPr/>
        </p:nvSpPr>
        <p:spPr>
          <a:xfrm>
            <a:off x="4343400" y="4602332"/>
            <a:ext cx="4572000" cy="2062103"/>
          </a:xfrm>
          <a:prstGeom prst="rect">
            <a:avLst/>
          </a:prstGeom>
          <a:noFill/>
        </p:spPr>
        <p:txBody>
          <a:bodyPr wrap="square">
            <a:spAutoFit/>
          </a:bodyPr>
          <a:lstStyle/>
          <a:p>
            <a:r>
              <a:rPr lang="en-US" sz="1600" dirty="0"/>
              <a:t>The table shows the number of lives at various ages, specified as ‘Age Curt.’ or ‘age current’. The appellation ‘1 age current’, for example, means that the individual is in his first year of life so the first birthday has yet to be reached. Ages 1–84 years appear along with the number alive at each of those ages, all arranged in groups of 7.</a:t>
            </a:r>
          </a:p>
        </p:txBody>
      </p:sp>
      <p:pic>
        <p:nvPicPr>
          <p:cNvPr id="13" name="Picture 12" descr="A picture containing person, oven, old, standing&#10;&#10;Description automatically generated">
            <a:extLst>
              <a:ext uri="{FF2B5EF4-FFF2-40B4-BE49-F238E27FC236}">
                <a16:creationId xmlns:a16="http://schemas.microsoft.com/office/drawing/2014/main" id="{D49E640F-F954-47B5-85B4-25AF83D6C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555596"/>
            <a:ext cx="1924050" cy="2371725"/>
          </a:xfrm>
          <a:prstGeom prst="rect">
            <a:avLst/>
          </a:prstGeom>
        </p:spPr>
      </p:pic>
      <p:sp>
        <p:nvSpPr>
          <p:cNvPr id="16" name="TextBox 15">
            <a:extLst>
              <a:ext uri="{FF2B5EF4-FFF2-40B4-BE49-F238E27FC236}">
                <a16:creationId xmlns:a16="http://schemas.microsoft.com/office/drawing/2014/main" id="{20A28840-4EBC-4DD5-BF26-BE1B3346D86C}"/>
              </a:ext>
            </a:extLst>
          </p:cNvPr>
          <p:cNvSpPr txBox="1"/>
          <p:nvPr/>
        </p:nvSpPr>
        <p:spPr>
          <a:xfrm>
            <a:off x="6282267" y="3287773"/>
            <a:ext cx="2667000" cy="954107"/>
          </a:xfrm>
          <a:prstGeom prst="rect">
            <a:avLst/>
          </a:prstGeom>
          <a:noFill/>
        </p:spPr>
        <p:txBody>
          <a:bodyPr wrap="square">
            <a:spAutoFit/>
          </a:bodyPr>
          <a:lstStyle/>
          <a:p>
            <a:r>
              <a:rPr lang="en-US" sz="1400" dirty="0"/>
              <a:t>Ref: David R. Bellhouse. A new look at Halley’s life table. J. R. Statist. Soc. A (2011) 174, Part 3, pp. 823–832</a:t>
            </a:r>
          </a:p>
        </p:txBody>
      </p:sp>
    </p:spTree>
    <p:extLst>
      <p:ext uri="{BB962C8B-B14F-4D97-AF65-F5344CB8AC3E}">
        <p14:creationId xmlns:p14="http://schemas.microsoft.com/office/powerpoint/2010/main" val="180576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7A1A-09D2-46A4-9B14-0086A93CDF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1F20FA-134B-4A44-9244-0865CE6321F5}"/>
              </a:ext>
            </a:extLst>
          </p:cNvPr>
          <p:cNvSpPr>
            <a:spLocks noGrp="1"/>
          </p:cNvSpPr>
          <p:nvPr>
            <p:ph idx="1"/>
          </p:nvPr>
        </p:nvSpPr>
        <p:spPr/>
        <p:txBody>
          <a:bodyPr/>
          <a:lstStyle/>
          <a:p>
            <a:r>
              <a:rPr lang="en-US" sz="2800" dirty="0"/>
              <a:t>Life table</a:t>
            </a:r>
          </a:p>
          <a:p>
            <a:pPr lvl="1"/>
            <a:r>
              <a:rPr lang="en-US" sz="2000" b="0" i="0" dirty="0">
                <a:effectLst/>
                <a:latin typeface="Arial" panose="020B0604020202020204" pitchFamily="34" charset="0"/>
              </a:rPr>
              <a:t>In </a:t>
            </a:r>
            <a:r>
              <a:rPr lang="en-US" sz="2000" b="0" i="0" strike="noStrike" dirty="0">
                <a:effectLst/>
                <a:latin typeface="Arial" panose="020B0604020202020204" pitchFamily="34" charset="0"/>
                <a:hlinkClick r:id="rId2" tooltip="Actuarial science">
                  <a:extLst>
                    <a:ext uri="{A12FA001-AC4F-418D-AE19-62706E023703}">
                      <ahyp:hlinkClr xmlns:ahyp="http://schemas.microsoft.com/office/drawing/2018/hyperlinkcolor" val="tx"/>
                    </a:ext>
                  </a:extLst>
                </a:hlinkClick>
              </a:rPr>
              <a:t>actuarial science</a:t>
            </a:r>
            <a:r>
              <a:rPr lang="en-US" sz="2000" b="0" i="0" dirty="0">
                <a:effectLst/>
                <a:latin typeface="Arial" panose="020B0604020202020204" pitchFamily="34" charset="0"/>
              </a:rPr>
              <a:t> and </a:t>
            </a:r>
            <a:r>
              <a:rPr lang="en-US" sz="2000" b="0" i="0" strike="noStrike" dirty="0">
                <a:effectLst/>
                <a:latin typeface="Arial" panose="020B0604020202020204" pitchFamily="34" charset="0"/>
                <a:hlinkClick r:id="rId3" tooltip="Demography">
                  <a:extLst>
                    <a:ext uri="{A12FA001-AC4F-418D-AE19-62706E023703}">
                      <ahyp:hlinkClr xmlns:ahyp="http://schemas.microsoft.com/office/drawing/2018/hyperlinkcolor" val="tx"/>
                    </a:ext>
                  </a:extLst>
                </a:hlinkClick>
              </a:rPr>
              <a:t>demography</a:t>
            </a:r>
            <a:r>
              <a:rPr lang="en-US" sz="2000" b="0" i="0" dirty="0">
                <a:effectLst/>
                <a:latin typeface="Arial" panose="020B0604020202020204" pitchFamily="34" charset="0"/>
              </a:rPr>
              <a:t>, a </a:t>
            </a:r>
            <a:r>
              <a:rPr lang="en-US" sz="2000" b="1" i="0" dirty="0">
                <a:effectLst/>
                <a:latin typeface="Arial" panose="020B0604020202020204" pitchFamily="34" charset="0"/>
              </a:rPr>
              <a:t>life table</a:t>
            </a:r>
            <a:r>
              <a:rPr lang="en-US" sz="2000" b="0" i="0" dirty="0">
                <a:effectLst/>
                <a:latin typeface="Arial" panose="020B0604020202020204" pitchFamily="34" charset="0"/>
              </a:rPr>
              <a:t> (also called a </a:t>
            </a:r>
            <a:r>
              <a:rPr lang="en-US" sz="2000" b="1" i="0" dirty="0">
                <a:effectLst/>
                <a:latin typeface="Arial" panose="020B0604020202020204" pitchFamily="34" charset="0"/>
              </a:rPr>
              <a:t>mortality table</a:t>
            </a:r>
            <a:r>
              <a:rPr lang="en-US" sz="2000" b="0" i="0" dirty="0">
                <a:effectLst/>
                <a:latin typeface="Arial" panose="020B0604020202020204" pitchFamily="34" charset="0"/>
              </a:rPr>
              <a:t> or </a:t>
            </a:r>
            <a:r>
              <a:rPr lang="en-US" sz="2000" b="1" i="0" dirty="0">
                <a:effectLst/>
                <a:latin typeface="Arial" panose="020B0604020202020204" pitchFamily="34" charset="0"/>
              </a:rPr>
              <a:t>actuarial table</a:t>
            </a:r>
            <a:r>
              <a:rPr lang="en-US" sz="2000" b="0" i="0" dirty="0">
                <a:effectLst/>
                <a:latin typeface="Arial" panose="020B0604020202020204" pitchFamily="34" charset="0"/>
              </a:rPr>
              <a:t>) is a table which shows, for each age, what the probability is that a person of that age will die before their next birthday ("probability of </a:t>
            </a:r>
            <a:r>
              <a:rPr lang="en-US" sz="2000" b="0" i="0" strike="noStrike" dirty="0">
                <a:effectLst/>
                <a:latin typeface="Arial" panose="020B0604020202020204" pitchFamily="34" charset="0"/>
                <a:hlinkClick r:id="rId4" tooltip="Death">
                  <a:extLst>
                    <a:ext uri="{A12FA001-AC4F-418D-AE19-62706E023703}">
                      <ahyp:hlinkClr xmlns:ahyp="http://schemas.microsoft.com/office/drawing/2018/hyperlinkcolor" val="tx"/>
                    </a:ext>
                  </a:extLst>
                </a:hlinkClick>
              </a:rPr>
              <a:t>death</a:t>
            </a:r>
            <a:r>
              <a:rPr lang="en-US" sz="2000" b="0" i="0" dirty="0">
                <a:effectLst/>
                <a:latin typeface="Arial" panose="020B0604020202020204" pitchFamily="34" charset="0"/>
              </a:rPr>
              <a:t>"). </a:t>
            </a:r>
            <a:r>
              <a:rPr lang="en-US" sz="2000" dirty="0">
                <a:latin typeface="Arial" panose="020B0604020202020204" pitchFamily="34" charset="0"/>
              </a:rPr>
              <a:t>(Wiki)</a:t>
            </a:r>
            <a:endParaRPr lang="en-US" sz="2000" dirty="0"/>
          </a:p>
        </p:txBody>
      </p:sp>
      <p:sp>
        <p:nvSpPr>
          <p:cNvPr id="4" name="Slide Number Placeholder 3">
            <a:extLst>
              <a:ext uri="{FF2B5EF4-FFF2-40B4-BE49-F238E27FC236}">
                <a16:creationId xmlns:a16="http://schemas.microsoft.com/office/drawing/2014/main" id="{1FD638EF-EBAC-4A5B-8A1B-603776BD1454}"/>
              </a:ext>
            </a:extLst>
          </p:cNvPr>
          <p:cNvSpPr>
            <a:spLocks noGrp="1"/>
          </p:cNvSpPr>
          <p:nvPr>
            <p:ph type="sldNum" sz="quarter" idx="12"/>
          </p:nvPr>
        </p:nvSpPr>
        <p:spPr/>
        <p:txBody>
          <a:bodyPr/>
          <a:lstStyle/>
          <a:p>
            <a:fld id="{6BE01D46-CD45-4358-B783-23D7B5182985}" type="slidenum">
              <a:rPr lang="en-US" smtClean="0"/>
              <a:pPr/>
              <a:t>22</a:t>
            </a:fld>
            <a:endParaRPr lang="en-US"/>
          </a:p>
        </p:txBody>
      </p:sp>
    </p:spTree>
    <p:extLst>
      <p:ext uri="{BB962C8B-B14F-4D97-AF65-F5344CB8AC3E}">
        <p14:creationId xmlns:p14="http://schemas.microsoft.com/office/powerpoint/2010/main" val="1805987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95400" y="990600"/>
            <a:ext cx="6781800" cy="762000"/>
          </a:xfrm>
        </p:spPr>
        <p:txBody>
          <a:bodyPr>
            <a:normAutofit fontScale="90000"/>
          </a:bodyPr>
          <a:lstStyle/>
          <a:p>
            <a:pPr eaLnBrk="1" hangingPunct="1">
              <a:defRPr/>
            </a:pPr>
            <a:br>
              <a:rPr lang="en-GB" altLang="en-US" dirty="0"/>
            </a:br>
            <a:r>
              <a:rPr lang="en-GB" altLang="en-US" b="1" dirty="0">
                <a:latin typeface="Helvetica" panose="020B0604020202020204" pitchFamily="34" charset="0"/>
              </a:rPr>
              <a:t>Life tables</a:t>
            </a:r>
            <a:r>
              <a:rPr lang="en-GB" altLang="en-US" dirty="0"/>
              <a:t> </a:t>
            </a:r>
          </a:p>
        </p:txBody>
      </p:sp>
      <p:sp>
        <p:nvSpPr>
          <p:cNvPr id="8195" name="Rectangle 3"/>
          <p:cNvSpPr>
            <a:spLocks noGrp="1" noChangeArrowheads="1"/>
          </p:cNvSpPr>
          <p:nvPr>
            <p:ph type="body" idx="1"/>
          </p:nvPr>
        </p:nvSpPr>
        <p:spPr/>
        <p:txBody>
          <a:bodyPr/>
          <a:lstStyle/>
          <a:p>
            <a:pPr marL="0" indent="0" eaLnBrk="1" hangingPunct="1"/>
            <a:r>
              <a:rPr lang="en-GB" altLang="en-US" sz="2400" dirty="0"/>
              <a:t>  </a:t>
            </a:r>
            <a:r>
              <a:rPr lang="en-GB" altLang="en-US" sz="2800" dirty="0"/>
              <a:t>For use with a cohort of data</a:t>
            </a:r>
          </a:p>
          <a:p>
            <a:pPr marL="0" indent="0" eaLnBrk="1" hangingPunct="1"/>
            <a:r>
              <a:rPr lang="en-GB" altLang="en-US" sz="2800" dirty="0"/>
              <a:t>  Often following from the birth of the first member to the death of the last</a:t>
            </a:r>
          </a:p>
          <a:p>
            <a:pPr marL="0" indent="0" eaLnBrk="1" hangingPunct="1"/>
            <a:r>
              <a:rPr lang="en-GB" altLang="en-US" sz="2800" dirty="0"/>
              <a:t>  Reasonable way to list any survival data</a:t>
            </a:r>
          </a:p>
        </p:txBody>
      </p:sp>
    </p:spTree>
    <p:extLst>
      <p:ext uri="{BB962C8B-B14F-4D97-AF65-F5344CB8AC3E}">
        <p14:creationId xmlns:p14="http://schemas.microsoft.com/office/powerpoint/2010/main" val="1263922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079D-A358-4080-B9DC-D6758F984389}"/>
              </a:ext>
            </a:extLst>
          </p:cNvPr>
          <p:cNvSpPr>
            <a:spLocks noGrp="1"/>
          </p:cNvSpPr>
          <p:nvPr>
            <p:ph type="title"/>
          </p:nvPr>
        </p:nvSpPr>
        <p:spPr/>
        <p:txBody>
          <a:bodyPr/>
          <a:lstStyle/>
          <a:p>
            <a:r>
              <a:rPr lang="en-US" b="1" dirty="0"/>
              <a:t>Life table analysis</a:t>
            </a:r>
          </a:p>
        </p:txBody>
      </p:sp>
      <p:sp>
        <p:nvSpPr>
          <p:cNvPr id="3" name="Content Placeholder 2">
            <a:extLst>
              <a:ext uri="{FF2B5EF4-FFF2-40B4-BE49-F238E27FC236}">
                <a16:creationId xmlns:a16="http://schemas.microsoft.com/office/drawing/2014/main" id="{C653D2EE-AF6F-4569-A85D-DE3627999F84}"/>
              </a:ext>
            </a:extLst>
          </p:cNvPr>
          <p:cNvSpPr>
            <a:spLocks noGrp="1"/>
          </p:cNvSpPr>
          <p:nvPr>
            <p:ph idx="1"/>
          </p:nvPr>
        </p:nvSpPr>
        <p:spPr/>
        <p:txBody>
          <a:bodyPr/>
          <a:lstStyle/>
          <a:p>
            <a:pPr marL="0" indent="0">
              <a:buNone/>
            </a:pPr>
            <a:r>
              <a:rPr lang="en-US" sz="2000" dirty="0"/>
              <a:t>Life table:</a:t>
            </a:r>
          </a:p>
          <a:p>
            <a:r>
              <a:rPr lang="en-US" sz="2000" dirty="0"/>
              <a:t> A life table presents the proportion surviving, the cumulative hazard function, and the hazard rates of a large group of subjects followed over time. </a:t>
            </a:r>
          </a:p>
          <a:p>
            <a:r>
              <a:rPr lang="en-US" sz="2000" dirty="0"/>
              <a:t>The analysis accounts for subjects who die (fail) as well as subjects who are censored (withdrawn). </a:t>
            </a:r>
          </a:p>
          <a:p>
            <a:r>
              <a:rPr lang="en-US" sz="2000" dirty="0"/>
              <a:t>The life-table method competes with the Kaplan-Meier product-limit method as a technique for survival analysis. </a:t>
            </a:r>
          </a:p>
          <a:p>
            <a:r>
              <a:rPr lang="en-US" sz="2000" dirty="0"/>
              <a:t>The life-table method was developed first, but the Kaplan-Meier method has been shown to be superior and with the advent of computers is now the method of choice.</a:t>
            </a:r>
          </a:p>
        </p:txBody>
      </p:sp>
      <p:sp>
        <p:nvSpPr>
          <p:cNvPr id="4" name="Slide Number Placeholder 3">
            <a:extLst>
              <a:ext uri="{FF2B5EF4-FFF2-40B4-BE49-F238E27FC236}">
                <a16:creationId xmlns:a16="http://schemas.microsoft.com/office/drawing/2014/main" id="{36B33C42-B40E-4FC3-B4AE-2213D511B448}"/>
              </a:ext>
            </a:extLst>
          </p:cNvPr>
          <p:cNvSpPr>
            <a:spLocks noGrp="1"/>
          </p:cNvSpPr>
          <p:nvPr>
            <p:ph type="sldNum" sz="quarter" idx="12"/>
          </p:nvPr>
        </p:nvSpPr>
        <p:spPr/>
        <p:txBody>
          <a:bodyPr/>
          <a:lstStyle/>
          <a:p>
            <a:fld id="{6BE01D46-CD45-4358-B783-23D7B5182985}" type="slidenum">
              <a:rPr lang="en-US" smtClean="0"/>
              <a:pPr/>
              <a:t>24</a:t>
            </a:fld>
            <a:endParaRPr lang="en-US"/>
          </a:p>
        </p:txBody>
      </p:sp>
      <p:sp>
        <p:nvSpPr>
          <p:cNvPr id="6" name="TextBox 5">
            <a:extLst>
              <a:ext uri="{FF2B5EF4-FFF2-40B4-BE49-F238E27FC236}">
                <a16:creationId xmlns:a16="http://schemas.microsoft.com/office/drawing/2014/main" id="{AC143972-4A2C-44BE-AA66-C2314CEF7AA7}"/>
              </a:ext>
            </a:extLst>
          </p:cNvPr>
          <p:cNvSpPr txBox="1"/>
          <p:nvPr/>
        </p:nvSpPr>
        <p:spPr>
          <a:xfrm>
            <a:off x="914400" y="5920472"/>
            <a:ext cx="7648575" cy="646331"/>
          </a:xfrm>
          <a:prstGeom prst="rect">
            <a:avLst/>
          </a:prstGeom>
          <a:noFill/>
        </p:spPr>
        <p:txBody>
          <a:bodyPr wrap="square">
            <a:spAutoFit/>
          </a:bodyPr>
          <a:lstStyle/>
          <a:p>
            <a:r>
              <a:rPr lang="en-US" sz="1800" dirty="0"/>
              <a:t>https://ncss-wpengine.netdna-ssl.com/wp-content/themes/ncss/pdf/Procedures/NCSS/Life-Table_Analysis.pdf</a:t>
            </a:r>
          </a:p>
        </p:txBody>
      </p:sp>
    </p:spTree>
    <p:extLst>
      <p:ext uri="{BB962C8B-B14F-4D97-AF65-F5344CB8AC3E}">
        <p14:creationId xmlns:p14="http://schemas.microsoft.com/office/powerpoint/2010/main" val="1450626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altLang="en-US" b="1" dirty="0">
                <a:latin typeface="Helvetica" pitchFamily="34" charset="0"/>
              </a:rPr>
              <a:t>Rewrite survival function</a:t>
            </a:r>
          </a:p>
        </p:txBody>
      </p:sp>
      <p:sp>
        <p:nvSpPr>
          <p:cNvPr id="9219" name="Rectangle 3"/>
          <p:cNvSpPr>
            <a:spLocks noGrp="1" noChangeArrowheads="1"/>
          </p:cNvSpPr>
          <p:nvPr>
            <p:ph type="body" idx="1"/>
          </p:nvPr>
        </p:nvSpPr>
        <p:spPr/>
        <p:txBody>
          <a:bodyPr/>
          <a:lstStyle/>
          <a:p>
            <a:pPr eaLnBrk="1" hangingPunct="1"/>
            <a:r>
              <a:rPr lang="en-US" altLang="en-US" sz="2400" dirty="0"/>
              <a:t>S(t)=P(T&gt;t)</a:t>
            </a:r>
            <a:br>
              <a:rPr lang="en-US" altLang="en-US" sz="2400" dirty="0"/>
            </a:br>
            <a:r>
              <a:rPr lang="en-US" altLang="en-US" sz="2400" dirty="0"/>
              <a:t>      =P(T&gt;t1)*P(T&gt;</a:t>
            </a:r>
            <a:r>
              <a:rPr lang="en-US" altLang="en-US" sz="2400" dirty="0" err="1"/>
              <a:t>t|T</a:t>
            </a:r>
            <a:r>
              <a:rPr lang="en-US" altLang="en-US" sz="2400" dirty="0"/>
              <a:t>&gt;t1)</a:t>
            </a:r>
            <a:br>
              <a:rPr lang="en-US" altLang="en-US" sz="2400" dirty="0"/>
            </a:br>
            <a:r>
              <a:rPr lang="en-US" altLang="en-US" sz="2400" dirty="0"/>
              <a:t>      =P(T&gt;t1)*P(T&gt;t2|T&gt;t1)*P(T&gt;</a:t>
            </a:r>
            <a:r>
              <a:rPr lang="en-US" altLang="en-US" sz="2400" dirty="0" err="1"/>
              <a:t>t|T</a:t>
            </a:r>
            <a:r>
              <a:rPr lang="en-US" altLang="en-US" sz="2400" dirty="0"/>
              <a:t>&gt;t2)</a:t>
            </a:r>
            <a:br>
              <a:rPr lang="en-US" altLang="en-US" sz="2400" dirty="0"/>
            </a:br>
            <a:r>
              <a:rPr lang="en-US" altLang="en-US" sz="2400" dirty="0"/>
              <a:t>      =……</a:t>
            </a:r>
            <a:br>
              <a:rPr lang="en-US" altLang="en-US" sz="2400" dirty="0"/>
            </a:br>
            <a:r>
              <a:rPr lang="en-US" altLang="en-US" sz="2400" dirty="0"/>
              <a:t>where t1&lt;t2&lt;t.</a:t>
            </a:r>
          </a:p>
          <a:p>
            <a:pPr eaLnBrk="1" hangingPunct="1"/>
            <a:r>
              <a:rPr lang="en-US" altLang="en-US" sz="2400" dirty="0"/>
              <a:t>The above expression is useful for survival data with censored observations. </a:t>
            </a:r>
          </a:p>
        </p:txBody>
      </p:sp>
    </p:spTree>
    <p:extLst>
      <p:ext uri="{BB962C8B-B14F-4D97-AF65-F5344CB8AC3E}">
        <p14:creationId xmlns:p14="http://schemas.microsoft.com/office/powerpoint/2010/main" val="1028899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b="1" dirty="0">
                <a:latin typeface="Helvetica" pitchFamily="34" charset="0"/>
              </a:rPr>
              <a:t>An example</a:t>
            </a:r>
          </a:p>
        </p:txBody>
      </p:sp>
      <p:sp>
        <p:nvSpPr>
          <p:cNvPr id="10243" name="Rectangle 3"/>
          <p:cNvSpPr>
            <a:spLocks noGrp="1" noChangeArrowheads="1"/>
          </p:cNvSpPr>
          <p:nvPr>
            <p:ph type="body" idx="1"/>
          </p:nvPr>
        </p:nvSpPr>
        <p:spPr/>
        <p:txBody>
          <a:bodyPr/>
          <a:lstStyle/>
          <a:p>
            <a:pPr eaLnBrk="1" hangingPunct="1"/>
            <a:r>
              <a:rPr lang="en-GB" altLang="en-US" dirty="0"/>
              <a:t>19 rats exposed to carcinogen, days to death reported as: 143, 164,188, 188, 190, 192, 206, 209, 213, 216, 216*, 220, 227, 230, 234, 244*, 246, 265, and 304 days.  (Pike 1966)</a:t>
            </a:r>
          </a:p>
          <a:p>
            <a:pPr eaLnBrk="1" hangingPunct="1"/>
            <a:r>
              <a:rPr lang="en-GB" altLang="en-US" dirty="0"/>
              <a:t>* censored</a:t>
            </a:r>
          </a:p>
          <a:p>
            <a:pPr eaLnBrk="1" hangingPunct="1"/>
            <a:endParaRPr lang="en-US" altLang="en-US" dirty="0"/>
          </a:p>
        </p:txBody>
      </p:sp>
    </p:spTree>
    <p:extLst>
      <p:ext uri="{BB962C8B-B14F-4D97-AF65-F5344CB8AC3E}">
        <p14:creationId xmlns:p14="http://schemas.microsoft.com/office/powerpoint/2010/main" val="3794112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1143000"/>
          </a:xfrm>
        </p:spPr>
        <p:txBody>
          <a:bodyPr/>
          <a:lstStyle/>
          <a:p>
            <a:pPr algn="ctr" eaLnBrk="1" hangingPunct="1"/>
            <a:r>
              <a:rPr lang="en-US" altLang="en-US" b="1" dirty="0"/>
              <a:t>Life Table for rat example</a:t>
            </a:r>
            <a:br>
              <a:rPr lang="en-US" altLang="en-US" sz="3200" b="1" dirty="0"/>
            </a:br>
            <a:r>
              <a:rPr lang="en-US" altLang="en-US" sz="1600" b="1" dirty="0"/>
              <a:t>Assume no censored observations.</a:t>
            </a:r>
          </a:p>
        </p:txBody>
      </p:sp>
      <p:graphicFrame>
        <p:nvGraphicFramePr>
          <p:cNvPr id="11267" name="Object 3"/>
          <p:cNvGraphicFramePr>
            <a:graphicFrameLocks noGrp="1" noChangeAspect="1"/>
          </p:cNvGraphicFramePr>
          <p:nvPr>
            <p:ph type="tbl" idx="1"/>
          </p:nvPr>
        </p:nvGraphicFramePr>
        <p:xfrm>
          <a:off x="503238" y="1912938"/>
          <a:ext cx="8220075" cy="3686175"/>
        </p:xfrm>
        <a:graphic>
          <a:graphicData uri="http://schemas.openxmlformats.org/presentationml/2006/ole">
            <mc:AlternateContent xmlns:mc="http://schemas.openxmlformats.org/markup-compatibility/2006">
              <mc:Choice xmlns:v="urn:schemas-microsoft-com:vml" Requires="v">
                <p:oleObj spid="_x0000_s16486" name="Document" r:id="rId3" imgW="5647118" imgH="2532337" progId="Word.Document.8">
                  <p:embed/>
                </p:oleObj>
              </mc:Choice>
              <mc:Fallback>
                <p:oleObj name="Document" r:id="rId3" imgW="5647118" imgH="2532337" progId="Word.Document.8">
                  <p:embed/>
                  <p:pic>
                    <p:nvPicPr>
                      <p:cNvPr id="112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912938"/>
                        <a:ext cx="822007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268" name="Oval 4"/>
          <p:cNvSpPr>
            <a:spLocks noChangeArrowheads="1"/>
          </p:cNvSpPr>
          <p:nvPr/>
        </p:nvSpPr>
        <p:spPr bwMode="auto">
          <a:xfrm>
            <a:off x="5486400" y="3352800"/>
            <a:ext cx="13716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Helvetica" pitchFamily="34" charset="0"/>
                <a:cs typeface="Helvetica" pitchFamily="34" charset="0"/>
              </a:defRPr>
            </a:lvl1pPr>
            <a:lvl2pPr marL="742950" indent="-285750">
              <a:spcBef>
                <a:spcPct val="20000"/>
              </a:spcBef>
              <a:buFont typeface="Arial" charset="0"/>
              <a:buChar char="–"/>
              <a:defRPr sz="2800">
                <a:solidFill>
                  <a:schemeClr val="tx1"/>
                </a:solidFill>
                <a:latin typeface="Helvetica" pitchFamily="34" charset="0"/>
                <a:cs typeface="Helvetica" pitchFamily="34" charset="0"/>
              </a:defRPr>
            </a:lvl2pPr>
            <a:lvl3pPr marL="1143000" indent="-228600">
              <a:spcBef>
                <a:spcPct val="20000"/>
              </a:spcBef>
              <a:buFont typeface="Arial" charset="0"/>
              <a:buChar char="•"/>
              <a:defRPr sz="2400">
                <a:solidFill>
                  <a:schemeClr val="tx1"/>
                </a:solidFill>
                <a:latin typeface="Helvetica" pitchFamily="34" charset="0"/>
                <a:cs typeface="Helvetica" pitchFamily="34" charset="0"/>
              </a:defRPr>
            </a:lvl3pPr>
            <a:lvl4pPr marL="1600200" indent="-228600">
              <a:spcBef>
                <a:spcPct val="20000"/>
              </a:spcBef>
              <a:buFont typeface="Arial" charset="0"/>
              <a:buChar char="–"/>
              <a:defRPr sz="2000">
                <a:solidFill>
                  <a:schemeClr val="tx1"/>
                </a:solidFill>
                <a:latin typeface="Helvetica" pitchFamily="34" charset="0"/>
                <a:cs typeface="Helvetica" pitchFamily="34" charset="0"/>
              </a:defRPr>
            </a:lvl4pPr>
            <a:lvl5pPr marL="2057400" indent="-228600">
              <a:spcBef>
                <a:spcPct val="20000"/>
              </a:spcBef>
              <a:buFont typeface="Arial" charset="0"/>
              <a:buChar char="»"/>
              <a:defRPr sz="2000">
                <a:solidFill>
                  <a:schemeClr val="tx1"/>
                </a:solidFill>
                <a:latin typeface="Helvetica" pitchFamily="34" charset="0"/>
                <a:cs typeface="Helvetic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9pPr>
          </a:lstStyle>
          <a:p>
            <a:pPr eaLnBrk="1" hangingPunct="1">
              <a:spcBef>
                <a:spcPct val="0"/>
              </a:spcBef>
              <a:buFontTx/>
              <a:buNone/>
            </a:pPr>
            <a:endParaRPr lang="en-US" altLang="en-US" sz="1800">
              <a:latin typeface="Arial" charset="0"/>
            </a:endParaRPr>
          </a:p>
        </p:txBody>
      </p:sp>
      <p:sp>
        <p:nvSpPr>
          <p:cNvPr id="11269" name="Oval 5"/>
          <p:cNvSpPr>
            <a:spLocks noChangeArrowheads="1"/>
          </p:cNvSpPr>
          <p:nvPr/>
        </p:nvSpPr>
        <p:spPr bwMode="auto">
          <a:xfrm>
            <a:off x="7315200" y="3048000"/>
            <a:ext cx="12192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Helvetica" pitchFamily="34" charset="0"/>
                <a:cs typeface="Helvetica" pitchFamily="34" charset="0"/>
              </a:defRPr>
            </a:lvl1pPr>
            <a:lvl2pPr marL="742950" indent="-285750">
              <a:spcBef>
                <a:spcPct val="20000"/>
              </a:spcBef>
              <a:buFont typeface="Arial" charset="0"/>
              <a:buChar char="–"/>
              <a:defRPr sz="2800">
                <a:solidFill>
                  <a:schemeClr val="tx1"/>
                </a:solidFill>
                <a:latin typeface="Helvetica" pitchFamily="34" charset="0"/>
                <a:cs typeface="Helvetica" pitchFamily="34" charset="0"/>
              </a:defRPr>
            </a:lvl2pPr>
            <a:lvl3pPr marL="1143000" indent="-228600">
              <a:spcBef>
                <a:spcPct val="20000"/>
              </a:spcBef>
              <a:buFont typeface="Arial" charset="0"/>
              <a:buChar char="•"/>
              <a:defRPr sz="2400">
                <a:solidFill>
                  <a:schemeClr val="tx1"/>
                </a:solidFill>
                <a:latin typeface="Helvetica" pitchFamily="34" charset="0"/>
                <a:cs typeface="Helvetica" pitchFamily="34" charset="0"/>
              </a:defRPr>
            </a:lvl3pPr>
            <a:lvl4pPr marL="1600200" indent="-228600">
              <a:spcBef>
                <a:spcPct val="20000"/>
              </a:spcBef>
              <a:buFont typeface="Arial" charset="0"/>
              <a:buChar char="–"/>
              <a:defRPr sz="2000">
                <a:solidFill>
                  <a:schemeClr val="tx1"/>
                </a:solidFill>
                <a:latin typeface="Helvetica" pitchFamily="34" charset="0"/>
                <a:cs typeface="Helvetica" pitchFamily="34" charset="0"/>
              </a:defRPr>
            </a:lvl4pPr>
            <a:lvl5pPr marL="2057400" indent="-228600">
              <a:spcBef>
                <a:spcPct val="20000"/>
              </a:spcBef>
              <a:buFont typeface="Arial" charset="0"/>
              <a:buChar char="»"/>
              <a:defRPr sz="2000">
                <a:solidFill>
                  <a:schemeClr val="tx1"/>
                </a:solidFill>
                <a:latin typeface="Helvetica" pitchFamily="34" charset="0"/>
                <a:cs typeface="Helvetic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9pPr>
          </a:lstStyle>
          <a:p>
            <a:pPr eaLnBrk="1" hangingPunct="1">
              <a:spcBef>
                <a:spcPct val="0"/>
              </a:spcBef>
              <a:buFontTx/>
              <a:buNone/>
            </a:pPr>
            <a:endParaRPr lang="en-US" altLang="en-US" sz="1800">
              <a:latin typeface="Arial" charset="0"/>
            </a:endParaRPr>
          </a:p>
        </p:txBody>
      </p:sp>
      <p:sp>
        <p:nvSpPr>
          <p:cNvPr id="11270" name="Line 6"/>
          <p:cNvSpPr>
            <a:spLocks noChangeShapeType="1"/>
          </p:cNvSpPr>
          <p:nvPr/>
        </p:nvSpPr>
        <p:spPr bwMode="auto">
          <a:xfrm flipV="1">
            <a:off x="6858000" y="34290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Line 7"/>
          <p:cNvSpPr>
            <a:spLocks noChangeShapeType="1"/>
          </p:cNvSpPr>
          <p:nvPr/>
        </p:nvSpPr>
        <p:spPr bwMode="auto">
          <a:xfrm>
            <a:off x="7086600" y="358140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Box 8">
            <a:extLst>
              <a:ext uri="{FF2B5EF4-FFF2-40B4-BE49-F238E27FC236}">
                <a16:creationId xmlns:a16="http://schemas.microsoft.com/office/drawing/2014/main" id="{BFBC1C7A-27C4-4582-A891-D3F6AACE2645}"/>
              </a:ext>
            </a:extLst>
          </p:cNvPr>
          <p:cNvSpPr txBox="1"/>
          <p:nvPr/>
        </p:nvSpPr>
        <p:spPr>
          <a:xfrm>
            <a:off x="685800" y="5391500"/>
            <a:ext cx="5791200" cy="1200329"/>
          </a:xfrm>
          <a:prstGeom prst="rect">
            <a:avLst/>
          </a:prstGeom>
          <a:noFill/>
        </p:spPr>
        <p:txBody>
          <a:bodyPr wrap="square">
            <a:spAutoFit/>
          </a:bodyPr>
          <a:lstStyle/>
          <a:p>
            <a:pPr eaLnBrk="1" hangingPunct="1"/>
            <a:r>
              <a:rPr lang="en-GB" altLang="en-US" dirty="0" err="1"/>
              <a:t>Pr</a:t>
            </a:r>
            <a:r>
              <a:rPr lang="en-GB" altLang="en-US" dirty="0"/>
              <a:t>(T&gt;t1) = 18/19 = 0.9474</a:t>
            </a:r>
          </a:p>
          <a:p>
            <a:pPr eaLnBrk="1" hangingPunct="1"/>
            <a:r>
              <a:rPr lang="en-GB" altLang="en-US" dirty="0" err="1"/>
              <a:t>Pr</a:t>
            </a:r>
            <a:r>
              <a:rPr lang="en-GB" altLang="en-US" dirty="0"/>
              <a:t>(T&gt;t2|T&gt;t1) = 17/18 = 0.9444</a:t>
            </a:r>
          </a:p>
          <a:p>
            <a:pPr eaLnBrk="1" hangingPunct="1"/>
            <a:r>
              <a:rPr lang="en-GB" altLang="en-US" dirty="0" err="1"/>
              <a:t>Pr</a:t>
            </a:r>
            <a:r>
              <a:rPr lang="en-GB" altLang="en-US" dirty="0"/>
              <a:t>(T&gt;t3|T&gt;t2) = 11/17 = 0.6471</a:t>
            </a:r>
          </a:p>
        </p:txBody>
      </p:sp>
    </p:spTree>
    <p:extLst>
      <p:ext uri="{BB962C8B-B14F-4D97-AF65-F5344CB8AC3E}">
        <p14:creationId xmlns:p14="http://schemas.microsoft.com/office/powerpoint/2010/main" val="245883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457200"/>
            <a:ext cx="8305800" cy="1143000"/>
          </a:xfrm>
        </p:spPr>
        <p:txBody>
          <a:bodyPr/>
          <a:lstStyle/>
          <a:p>
            <a:pPr algn="ctr" eaLnBrk="1" hangingPunct="1"/>
            <a:r>
              <a:rPr lang="en-US" altLang="en-US" b="1" dirty="0"/>
              <a:t>Life Table for rat example</a:t>
            </a:r>
          </a:p>
        </p:txBody>
      </p:sp>
      <p:graphicFrame>
        <p:nvGraphicFramePr>
          <p:cNvPr id="12291" name="Object 3"/>
          <p:cNvGraphicFramePr>
            <a:graphicFrameLocks noGrp="1" noChangeAspect="1"/>
          </p:cNvGraphicFramePr>
          <p:nvPr>
            <p:ph type="tbl" idx="1"/>
            <p:extLst>
              <p:ext uri="{D42A27DB-BD31-4B8C-83A1-F6EECF244321}">
                <p14:modId xmlns:p14="http://schemas.microsoft.com/office/powerpoint/2010/main" val="3401250113"/>
              </p:ext>
            </p:extLst>
          </p:nvPr>
        </p:nvGraphicFramePr>
        <p:xfrm>
          <a:off x="304800" y="2286000"/>
          <a:ext cx="8158163" cy="3657600"/>
        </p:xfrm>
        <a:graphic>
          <a:graphicData uri="http://schemas.openxmlformats.org/presentationml/2006/ole">
            <mc:AlternateContent xmlns:mc="http://schemas.openxmlformats.org/markup-compatibility/2006">
              <mc:Choice xmlns:v="urn:schemas-microsoft-com:vml" Requires="v">
                <p:oleObj spid="_x0000_s17510" name="Document" r:id="rId3" imgW="5647118" imgH="2532337" progId="Word.Document.8">
                  <p:embed/>
                </p:oleObj>
              </mc:Choice>
              <mc:Fallback>
                <p:oleObj name="Document" r:id="rId3" imgW="5647118" imgH="2532337" progId="Word.Document.8">
                  <p:embed/>
                  <p:pic>
                    <p:nvPicPr>
                      <p:cNvPr id="122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0"/>
                        <a:ext cx="8158163"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292" name="Oval 4"/>
          <p:cNvSpPr>
            <a:spLocks noChangeArrowheads="1"/>
          </p:cNvSpPr>
          <p:nvPr/>
        </p:nvSpPr>
        <p:spPr bwMode="auto">
          <a:xfrm>
            <a:off x="5334000" y="3733800"/>
            <a:ext cx="1219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Helvetica" pitchFamily="34" charset="0"/>
                <a:cs typeface="Helvetica" pitchFamily="34" charset="0"/>
              </a:defRPr>
            </a:lvl1pPr>
            <a:lvl2pPr marL="742950" indent="-285750">
              <a:spcBef>
                <a:spcPct val="20000"/>
              </a:spcBef>
              <a:buFont typeface="Arial" charset="0"/>
              <a:buChar char="–"/>
              <a:defRPr sz="2800">
                <a:solidFill>
                  <a:schemeClr val="tx1"/>
                </a:solidFill>
                <a:latin typeface="Helvetica" pitchFamily="34" charset="0"/>
                <a:cs typeface="Helvetica" pitchFamily="34" charset="0"/>
              </a:defRPr>
            </a:lvl2pPr>
            <a:lvl3pPr marL="1143000" indent="-228600">
              <a:spcBef>
                <a:spcPct val="20000"/>
              </a:spcBef>
              <a:buFont typeface="Arial" charset="0"/>
              <a:buChar char="•"/>
              <a:defRPr sz="2400">
                <a:solidFill>
                  <a:schemeClr val="tx1"/>
                </a:solidFill>
                <a:latin typeface="Helvetica" pitchFamily="34" charset="0"/>
                <a:cs typeface="Helvetica" pitchFamily="34" charset="0"/>
              </a:defRPr>
            </a:lvl3pPr>
            <a:lvl4pPr marL="1600200" indent="-228600">
              <a:spcBef>
                <a:spcPct val="20000"/>
              </a:spcBef>
              <a:buFont typeface="Arial" charset="0"/>
              <a:buChar char="–"/>
              <a:defRPr sz="2000">
                <a:solidFill>
                  <a:schemeClr val="tx1"/>
                </a:solidFill>
                <a:latin typeface="Helvetica" pitchFamily="34" charset="0"/>
                <a:cs typeface="Helvetica" pitchFamily="34" charset="0"/>
              </a:defRPr>
            </a:lvl4pPr>
            <a:lvl5pPr marL="2057400" indent="-228600">
              <a:spcBef>
                <a:spcPct val="20000"/>
              </a:spcBef>
              <a:buFont typeface="Arial" charset="0"/>
              <a:buChar char="»"/>
              <a:defRPr sz="2000">
                <a:solidFill>
                  <a:schemeClr val="tx1"/>
                </a:solidFill>
                <a:latin typeface="Helvetica" pitchFamily="34" charset="0"/>
                <a:cs typeface="Helvetic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9pPr>
          </a:lstStyle>
          <a:p>
            <a:pPr eaLnBrk="1" hangingPunct="1">
              <a:spcBef>
                <a:spcPct val="0"/>
              </a:spcBef>
              <a:buFontTx/>
              <a:buNone/>
            </a:pPr>
            <a:endParaRPr lang="en-US" altLang="en-US" sz="1800">
              <a:latin typeface="Arial" charset="0"/>
            </a:endParaRPr>
          </a:p>
        </p:txBody>
      </p:sp>
      <p:sp>
        <p:nvSpPr>
          <p:cNvPr id="12293" name="Oval 5"/>
          <p:cNvSpPr>
            <a:spLocks noChangeArrowheads="1"/>
          </p:cNvSpPr>
          <p:nvPr/>
        </p:nvSpPr>
        <p:spPr bwMode="auto">
          <a:xfrm>
            <a:off x="7010400" y="3352800"/>
            <a:ext cx="1219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Helvetica" pitchFamily="34" charset="0"/>
                <a:cs typeface="Helvetica" pitchFamily="34" charset="0"/>
              </a:defRPr>
            </a:lvl1pPr>
            <a:lvl2pPr marL="742950" indent="-285750">
              <a:spcBef>
                <a:spcPct val="20000"/>
              </a:spcBef>
              <a:buFont typeface="Arial" charset="0"/>
              <a:buChar char="–"/>
              <a:defRPr sz="2800">
                <a:solidFill>
                  <a:schemeClr val="tx1"/>
                </a:solidFill>
                <a:latin typeface="Helvetica" pitchFamily="34" charset="0"/>
                <a:cs typeface="Helvetica" pitchFamily="34" charset="0"/>
              </a:defRPr>
            </a:lvl2pPr>
            <a:lvl3pPr marL="1143000" indent="-228600">
              <a:spcBef>
                <a:spcPct val="20000"/>
              </a:spcBef>
              <a:buFont typeface="Arial" charset="0"/>
              <a:buChar char="•"/>
              <a:defRPr sz="2400">
                <a:solidFill>
                  <a:schemeClr val="tx1"/>
                </a:solidFill>
                <a:latin typeface="Helvetica" pitchFamily="34" charset="0"/>
                <a:cs typeface="Helvetica" pitchFamily="34" charset="0"/>
              </a:defRPr>
            </a:lvl3pPr>
            <a:lvl4pPr marL="1600200" indent="-228600">
              <a:spcBef>
                <a:spcPct val="20000"/>
              </a:spcBef>
              <a:buFont typeface="Arial" charset="0"/>
              <a:buChar char="–"/>
              <a:defRPr sz="2000">
                <a:solidFill>
                  <a:schemeClr val="tx1"/>
                </a:solidFill>
                <a:latin typeface="Helvetica" pitchFamily="34" charset="0"/>
                <a:cs typeface="Helvetica" pitchFamily="34" charset="0"/>
              </a:defRPr>
            </a:lvl4pPr>
            <a:lvl5pPr marL="2057400" indent="-228600">
              <a:spcBef>
                <a:spcPct val="20000"/>
              </a:spcBef>
              <a:buFont typeface="Arial" charset="0"/>
              <a:buChar char="»"/>
              <a:defRPr sz="2000">
                <a:solidFill>
                  <a:schemeClr val="tx1"/>
                </a:solidFill>
                <a:latin typeface="Helvetica" pitchFamily="34" charset="0"/>
                <a:cs typeface="Helvetica"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Helvetica" pitchFamily="34" charset="0"/>
                <a:cs typeface="Helvetica" pitchFamily="34" charset="0"/>
              </a:defRPr>
            </a:lvl9pPr>
          </a:lstStyle>
          <a:p>
            <a:pPr eaLnBrk="1" hangingPunct="1">
              <a:spcBef>
                <a:spcPct val="0"/>
              </a:spcBef>
              <a:buFontTx/>
              <a:buNone/>
            </a:pPr>
            <a:endParaRPr lang="en-US" altLang="en-US" sz="1800">
              <a:latin typeface="Arial" charset="0"/>
            </a:endParaRPr>
          </a:p>
        </p:txBody>
      </p:sp>
      <p:sp>
        <p:nvSpPr>
          <p:cNvPr id="12294" name="Line 6"/>
          <p:cNvSpPr>
            <a:spLocks noChangeShapeType="1"/>
          </p:cNvSpPr>
          <p:nvPr/>
        </p:nvSpPr>
        <p:spPr bwMode="auto">
          <a:xfrm flipV="1">
            <a:off x="6553200" y="3657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Line 7"/>
          <p:cNvSpPr>
            <a:spLocks noChangeShapeType="1"/>
          </p:cNvSpPr>
          <p:nvPr/>
        </p:nvSpPr>
        <p:spPr bwMode="auto">
          <a:xfrm>
            <a:off x="6781800" y="38100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Box 8">
            <a:extLst>
              <a:ext uri="{FF2B5EF4-FFF2-40B4-BE49-F238E27FC236}">
                <a16:creationId xmlns:a16="http://schemas.microsoft.com/office/drawing/2014/main" id="{ED6B4766-7D7C-492B-87C2-BF73CF8FE746}"/>
              </a:ext>
            </a:extLst>
          </p:cNvPr>
          <p:cNvSpPr txBox="1"/>
          <p:nvPr/>
        </p:nvSpPr>
        <p:spPr>
          <a:xfrm>
            <a:off x="655637" y="5712767"/>
            <a:ext cx="4572000" cy="1077218"/>
          </a:xfrm>
          <a:prstGeom prst="rect">
            <a:avLst/>
          </a:prstGeom>
          <a:noFill/>
        </p:spPr>
        <p:txBody>
          <a:bodyPr wrap="square">
            <a:spAutoFit/>
          </a:bodyPr>
          <a:lstStyle/>
          <a:p>
            <a:pPr eaLnBrk="1" hangingPunct="1"/>
            <a:r>
              <a:rPr lang="en-GB" altLang="en-US" sz="2000" dirty="0"/>
              <a:t>S(T&gt;t2) = </a:t>
            </a:r>
            <a:r>
              <a:rPr lang="en-GB" altLang="en-US" sz="2000" dirty="0" err="1"/>
              <a:t>Pr</a:t>
            </a:r>
            <a:r>
              <a:rPr lang="en-GB" altLang="en-US" sz="2000" dirty="0"/>
              <a:t>(T&gt;t2|T&gt;t1)* </a:t>
            </a:r>
            <a:r>
              <a:rPr lang="en-GB" altLang="en-US" sz="2000" dirty="0" err="1"/>
              <a:t>Pr</a:t>
            </a:r>
            <a:r>
              <a:rPr lang="en-GB" altLang="en-US" sz="2000" dirty="0"/>
              <a:t>(T&gt;t1)</a:t>
            </a:r>
          </a:p>
          <a:p>
            <a:pPr eaLnBrk="1" hangingPunct="1"/>
            <a:r>
              <a:rPr lang="en-GB" altLang="en-US" sz="2000" dirty="0"/>
              <a:t> = 17/18*18/19 = 17/19 = 0.8947</a:t>
            </a:r>
          </a:p>
          <a:p>
            <a:pPr eaLnBrk="1" hangingPunct="1"/>
            <a:endParaRPr lang="en-GB" altLang="en-US" dirty="0"/>
          </a:p>
        </p:txBody>
      </p:sp>
    </p:spTree>
    <p:extLst>
      <p:ext uri="{BB962C8B-B14F-4D97-AF65-F5344CB8AC3E}">
        <p14:creationId xmlns:p14="http://schemas.microsoft.com/office/powerpoint/2010/main" val="4110743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274638"/>
            <a:ext cx="8153400" cy="944562"/>
          </a:xfrm>
        </p:spPr>
        <p:txBody>
          <a:bodyPr/>
          <a:lstStyle/>
          <a:p>
            <a:pPr algn="ctr" eaLnBrk="1" hangingPunct="1"/>
            <a:r>
              <a:rPr lang="en-US" altLang="en-US" b="1" dirty="0"/>
              <a:t>Life Table for rat example</a:t>
            </a:r>
          </a:p>
        </p:txBody>
      </p:sp>
      <p:graphicFrame>
        <p:nvGraphicFramePr>
          <p:cNvPr id="13315" name="Object 3"/>
          <p:cNvGraphicFramePr>
            <a:graphicFrameLocks noGrp="1" noChangeAspect="1"/>
          </p:cNvGraphicFramePr>
          <p:nvPr>
            <p:ph type="tbl" idx="1"/>
            <p:extLst>
              <p:ext uri="{D42A27DB-BD31-4B8C-83A1-F6EECF244321}">
                <p14:modId xmlns:p14="http://schemas.microsoft.com/office/powerpoint/2010/main" val="1476168511"/>
              </p:ext>
            </p:extLst>
          </p:nvPr>
        </p:nvGraphicFramePr>
        <p:xfrm>
          <a:off x="468313" y="2362200"/>
          <a:ext cx="8134350" cy="3657600"/>
        </p:xfrm>
        <a:graphic>
          <a:graphicData uri="http://schemas.openxmlformats.org/presentationml/2006/ole">
            <mc:AlternateContent xmlns:mc="http://schemas.openxmlformats.org/markup-compatibility/2006">
              <mc:Choice xmlns:v="urn:schemas-microsoft-com:vml" Requires="v">
                <p:oleObj spid="_x0000_s18534" name="Document" r:id="rId3" imgW="5639308" imgH="2535870" progId="Word.Document.8">
                  <p:embed/>
                </p:oleObj>
              </mc:Choice>
              <mc:Fallback>
                <p:oleObj name="Document" r:id="rId3" imgW="5639308" imgH="2535870" progId="Word.Document.8">
                  <p:embed/>
                  <p:pic>
                    <p:nvPicPr>
                      <p:cNvPr id="13315" name="Object 3"/>
                      <p:cNvPicPr>
                        <a:picLocks noChangeAspect="1" noChangeArrowheads="1"/>
                      </p:cNvPicPr>
                      <p:nvPr/>
                    </p:nvPicPr>
                    <p:blipFill>
                      <a:blip r:embed="rId4"/>
                      <a:srcRect/>
                      <a:stretch>
                        <a:fillRect/>
                      </a:stretch>
                    </p:blipFill>
                    <p:spPr bwMode="auto">
                      <a:xfrm>
                        <a:off x="468313" y="2362200"/>
                        <a:ext cx="813435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9354525E-1648-4CE8-93BF-D39872C02434}"/>
              </a:ext>
            </a:extLst>
          </p:cNvPr>
          <p:cNvSpPr txBox="1"/>
          <p:nvPr/>
        </p:nvSpPr>
        <p:spPr>
          <a:xfrm>
            <a:off x="914400" y="5760832"/>
            <a:ext cx="7391400" cy="1015663"/>
          </a:xfrm>
          <a:prstGeom prst="rect">
            <a:avLst/>
          </a:prstGeom>
          <a:noFill/>
        </p:spPr>
        <p:txBody>
          <a:bodyPr wrap="square">
            <a:spAutoFit/>
          </a:bodyPr>
          <a:lstStyle/>
          <a:p>
            <a:pPr eaLnBrk="1" hangingPunct="1"/>
            <a:r>
              <a:rPr lang="en-GB" altLang="en-US" sz="2000" dirty="0"/>
              <a:t>S(T&gt;t3) = </a:t>
            </a:r>
            <a:r>
              <a:rPr lang="en-GB" altLang="en-US" sz="2000" dirty="0" err="1"/>
              <a:t>Pr</a:t>
            </a:r>
            <a:r>
              <a:rPr lang="en-GB" altLang="en-US" sz="2000" dirty="0"/>
              <a:t>(T&gt;t3|T&gt;t2)* </a:t>
            </a:r>
            <a:r>
              <a:rPr lang="en-GB" altLang="en-US" sz="2000" dirty="0" err="1"/>
              <a:t>Pr</a:t>
            </a:r>
            <a:r>
              <a:rPr lang="en-GB" altLang="en-US" sz="2000" dirty="0"/>
              <a:t>(T&gt;t2)= </a:t>
            </a:r>
            <a:r>
              <a:rPr lang="en-GB" altLang="en-US" sz="2000" dirty="0" err="1"/>
              <a:t>Pr</a:t>
            </a:r>
            <a:r>
              <a:rPr lang="en-GB" altLang="en-US" sz="2000" dirty="0"/>
              <a:t>(T&gt;t3|T&gt;t2)* </a:t>
            </a:r>
            <a:r>
              <a:rPr lang="en-GB" altLang="en-US" sz="2000" dirty="0" err="1"/>
              <a:t>Pr</a:t>
            </a:r>
            <a:r>
              <a:rPr lang="en-GB" altLang="en-US" sz="2000" dirty="0"/>
              <a:t>(T&gt;t2|T&gt;t1)*</a:t>
            </a:r>
            <a:r>
              <a:rPr lang="en-GB" altLang="en-US" sz="2000" dirty="0" err="1"/>
              <a:t>Pr</a:t>
            </a:r>
            <a:r>
              <a:rPr lang="en-GB" altLang="en-US" sz="2000" dirty="0"/>
              <a:t>(T&gt;t1)=  </a:t>
            </a:r>
          </a:p>
          <a:p>
            <a:pPr eaLnBrk="1" hangingPunct="1"/>
            <a:r>
              <a:rPr lang="en-GB" altLang="en-US" sz="2000" dirty="0"/>
              <a:t> = 11/17 * 17/18 * 18/19 = 11/19 =  0.5789</a:t>
            </a:r>
          </a:p>
        </p:txBody>
      </p:sp>
    </p:spTree>
    <p:extLst>
      <p:ext uri="{BB962C8B-B14F-4D97-AF65-F5344CB8AC3E}">
        <p14:creationId xmlns:p14="http://schemas.microsoft.com/office/powerpoint/2010/main" val="1514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8DF5-1008-44A3-AFD2-2CE8030164B9}"/>
              </a:ext>
            </a:extLst>
          </p:cNvPr>
          <p:cNvSpPr>
            <a:spLocks noGrp="1"/>
          </p:cNvSpPr>
          <p:nvPr>
            <p:ph type="title"/>
          </p:nvPr>
        </p:nvSpPr>
        <p:spPr/>
        <p:txBody>
          <a:bodyPr/>
          <a:lstStyle/>
          <a:p>
            <a:r>
              <a:rPr lang="en-US" dirty="0"/>
              <a:t>How to contact TA</a:t>
            </a:r>
          </a:p>
        </p:txBody>
      </p:sp>
      <p:sp>
        <p:nvSpPr>
          <p:cNvPr id="3" name="Content Placeholder 2">
            <a:extLst>
              <a:ext uri="{FF2B5EF4-FFF2-40B4-BE49-F238E27FC236}">
                <a16:creationId xmlns:a16="http://schemas.microsoft.com/office/drawing/2014/main" id="{C064FF55-F3D5-420B-AC22-CBE67A80870D}"/>
              </a:ext>
            </a:extLst>
          </p:cNvPr>
          <p:cNvSpPr>
            <a:spLocks noGrp="1"/>
          </p:cNvSpPr>
          <p:nvPr>
            <p:ph idx="1"/>
          </p:nvPr>
        </p:nvSpPr>
        <p:spPr/>
        <p:txBody>
          <a:bodyPr/>
          <a:lstStyle/>
          <a:p>
            <a:pPr>
              <a:spcBef>
                <a:spcPts val="0"/>
              </a:spcBef>
              <a:spcAft>
                <a:spcPts val="0"/>
              </a:spcAft>
            </a:pPr>
            <a:r>
              <a:rPr lang="en-US" sz="2000" b="1" dirty="0" err="1">
                <a:solidFill>
                  <a:srgbClr val="201F1E"/>
                </a:solidFill>
                <a:effectLst/>
                <a:ea typeface="Times New Roman" panose="02020603050405020304" pitchFamily="18" charset="0"/>
              </a:rPr>
              <a:t>Xiner</a:t>
            </a:r>
            <a:r>
              <a:rPr lang="en-US" sz="2000" b="1" dirty="0">
                <a:solidFill>
                  <a:srgbClr val="201F1E"/>
                </a:solidFill>
                <a:effectLst/>
                <a:ea typeface="Times New Roman" panose="02020603050405020304" pitchFamily="18" charset="0"/>
              </a:rPr>
              <a:t> Zhou </a:t>
            </a:r>
            <a:endParaRPr lang="en-US" sz="2000" b="1" dirty="0">
              <a:effectLst/>
              <a:ea typeface="Times New Roman" panose="02020603050405020304" pitchFamily="18" charset="0"/>
            </a:endParaRPr>
          </a:p>
          <a:p>
            <a:pPr>
              <a:spcBef>
                <a:spcPts val="0"/>
              </a:spcBef>
              <a:spcAft>
                <a:spcPts val="0"/>
              </a:spcAft>
            </a:pPr>
            <a:r>
              <a:rPr lang="en-US" sz="2000" dirty="0">
                <a:solidFill>
                  <a:srgbClr val="201F1E"/>
                </a:solidFill>
                <a:effectLst/>
                <a:ea typeface="Times New Roman" panose="02020603050405020304" pitchFamily="18" charset="0"/>
              </a:rPr>
              <a:t>Email: </a:t>
            </a:r>
            <a:r>
              <a:rPr lang="en-US" sz="2000" u="sng" dirty="0">
                <a:solidFill>
                  <a:srgbClr val="000000"/>
                </a:solidFill>
                <a:effectLst/>
                <a:ea typeface="Times New Roman" panose="02020603050405020304" pitchFamily="18" charset="0"/>
                <a:hlinkClick r:id="rId2"/>
              </a:rPr>
              <a:t>xezhou@ucdavis.edu</a:t>
            </a:r>
            <a:endParaRPr lang="en-US" sz="2000" dirty="0">
              <a:effectLst/>
              <a:ea typeface="Times New Roman" panose="02020603050405020304" pitchFamily="18" charset="0"/>
            </a:endParaRPr>
          </a:p>
          <a:p>
            <a:pPr>
              <a:spcBef>
                <a:spcPts val="0"/>
              </a:spcBef>
              <a:spcAft>
                <a:spcPts val="0"/>
              </a:spcAft>
            </a:pPr>
            <a:r>
              <a:rPr lang="en-US" sz="2000" b="1" dirty="0">
                <a:effectLst/>
                <a:ea typeface="Times New Roman" panose="02020603050405020304" pitchFamily="18" charset="0"/>
              </a:rPr>
              <a:t>Office hours: </a:t>
            </a:r>
            <a:r>
              <a:rPr lang="en-US" sz="2000" dirty="0">
                <a:effectLst/>
                <a:ea typeface="Times New Roman" panose="02020603050405020304" pitchFamily="18" charset="0"/>
              </a:rPr>
              <a:t>7:00pm – 8:00pm, Thursdays</a:t>
            </a:r>
          </a:p>
          <a:p>
            <a:pPr>
              <a:spcBef>
                <a:spcPts val="0"/>
              </a:spcBef>
              <a:spcAft>
                <a:spcPts val="0"/>
              </a:spcAft>
            </a:pPr>
            <a:r>
              <a:rPr lang="en-US" sz="2000" b="1" dirty="0">
                <a:effectLst/>
                <a:ea typeface="Times New Roman" panose="02020603050405020304" pitchFamily="18" charset="0"/>
              </a:rPr>
              <a:t>Lab:</a:t>
            </a:r>
            <a:r>
              <a:rPr lang="en-US" sz="2000" dirty="0">
                <a:effectLst/>
                <a:ea typeface="Times New Roman" panose="02020603050405020304" pitchFamily="18" charset="0"/>
              </a:rPr>
              <a:t> 6:10-7:00 pm, Thursdays</a:t>
            </a:r>
          </a:p>
          <a:p>
            <a:pPr>
              <a:spcBef>
                <a:spcPts val="0"/>
              </a:spcBef>
              <a:spcAft>
                <a:spcPts val="0"/>
              </a:spcAft>
            </a:pPr>
            <a:r>
              <a:rPr lang="en-US" sz="2000" dirty="0">
                <a:solidFill>
                  <a:srgbClr val="010101"/>
                </a:solidFill>
                <a:effectLst/>
                <a:ea typeface="Calibri" panose="020F0502020204030204" pitchFamily="34" charset="0"/>
              </a:rPr>
              <a:t>For both Lab and OH, please use the zoom link with passcode: survival</a:t>
            </a:r>
            <a:br>
              <a:rPr lang="en-US" sz="2000" dirty="0">
                <a:solidFill>
                  <a:srgbClr val="000000"/>
                </a:solidFill>
                <a:effectLst/>
                <a:ea typeface="Times New Roman" panose="02020603050405020304" pitchFamily="18" charset="0"/>
                <a:cs typeface="Times New Roman" panose="02020603050405020304" pitchFamily="18" charset="0"/>
              </a:rPr>
            </a:br>
            <a:r>
              <a:rPr lang="en-US" sz="2000" u="sng" dirty="0">
                <a:solidFill>
                  <a:srgbClr val="0000FF"/>
                </a:solidFill>
                <a:effectLst/>
                <a:ea typeface="Times New Roman" panose="02020603050405020304" pitchFamily="18" charset="0"/>
                <a:cs typeface="Times New Roman" panose="02020603050405020304" pitchFamily="18" charset="0"/>
                <a:hlinkClick r:id="rId3"/>
              </a:rPr>
              <a:t>https://ucdstats.zoom.us/j/9681353237?pwd=ZzhLRHlhNG92bHFUaHkwM0Fib1pqQT09</a:t>
            </a:r>
            <a:br>
              <a:rPr lang="en-US" sz="2000" dirty="0">
                <a:solidFill>
                  <a:srgbClr val="000000"/>
                </a:solidFill>
                <a:effectLst/>
                <a:ea typeface="Times New Roman" panose="02020603050405020304" pitchFamily="18" charset="0"/>
                <a:cs typeface="Times New Roman" panose="02020603050405020304" pitchFamily="18" charset="0"/>
              </a:rPr>
            </a:br>
            <a:r>
              <a:rPr lang="en-US" sz="2000" dirty="0">
                <a:solidFill>
                  <a:srgbClr val="000000"/>
                </a:solidFill>
                <a:effectLst/>
                <a:ea typeface="Times New Roman" panose="02020603050405020304" pitchFamily="18" charset="0"/>
              </a:rPr>
              <a:t>Meeting ID: 968 135 3237</a:t>
            </a:r>
            <a:endParaRPr lang="en-US" sz="2000" dirty="0">
              <a:effectLst/>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FD8DB31-2FB2-4CA8-AEE4-4B39D30F2AB4}"/>
              </a:ext>
            </a:extLst>
          </p:cNvPr>
          <p:cNvSpPr>
            <a:spLocks noGrp="1"/>
          </p:cNvSpPr>
          <p:nvPr>
            <p:ph type="sldNum" sz="quarter" idx="12"/>
          </p:nvPr>
        </p:nvSpPr>
        <p:spPr/>
        <p:txBody>
          <a:bodyPr/>
          <a:lstStyle/>
          <a:p>
            <a:fld id="{6BE01D46-CD45-4358-B783-23D7B5182985}" type="slidenum">
              <a:rPr lang="en-US" smtClean="0"/>
              <a:pPr/>
              <a:t>3</a:t>
            </a:fld>
            <a:endParaRPr lang="en-US"/>
          </a:p>
        </p:txBody>
      </p:sp>
    </p:spTree>
    <p:extLst>
      <p:ext uri="{BB962C8B-B14F-4D97-AF65-F5344CB8AC3E}">
        <p14:creationId xmlns:p14="http://schemas.microsoft.com/office/powerpoint/2010/main" val="1131412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82688" y="1295400"/>
            <a:ext cx="7467600" cy="944562"/>
          </a:xfrm>
        </p:spPr>
        <p:txBody>
          <a:bodyPr>
            <a:normAutofit fontScale="90000"/>
          </a:bodyPr>
          <a:lstStyle/>
          <a:p>
            <a:pPr eaLnBrk="1" hangingPunct="1">
              <a:defRPr/>
            </a:pPr>
            <a:br>
              <a:rPr lang="en-GB" altLang="en-US" dirty="0"/>
            </a:br>
            <a:r>
              <a:rPr lang="en-GB" altLang="en-US" b="1" dirty="0">
                <a:latin typeface="Helvetica" panose="020B0604020202020204" pitchFamily="34" charset="0"/>
              </a:rPr>
              <a:t>A very practical problem  </a:t>
            </a:r>
            <a:br>
              <a:rPr lang="en-GB" altLang="en-US" b="1" dirty="0">
                <a:latin typeface="Helvetica" panose="020B0604020202020204" pitchFamily="34" charset="0"/>
              </a:rPr>
            </a:br>
            <a:r>
              <a:rPr lang="en-GB" altLang="en-US" dirty="0"/>
              <a:t>  </a:t>
            </a:r>
          </a:p>
        </p:txBody>
      </p:sp>
      <p:sp>
        <p:nvSpPr>
          <p:cNvPr id="14339" name="Rectangle 3"/>
          <p:cNvSpPr>
            <a:spLocks noGrp="1" noChangeArrowheads="1"/>
          </p:cNvSpPr>
          <p:nvPr>
            <p:ph type="body" idx="1"/>
          </p:nvPr>
        </p:nvSpPr>
        <p:spPr/>
        <p:txBody>
          <a:bodyPr/>
          <a:lstStyle/>
          <a:p>
            <a:pPr marL="0" indent="0" eaLnBrk="1" hangingPunct="1"/>
            <a:r>
              <a:rPr lang="en-GB" altLang="en-US" sz="2400" dirty="0"/>
              <a:t>  </a:t>
            </a:r>
            <a:r>
              <a:rPr lang="en-GB" altLang="en-US" sz="2800" dirty="0"/>
              <a:t>Not all subjects will die during follow up!! </a:t>
            </a:r>
          </a:p>
          <a:p>
            <a:pPr marL="285750" lvl="2" indent="-282575" eaLnBrk="1" hangingPunct="1"/>
            <a:r>
              <a:rPr lang="en-GB" altLang="en-US" sz="2800" dirty="0"/>
              <a:t>Drop outs for whatever reason</a:t>
            </a:r>
          </a:p>
          <a:p>
            <a:pPr marL="285750" lvl="2" indent="-282575" eaLnBrk="1" hangingPunct="1"/>
            <a:r>
              <a:rPr lang="en-GB" altLang="en-US" sz="2800" dirty="0"/>
              <a:t>Die from other causes than that under study (vaginal cancer in rat study)</a:t>
            </a:r>
          </a:p>
          <a:p>
            <a:pPr marL="285750" lvl="2" indent="-282575" eaLnBrk="1" hangingPunct="1"/>
            <a:r>
              <a:rPr lang="en-GB" altLang="en-US" sz="2800" dirty="0"/>
              <a:t>Survive to the end of the study</a:t>
            </a:r>
          </a:p>
          <a:p>
            <a:pPr marL="285750" lvl="2" indent="-282575" eaLnBrk="1" hangingPunct="1"/>
            <a:r>
              <a:rPr lang="en-GB" altLang="en-US" sz="2800" dirty="0"/>
              <a:t>Collectively known as censored data  </a:t>
            </a:r>
          </a:p>
          <a:p>
            <a:pPr marL="517525" lvl="3" indent="-230188" eaLnBrk="1" hangingPunct="1"/>
            <a:endParaRPr lang="en-GB" altLang="en-US" sz="2400" dirty="0"/>
          </a:p>
        </p:txBody>
      </p:sp>
    </p:spTree>
    <p:extLst>
      <p:ext uri="{BB962C8B-B14F-4D97-AF65-F5344CB8AC3E}">
        <p14:creationId xmlns:p14="http://schemas.microsoft.com/office/powerpoint/2010/main" val="1529421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74638"/>
            <a:ext cx="8077200" cy="1143000"/>
          </a:xfrm>
        </p:spPr>
        <p:txBody>
          <a:bodyPr>
            <a:normAutofit fontScale="90000"/>
          </a:bodyPr>
          <a:lstStyle/>
          <a:p>
            <a:pPr algn="ctr" eaLnBrk="1" hangingPunct="1"/>
            <a:r>
              <a:rPr lang="en-US" altLang="en-US" b="1" dirty="0"/>
              <a:t>How do we deal with this in the Life Table?</a:t>
            </a:r>
          </a:p>
        </p:txBody>
      </p:sp>
      <p:graphicFrame>
        <p:nvGraphicFramePr>
          <p:cNvPr id="15363" name="Object 3"/>
          <p:cNvGraphicFramePr>
            <a:graphicFrameLocks noGrp="1" noChangeAspect="1"/>
          </p:cNvGraphicFramePr>
          <p:nvPr>
            <p:ph type="tbl" idx="1"/>
            <p:extLst>
              <p:ext uri="{D42A27DB-BD31-4B8C-83A1-F6EECF244321}">
                <p14:modId xmlns:p14="http://schemas.microsoft.com/office/powerpoint/2010/main" val="1985512399"/>
              </p:ext>
            </p:extLst>
          </p:nvPr>
        </p:nvGraphicFramePr>
        <p:xfrm>
          <a:off x="269875" y="1984375"/>
          <a:ext cx="8650288" cy="3635375"/>
        </p:xfrm>
        <a:graphic>
          <a:graphicData uri="http://schemas.openxmlformats.org/presentationml/2006/ole">
            <mc:AlternateContent xmlns:mc="http://schemas.openxmlformats.org/markup-compatibility/2006">
              <mc:Choice xmlns:v="urn:schemas-microsoft-com:vml" Requires="v">
                <p:oleObj spid="_x0000_s19558" name="Document" r:id="rId3" imgW="8669464" imgH="3643737" progId="Word.Document.8">
                  <p:embed/>
                </p:oleObj>
              </mc:Choice>
              <mc:Fallback>
                <p:oleObj name="Document" r:id="rId3" imgW="8669464" imgH="3643737" progId="Word.Document.8">
                  <p:embed/>
                  <p:pic>
                    <p:nvPicPr>
                      <p:cNvPr id="15363" name="Object 3"/>
                      <p:cNvPicPr>
                        <a:picLocks noChangeAspect="1" noChangeArrowheads="1"/>
                      </p:cNvPicPr>
                      <p:nvPr/>
                    </p:nvPicPr>
                    <p:blipFill>
                      <a:blip r:embed="rId4"/>
                      <a:srcRect/>
                      <a:stretch>
                        <a:fillRect/>
                      </a:stretch>
                    </p:blipFill>
                    <p:spPr bwMode="auto">
                      <a:xfrm>
                        <a:off x="269875" y="1984375"/>
                        <a:ext cx="8650288" cy="363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505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838200"/>
            <a:ext cx="8229600" cy="944562"/>
          </a:xfrm>
        </p:spPr>
        <p:txBody>
          <a:bodyPr/>
          <a:lstStyle/>
          <a:p>
            <a:pPr algn="ctr" eaLnBrk="1" hangingPunct="1"/>
            <a:r>
              <a:rPr lang="en-US" altLang="en-US" b="1" dirty="0">
                <a:latin typeface="Helvetica" pitchFamily="34" charset="0"/>
              </a:rPr>
              <a:t>Some useful terms  </a:t>
            </a:r>
          </a:p>
        </p:txBody>
      </p:sp>
      <p:sp>
        <p:nvSpPr>
          <p:cNvPr id="16387" name="Rectangle 3"/>
          <p:cNvSpPr>
            <a:spLocks noGrp="1" noChangeArrowheads="1"/>
          </p:cNvSpPr>
          <p:nvPr>
            <p:ph type="body" idx="1"/>
          </p:nvPr>
        </p:nvSpPr>
        <p:spPr>
          <a:xfrm>
            <a:off x="533400" y="1905000"/>
            <a:ext cx="8229600" cy="4830763"/>
          </a:xfrm>
        </p:spPr>
        <p:txBody>
          <a:bodyPr/>
          <a:lstStyle/>
          <a:p>
            <a:pPr eaLnBrk="1" hangingPunct="1"/>
            <a:r>
              <a:rPr lang="en-US" altLang="en-US" sz="2400" dirty="0"/>
              <a:t>Assume D distinct times, i.e. t</a:t>
            </a:r>
            <a:r>
              <a:rPr lang="en-US" altLang="en-US" sz="2400" baseline="-25000" dirty="0"/>
              <a:t>1</a:t>
            </a:r>
            <a:r>
              <a:rPr lang="en-US" altLang="en-US" sz="2400" dirty="0"/>
              <a:t>&lt;t</a:t>
            </a:r>
            <a:r>
              <a:rPr lang="en-US" altLang="en-US" sz="2400" baseline="-25000" dirty="0"/>
              <a:t>2</a:t>
            </a:r>
            <a:r>
              <a:rPr lang="en-US" altLang="en-US" sz="2400" dirty="0"/>
              <a:t>&lt;…&lt;</a:t>
            </a:r>
            <a:r>
              <a:rPr lang="en-US" altLang="en-US" sz="2400" dirty="0" err="1"/>
              <a:t>t</a:t>
            </a:r>
            <a:r>
              <a:rPr lang="en-US" altLang="en-US" sz="2400" baseline="-25000" dirty="0" err="1"/>
              <a:t>D</a:t>
            </a:r>
            <a:endParaRPr lang="en-US" altLang="en-US" sz="2400" dirty="0"/>
          </a:p>
          <a:p>
            <a:pPr eaLnBrk="1" hangingPunct="1"/>
            <a:r>
              <a:rPr lang="en-US" altLang="en-US" sz="2400" dirty="0"/>
              <a:t>Number of subjects at risk: subjects were alive at the beginning of the interval</a:t>
            </a:r>
          </a:p>
          <a:p>
            <a:pPr lvl="1" eaLnBrk="1" hangingPunct="1"/>
            <a:r>
              <a:rPr lang="en-US" altLang="en-US" sz="2000" dirty="0"/>
              <a:t>Notation: </a:t>
            </a:r>
            <a:r>
              <a:rPr lang="en-US" altLang="en-US" sz="2000" b="1" dirty="0" err="1"/>
              <a:t>Y</a:t>
            </a:r>
            <a:r>
              <a:rPr lang="en-US" altLang="en-US" sz="2000" b="1" baseline="-25000" dirty="0" err="1"/>
              <a:t>j</a:t>
            </a:r>
            <a:r>
              <a:rPr lang="en-US" altLang="en-US" sz="2000" dirty="0"/>
              <a:t>, j=1,…D</a:t>
            </a:r>
          </a:p>
          <a:p>
            <a:pPr eaLnBrk="1" hangingPunct="1"/>
            <a:r>
              <a:rPr lang="en-US" altLang="en-US" sz="2400" dirty="0"/>
              <a:t>Number of subjects who died in the interval (deaths)</a:t>
            </a:r>
          </a:p>
          <a:p>
            <a:pPr lvl="1" eaLnBrk="1" hangingPunct="1"/>
            <a:r>
              <a:rPr lang="en-US" altLang="en-US" sz="2000" dirty="0"/>
              <a:t>Notation: </a:t>
            </a:r>
            <a:r>
              <a:rPr lang="en-US" altLang="en-US" sz="2000" b="1" dirty="0" err="1"/>
              <a:t>d</a:t>
            </a:r>
            <a:r>
              <a:rPr lang="en-US" altLang="en-US" sz="2000" b="1" baseline="-25000" dirty="0" err="1"/>
              <a:t>j</a:t>
            </a:r>
            <a:r>
              <a:rPr lang="en-US" altLang="en-US" sz="2000" dirty="0"/>
              <a:t>, j=1,…D</a:t>
            </a:r>
          </a:p>
          <a:p>
            <a:pPr eaLnBrk="1" hangingPunct="1"/>
            <a:r>
              <a:rPr lang="en-US" altLang="en-US" sz="2400" dirty="0"/>
              <a:t>Number of subjects who withdrew (censored) in the interval (loss)</a:t>
            </a:r>
          </a:p>
          <a:p>
            <a:pPr lvl="1" eaLnBrk="1" hangingPunct="1"/>
            <a:r>
              <a:rPr lang="en-US" altLang="en-US" sz="2400" dirty="0"/>
              <a:t>Notation: </a:t>
            </a:r>
            <a:r>
              <a:rPr lang="en-US" altLang="en-US" sz="2400" b="1" dirty="0" err="1"/>
              <a:t>m</a:t>
            </a:r>
            <a:r>
              <a:rPr lang="en-US" altLang="en-US" sz="2400" b="1" baseline="-25000" dirty="0" err="1"/>
              <a:t>j</a:t>
            </a:r>
            <a:r>
              <a:rPr lang="en-US" altLang="en-US" sz="2400" dirty="0"/>
              <a:t>, j=1,…D</a:t>
            </a:r>
            <a:br>
              <a:rPr lang="en-US" altLang="en-US" dirty="0"/>
            </a:br>
            <a:endParaRPr lang="en-US" altLang="en-US" dirty="0"/>
          </a:p>
        </p:txBody>
      </p:sp>
    </p:spTree>
    <p:extLst>
      <p:ext uri="{BB962C8B-B14F-4D97-AF65-F5344CB8AC3E}">
        <p14:creationId xmlns:p14="http://schemas.microsoft.com/office/powerpoint/2010/main" val="116302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CC1B-AE82-4BA0-B6B5-28CD78911198}"/>
              </a:ext>
            </a:extLst>
          </p:cNvPr>
          <p:cNvSpPr>
            <a:spLocks noGrp="1"/>
          </p:cNvSpPr>
          <p:nvPr>
            <p:ph type="title"/>
          </p:nvPr>
        </p:nvSpPr>
        <p:spPr/>
        <p:txBody>
          <a:bodyPr/>
          <a:lstStyle/>
          <a:p>
            <a:r>
              <a:rPr lang="en-GB" altLang="en-US" b="1" dirty="0"/>
              <a:t>Adjust the number of subjects at risk </a:t>
            </a:r>
            <a:endParaRPr lang="en-US" dirty="0"/>
          </a:p>
        </p:txBody>
      </p:sp>
      <p:sp>
        <p:nvSpPr>
          <p:cNvPr id="3" name="Content Placeholder 2">
            <a:extLst>
              <a:ext uri="{FF2B5EF4-FFF2-40B4-BE49-F238E27FC236}">
                <a16:creationId xmlns:a16="http://schemas.microsoft.com/office/drawing/2014/main" id="{C1C03FA4-F802-4B39-87A8-3D909119E202}"/>
              </a:ext>
            </a:extLst>
          </p:cNvPr>
          <p:cNvSpPr>
            <a:spLocks noGrp="1"/>
          </p:cNvSpPr>
          <p:nvPr>
            <p:ph idx="1"/>
          </p:nvPr>
        </p:nvSpPr>
        <p:spPr/>
        <p:txBody>
          <a:bodyPr/>
          <a:lstStyle/>
          <a:p>
            <a:pPr algn="l">
              <a:buFont typeface="Wingdings" panose="05000000000000000000" pitchFamily="2" charset="2"/>
              <a:buChar char="§"/>
            </a:pPr>
            <a:r>
              <a:rPr lang="en-US" sz="2400" b="0" i="0" dirty="0">
                <a:solidFill>
                  <a:srgbClr val="000000"/>
                </a:solidFill>
                <a:effectLst/>
              </a:rPr>
              <a:t>In constructing actuarial life tables, the following assumptions are often made: </a:t>
            </a:r>
          </a:p>
          <a:p>
            <a:pPr lvl="1">
              <a:buFont typeface="Wingdings" panose="05000000000000000000" pitchFamily="2" charset="2"/>
              <a:buChar char="§"/>
            </a:pPr>
            <a:r>
              <a:rPr lang="en-US" sz="2000" b="0" i="0" dirty="0">
                <a:solidFill>
                  <a:srgbClr val="000000"/>
                </a:solidFill>
                <a:effectLst/>
              </a:rPr>
              <a:t>First, the events of interest (e.g., deaths) are assumed to occur at the end of the interval and censored events are assumed to occur uniformly (or evenly) throughout the interval. </a:t>
            </a:r>
          </a:p>
          <a:p>
            <a:pPr lvl="1">
              <a:buFont typeface="Wingdings" panose="05000000000000000000" pitchFamily="2" charset="2"/>
              <a:buChar char="§"/>
            </a:pPr>
            <a:r>
              <a:rPr lang="en-US" altLang="en-US" sz="2000" b="1" dirty="0" err="1"/>
              <a:t>Y</a:t>
            </a:r>
            <a:r>
              <a:rPr lang="en-US" altLang="en-US" sz="2000" b="1" baseline="-25000" dirty="0" err="1"/>
              <a:t>j</a:t>
            </a:r>
            <a:r>
              <a:rPr lang="en-US" altLang="en-US" sz="2000" b="1" baseline="-25000" dirty="0"/>
              <a:t> </a:t>
            </a:r>
            <a:r>
              <a:rPr lang="en-US" sz="2000" b="1" i="0" dirty="0">
                <a:solidFill>
                  <a:srgbClr val="000000"/>
                </a:solidFill>
                <a:effectLst/>
              </a:rPr>
              <a:t> = </a:t>
            </a:r>
            <a:r>
              <a:rPr lang="en-US" altLang="en-US" sz="2000" b="1" dirty="0" err="1"/>
              <a:t>Y</a:t>
            </a:r>
            <a:r>
              <a:rPr lang="en-US" altLang="en-US" sz="2000" b="1" baseline="-25000" dirty="0" err="1"/>
              <a:t>j</a:t>
            </a:r>
            <a:r>
              <a:rPr lang="en-US" altLang="en-US" sz="2000" b="1" dirty="0"/>
              <a:t> - </a:t>
            </a:r>
            <a:r>
              <a:rPr lang="en-US" altLang="en-US" sz="2000" b="1" dirty="0" err="1"/>
              <a:t>m</a:t>
            </a:r>
            <a:r>
              <a:rPr lang="en-US" altLang="en-US" sz="2000" b="1" baseline="-25000" dirty="0" err="1"/>
              <a:t>j</a:t>
            </a:r>
            <a:r>
              <a:rPr lang="en-US" altLang="en-US" sz="2000" b="1" dirty="0"/>
              <a:t>/2: </a:t>
            </a:r>
            <a:r>
              <a:rPr lang="en-US" sz="2000" b="0" i="0" dirty="0">
                <a:solidFill>
                  <a:srgbClr val="000000"/>
                </a:solidFill>
                <a:effectLst/>
              </a:rPr>
              <a:t>the average number of participants at risk during interval t  (i.e., we subtract half of the censored events).</a:t>
            </a:r>
          </a:p>
          <a:p>
            <a:pPr lvl="1">
              <a:buFont typeface="Wingdings" panose="05000000000000000000" pitchFamily="2" charset="2"/>
              <a:buChar char="§"/>
            </a:pPr>
            <a:endParaRPr lang="en-US" sz="1600" b="0" i="0" dirty="0">
              <a:solidFill>
                <a:srgbClr val="000000"/>
              </a:solidFill>
              <a:effectLst/>
            </a:endParaRPr>
          </a:p>
          <a:p>
            <a:endParaRPr lang="en-US" dirty="0"/>
          </a:p>
        </p:txBody>
      </p:sp>
      <p:sp>
        <p:nvSpPr>
          <p:cNvPr id="4" name="Slide Number Placeholder 3">
            <a:extLst>
              <a:ext uri="{FF2B5EF4-FFF2-40B4-BE49-F238E27FC236}">
                <a16:creationId xmlns:a16="http://schemas.microsoft.com/office/drawing/2014/main" id="{2C3046C6-C562-4D7B-B71D-1176FF141865}"/>
              </a:ext>
            </a:extLst>
          </p:cNvPr>
          <p:cNvSpPr>
            <a:spLocks noGrp="1"/>
          </p:cNvSpPr>
          <p:nvPr>
            <p:ph type="sldNum" sz="quarter" idx="12"/>
          </p:nvPr>
        </p:nvSpPr>
        <p:spPr/>
        <p:txBody>
          <a:bodyPr/>
          <a:lstStyle/>
          <a:p>
            <a:fld id="{6BE01D46-CD45-4358-B783-23D7B5182985}" type="slidenum">
              <a:rPr lang="en-US" smtClean="0"/>
              <a:pPr/>
              <a:t>33</a:t>
            </a:fld>
            <a:endParaRPr lang="en-US"/>
          </a:p>
        </p:txBody>
      </p:sp>
    </p:spTree>
    <p:extLst>
      <p:ext uri="{BB962C8B-B14F-4D97-AF65-F5344CB8AC3E}">
        <p14:creationId xmlns:p14="http://schemas.microsoft.com/office/powerpoint/2010/main" val="1654550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74638"/>
            <a:ext cx="8077200" cy="1020762"/>
          </a:xfrm>
        </p:spPr>
        <p:txBody>
          <a:bodyPr/>
          <a:lstStyle/>
          <a:p>
            <a:pPr algn="ctr" eaLnBrk="1" hangingPunct="1"/>
            <a:r>
              <a:rPr lang="en-US" altLang="en-US" b="1" dirty="0"/>
              <a:t>Adjusted numbers at risk</a:t>
            </a:r>
          </a:p>
        </p:txBody>
      </p:sp>
      <p:graphicFrame>
        <p:nvGraphicFramePr>
          <p:cNvPr id="18435" name="Object 3"/>
          <p:cNvGraphicFramePr>
            <a:graphicFrameLocks noGrp="1" noChangeAspect="1"/>
          </p:cNvGraphicFramePr>
          <p:nvPr>
            <p:ph type="tbl" idx="1"/>
            <p:extLst>
              <p:ext uri="{D42A27DB-BD31-4B8C-83A1-F6EECF244321}">
                <p14:modId xmlns:p14="http://schemas.microsoft.com/office/powerpoint/2010/main" val="78523957"/>
              </p:ext>
            </p:extLst>
          </p:nvPr>
        </p:nvGraphicFramePr>
        <p:xfrm>
          <a:off x="277813" y="2208213"/>
          <a:ext cx="8677275" cy="3646487"/>
        </p:xfrm>
        <a:graphic>
          <a:graphicData uri="http://schemas.openxmlformats.org/presentationml/2006/ole">
            <mc:AlternateContent xmlns:mc="http://schemas.openxmlformats.org/markup-compatibility/2006">
              <mc:Choice xmlns:v="urn:schemas-microsoft-com:vml" Requires="v">
                <p:oleObj spid="_x0000_s20582" name="Document" r:id="rId3" imgW="8688536" imgH="3651668" progId="Word.Document.8">
                  <p:embed/>
                </p:oleObj>
              </mc:Choice>
              <mc:Fallback>
                <p:oleObj name="Document" r:id="rId3" imgW="8688536" imgH="3651668" progId="Word.Document.8">
                  <p:embed/>
                  <p:pic>
                    <p:nvPicPr>
                      <p:cNvPr id="18435" name="Object 3"/>
                      <p:cNvPicPr>
                        <a:picLocks noChangeAspect="1" noChangeArrowheads="1"/>
                      </p:cNvPicPr>
                      <p:nvPr/>
                    </p:nvPicPr>
                    <p:blipFill>
                      <a:blip r:embed="rId4"/>
                      <a:srcRect/>
                      <a:stretch>
                        <a:fillRect/>
                      </a:stretch>
                    </p:blipFill>
                    <p:spPr bwMode="auto">
                      <a:xfrm>
                        <a:off x="277813" y="2208213"/>
                        <a:ext cx="8677275" cy="3646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3902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CC1B-AE82-4BA0-B6B5-28CD78911198}"/>
              </a:ext>
            </a:extLst>
          </p:cNvPr>
          <p:cNvSpPr>
            <a:spLocks noGrp="1"/>
          </p:cNvSpPr>
          <p:nvPr>
            <p:ph type="title"/>
          </p:nvPr>
        </p:nvSpPr>
        <p:spPr/>
        <p:txBody>
          <a:bodyPr/>
          <a:lstStyle/>
          <a:p>
            <a:r>
              <a:rPr lang="en-US" altLang="en-US" b="1" dirty="0">
                <a:latin typeface="Helvetica" pitchFamily="34" charset="0"/>
              </a:rPr>
              <a:t>In the life table</a:t>
            </a:r>
            <a:endParaRPr lang="en-US" dirty="0"/>
          </a:p>
        </p:txBody>
      </p:sp>
      <p:sp>
        <p:nvSpPr>
          <p:cNvPr id="3" name="Content Placeholder 2">
            <a:extLst>
              <a:ext uri="{FF2B5EF4-FFF2-40B4-BE49-F238E27FC236}">
                <a16:creationId xmlns:a16="http://schemas.microsoft.com/office/drawing/2014/main" id="{C1C03FA4-F802-4B39-87A8-3D909119E202}"/>
              </a:ext>
            </a:extLst>
          </p:cNvPr>
          <p:cNvSpPr>
            <a:spLocks noGrp="1"/>
          </p:cNvSpPr>
          <p:nvPr>
            <p:ph idx="1"/>
          </p:nvPr>
        </p:nvSpPr>
        <p:spPr>
          <a:xfrm>
            <a:off x="381000" y="1877219"/>
            <a:ext cx="8458200" cy="4114800"/>
          </a:xfrm>
        </p:spPr>
        <p:txBody>
          <a:bodyPr/>
          <a:lstStyle/>
          <a:p>
            <a:pPr algn="l">
              <a:buFont typeface="Arial" panose="020B0604020202020204" pitchFamily="34" charset="0"/>
              <a:buChar char="•"/>
            </a:pPr>
            <a:r>
              <a:rPr lang="en-US" sz="2000" b="0" i="0" dirty="0">
                <a:solidFill>
                  <a:srgbClr val="000000"/>
                </a:solidFill>
                <a:effectLst/>
              </a:rPr>
              <a:t>proportion surviving (remaining event free) interval t, </a:t>
            </a:r>
            <a:r>
              <a:rPr lang="en-US" sz="2000" b="0" i="0" dirty="0" err="1">
                <a:solidFill>
                  <a:srgbClr val="000000"/>
                </a:solidFill>
                <a:effectLst/>
              </a:rPr>
              <a:t>p</a:t>
            </a:r>
            <a:r>
              <a:rPr lang="en-US" sz="2000" b="0" i="0" baseline="-25000" dirty="0" err="1">
                <a:solidFill>
                  <a:srgbClr val="000000"/>
                </a:solidFill>
                <a:effectLst/>
              </a:rPr>
              <a:t>t</a:t>
            </a:r>
            <a:r>
              <a:rPr lang="en-US" sz="2000" b="0" i="0" dirty="0">
                <a:solidFill>
                  <a:srgbClr val="000000"/>
                </a:solidFill>
                <a:effectLst/>
              </a:rPr>
              <a:t> = 1-</a:t>
            </a:r>
            <a:r>
              <a:rPr lang="en-US" altLang="en-US" sz="2000" b="1" dirty="0"/>
              <a:t> </a:t>
            </a:r>
            <a:r>
              <a:rPr lang="en-US" altLang="en-US" sz="2000" b="1" dirty="0" err="1"/>
              <a:t>d</a:t>
            </a:r>
            <a:r>
              <a:rPr lang="en-US" altLang="en-US" sz="2000" b="1" baseline="-25000" dirty="0" err="1"/>
              <a:t>j</a:t>
            </a:r>
            <a:r>
              <a:rPr lang="en-US" altLang="en-US" sz="2000" b="1" baseline="-25000" dirty="0"/>
              <a:t> </a:t>
            </a:r>
            <a:r>
              <a:rPr lang="en-US" altLang="en-US" sz="2000" b="1" dirty="0"/>
              <a:t>/</a:t>
            </a:r>
            <a:r>
              <a:rPr lang="en-US" altLang="en-US" sz="2000" b="1" dirty="0" err="1"/>
              <a:t>Y</a:t>
            </a:r>
            <a:r>
              <a:rPr lang="en-US" altLang="en-US" sz="2000" b="1" baseline="-25000" dirty="0" err="1"/>
              <a:t>j</a:t>
            </a:r>
            <a:r>
              <a:rPr lang="en-US" altLang="en-US" sz="2000" b="1" baseline="-25000" dirty="0"/>
              <a:t>  </a:t>
            </a:r>
            <a:endParaRPr lang="en-US" altLang="en-US" sz="2000" baseline="-25000" dirty="0">
              <a:solidFill>
                <a:srgbClr val="000000"/>
              </a:solidFill>
            </a:endParaRPr>
          </a:p>
          <a:p>
            <a:pPr algn="l">
              <a:buFont typeface="Arial" panose="020B0604020202020204" pitchFamily="34" charset="0"/>
              <a:buChar char="•"/>
            </a:pPr>
            <a:r>
              <a:rPr lang="en-US" sz="2000" b="0" i="0" dirty="0">
                <a:solidFill>
                  <a:srgbClr val="000000"/>
                </a:solidFill>
                <a:effectLst/>
              </a:rPr>
              <a:t>the proportion surviving (or remaining event free) past interval t; this is sometimes called the </a:t>
            </a:r>
            <a:r>
              <a:rPr lang="en-US" sz="2000" b="1" i="0" dirty="0">
                <a:solidFill>
                  <a:srgbClr val="C00000"/>
                </a:solidFill>
                <a:effectLst/>
              </a:rPr>
              <a:t>cumulative survival probability</a:t>
            </a:r>
            <a:r>
              <a:rPr lang="en-US" sz="2000" b="0" i="0" dirty="0">
                <a:solidFill>
                  <a:srgbClr val="000000"/>
                </a:solidFill>
                <a:effectLst/>
              </a:rPr>
              <a:t> and it is computed as follows: </a:t>
            </a:r>
          </a:p>
          <a:p>
            <a:pPr lvl="1">
              <a:buFont typeface="Arial" panose="020B0604020202020204" pitchFamily="34" charset="0"/>
              <a:buChar char="•"/>
            </a:pPr>
            <a:r>
              <a:rPr lang="en-US" sz="1600" b="0" i="0" dirty="0">
                <a:solidFill>
                  <a:srgbClr val="000000"/>
                </a:solidFill>
                <a:effectLst/>
              </a:rPr>
              <a:t>First, the proportion of participants surviving past time 0 (the starting time) is defined as S</a:t>
            </a:r>
            <a:r>
              <a:rPr lang="en-US" sz="1600" b="0" i="0" baseline="-25000" dirty="0">
                <a:solidFill>
                  <a:srgbClr val="000000"/>
                </a:solidFill>
                <a:effectLst/>
              </a:rPr>
              <a:t>0</a:t>
            </a:r>
            <a:r>
              <a:rPr lang="en-US" sz="1600" b="0" i="0" dirty="0">
                <a:solidFill>
                  <a:srgbClr val="000000"/>
                </a:solidFill>
                <a:effectLst/>
              </a:rPr>
              <a:t> = 1 (all participants alive or event free at time zero or study start). </a:t>
            </a:r>
          </a:p>
          <a:p>
            <a:pPr lvl="1">
              <a:buFont typeface="Arial" panose="020B0604020202020204" pitchFamily="34" charset="0"/>
              <a:buChar char="•"/>
            </a:pPr>
            <a:r>
              <a:rPr lang="en-US" sz="1600" b="0" i="0" dirty="0">
                <a:solidFill>
                  <a:srgbClr val="000000"/>
                </a:solidFill>
                <a:effectLst/>
              </a:rPr>
              <a:t>The proportion surviving past each subsequent interval is computed using principles of conditional probability. Specifically, the probability that a participant survives past interval 1 is S</a:t>
            </a:r>
            <a:r>
              <a:rPr lang="en-US" sz="1600" b="0" i="0" baseline="-25000" dirty="0">
                <a:solidFill>
                  <a:srgbClr val="000000"/>
                </a:solidFill>
                <a:effectLst/>
              </a:rPr>
              <a:t>1</a:t>
            </a:r>
            <a:r>
              <a:rPr lang="en-US" sz="1600" b="0" i="0" dirty="0">
                <a:solidFill>
                  <a:srgbClr val="000000"/>
                </a:solidFill>
                <a:effectLst/>
              </a:rPr>
              <a:t> = p</a:t>
            </a:r>
            <a:r>
              <a:rPr lang="en-US" sz="1600" b="0" i="0" baseline="-25000" dirty="0">
                <a:solidFill>
                  <a:srgbClr val="000000"/>
                </a:solidFill>
                <a:effectLst/>
              </a:rPr>
              <a:t>1</a:t>
            </a:r>
            <a:r>
              <a:rPr lang="en-US" sz="1600" b="0" i="0" dirty="0">
                <a:solidFill>
                  <a:srgbClr val="000000"/>
                </a:solidFill>
                <a:effectLst/>
              </a:rPr>
              <a:t>. </a:t>
            </a:r>
          </a:p>
          <a:p>
            <a:pPr lvl="1">
              <a:buFont typeface="Arial" panose="020B0604020202020204" pitchFamily="34" charset="0"/>
              <a:buChar char="•"/>
            </a:pPr>
            <a:r>
              <a:rPr lang="en-US" sz="1600" b="0" i="0" dirty="0">
                <a:solidFill>
                  <a:srgbClr val="000000"/>
                </a:solidFill>
                <a:effectLst/>
              </a:rPr>
              <a:t>The probability that a participant survives past interval 2 means that they had to survive past interval 1 and through interval 2: S</a:t>
            </a:r>
            <a:r>
              <a:rPr lang="en-US" sz="1600" b="0" i="0" baseline="-25000" dirty="0">
                <a:solidFill>
                  <a:srgbClr val="000000"/>
                </a:solidFill>
                <a:effectLst/>
              </a:rPr>
              <a:t>2</a:t>
            </a:r>
            <a:r>
              <a:rPr lang="en-US" sz="1600" b="0" i="0" dirty="0">
                <a:solidFill>
                  <a:srgbClr val="000000"/>
                </a:solidFill>
                <a:effectLst/>
              </a:rPr>
              <a:t> = P(survive past interval 2) = P(survive through interval 2)*P(survive past interval 1), or S</a:t>
            </a:r>
            <a:r>
              <a:rPr lang="en-US" sz="1600" b="0" i="0" baseline="-25000" dirty="0">
                <a:solidFill>
                  <a:srgbClr val="000000"/>
                </a:solidFill>
                <a:effectLst/>
              </a:rPr>
              <a:t>2</a:t>
            </a:r>
            <a:r>
              <a:rPr lang="en-US" sz="1600" b="0" i="0" dirty="0">
                <a:solidFill>
                  <a:srgbClr val="000000"/>
                </a:solidFill>
                <a:effectLst/>
              </a:rPr>
              <a:t> = p</a:t>
            </a:r>
            <a:r>
              <a:rPr lang="en-US" sz="1600" b="0" i="0" baseline="-25000" dirty="0">
                <a:solidFill>
                  <a:srgbClr val="000000"/>
                </a:solidFill>
                <a:effectLst/>
              </a:rPr>
              <a:t>2</a:t>
            </a:r>
            <a:r>
              <a:rPr lang="en-US" sz="1600" b="0" i="0" dirty="0">
                <a:solidFill>
                  <a:srgbClr val="000000"/>
                </a:solidFill>
                <a:effectLst/>
              </a:rPr>
              <a:t>*S</a:t>
            </a:r>
            <a:r>
              <a:rPr lang="en-US" sz="1600" b="0" i="0" baseline="-25000" dirty="0">
                <a:solidFill>
                  <a:srgbClr val="000000"/>
                </a:solidFill>
                <a:effectLst/>
              </a:rPr>
              <a:t>1</a:t>
            </a:r>
            <a:r>
              <a:rPr lang="en-US" sz="1600" b="0" i="0" dirty="0">
                <a:solidFill>
                  <a:srgbClr val="000000"/>
                </a:solidFill>
                <a:effectLst/>
              </a:rPr>
              <a:t>. In general, S</a:t>
            </a:r>
            <a:r>
              <a:rPr lang="en-US" sz="1600" b="0" i="0" baseline="-25000" dirty="0">
                <a:solidFill>
                  <a:srgbClr val="000000"/>
                </a:solidFill>
                <a:effectLst/>
              </a:rPr>
              <a:t>t+1</a:t>
            </a:r>
            <a:r>
              <a:rPr lang="en-US" sz="1600" b="0" i="0" dirty="0">
                <a:solidFill>
                  <a:srgbClr val="000000"/>
                </a:solidFill>
                <a:effectLst/>
              </a:rPr>
              <a:t> = p</a:t>
            </a:r>
            <a:r>
              <a:rPr lang="en-US" sz="1600" b="0" i="0" baseline="-25000" dirty="0">
                <a:solidFill>
                  <a:srgbClr val="000000"/>
                </a:solidFill>
                <a:effectLst/>
              </a:rPr>
              <a:t>t+1</a:t>
            </a:r>
            <a:r>
              <a:rPr lang="en-US" sz="1600" b="0" i="0" dirty="0">
                <a:solidFill>
                  <a:srgbClr val="000000"/>
                </a:solidFill>
                <a:effectLst/>
              </a:rPr>
              <a:t>*S</a:t>
            </a:r>
            <a:r>
              <a:rPr lang="en-US" sz="1600" b="0" i="0" baseline="-25000" dirty="0">
                <a:solidFill>
                  <a:srgbClr val="000000"/>
                </a:solidFill>
                <a:effectLst/>
              </a:rPr>
              <a:t>t</a:t>
            </a:r>
            <a:r>
              <a:rPr lang="en-US" sz="1600" b="0" i="0" dirty="0">
                <a:solidFill>
                  <a:srgbClr val="000000"/>
                </a:solidFill>
                <a:effectLst/>
              </a:rPr>
              <a:t>.</a:t>
            </a:r>
          </a:p>
          <a:p>
            <a:endParaRPr lang="en-US" dirty="0"/>
          </a:p>
        </p:txBody>
      </p:sp>
      <p:sp>
        <p:nvSpPr>
          <p:cNvPr id="4" name="Slide Number Placeholder 3">
            <a:extLst>
              <a:ext uri="{FF2B5EF4-FFF2-40B4-BE49-F238E27FC236}">
                <a16:creationId xmlns:a16="http://schemas.microsoft.com/office/drawing/2014/main" id="{2C3046C6-C562-4D7B-B71D-1176FF141865}"/>
              </a:ext>
            </a:extLst>
          </p:cNvPr>
          <p:cNvSpPr>
            <a:spLocks noGrp="1"/>
          </p:cNvSpPr>
          <p:nvPr>
            <p:ph type="sldNum" sz="quarter" idx="12"/>
          </p:nvPr>
        </p:nvSpPr>
        <p:spPr/>
        <p:txBody>
          <a:bodyPr/>
          <a:lstStyle/>
          <a:p>
            <a:fld id="{6BE01D46-CD45-4358-B783-23D7B5182985}" type="slidenum">
              <a:rPr lang="en-US" smtClean="0"/>
              <a:pPr/>
              <a:t>35</a:t>
            </a:fld>
            <a:endParaRPr lang="en-US"/>
          </a:p>
        </p:txBody>
      </p:sp>
    </p:spTree>
    <p:extLst>
      <p:ext uri="{BB962C8B-B14F-4D97-AF65-F5344CB8AC3E}">
        <p14:creationId xmlns:p14="http://schemas.microsoft.com/office/powerpoint/2010/main" val="2662810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eaLnBrk="1" hangingPunct="1"/>
            <a:r>
              <a:rPr lang="en-US" altLang="en-US" b="1" dirty="0">
                <a:latin typeface="Helvetica" pitchFamily="34" charset="0"/>
              </a:rPr>
              <a:t>Mathematical formula in life tables</a:t>
            </a:r>
          </a:p>
        </p:txBody>
      </p:sp>
      <p:sp>
        <p:nvSpPr>
          <p:cNvPr id="19459" name="Rectangle 3"/>
          <p:cNvSpPr>
            <a:spLocks noGrp="1" noChangeArrowheads="1"/>
          </p:cNvSpPr>
          <p:nvPr>
            <p:ph type="body" idx="1"/>
          </p:nvPr>
        </p:nvSpPr>
        <p:spPr/>
        <p:txBody>
          <a:bodyPr/>
          <a:lstStyle/>
          <a:p>
            <a:pPr marL="0" indent="0" eaLnBrk="1" hangingPunct="1"/>
            <a:r>
              <a:rPr lang="en-US" altLang="en-US" dirty="0"/>
              <a:t> </a:t>
            </a:r>
            <a:r>
              <a:rPr lang="en-US" altLang="en-US" sz="2400" dirty="0"/>
              <a:t>Survival (survivor function) </a:t>
            </a:r>
            <a:r>
              <a:rPr lang="en-US" altLang="en-US" sz="2400" i="1" dirty="0" err="1"/>
              <a:t>S</a:t>
            </a:r>
            <a:r>
              <a:rPr lang="en-US" altLang="en-US" sz="2400" i="1" baseline="-25000" dirty="0" err="1"/>
              <a:t>j</a:t>
            </a:r>
            <a:endParaRPr lang="en-US" altLang="en-US" sz="2400" dirty="0"/>
          </a:p>
          <a:p>
            <a:pPr marL="1588" lvl="1" indent="0" eaLnBrk="1" hangingPunct="1"/>
            <a:endParaRPr lang="en-US" altLang="en-US" sz="2400" dirty="0"/>
          </a:p>
          <a:p>
            <a:pPr marL="0" indent="0" eaLnBrk="1" hangingPunct="1"/>
            <a:endParaRPr lang="en-US" altLang="en-US" sz="2400" dirty="0"/>
          </a:p>
          <a:p>
            <a:pPr marL="0" indent="0" eaLnBrk="1" hangingPunct="1"/>
            <a:endParaRPr lang="en-US" altLang="en-US" sz="2400" dirty="0"/>
          </a:p>
          <a:p>
            <a:pPr marL="1588" lvl="1" indent="0" eaLnBrk="1" hangingPunct="1"/>
            <a:r>
              <a:rPr lang="en-US" altLang="en-US" sz="2400" dirty="0"/>
              <a:t> where </a:t>
            </a:r>
            <a:r>
              <a:rPr lang="en-US" altLang="en-US" sz="2400" dirty="0" err="1"/>
              <a:t>y</a:t>
            </a:r>
            <a:r>
              <a:rPr lang="en-US" altLang="en-US" sz="2400" baseline="-25000" dirty="0" err="1"/>
              <a:t>j</a:t>
            </a:r>
            <a:r>
              <a:rPr lang="en-US" altLang="en-US" sz="2400" dirty="0"/>
              <a:t> = </a:t>
            </a:r>
            <a:r>
              <a:rPr lang="en-US" altLang="en-US" sz="2400" dirty="0" err="1"/>
              <a:t>Y</a:t>
            </a:r>
            <a:r>
              <a:rPr lang="en-US" altLang="en-US" sz="2400" baseline="-25000" dirty="0" err="1"/>
              <a:t>j</a:t>
            </a:r>
            <a:r>
              <a:rPr lang="en-US" altLang="en-US" sz="2400" dirty="0"/>
              <a:t> - </a:t>
            </a:r>
            <a:r>
              <a:rPr lang="en-US" altLang="en-US" sz="2400" dirty="0" err="1"/>
              <a:t>m</a:t>
            </a:r>
            <a:r>
              <a:rPr lang="en-US" altLang="en-US" sz="2400" baseline="-25000" dirty="0" err="1"/>
              <a:t>j</a:t>
            </a:r>
            <a:r>
              <a:rPr lang="en-US" altLang="en-US" sz="2400" dirty="0"/>
              <a:t>/2 is the adjusted number at risk</a:t>
            </a:r>
          </a:p>
          <a:p>
            <a:pPr marL="1588" lvl="1" indent="0" eaLnBrk="1" hangingPunct="1"/>
            <a:endParaRPr lang="en-US" altLang="en-US" sz="2400" dirty="0"/>
          </a:p>
          <a:p>
            <a:pPr marL="0" indent="0" eaLnBrk="1" hangingPunct="1"/>
            <a:r>
              <a:rPr lang="en-US" altLang="en-US" sz="2400" dirty="0"/>
              <a:t> standard error (Greenwood’s formula)</a:t>
            </a:r>
          </a:p>
          <a:p>
            <a:pPr marL="0" indent="0" eaLnBrk="1" hangingPunct="1"/>
            <a:endParaRPr lang="en-US" altLang="en-US" sz="2400" dirty="0"/>
          </a:p>
        </p:txBody>
      </p:sp>
      <p:graphicFrame>
        <p:nvGraphicFramePr>
          <p:cNvPr id="19460" name="Object 4"/>
          <p:cNvGraphicFramePr>
            <a:graphicFrameLocks noChangeAspect="1"/>
          </p:cNvGraphicFramePr>
          <p:nvPr>
            <p:extLst>
              <p:ext uri="{D42A27DB-BD31-4B8C-83A1-F6EECF244321}">
                <p14:modId xmlns:p14="http://schemas.microsoft.com/office/powerpoint/2010/main" val="1100008405"/>
              </p:ext>
            </p:extLst>
          </p:nvPr>
        </p:nvGraphicFramePr>
        <p:xfrm>
          <a:off x="1371600" y="2514600"/>
          <a:ext cx="4356100" cy="1096963"/>
        </p:xfrm>
        <a:graphic>
          <a:graphicData uri="http://schemas.openxmlformats.org/presentationml/2006/ole">
            <mc:AlternateContent xmlns:mc="http://schemas.openxmlformats.org/markup-compatibility/2006">
              <mc:Choice xmlns:v="urn:schemas-microsoft-com:vml" Requires="v">
                <p:oleObj spid="_x0000_s21706" name="Equation" r:id="rId3" imgW="1727200" imgH="457200" progId="Equation.3">
                  <p:embed/>
                </p:oleObj>
              </mc:Choice>
              <mc:Fallback>
                <p:oleObj name="Equation" r:id="rId3" imgW="1727200" imgH="457200" progId="Equation.3">
                  <p:embed/>
                  <p:pic>
                    <p:nvPicPr>
                      <p:cNvPr id="19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514600"/>
                        <a:ext cx="4356100"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extLst>
              <p:ext uri="{D42A27DB-BD31-4B8C-83A1-F6EECF244321}">
                <p14:modId xmlns:p14="http://schemas.microsoft.com/office/powerpoint/2010/main" val="2438424545"/>
              </p:ext>
            </p:extLst>
          </p:nvPr>
        </p:nvGraphicFramePr>
        <p:xfrm>
          <a:off x="1593056" y="5362576"/>
          <a:ext cx="3913188" cy="1111250"/>
        </p:xfrm>
        <a:graphic>
          <a:graphicData uri="http://schemas.openxmlformats.org/presentationml/2006/ole">
            <mc:AlternateContent xmlns:mc="http://schemas.openxmlformats.org/markup-compatibility/2006">
              <mc:Choice xmlns:v="urn:schemas-microsoft-com:vml" Requires="v">
                <p:oleObj spid="_x0000_s21707" name="Equation" r:id="rId5" imgW="1548728" imgH="495085" progId="Equation.3">
                  <p:embed/>
                </p:oleObj>
              </mc:Choice>
              <mc:Fallback>
                <p:oleObj name="Equation" r:id="rId5" imgW="1548728" imgH="495085" progId="Equation.3">
                  <p:embed/>
                  <p:pic>
                    <p:nvPicPr>
                      <p:cNvPr id="1946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3056" y="5362576"/>
                        <a:ext cx="3913188"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78110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4CB8-E4E9-4B4C-B58D-7FEC38513A4D}"/>
              </a:ext>
            </a:extLst>
          </p:cNvPr>
          <p:cNvSpPr>
            <a:spLocks noGrp="1"/>
          </p:cNvSpPr>
          <p:nvPr>
            <p:ph type="title"/>
          </p:nvPr>
        </p:nvSpPr>
        <p:spPr/>
        <p:txBody>
          <a:bodyPr/>
          <a:lstStyle/>
          <a:p>
            <a:r>
              <a:rPr lang="en-US" dirty="0"/>
              <a:t>Homework 2</a:t>
            </a:r>
          </a:p>
        </p:txBody>
      </p:sp>
      <p:sp>
        <p:nvSpPr>
          <p:cNvPr id="3" name="Content Placeholder 2">
            <a:extLst>
              <a:ext uri="{FF2B5EF4-FFF2-40B4-BE49-F238E27FC236}">
                <a16:creationId xmlns:a16="http://schemas.microsoft.com/office/drawing/2014/main" id="{A1D5F5AA-12B4-4DCA-B7B9-D9B0861F9ED6}"/>
              </a:ext>
            </a:extLst>
          </p:cNvPr>
          <p:cNvSpPr>
            <a:spLocks noGrp="1"/>
          </p:cNvSpPr>
          <p:nvPr>
            <p:ph idx="1"/>
          </p:nvPr>
        </p:nvSpPr>
        <p:spPr/>
        <p:txBody>
          <a:bodyPr/>
          <a:lstStyle/>
          <a:p>
            <a:r>
              <a:rPr lang="en-US" dirty="0"/>
              <a:t>Reading: KM 3.5</a:t>
            </a:r>
          </a:p>
          <a:p>
            <a:r>
              <a:rPr lang="en-US" dirty="0"/>
              <a:t>Understand life table</a:t>
            </a:r>
          </a:p>
          <a:p>
            <a:r>
              <a:rPr lang="en-US" dirty="0"/>
              <a:t>Other: as assigned before</a:t>
            </a:r>
          </a:p>
          <a:p>
            <a:pPr marL="0" indent="0">
              <a:buNone/>
            </a:pPr>
            <a:endParaRPr lang="en-US" dirty="0"/>
          </a:p>
        </p:txBody>
      </p:sp>
      <p:sp>
        <p:nvSpPr>
          <p:cNvPr id="4" name="Slide Number Placeholder 3">
            <a:extLst>
              <a:ext uri="{FF2B5EF4-FFF2-40B4-BE49-F238E27FC236}">
                <a16:creationId xmlns:a16="http://schemas.microsoft.com/office/drawing/2014/main" id="{AB71CD79-42B9-46D5-A7C4-E25FBB3B3FF5}"/>
              </a:ext>
            </a:extLst>
          </p:cNvPr>
          <p:cNvSpPr>
            <a:spLocks noGrp="1"/>
          </p:cNvSpPr>
          <p:nvPr>
            <p:ph type="sldNum" sz="quarter" idx="12"/>
          </p:nvPr>
        </p:nvSpPr>
        <p:spPr/>
        <p:txBody>
          <a:bodyPr/>
          <a:lstStyle/>
          <a:p>
            <a:fld id="{6BE01D46-CD45-4358-B783-23D7B5182985}" type="slidenum">
              <a:rPr lang="en-US" smtClean="0"/>
              <a:pPr/>
              <a:t>37</a:t>
            </a:fld>
            <a:endParaRPr lang="en-US"/>
          </a:p>
        </p:txBody>
      </p:sp>
    </p:spTree>
    <p:extLst>
      <p:ext uri="{BB962C8B-B14F-4D97-AF65-F5344CB8AC3E}">
        <p14:creationId xmlns:p14="http://schemas.microsoft.com/office/powerpoint/2010/main" val="396433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2800" dirty="0"/>
              <a:t>Focus</a:t>
            </a:r>
          </a:p>
        </p:txBody>
      </p:sp>
      <p:sp>
        <p:nvSpPr>
          <p:cNvPr id="86019" name="Rectangle 3"/>
          <p:cNvSpPr>
            <a:spLocks noGrp="1" noChangeArrowheads="1"/>
          </p:cNvSpPr>
          <p:nvPr>
            <p:ph type="body" idx="1"/>
          </p:nvPr>
        </p:nvSpPr>
        <p:spPr/>
        <p:txBody>
          <a:bodyPr/>
          <a:lstStyle/>
          <a:p>
            <a:pPr algn="l"/>
            <a:r>
              <a:rPr lang="en-US" sz="2400" b="0" i="0" u="none" strike="noStrike" baseline="0" dirty="0"/>
              <a:t>Likelihood review </a:t>
            </a:r>
          </a:p>
          <a:p>
            <a:pPr algn="l"/>
            <a:r>
              <a:rPr lang="en-US" sz="2400" b="0" i="0" u="none" strike="noStrike" baseline="0" dirty="0"/>
              <a:t>Life table</a:t>
            </a:r>
          </a:p>
          <a:p>
            <a:pPr lvl="1"/>
            <a:r>
              <a:rPr lang="en-US" altLang="en-US" sz="2400" dirty="0"/>
              <a:t>What </a:t>
            </a:r>
          </a:p>
          <a:p>
            <a:pPr lvl="1"/>
            <a:r>
              <a:rPr lang="en-US" altLang="en-US" sz="2400" dirty="0"/>
              <a:t>Why </a:t>
            </a:r>
          </a:p>
          <a:p>
            <a:pPr lvl="1"/>
            <a:r>
              <a:rPr lang="en-US" altLang="en-US" sz="2400" dirty="0"/>
              <a:t>How </a:t>
            </a:r>
          </a:p>
          <a:p>
            <a:pPr marL="0" indent="0">
              <a:buNone/>
            </a:pPr>
            <a:endParaRPr lang="en-US" sz="2400" dirty="0"/>
          </a:p>
        </p:txBody>
      </p:sp>
      <p:sp>
        <p:nvSpPr>
          <p:cNvPr id="2" name="Slide Number Placeholder 1">
            <a:extLst>
              <a:ext uri="{FF2B5EF4-FFF2-40B4-BE49-F238E27FC236}">
                <a16:creationId xmlns:a16="http://schemas.microsoft.com/office/drawing/2014/main" id="{BBB2ECEC-457C-4AE5-AAE9-1967B8F499A5}"/>
              </a:ext>
            </a:extLst>
          </p:cNvPr>
          <p:cNvSpPr>
            <a:spLocks noGrp="1"/>
          </p:cNvSpPr>
          <p:nvPr>
            <p:ph type="sldNum" sz="quarter" idx="12"/>
          </p:nvPr>
        </p:nvSpPr>
        <p:spPr/>
        <p:txBody>
          <a:bodyPr/>
          <a:lstStyle/>
          <a:p>
            <a:fld id="{6BE01D46-CD45-4358-B783-23D7B518298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9A76-A532-46F8-8962-9BC2D23ABEA8}"/>
              </a:ext>
            </a:extLst>
          </p:cNvPr>
          <p:cNvSpPr>
            <a:spLocks noGrp="1"/>
          </p:cNvSpPr>
          <p:nvPr>
            <p:ph type="title"/>
          </p:nvPr>
        </p:nvSpPr>
        <p:spPr/>
        <p:txBody>
          <a:bodyPr/>
          <a:lstStyle/>
          <a:p>
            <a:r>
              <a:rPr lang="en-US" altLang="en-US" b="1" dirty="0">
                <a:latin typeface="Helvetica" pitchFamily="34" charset="0"/>
              </a:rPr>
              <a:t>Likelihood Construction </a:t>
            </a:r>
            <a:endParaRPr lang="en-US" dirty="0"/>
          </a:p>
        </p:txBody>
      </p:sp>
      <p:sp>
        <p:nvSpPr>
          <p:cNvPr id="3" name="Content Placeholder 2">
            <a:extLst>
              <a:ext uri="{FF2B5EF4-FFF2-40B4-BE49-F238E27FC236}">
                <a16:creationId xmlns:a16="http://schemas.microsoft.com/office/drawing/2014/main" id="{391C6B8D-F954-4285-A6A0-0660EF2037B7}"/>
              </a:ext>
            </a:extLst>
          </p:cNvPr>
          <p:cNvSpPr>
            <a:spLocks noGrp="1"/>
          </p:cNvSpPr>
          <p:nvPr>
            <p:ph idx="1"/>
          </p:nvPr>
        </p:nvSpPr>
        <p:spPr/>
        <p:txBody>
          <a:bodyPr/>
          <a:lstStyle/>
          <a:p>
            <a:r>
              <a:rPr lang="en-US" sz="2400" dirty="0"/>
              <a:t>A refresher: probability vs likelihood</a:t>
            </a:r>
          </a:p>
          <a:p>
            <a:pPr lvl="1"/>
            <a:r>
              <a:rPr lang="en-US" sz="2400" b="0" i="0" dirty="0">
                <a:solidFill>
                  <a:srgbClr val="282829"/>
                </a:solidFill>
                <a:effectLst/>
              </a:rPr>
              <a:t>Probability defines a distribution and sum up to one. Probability of a variable given parameter(s)  p(x | </a:t>
            </a:r>
            <a:r>
              <a:rPr lang="el-GR" sz="2400" b="0" i="0" dirty="0">
                <a:solidFill>
                  <a:srgbClr val="282829"/>
                </a:solidFill>
                <a:effectLst/>
              </a:rPr>
              <a:t>θ)</a:t>
            </a:r>
            <a:endParaRPr lang="en-US" sz="2400" b="0" i="0" dirty="0">
              <a:solidFill>
                <a:srgbClr val="282829"/>
              </a:solidFill>
              <a:effectLst/>
            </a:endParaRPr>
          </a:p>
          <a:p>
            <a:pPr lvl="1"/>
            <a:r>
              <a:rPr lang="en-US" sz="2400" b="0" i="0" dirty="0">
                <a:solidFill>
                  <a:srgbClr val="282829"/>
                </a:solidFill>
                <a:effectLst/>
              </a:rPr>
              <a:t>Likelihood is not a probability, and it does not define a probability distribution</a:t>
            </a:r>
            <a:r>
              <a:rPr lang="en-US" sz="2400" i="0" dirty="0">
                <a:solidFill>
                  <a:srgbClr val="282829"/>
                </a:solidFill>
                <a:effectLst/>
              </a:rPr>
              <a:t>. </a:t>
            </a:r>
            <a:r>
              <a:rPr lang="en-US" sz="2400" dirty="0">
                <a:solidFill>
                  <a:srgbClr val="282829"/>
                </a:solidFill>
              </a:rPr>
              <a:t>L</a:t>
            </a:r>
            <a:r>
              <a:rPr lang="en-US" sz="2400" i="0" dirty="0">
                <a:solidFill>
                  <a:srgbClr val="282829"/>
                </a:solidFill>
                <a:effectLst/>
              </a:rPr>
              <a:t>ikelihood of parameter(s) </a:t>
            </a:r>
            <a:r>
              <a:rPr lang="en-US" sz="2400" b="0" i="0" dirty="0">
                <a:solidFill>
                  <a:srgbClr val="282829"/>
                </a:solidFill>
                <a:effectLst/>
              </a:rPr>
              <a:t>given the specific data observed, </a:t>
            </a:r>
          </a:p>
          <a:p>
            <a:pPr marL="457200" lvl="1" indent="0">
              <a:buNone/>
            </a:pPr>
            <a:r>
              <a:rPr lang="en-US" sz="2400" dirty="0">
                <a:solidFill>
                  <a:srgbClr val="282829"/>
                </a:solidFill>
              </a:rPr>
              <a:t>   </a:t>
            </a:r>
            <a:r>
              <a:rPr lang="en-US" sz="2400" b="0" i="0" dirty="0">
                <a:solidFill>
                  <a:srgbClr val="282829"/>
                </a:solidFill>
                <a:effectLst/>
              </a:rPr>
              <a:t>L(</a:t>
            </a:r>
            <a:r>
              <a:rPr lang="el-GR" sz="2400" b="0" i="0" dirty="0">
                <a:solidFill>
                  <a:srgbClr val="282829"/>
                </a:solidFill>
                <a:effectLst/>
              </a:rPr>
              <a:t>θ </a:t>
            </a:r>
            <a:r>
              <a:rPr lang="en-US" sz="2400" b="0" i="0" dirty="0">
                <a:solidFill>
                  <a:srgbClr val="282829"/>
                </a:solidFill>
                <a:effectLst/>
              </a:rPr>
              <a:t>| x</a:t>
            </a:r>
            <a:r>
              <a:rPr lang="el-GR" sz="2400" b="0" i="0" dirty="0">
                <a:solidFill>
                  <a:srgbClr val="282829"/>
                </a:solidFill>
                <a:effectLst/>
              </a:rPr>
              <a:t>)</a:t>
            </a:r>
            <a:r>
              <a:rPr lang="en-US" sz="2400" b="0" i="0" dirty="0">
                <a:solidFill>
                  <a:srgbClr val="282829"/>
                </a:solidFill>
                <a:effectLst/>
              </a:rPr>
              <a:t>. </a:t>
            </a:r>
          </a:p>
          <a:p>
            <a:pPr lvl="1"/>
            <a:endParaRPr lang="en-US" sz="2000" dirty="0"/>
          </a:p>
        </p:txBody>
      </p:sp>
      <p:sp>
        <p:nvSpPr>
          <p:cNvPr id="4" name="Slide Number Placeholder 3">
            <a:extLst>
              <a:ext uri="{FF2B5EF4-FFF2-40B4-BE49-F238E27FC236}">
                <a16:creationId xmlns:a16="http://schemas.microsoft.com/office/drawing/2014/main" id="{4AFB2D7E-2B2A-4710-A6F4-51C42CDA50C7}"/>
              </a:ext>
            </a:extLst>
          </p:cNvPr>
          <p:cNvSpPr>
            <a:spLocks noGrp="1"/>
          </p:cNvSpPr>
          <p:nvPr>
            <p:ph type="sldNum" sz="quarter" idx="12"/>
          </p:nvPr>
        </p:nvSpPr>
        <p:spPr/>
        <p:txBody>
          <a:bodyPr/>
          <a:lstStyle/>
          <a:p>
            <a:fld id="{6BE01D46-CD45-4358-B783-23D7B5182985}" type="slidenum">
              <a:rPr lang="en-US" smtClean="0"/>
              <a:pPr/>
              <a:t>5</a:t>
            </a:fld>
            <a:endParaRPr lang="en-US"/>
          </a:p>
        </p:txBody>
      </p:sp>
    </p:spTree>
    <p:extLst>
      <p:ext uri="{BB962C8B-B14F-4D97-AF65-F5344CB8AC3E}">
        <p14:creationId xmlns:p14="http://schemas.microsoft.com/office/powerpoint/2010/main" val="223287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023B-3F52-49B6-943E-0FBE542E3869}"/>
              </a:ext>
            </a:extLst>
          </p:cNvPr>
          <p:cNvSpPr>
            <a:spLocks noGrp="1"/>
          </p:cNvSpPr>
          <p:nvPr>
            <p:ph type="title"/>
          </p:nvPr>
        </p:nvSpPr>
        <p:spPr/>
        <p:txBody>
          <a:bodyPr/>
          <a:lstStyle/>
          <a:p>
            <a:r>
              <a:rPr lang="en-US" altLang="en-US" b="1" dirty="0">
                <a:latin typeface="Helvetica" pitchFamily="34" charset="0"/>
              </a:rPr>
              <a:t>Likelihood Construction </a:t>
            </a:r>
            <a:endParaRPr lang="en-US" dirty="0"/>
          </a:p>
        </p:txBody>
      </p:sp>
      <p:sp>
        <p:nvSpPr>
          <p:cNvPr id="3" name="Content Placeholder 2">
            <a:extLst>
              <a:ext uri="{FF2B5EF4-FFF2-40B4-BE49-F238E27FC236}">
                <a16:creationId xmlns:a16="http://schemas.microsoft.com/office/drawing/2014/main" id="{9294F1FC-E48A-4895-AB87-D785A8B5BE30}"/>
              </a:ext>
            </a:extLst>
          </p:cNvPr>
          <p:cNvSpPr>
            <a:spLocks noGrp="1"/>
          </p:cNvSpPr>
          <p:nvPr>
            <p:ph idx="1"/>
          </p:nvPr>
        </p:nvSpPr>
        <p:spPr/>
        <p:txBody>
          <a:bodyPr/>
          <a:lstStyle/>
          <a:p>
            <a:r>
              <a:rPr lang="en-US" sz="2400" dirty="0"/>
              <a:t>Step 1. identify the types of observations in the data</a:t>
            </a:r>
          </a:p>
          <a:p>
            <a:r>
              <a:rPr lang="en-US" sz="2400" dirty="0"/>
              <a:t>Step 2. write down the likelihood for each type</a:t>
            </a:r>
          </a:p>
          <a:p>
            <a:r>
              <a:rPr lang="en-US" sz="2400" dirty="0"/>
              <a:t>Step 3. assume independent observations, and independent censoring, write down the likelihood as the product of likelihood of all observations</a:t>
            </a:r>
          </a:p>
          <a:p>
            <a:endParaRPr lang="en-US" dirty="0"/>
          </a:p>
        </p:txBody>
      </p:sp>
      <p:sp>
        <p:nvSpPr>
          <p:cNvPr id="4" name="Slide Number Placeholder 3">
            <a:extLst>
              <a:ext uri="{FF2B5EF4-FFF2-40B4-BE49-F238E27FC236}">
                <a16:creationId xmlns:a16="http://schemas.microsoft.com/office/drawing/2014/main" id="{7DF7D6D8-90BE-4657-A703-BBE24BF92EA7}"/>
              </a:ext>
            </a:extLst>
          </p:cNvPr>
          <p:cNvSpPr>
            <a:spLocks noGrp="1"/>
          </p:cNvSpPr>
          <p:nvPr>
            <p:ph type="sldNum" sz="quarter" idx="12"/>
          </p:nvPr>
        </p:nvSpPr>
        <p:spPr/>
        <p:txBody>
          <a:bodyPr/>
          <a:lstStyle/>
          <a:p>
            <a:fld id="{6BE01D46-CD45-4358-B783-23D7B5182985}" type="slidenum">
              <a:rPr lang="en-US" smtClean="0"/>
              <a:pPr/>
              <a:t>6</a:t>
            </a:fld>
            <a:endParaRPr lang="en-US"/>
          </a:p>
        </p:txBody>
      </p:sp>
    </p:spTree>
    <p:extLst>
      <p:ext uri="{BB962C8B-B14F-4D97-AF65-F5344CB8AC3E}">
        <p14:creationId xmlns:p14="http://schemas.microsoft.com/office/powerpoint/2010/main" val="156590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15FD-E70D-4469-8225-B47BBCA9947E}"/>
              </a:ext>
            </a:extLst>
          </p:cNvPr>
          <p:cNvSpPr>
            <a:spLocks noGrp="1"/>
          </p:cNvSpPr>
          <p:nvPr>
            <p:ph type="title"/>
          </p:nvPr>
        </p:nvSpPr>
        <p:spPr/>
        <p:txBody>
          <a:bodyPr/>
          <a:lstStyle/>
          <a:p>
            <a:r>
              <a:rPr lang="en-US" dirty="0"/>
              <a:t>Observations </a:t>
            </a:r>
          </a:p>
        </p:txBody>
      </p:sp>
      <p:sp>
        <p:nvSpPr>
          <p:cNvPr id="3" name="Content Placeholder 2">
            <a:extLst>
              <a:ext uri="{FF2B5EF4-FFF2-40B4-BE49-F238E27FC236}">
                <a16:creationId xmlns:a16="http://schemas.microsoft.com/office/drawing/2014/main" id="{2CC7DB16-7EA8-4FE0-BAB0-824DC9B46E88}"/>
              </a:ext>
            </a:extLst>
          </p:cNvPr>
          <p:cNvSpPr>
            <a:spLocks noGrp="1"/>
          </p:cNvSpPr>
          <p:nvPr>
            <p:ph idx="1"/>
          </p:nvPr>
        </p:nvSpPr>
        <p:spPr/>
        <p:txBody>
          <a:bodyPr/>
          <a:lstStyle/>
          <a:p>
            <a:r>
              <a:rPr lang="en-US" sz="2400" dirty="0"/>
              <a:t>Exact failure (event) time observed: T</a:t>
            </a:r>
          </a:p>
          <a:p>
            <a:r>
              <a:rPr lang="en-US" sz="2400" dirty="0"/>
              <a:t>Right censoring: T &gt; C, observe X= min(T,C)</a:t>
            </a:r>
          </a:p>
          <a:p>
            <a:r>
              <a:rPr lang="en-US" sz="2400" dirty="0"/>
              <a:t>Left censoring: T &lt; C, observe X = max(T,C)</a:t>
            </a:r>
          </a:p>
          <a:p>
            <a:r>
              <a:rPr lang="en-US" sz="2400" dirty="0"/>
              <a:t>Interval censoring: T in (L, R], </a:t>
            </a:r>
            <a:r>
              <a:rPr lang="en-US" sz="2400" b="0" u="none" strike="noStrike" baseline="0" dirty="0"/>
              <a:t>L for left endpoint and R for right endpoint of the </a:t>
            </a:r>
            <a:r>
              <a:rPr lang="en-US" sz="2400" b="0" i="0" u="none" strike="noStrike" baseline="0" dirty="0"/>
              <a:t>censoring interval</a:t>
            </a:r>
          </a:p>
          <a:p>
            <a:pPr lvl="1"/>
            <a:r>
              <a:rPr lang="en-US" sz="2400" dirty="0"/>
              <a:t>When L = 0, left censoring</a:t>
            </a:r>
          </a:p>
          <a:p>
            <a:pPr lvl="1"/>
            <a:r>
              <a:rPr lang="en-US" sz="2400" dirty="0"/>
              <a:t>When R is </a:t>
            </a:r>
            <a:r>
              <a:rPr lang="en-US" sz="2400" b="0" i="0" u="none" strike="noStrike" baseline="0" dirty="0"/>
              <a:t>infinite, right censoring</a:t>
            </a:r>
            <a:endParaRPr lang="en-US" sz="2400" dirty="0"/>
          </a:p>
          <a:p>
            <a:r>
              <a:rPr lang="en-US" sz="2400" dirty="0"/>
              <a:t>f(t), S(t), h(t), H(t) are pdf, survival, hazard and cumulative hazard functions of T, respectively. </a:t>
            </a:r>
          </a:p>
        </p:txBody>
      </p:sp>
      <p:sp>
        <p:nvSpPr>
          <p:cNvPr id="4" name="Slide Number Placeholder 3">
            <a:extLst>
              <a:ext uri="{FF2B5EF4-FFF2-40B4-BE49-F238E27FC236}">
                <a16:creationId xmlns:a16="http://schemas.microsoft.com/office/drawing/2014/main" id="{414BD0B8-3652-45C6-85F6-C1C256CFC84F}"/>
              </a:ext>
            </a:extLst>
          </p:cNvPr>
          <p:cNvSpPr>
            <a:spLocks noGrp="1"/>
          </p:cNvSpPr>
          <p:nvPr>
            <p:ph type="sldNum" sz="quarter" idx="12"/>
          </p:nvPr>
        </p:nvSpPr>
        <p:spPr/>
        <p:txBody>
          <a:bodyPr/>
          <a:lstStyle/>
          <a:p>
            <a:fld id="{6BE01D46-CD45-4358-B783-23D7B5182985}" type="slidenum">
              <a:rPr lang="en-US" smtClean="0"/>
              <a:pPr/>
              <a:t>7</a:t>
            </a:fld>
            <a:endParaRPr lang="en-US"/>
          </a:p>
        </p:txBody>
      </p:sp>
    </p:spTree>
    <p:extLst>
      <p:ext uri="{BB962C8B-B14F-4D97-AF65-F5344CB8AC3E}">
        <p14:creationId xmlns:p14="http://schemas.microsoft.com/office/powerpoint/2010/main" val="66779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15FD-E70D-4469-8225-B47BBCA9947E}"/>
              </a:ext>
            </a:extLst>
          </p:cNvPr>
          <p:cNvSpPr>
            <a:spLocks noGrp="1"/>
          </p:cNvSpPr>
          <p:nvPr>
            <p:ph type="title"/>
          </p:nvPr>
        </p:nvSpPr>
        <p:spPr/>
        <p:txBody>
          <a:bodyPr/>
          <a:lstStyle/>
          <a:p>
            <a:r>
              <a:rPr lang="en-US" dirty="0"/>
              <a:t>Observations </a:t>
            </a:r>
          </a:p>
        </p:txBody>
      </p:sp>
      <p:sp>
        <p:nvSpPr>
          <p:cNvPr id="3" name="Content Placeholder 2">
            <a:extLst>
              <a:ext uri="{FF2B5EF4-FFF2-40B4-BE49-F238E27FC236}">
                <a16:creationId xmlns:a16="http://schemas.microsoft.com/office/drawing/2014/main" id="{2CC7DB16-7EA8-4FE0-BAB0-824DC9B46E88}"/>
              </a:ext>
            </a:extLst>
          </p:cNvPr>
          <p:cNvSpPr>
            <a:spLocks noGrp="1"/>
          </p:cNvSpPr>
          <p:nvPr>
            <p:ph idx="1"/>
          </p:nvPr>
        </p:nvSpPr>
        <p:spPr/>
        <p:txBody>
          <a:bodyPr/>
          <a:lstStyle/>
          <a:p>
            <a:r>
              <a:rPr lang="en-US" sz="2000" dirty="0"/>
              <a:t>Truncation: T is outside </a:t>
            </a:r>
            <a:r>
              <a:rPr lang="en-US" sz="2000" b="0" i="0" u="none" strike="noStrike" baseline="0" dirty="0"/>
              <a:t>a certain observational window (T_L, T_R)</a:t>
            </a:r>
            <a:endParaRPr lang="en-US" sz="2000" dirty="0"/>
          </a:p>
          <a:p>
            <a:pPr lvl="1"/>
            <a:r>
              <a:rPr lang="en-US" sz="1800" dirty="0"/>
              <a:t>We only observe subjects whose T fall in the observation window (T_L, T_R)</a:t>
            </a:r>
          </a:p>
          <a:p>
            <a:r>
              <a:rPr lang="en-US" sz="2000" dirty="0"/>
              <a:t>Left truncation (when T_R is infinite): T &lt; T_L, T_L for left truncation time.  </a:t>
            </a:r>
          </a:p>
          <a:p>
            <a:pPr lvl="1"/>
            <a:r>
              <a:rPr lang="en-US" sz="1800" b="0" u="none" strike="noStrike" baseline="0" dirty="0"/>
              <a:t>we only observe those individuals whose event time T exceeds the truncation time T_L, </a:t>
            </a:r>
            <a:r>
              <a:rPr lang="en-US" sz="1800" b="0" u="none" strike="noStrike" baseline="0" dirty="0" err="1"/>
              <a:t>ie</a:t>
            </a:r>
            <a:r>
              <a:rPr lang="en-US" sz="1800" b="0" u="none" strike="noStrike" baseline="0" dirty="0"/>
              <a:t>. T &gt; T_L.</a:t>
            </a:r>
            <a:endParaRPr lang="en-US" sz="1800" dirty="0"/>
          </a:p>
          <a:p>
            <a:r>
              <a:rPr lang="en-US" sz="2000" dirty="0"/>
              <a:t>Right truncation (T_L=0): T &gt; T_R, T_R for right truncation time. </a:t>
            </a:r>
          </a:p>
          <a:p>
            <a:pPr lvl="1"/>
            <a:r>
              <a:rPr lang="en-US" sz="1800" b="0" u="none" strike="noStrike" baseline="0" dirty="0"/>
              <a:t>we only observe those individuals whose event time T &lt;= T_R.</a:t>
            </a:r>
            <a:endParaRPr lang="en-US" sz="1800" dirty="0"/>
          </a:p>
        </p:txBody>
      </p:sp>
      <p:sp>
        <p:nvSpPr>
          <p:cNvPr id="4" name="Slide Number Placeholder 3">
            <a:extLst>
              <a:ext uri="{FF2B5EF4-FFF2-40B4-BE49-F238E27FC236}">
                <a16:creationId xmlns:a16="http://schemas.microsoft.com/office/drawing/2014/main" id="{414BD0B8-3652-45C6-85F6-C1C256CFC84F}"/>
              </a:ext>
            </a:extLst>
          </p:cNvPr>
          <p:cNvSpPr>
            <a:spLocks noGrp="1"/>
          </p:cNvSpPr>
          <p:nvPr>
            <p:ph type="sldNum" sz="quarter" idx="12"/>
          </p:nvPr>
        </p:nvSpPr>
        <p:spPr/>
        <p:txBody>
          <a:bodyPr/>
          <a:lstStyle/>
          <a:p>
            <a:fld id="{6BE01D46-CD45-4358-B783-23D7B5182985}" type="slidenum">
              <a:rPr lang="en-US" smtClean="0"/>
              <a:pPr/>
              <a:t>8</a:t>
            </a:fld>
            <a:endParaRPr lang="en-US"/>
          </a:p>
        </p:txBody>
      </p:sp>
    </p:spTree>
    <p:extLst>
      <p:ext uri="{BB962C8B-B14F-4D97-AF65-F5344CB8AC3E}">
        <p14:creationId xmlns:p14="http://schemas.microsoft.com/office/powerpoint/2010/main" val="311233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DD57-012F-4CCE-A5FC-081D2C7C672E}"/>
              </a:ext>
            </a:extLst>
          </p:cNvPr>
          <p:cNvSpPr>
            <a:spLocks noGrp="1"/>
          </p:cNvSpPr>
          <p:nvPr>
            <p:ph type="title"/>
          </p:nvPr>
        </p:nvSpPr>
        <p:spPr/>
        <p:txBody>
          <a:bodyPr/>
          <a:lstStyle/>
          <a:p>
            <a:r>
              <a:rPr lang="en-US" dirty="0" err="1"/>
              <a:t>Noniformative</a:t>
            </a:r>
            <a:r>
              <a:rPr lang="en-US" dirty="0"/>
              <a:t> censoring</a:t>
            </a:r>
          </a:p>
        </p:txBody>
      </p:sp>
      <p:pic>
        <p:nvPicPr>
          <p:cNvPr id="5" name="Content Placeholder 4">
            <a:extLst>
              <a:ext uri="{FF2B5EF4-FFF2-40B4-BE49-F238E27FC236}">
                <a16:creationId xmlns:a16="http://schemas.microsoft.com/office/drawing/2014/main" id="{967C4446-2E77-49B2-A307-CFB5BEBC2C17}"/>
              </a:ext>
            </a:extLst>
          </p:cNvPr>
          <p:cNvPicPr>
            <a:picLocks noGrp="1" noChangeAspect="1"/>
          </p:cNvPicPr>
          <p:nvPr>
            <p:ph idx="1"/>
          </p:nvPr>
        </p:nvPicPr>
        <p:blipFill>
          <a:blip r:embed="rId2"/>
          <a:stretch>
            <a:fillRect/>
          </a:stretch>
        </p:blipFill>
        <p:spPr>
          <a:xfrm>
            <a:off x="534905" y="2083453"/>
            <a:ext cx="8409070" cy="4160185"/>
          </a:xfrm>
          <a:prstGeom prst="rect">
            <a:avLst/>
          </a:prstGeom>
        </p:spPr>
      </p:pic>
      <p:sp>
        <p:nvSpPr>
          <p:cNvPr id="4" name="Slide Number Placeholder 3">
            <a:extLst>
              <a:ext uri="{FF2B5EF4-FFF2-40B4-BE49-F238E27FC236}">
                <a16:creationId xmlns:a16="http://schemas.microsoft.com/office/drawing/2014/main" id="{52565242-C9DF-42BC-98E4-E813A5550A86}"/>
              </a:ext>
            </a:extLst>
          </p:cNvPr>
          <p:cNvSpPr>
            <a:spLocks noGrp="1"/>
          </p:cNvSpPr>
          <p:nvPr>
            <p:ph type="sldNum" sz="quarter" idx="12"/>
          </p:nvPr>
        </p:nvSpPr>
        <p:spPr/>
        <p:txBody>
          <a:bodyPr/>
          <a:lstStyle/>
          <a:p>
            <a:fld id="{6BE01D46-CD45-4358-B783-23D7B5182985}" type="slidenum">
              <a:rPr lang="en-US" smtClean="0"/>
              <a:pPr/>
              <a:t>9</a:t>
            </a:fld>
            <a:endParaRPr lang="en-US"/>
          </a:p>
        </p:txBody>
      </p:sp>
    </p:spTree>
    <p:extLst>
      <p:ext uri="{BB962C8B-B14F-4D97-AF65-F5344CB8AC3E}">
        <p14:creationId xmlns:p14="http://schemas.microsoft.com/office/powerpoint/2010/main" val="1162777906"/>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14433</TotalTime>
  <Words>2467</Words>
  <Application>Microsoft Office PowerPoint</Application>
  <PresentationFormat>On-screen Show (4:3)</PresentationFormat>
  <Paragraphs>216</Paragraphs>
  <Slides>37</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6" baseType="lpstr">
      <vt:lpstr>Roboto</vt:lpstr>
      <vt:lpstr>Arial</vt:lpstr>
      <vt:lpstr>Helvetica</vt:lpstr>
      <vt:lpstr>Tahoma</vt:lpstr>
      <vt:lpstr>Wingdings</vt:lpstr>
      <vt:lpstr>Blends</vt:lpstr>
      <vt:lpstr>Equation</vt:lpstr>
      <vt:lpstr>Document</vt:lpstr>
      <vt:lpstr>Microsoft Word 97 - 2003 Document</vt:lpstr>
      <vt:lpstr>STA/BST 222 Survival Analysis    Lecture 6  </vt:lpstr>
      <vt:lpstr>  How to contact me </vt:lpstr>
      <vt:lpstr>How to contact TA</vt:lpstr>
      <vt:lpstr>Focus</vt:lpstr>
      <vt:lpstr>Likelihood Construction </vt:lpstr>
      <vt:lpstr>Likelihood Construction </vt:lpstr>
      <vt:lpstr>Observations </vt:lpstr>
      <vt:lpstr>Observations </vt:lpstr>
      <vt:lpstr>Noniformative censoring</vt:lpstr>
      <vt:lpstr>Examples: censoring</vt:lpstr>
      <vt:lpstr>Observations </vt:lpstr>
      <vt:lpstr>Likelihood Construction </vt:lpstr>
      <vt:lpstr>Likelihood Construction </vt:lpstr>
      <vt:lpstr>Likelihood Construction</vt:lpstr>
      <vt:lpstr>Likelihood Construction: type I censoring</vt:lpstr>
      <vt:lpstr>Likelihood Construction : type I censoring</vt:lpstr>
      <vt:lpstr>Likelihood Construction: Random censoring </vt:lpstr>
      <vt:lpstr>Likelihood Construction: Random censoring </vt:lpstr>
      <vt:lpstr>Likelihood Construction: random censoring  </vt:lpstr>
      <vt:lpstr>PowerPoint Presentation</vt:lpstr>
      <vt:lpstr>PowerPoint Presentation</vt:lpstr>
      <vt:lpstr>PowerPoint Presentation</vt:lpstr>
      <vt:lpstr> Life tables </vt:lpstr>
      <vt:lpstr>Life table analysis</vt:lpstr>
      <vt:lpstr>Rewrite survival function</vt:lpstr>
      <vt:lpstr>An example</vt:lpstr>
      <vt:lpstr>Life Table for rat example Assume no censored observations.</vt:lpstr>
      <vt:lpstr>Life Table for rat example</vt:lpstr>
      <vt:lpstr>Life Table for rat example</vt:lpstr>
      <vt:lpstr> A very practical problem     </vt:lpstr>
      <vt:lpstr>How do we deal with this in the Life Table?</vt:lpstr>
      <vt:lpstr>Some useful terms  </vt:lpstr>
      <vt:lpstr>Adjust the number of subjects at risk </vt:lpstr>
      <vt:lpstr>Adjusted numbers at risk</vt:lpstr>
      <vt:lpstr>In the life table</vt:lpstr>
      <vt:lpstr>Mathematical formula in life tables</vt:lpstr>
      <vt:lpstr>Homework 2</vt:lpstr>
    </vt:vector>
  </TitlesOfParts>
  <Company>som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EPP 246 Clinical Biostatistics Overview</dc:title>
  <dc:creator>Lihong</dc:creator>
  <cp:lastModifiedBy>Lihong Qi</cp:lastModifiedBy>
  <cp:revision>800</cp:revision>
  <dcterms:created xsi:type="dcterms:W3CDTF">2006-12-28T23:57:12Z</dcterms:created>
  <dcterms:modified xsi:type="dcterms:W3CDTF">2020-10-21T02:02:49Z</dcterms:modified>
</cp:coreProperties>
</file>