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387" r:id="rId4"/>
    <p:sldId id="282" r:id="rId5"/>
    <p:sldId id="371" r:id="rId6"/>
    <p:sldId id="366" r:id="rId7"/>
    <p:sldId id="533" r:id="rId8"/>
    <p:sldId id="372" r:id="rId9"/>
    <p:sldId id="373" r:id="rId10"/>
    <p:sldId id="374" r:id="rId11"/>
    <p:sldId id="530" r:id="rId12"/>
    <p:sldId id="376" r:id="rId13"/>
    <p:sldId id="531" r:id="rId14"/>
    <p:sldId id="378" r:id="rId15"/>
    <p:sldId id="379" r:id="rId16"/>
    <p:sldId id="352" r:id="rId17"/>
    <p:sldId id="380" r:id="rId18"/>
    <p:sldId id="534" r:id="rId19"/>
    <p:sldId id="535" r:id="rId20"/>
    <p:sldId id="391" r:id="rId21"/>
    <p:sldId id="536" r:id="rId22"/>
    <p:sldId id="537" r:id="rId23"/>
    <p:sldId id="539" r:id="rId24"/>
    <p:sldId id="538" r:id="rId25"/>
    <p:sldId id="383" r:id="rId26"/>
    <p:sldId id="384" r:id="rId27"/>
    <p:sldId id="393" r:id="rId28"/>
    <p:sldId id="385" r:id="rId29"/>
    <p:sldId id="532" r:id="rId30"/>
    <p:sldId id="529" r:id="rId31"/>
    <p:sldId id="388" r:id="rId32"/>
    <p:sldId id="381" r:id="rId33"/>
    <p:sldId id="526" r:id="rId34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twadmin" initials="n" lastIdx="5" clrIdx="0"/>
  <p:cmAuthor id="1" name="Lihong Qi" initials="LQ" lastIdx="1" clrIdx="1">
    <p:extLst>
      <p:ext uri="{19B8F6BF-5375-455C-9EA6-DF929625EA0E}">
        <p15:presenceInfo xmlns:p15="http://schemas.microsoft.com/office/powerpoint/2012/main" userId="S::lhqi@ucdavis.edu::15369d7a-d309-4c75-8c7d-3c5254ba3b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3792" autoAdjust="0"/>
  </p:normalViewPr>
  <p:slideViewPr>
    <p:cSldViewPr>
      <p:cViewPr varScale="1">
        <p:scale>
          <a:sx n="62" d="100"/>
          <a:sy n="62" d="100"/>
        </p:scale>
        <p:origin x="128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0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fld id="{949C6168-EFD6-47D0-BC50-4BDE81560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0425" cy="350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3" y="4439166"/>
            <a:ext cx="5635621" cy="420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fld id="{E2B2EEE8-78D6-4592-84DC-73706E041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9872B-7846-48F8-AD82-B94962107281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7D5EE-5B35-436D-AB9D-C8C8BCBA87C9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695E0-DA4F-4EFC-89CB-6CB1630BDAE1}" type="slidenum">
              <a:rPr lang="en-US"/>
              <a:pPr/>
              <a:t>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EEE8-78D6-4592-84DC-73706E04169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08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09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9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09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09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F61298A-F875-4403-8171-8FC4DEE14A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3BFB9-A1D9-4149-A4BA-291FB21C5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75ABA-5B86-426F-AC96-5BB7B53885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CD0C1-1AB3-40C8-9635-CBB7EA5404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59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01D46-CD45-4358-B783-23D7B51829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9BFCC-384E-426F-98C5-4199B278F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19137-846E-4FD3-BA21-95DB652512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D0D49-3FDF-40A1-9D85-2DBB16B5CE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7AB8A-0492-485B-BA53-F296062DD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4695B-9F88-4CF2-B8E2-6D6D17B291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4618E-2834-4BC3-BD10-CA8BFE9F57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E54CF-3930-45A7-AD07-563FECF1E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98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D76538F-055D-4D27-B782-2A853F00AB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hqi@ucdavis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dstats.zoom.us/j/9681353237?pwd=ZzhLRHlhNG92bHFUaHkwM0Fib1pqQT09" TargetMode="External"/><Relationship Id="rId2" Type="http://schemas.openxmlformats.org/officeDocument/2006/relationships/hyperlink" Target="mailto:xezhou@ucdavis.ed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STA/BST 222 Survival Analysis		  Lecture 7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7818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Lihong</a:t>
            </a:r>
            <a:r>
              <a:rPr lang="en-US" sz="2800" dirty="0"/>
              <a:t> </a:t>
            </a:r>
            <a:r>
              <a:rPr lang="en-US" sz="2800" dirty="0" err="1"/>
              <a:t>Qi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Division of Biostatistics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Department of Public Health Sciences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School of Medicine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Oct. 22, 2020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555E-6858-4AAF-AA94-524BEAE9B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1298A-F875-4403-8171-8FC4DEE14A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762000" y="1888067"/>
            <a:ext cx="8915400" cy="4953000"/>
            <a:chOff x="528" y="1008"/>
            <a:chExt cx="5616" cy="3120"/>
          </a:xfrm>
        </p:grpSpPr>
        <p:sp>
          <p:nvSpPr>
            <p:cNvPr id="24591" name="Rectangle 3"/>
            <p:cNvSpPr>
              <a:spLocks noChangeArrowheads="1"/>
            </p:cNvSpPr>
            <p:nvPr/>
          </p:nvSpPr>
          <p:spPr bwMode="auto">
            <a:xfrm>
              <a:off x="939" y="1008"/>
              <a:ext cx="3470" cy="266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24592" name="Line 4"/>
            <p:cNvSpPr>
              <a:spLocks noChangeShapeType="1"/>
            </p:cNvSpPr>
            <p:nvPr/>
          </p:nvSpPr>
          <p:spPr bwMode="auto">
            <a:xfrm>
              <a:off x="4399" y="1061"/>
              <a:ext cx="0" cy="2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Line 5"/>
            <p:cNvSpPr>
              <a:spLocks noChangeShapeType="1"/>
            </p:cNvSpPr>
            <p:nvPr/>
          </p:nvSpPr>
          <p:spPr bwMode="auto">
            <a:xfrm>
              <a:off x="949" y="1028"/>
              <a:ext cx="0" cy="26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Text Box 6"/>
            <p:cNvSpPr txBox="1">
              <a:spLocks noChangeArrowheads="1"/>
            </p:cNvSpPr>
            <p:nvPr/>
          </p:nvSpPr>
          <p:spPr bwMode="auto">
            <a:xfrm>
              <a:off x="576" y="3671"/>
              <a:ext cx="2029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itchFamily="18" charset="0"/>
                </a:rPr>
                <a:t>Beginning of study</a:t>
              </a:r>
            </a:p>
          </p:txBody>
        </p:sp>
        <p:sp>
          <p:nvSpPr>
            <p:cNvPr id="24595" name="Text Box 7"/>
            <p:cNvSpPr txBox="1">
              <a:spLocks noChangeArrowheads="1"/>
            </p:cNvSpPr>
            <p:nvPr/>
          </p:nvSpPr>
          <p:spPr bwMode="auto">
            <a:xfrm>
              <a:off x="4115" y="3671"/>
              <a:ext cx="2029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itchFamily="18" charset="0"/>
                </a:rPr>
                <a:t>End of study</a:t>
              </a:r>
            </a:p>
          </p:txBody>
        </p:sp>
        <p:sp>
          <p:nvSpPr>
            <p:cNvPr id="24596" name="Text Box 8"/>
            <p:cNvSpPr txBox="1">
              <a:spLocks noChangeArrowheads="1"/>
            </p:cNvSpPr>
            <p:nvPr/>
          </p:nvSpPr>
          <p:spPr bwMode="auto">
            <a:xfrm>
              <a:off x="2016" y="3844"/>
              <a:ext cx="1680" cy="28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</a:rPr>
                <a:t> Time in months </a:t>
              </a:r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endParaRPr lang="en-US" alt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597" name="Text Box 9"/>
            <p:cNvSpPr txBox="1">
              <a:spLocks noChangeArrowheads="1"/>
            </p:cNvSpPr>
            <p:nvPr/>
          </p:nvSpPr>
          <p:spPr bwMode="auto">
            <a:xfrm>
              <a:off x="528" y="1440"/>
              <a:ext cx="14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itchFamily="18" charset="0"/>
                </a:rPr>
                <a:t>Subject B</a:t>
              </a:r>
            </a:p>
          </p:txBody>
        </p:sp>
        <p:sp>
          <p:nvSpPr>
            <p:cNvPr id="24598" name="Text Box 10"/>
            <p:cNvSpPr txBox="1">
              <a:spLocks noChangeArrowheads="1"/>
            </p:cNvSpPr>
            <p:nvPr/>
          </p:nvSpPr>
          <p:spPr bwMode="auto">
            <a:xfrm>
              <a:off x="528" y="1056"/>
              <a:ext cx="14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itchFamily="18" charset="0"/>
                </a:rPr>
                <a:t>Subject A</a:t>
              </a:r>
            </a:p>
          </p:txBody>
        </p:sp>
        <p:sp>
          <p:nvSpPr>
            <p:cNvPr id="24599" name="Text Box 11"/>
            <p:cNvSpPr txBox="1">
              <a:spLocks noChangeArrowheads="1"/>
            </p:cNvSpPr>
            <p:nvPr/>
          </p:nvSpPr>
          <p:spPr bwMode="auto">
            <a:xfrm>
              <a:off x="528" y="1824"/>
              <a:ext cx="14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itchFamily="18" charset="0"/>
                </a:rPr>
                <a:t>Subject C</a:t>
              </a:r>
            </a:p>
          </p:txBody>
        </p:sp>
        <p:sp>
          <p:nvSpPr>
            <p:cNvPr id="24600" name="Text Box 12"/>
            <p:cNvSpPr txBox="1">
              <a:spLocks noChangeArrowheads="1"/>
            </p:cNvSpPr>
            <p:nvPr/>
          </p:nvSpPr>
          <p:spPr bwMode="auto">
            <a:xfrm>
              <a:off x="528" y="2256"/>
              <a:ext cx="14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itchFamily="18" charset="0"/>
                </a:rPr>
                <a:t>Subject D</a:t>
              </a:r>
            </a:p>
          </p:txBody>
        </p:sp>
        <p:sp>
          <p:nvSpPr>
            <p:cNvPr id="24601" name="Text Box 13"/>
            <p:cNvSpPr txBox="1">
              <a:spLocks noChangeArrowheads="1"/>
            </p:cNvSpPr>
            <p:nvPr/>
          </p:nvSpPr>
          <p:spPr bwMode="auto">
            <a:xfrm>
              <a:off x="528" y="2736"/>
              <a:ext cx="14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itchFamily="18" charset="0"/>
                </a:rPr>
                <a:t>Subject E</a:t>
              </a:r>
            </a:p>
          </p:txBody>
        </p:sp>
      </p:grpSp>
      <p:sp>
        <p:nvSpPr>
          <p:cNvPr id="24579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latin typeface="Helvetica" pitchFamily="34" charset="0"/>
              </a:rPr>
              <a:t>Survival Data</a:t>
            </a:r>
          </a:p>
        </p:txBody>
      </p:sp>
      <p:grpSp>
        <p:nvGrpSpPr>
          <p:cNvPr id="36879" name="Group 15"/>
          <p:cNvGrpSpPr>
            <a:grpSpLocks/>
          </p:cNvGrpSpPr>
          <p:nvPr/>
        </p:nvGrpSpPr>
        <p:grpSpPr bwMode="auto">
          <a:xfrm>
            <a:off x="1455739" y="1901034"/>
            <a:ext cx="3992563" cy="781050"/>
            <a:chOff x="988" y="1056"/>
            <a:chExt cx="2515" cy="492"/>
          </a:xfrm>
        </p:grpSpPr>
        <p:sp>
          <p:nvSpPr>
            <p:cNvPr id="24589" name="Line 16"/>
            <p:cNvSpPr>
              <a:spLocks noChangeShapeType="1"/>
            </p:cNvSpPr>
            <p:nvPr/>
          </p:nvSpPr>
          <p:spPr bwMode="auto">
            <a:xfrm flipV="1">
              <a:off x="988" y="1323"/>
              <a:ext cx="16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Text Box 17"/>
            <p:cNvSpPr txBox="1">
              <a:spLocks noChangeArrowheads="1"/>
            </p:cNvSpPr>
            <p:nvPr/>
          </p:nvSpPr>
          <p:spPr bwMode="auto">
            <a:xfrm>
              <a:off x="2640" y="1056"/>
              <a:ext cx="863" cy="4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Times New Roman" pitchFamily="18" charset="0"/>
                </a:rPr>
                <a:t> </a:t>
              </a:r>
              <a:r>
                <a:rPr lang="en-US" alt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2.  subject A drops out after 6 months</a:t>
              </a:r>
            </a:p>
          </p:txBody>
        </p:sp>
      </p:grpSp>
      <p:grpSp>
        <p:nvGrpSpPr>
          <p:cNvPr id="24581" name="Group 18"/>
          <p:cNvGrpSpPr>
            <a:grpSpLocks/>
          </p:cNvGrpSpPr>
          <p:nvPr/>
        </p:nvGrpSpPr>
        <p:grpSpPr bwMode="auto">
          <a:xfrm>
            <a:off x="1465264" y="4770967"/>
            <a:ext cx="4014788" cy="547687"/>
            <a:chOff x="998" y="2871"/>
            <a:chExt cx="2529" cy="345"/>
          </a:xfrm>
        </p:grpSpPr>
        <p:sp>
          <p:nvSpPr>
            <p:cNvPr id="24586" name="Line 19"/>
            <p:cNvSpPr>
              <a:spLocks noChangeShapeType="1"/>
            </p:cNvSpPr>
            <p:nvPr/>
          </p:nvSpPr>
          <p:spPr bwMode="auto">
            <a:xfrm>
              <a:off x="998" y="2998"/>
              <a:ext cx="10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Text Box 20"/>
            <p:cNvSpPr txBox="1">
              <a:spLocks noChangeArrowheads="1"/>
            </p:cNvSpPr>
            <p:nvPr/>
          </p:nvSpPr>
          <p:spPr bwMode="auto">
            <a:xfrm>
              <a:off x="2233" y="2871"/>
              <a:ext cx="1294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itchFamily="18" charset="0"/>
                </a:rPr>
                <a:t>1. subject E dies at 4 months</a:t>
              </a:r>
            </a:p>
          </p:txBody>
        </p:sp>
        <p:sp>
          <p:nvSpPr>
            <p:cNvPr id="24588" name="Text Box 21"/>
            <p:cNvSpPr txBox="1">
              <a:spLocks noChangeArrowheads="1"/>
            </p:cNvSpPr>
            <p:nvPr/>
          </p:nvSpPr>
          <p:spPr bwMode="auto">
            <a:xfrm>
              <a:off x="2064" y="2928"/>
              <a:ext cx="96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</p:grpSp>
      <p:grpSp>
        <p:nvGrpSpPr>
          <p:cNvPr id="36886" name="Group 22"/>
          <p:cNvGrpSpPr>
            <a:grpSpLocks/>
          </p:cNvGrpSpPr>
          <p:nvPr/>
        </p:nvGrpSpPr>
        <p:grpSpPr bwMode="auto">
          <a:xfrm>
            <a:off x="1429281" y="3175530"/>
            <a:ext cx="4979988" cy="650875"/>
            <a:chOff x="988" y="1870"/>
            <a:chExt cx="3137" cy="410"/>
          </a:xfrm>
        </p:grpSpPr>
        <p:sp>
          <p:nvSpPr>
            <p:cNvPr id="24583" name="Line 23"/>
            <p:cNvSpPr>
              <a:spLocks noChangeShapeType="1"/>
            </p:cNvSpPr>
            <p:nvPr/>
          </p:nvSpPr>
          <p:spPr bwMode="auto">
            <a:xfrm>
              <a:off x="988" y="2078"/>
              <a:ext cx="20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Text Box 24"/>
            <p:cNvSpPr txBox="1">
              <a:spLocks noChangeArrowheads="1"/>
            </p:cNvSpPr>
            <p:nvPr/>
          </p:nvSpPr>
          <p:spPr bwMode="auto">
            <a:xfrm>
              <a:off x="3193" y="1870"/>
              <a:ext cx="932" cy="4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Times New Roman" pitchFamily="18" charset="0"/>
                </a:rPr>
                <a:t> </a:t>
              </a:r>
              <a:r>
                <a:rPr lang="en-US" altLang="en-US" sz="1600" b="1">
                  <a:solidFill>
                    <a:srgbClr val="000000"/>
                  </a:solidFill>
                  <a:latin typeface="Times New Roman" pitchFamily="18" charset="0"/>
                </a:rPr>
                <a:t>3. subject C dies at 7 months</a:t>
              </a:r>
            </a:p>
          </p:txBody>
        </p:sp>
        <p:sp>
          <p:nvSpPr>
            <p:cNvPr id="24585" name="Text Box 25"/>
            <p:cNvSpPr txBox="1">
              <a:spLocks noChangeArrowheads="1"/>
            </p:cNvSpPr>
            <p:nvPr/>
          </p:nvSpPr>
          <p:spPr bwMode="auto">
            <a:xfrm>
              <a:off x="3024" y="2016"/>
              <a:ext cx="96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7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DF58-F53D-4C40-A147-1F0CF344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8F232-171F-4AB8-A199-9AF5E7957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019" y="1066800"/>
            <a:ext cx="7951089" cy="5334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6872C-24B4-49EB-BCC9-6735AF4D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4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711200" y="1604961"/>
            <a:ext cx="8915400" cy="4953000"/>
            <a:chOff x="528" y="1008"/>
            <a:chExt cx="5616" cy="3120"/>
          </a:xfrm>
        </p:grpSpPr>
        <p:sp>
          <p:nvSpPr>
            <p:cNvPr id="26643" name="Rectangle 3"/>
            <p:cNvSpPr>
              <a:spLocks noChangeArrowheads="1"/>
            </p:cNvSpPr>
            <p:nvPr/>
          </p:nvSpPr>
          <p:spPr bwMode="auto">
            <a:xfrm>
              <a:off x="939" y="1008"/>
              <a:ext cx="3470" cy="266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26644" name="Line 4"/>
            <p:cNvSpPr>
              <a:spLocks noChangeShapeType="1"/>
            </p:cNvSpPr>
            <p:nvPr/>
          </p:nvSpPr>
          <p:spPr bwMode="auto">
            <a:xfrm>
              <a:off x="4399" y="1061"/>
              <a:ext cx="0" cy="2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5"/>
            <p:cNvSpPr>
              <a:spLocks noChangeShapeType="1"/>
            </p:cNvSpPr>
            <p:nvPr/>
          </p:nvSpPr>
          <p:spPr bwMode="auto">
            <a:xfrm>
              <a:off x="949" y="1028"/>
              <a:ext cx="0" cy="26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Text Box 6"/>
            <p:cNvSpPr txBox="1">
              <a:spLocks noChangeArrowheads="1"/>
            </p:cNvSpPr>
            <p:nvPr/>
          </p:nvSpPr>
          <p:spPr bwMode="auto">
            <a:xfrm>
              <a:off x="576" y="3671"/>
              <a:ext cx="2029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itchFamily="18" charset="0"/>
                </a:rPr>
                <a:t>Beginning of study</a:t>
              </a:r>
            </a:p>
          </p:txBody>
        </p:sp>
        <p:sp>
          <p:nvSpPr>
            <p:cNvPr id="26647" name="Text Box 7"/>
            <p:cNvSpPr txBox="1">
              <a:spLocks noChangeArrowheads="1"/>
            </p:cNvSpPr>
            <p:nvPr/>
          </p:nvSpPr>
          <p:spPr bwMode="auto">
            <a:xfrm>
              <a:off x="4115" y="3671"/>
              <a:ext cx="2029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itchFamily="18" charset="0"/>
                </a:rPr>
                <a:t>End of study</a:t>
              </a:r>
            </a:p>
          </p:txBody>
        </p:sp>
        <p:sp>
          <p:nvSpPr>
            <p:cNvPr id="26648" name="Text Box 8"/>
            <p:cNvSpPr txBox="1">
              <a:spLocks noChangeArrowheads="1"/>
            </p:cNvSpPr>
            <p:nvPr/>
          </p:nvSpPr>
          <p:spPr bwMode="auto">
            <a:xfrm>
              <a:off x="2016" y="3844"/>
              <a:ext cx="1680" cy="28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</a:rPr>
                <a:t> Time in months </a:t>
              </a:r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endParaRPr lang="en-US" alt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649" name="Text Box 9"/>
            <p:cNvSpPr txBox="1">
              <a:spLocks noChangeArrowheads="1"/>
            </p:cNvSpPr>
            <p:nvPr/>
          </p:nvSpPr>
          <p:spPr bwMode="auto">
            <a:xfrm>
              <a:off x="528" y="1440"/>
              <a:ext cx="14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itchFamily="18" charset="0"/>
                </a:rPr>
                <a:t>Subject B</a:t>
              </a:r>
            </a:p>
          </p:txBody>
        </p:sp>
        <p:sp>
          <p:nvSpPr>
            <p:cNvPr id="26650" name="Text Box 10"/>
            <p:cNvSpPr txBox="1">
              <a:spLocks noChangeArrowheads="1"/>
            </p:cNvSpPr>
            <p:nvPr/>
          </p:nvSpPr>
          <p:spPr bwMode="auto">
            <a:xfrm>
              <a:off x="528" y="1056"/>
              <a:ext cx="14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itchFamily="18" charset="0"/>
                </a:rPr>
                <a:t>Subject A</a:t>
              </a:r>
            </a:p>
          </p:txBody>
        </p:sp>
        <p:sp>
          <p:nvSpPr>
            <p:cNvPr id="26651" name="Text Box 11"/>
            <p:cNvSpPr txBox="1">
              <a:spLocks noChangeArrowheads="1"/>
            </p:cNvSpPr>
            <p:nvPr/>
          </p:nvSpPr>
          <p:spPr bwMode="auto">
            <a:xfrm>
              <a:off x="528" y="1824"/>
              <a:ext cx="14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itchFamily="18" charset="0"/>
                </a:rPr>
                <a:t>Subject C</a:t>
              </a:r>
            </a:p>
          </p:txBody>
        </p:sp>
        <p:sp>
          <p:nvSpPr>
            <p:cNvPr id="26652" name="Text Box 12"/>
            <p:cNvSpPr txBox="1">
              <a:spLocks noChangeArrowheads="1"/>
            </p:cNvSpPr>
            <p:nvPr/>
          </p:nvSpPr>
          <p:spPr bwMode="auto">
            <a:xfrm>
              <a:off x="528" y="2256"/>
              <a:ext cx="14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itchFamily="18" charset="0"/>
                </a:rPr>
                <a:t>Subject D</a:t>
              </a:r>
            </a:p>
          </p:txBody>
        </p:sp>
        <p:sp>
          <p:nvSpPr>
            <p:cNvPr id="26653" name="Text Box 13"/>
            <p:cNvSpPr txBox="1">
              <a:spLocks noChangeArrowheads="1"/>
            </p:cNvSpPr>
            <p:nvPr/>
          </p:nvSpPr>
          <p:spPr bwMode="auto">
            <a:xfrm>
              <a:off x="528" y="2736"/>
              <a:ext cx="14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itchFamily="18" charset="0"/>
                </a:rPr>
                <a:t>Subject E</a:t>
              </a:r>
            </a:p>
          </p:txBody>
        </p:sp>
      </p:grpSp>
      <p:sp>
        <p:nvSpPr>
          <p:cNvPr id="26627" name="Rectangle 14"/>
          <p:cNvSpPr>
            <a:spLocks noGrp="1" noChangeArrowheads="1"/>
          </p:cNvSpPr>
          <p:nvPr>
            <p:ph type="title"/>
          </p:nvPr>
        </p:nvSpPr>
        <p:spPr>
          <a:xfrm>
            <a:off x="1329796" y="15954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Survival Data</a:t>
            </a:r>
          </a:p>
        </p:txBody>
      </p:sp>
      <p:grpSp>
        <p:nvGrpSpPr>
          <p:cNvPr id="26628" name="Group 15"/>
          <p:cNvGrpSpPr>
            <a:grpSpLocks/>
          </p:cNvGrpSpPr>
          <p:nvPr/>
        </p:nvGrpSpPr>
        <p:grpSpPr bwMode="auto">
          <a:xfrm>
            <a:off x="1388534" y="1602445"/>
            <a:ext cx="3992563" cy="781050"/>
            <a:chOff x="988" y="1056"/>
            <a:chExt cx="2515" cy="492"/>
          </a:xfrm>
        </p:grpSpPr>
        <p:sp>
          <p:nvSpPr>
            <p:cNvPr id="26641" name="Line 16"/>
            <p:cNvSpPr>
              <a:spLocks noChangeShapeType="1"/>
            </p:cNvSpPr>
            <p:nvPr/>
          </p:nvSpPr>
          <p:spPr bwMode="auto">
            <a:xfrm flipV="1">
              <a:off x="988" y="1323"/>
              <a:ext cx="16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Text Box 17"/>
            <p:cNvSpPr txBox="1">
              <a:spLocks noChangeArrowheads="1"/>
            </p:cNvSpPr>
            <p:nvPr/>
          </p:nvSpPr>
          <p:spPr bwMode="auto">
            <a:xfrm>
              <a:off x="2640" y="1056"/>
              <a:ext cx="863" cy="4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Times New Roman" pitchFamily="18" charset="0"/>
                </a:rPr>
                <a:t> </a:t>
              </a:r>
              <a:r>
                <a:rPr lang="en-US" alt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2.  subject A drops out after 6 months</a:t>
              </a:r>
            </a:p>
          </p:txBody>
        </p:sp>
      </p:grpSp>
      <p:grpSp>
        <p:nvGrpSpPr>
          <p:cNvPr id="38930" name="Group 18"/>
          <p:cNvGrpSpPr>
            <a:grpSpLocks/>
          </p:cNvGrpSpPr>
          <p:nvPr/>
        </p:nvGrpSpPr>
        <p:grpSpPr bwMode="auto">
          <a:xfrm>
            <a:off x="1347259" y="2525711"/>
            <a:ext cx="6956425" cy="1641475"/>
            <a:chOff x="978" y="1619"/>
            <a:chExt cx="4382" cy="1034"/>
          </a:xfrm>
        </p:grpSpPr>
        <p:sp>
          <p:nvSpPr>
            <p:cNvPr id="26638" name="Line 19"/>
            <p:cNvSpPr>
              <a:spLocks noChangeShapeType="1"/>
            </p:cNvSpPr>
            <p:nvPr/>
          </p:nvSpPr>
          <p:spPr bwMode="auto">
            <a:xfrm>
              <a:off x="978" y="1668"/>
              <a:ext cx="34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Text Box 20"/>
            <p:cNvSpPr txBox="1">
              <a:spLocks noChangeArrowheads="1"/>
            </p:cNvSpPr>
            <p:nvPr/>
          </p:nvSpPr>
          <p:spPr bwMode="auto">
            <a:xfrm>
              <a:off x="4458" y="1619"/>
              <a:ext cx="902" cy="10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4. Subjects B and D survive for the whole year-long study period</a:t>
              </a:r>
            </a:p>
          </p:txBody>
        </p:sp>
        <p:sp>
          <p:nvSpPr>
            <p:cNvPr id="26640" name="Line 21"/>
            <p:cNvSpPr>
              <a:spLocks noChangeShapeType="1"/>
            </p:cNvSpPr>
            <p:nvPr/>
          </p:nvSpPr>
          <p:spPr bwMode="auto">
            <a:xfrm>
              <a:off x="978" y="2505"/>
              <a:ext cx="34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0" name="Group 22"/>
          <p:cNvGrpSpPr>
            <a:grpSpLocks/>
          </p:cNvGrpSpPr>
          <p:nvPr/>
        </p:nvGrpSpPr>
        <p:grpSpPr bwMode="auto">
          <a:xfrm>
            <a:off x="1417638" y="4501354"/>
            <a:ext cx="4014788" cy="547687"/>
            <a:chOff x="998" y="2871"/>
            <a:chExt cx="2529" cy="345"/>
          </a:xfrm>
        </p:grpSpPr>
        <p:sp>
          <p:nvSpPr>
            <p:cNvPr id="26635" name="Line 23"/>
            <p:cNvSpPr>
              <a:spLocks noChangeShapeType="1"/>
            </p:cNvSpPr>
            <p:nvPr/>
          </p:nvSpPr>
          <p:spPr bwMode="auto">
            <a:xfrm>
              <a:off x="998" y="2998"/>
              <a:ext cx="10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Text Box 24"/>
            <p:cNvSpPr txBox="1">
              <a:spLocks noChangeArrowheads="1"/>
            </p:cNvSpPr>
            <p:nvPr/>
          </p:nvSpPr>
          <p:spPr bwMode="auto">
            <a:xfrm>
              <a:off x="2233" y="2871"/>
              <a:ext cx="1294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itchFamily="18" charset="0"/>
                </a:rPr>
                <a:t>1. subject E dies at 4 months</a:t>
              </a:r>
            </a:p>
          </p:txBody>
        </p:sp>
        <p:sp>
          <p:nvSpPr>
            <p:cNvPr id="26637" name="Text Box 25"/>
            <p:cNvSpPr txBox="1">
              <a:spLocks noChangeArrowheads="1"/>
            </p:cNvSpPr>
            <p:nvPr/>
          </p:nvSpPr>
          <p:spPr bwMode="auto">
            <a:xfrm>
              <a:off x="2064" y="2928"/>
              <a:ext cx="96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</p:grpSp>
      <p:grpSp>
        <p:nvGrpSpPr>
          <p:cNvPr id="26631" name="Group 26"/>
          <p:cNvGrpSpPr>
            <a:grpSpLocks/>
          </p:cNvGrpSpPr>
          <p:nvPr/>
        </p:nvGrpSpPr>
        <p:grpSpPr bwMode="auto">
          <a:xfrm>
            <a:off x="1380332" y="2939518"/>
            <a:ext cx="4979988" cy="650875"/>
            <a:chOff x="988" y="1870"/>
            <a:chExt cx="3137" cy="410"/>
          </a:xfrm>
        </p:grpSpPr>
        <p:sp>
          <p:nvSpPr>
            <p:cNvPr id="26632" name="Line 27"/>
            <p:cNvSpPr>
              <a:spLocks noChangeShapeType="1"/>
            </p:cNvSpPr>
            <p:nvPr/>
          </p:nvSpPr>
          <p:spPr bwMode="auto">
            <a:xfrm>
              <a:off x="988" y="2078"/>
              <a:ext cx="20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Text Box 28"/>
            <p:cNvSpPr txBox="1">
              <a:spLocks noChangeArrowheads="1"/>
            </p:cNvSpPr>
            <p:nvPr/>
          </p:nvSpPr>
          <p:spPr bwMode="auto">
            <a:xfrm>
              <a:off x="3193" y="1870"/>
              <a:ext cx="932" cy="4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Times New Roman" pitchFamily="18" charset="0"/>
                </a:rPr>
                <a:t> </a:t>
              </a:r>
              <a:r>
                <a:rPr lang="en-US" altLang="en-US" sz="1600" b="1">
                  <a:solidFill>
                    <a:srgbClr val="000000"/>
                  </a:solidFill>
                  <a:latin typeface="Times New Roman" pitchFamily="18" charset="0"/>
                </a:rPr>
                <a:t>3. subject C dies at 7 months</a:t>
              </a:r>
            </a:p>
          </p:txBody>
        </p:sp>
        <p:sp>
          <p:nvSpPr>
            <p:cNvPr id="26634" name="Text Box 29"/>
            <p:cNvSpPr txBox="1">
              <a:spLocks noChangeArrowheads="1"/>
            </p:cNvSpPr>
            <p:nvPr/>
          </p:nvSpPr>
          <p:spPr bwMode="auto">
            <a:xfrm>
              <a:off x="3024" y="2016"/>
              <a:ext cx="96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843A-C287-4905-ADAC-381053A0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BB336-E0BF-4529-A9E1-84EFD443E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794064"/>
            <a:ext cx="7793037" cy="54532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46380-5149-44E5-949A-CB26D772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b="1" dirty="0">
                <a:latin typeface="Helvetica" pitchFamily="34" charset="0"/>
              </a:rPr>
              <a:t>The product limit estimate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probability of surviving in the entire year, taking into account censoring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S(1 year)= (4/5) (2/3) = 53%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NOTE: </a:t>
            </a:r>
            <a:r>
              <a:rPr lang="en-US" altLang="en-US" sz="2400" dirty="0">
                <a:sym typeface="Symbol" pitchFamily="18" charset="2"/>
              </a:rPr>
              <a:t></a:t>
            </a:r>
            <a:r>
              <a:rPr lang="en-US" altLang="en-US" sz="2400" dirty="0"/>
              <a:t> 40% (2/5) because the one drop-out survived at least a portion of the year.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AND &lt;60% (3/5) because we don’t know if the one drop-out would have survived until the end of the year.</a:t>
            </a:r>
          </a:p>
        </p:txBody>
      </p:sp>
    </p:spTree>
    <p:extLst>
      <p:ext uri="{BB962C8B-B14F-4D97-AF65-F5344CB8AC3E}">
        <p14:creationId xmlns:p14="http://schemas.microsoft.com/office/powerpoint/2010/main" val="202206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342496" y="224251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KM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699" name="Content Placeholder 3"/>
              <p:cNvSpPr txBox="1"/>
              <p:nvPr>
                <p:ph idx="1"/>
              </p:nvPr>
            </p:nvSpPr>
            <p:spPr bwMode="auto">
              <a:xfrm>
                <a:off x="1125538" y="2082800"/>
                <a:ext cx="5105400" cy="137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],</m:t>
                                    </m:r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𝑖𝑓</m:t>
                                          </m:r>
                                          <m:m>
                                            <m:mPr>
                                              <m:plcHide m:val="on"/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≤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699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125538" y="2082800"/>
                <a:ext cx="5105400" cy="1371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700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23439938"/>
              </p:ext>
            </p:extLst>
          </p:nvPr>
        </p:nvGraphicFramePr>
        <p:xfrm>
          <a:off x="1125538" y="3977635"/>
          <a:ext cx="3809999" cy="958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0" name="Equation" r:id="rId4" imgW="1714500" imgH="431800" progId="Equation.3">
                  <p:embed/>
                </p:oleObj>
              </mc:Choice>
              <mc:Fallback>
                <p:oleObj name="Equation" r:id="rId4" imgW="1714500" imgH="431800" progId="Equation.3">
                  <p:embed/>
                  <p:pic>
                    <p:nvPicPr>
                      <p:cNvPr id="2970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3977635"/>
                        <a:ext cx="3809999" cy="958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Box 1"/>
          <p:cNvSpPr txBox="1">
            <a:spLocks noChangeArrowheads="1"/>
          </p:cNvSpPr>
          <p:nvPr/>
        </p:nvSpPr>
        <p:spPr bwMode="auto">
          <a:xfrm>
            <a:off x="1091671" y="3429000"/>
            <a:ext cx="55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3" charset="-128"/>
              </a:defRPr>
            </a:lvl9pPr>
          </a:lstStyle>
          <a:p>
            <a:r>
              <a:rPr lang="en-US" altLang="en-US" dirty="0">
                <a:latin typeface="Helvetica" pitchFamily="34" charset="0"/>
                <a:cs typeface="Helvetica" pitchFamily="34" charset="0"/>
              </a:rPr>
              <a:t>Greenwood’s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B227E2-3D26-4328-8A18-06F69785E3B1}"/>
                  </a:ext>
                </a:extLst>
              </p:cNvPr>
              <p:cNvSpPr txBox="1"/>
              <p:nvPr/>
            </p:nvSpPr>
            <p:spPr>
              <a:xfrm>
                <a:off x="551391" y="5074027"/>
                <a:ext cx="7983008" cy="1559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b="0" i="0" u="none" strike="noStrike" baseline="0" dirty="0">
                    <a:latin typeface="+mn-lt"/>
                  </a:rPr>
                  <a:t>The Product-Limit estimator is a step function with jumps at the observed event times.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i="0" u="none" strike="noStrike" baseline="0" dirty="0">
                    <a:latin typeface="+mn-lt"/>
                  </a:rPr>
                  <a:t>The size of these jumps depends on </a:t>
                </a:r>
                <a:r>
                  <a:rPr lang="en-US" altLang="en-US" sz="2000" b="1" dirty="0" err="1"/>
                  <a:t>d</a:t>
                </a:r>
                <a:r>
                  <a:rPr lang="en-US" altLang="en-US" sz="2000" b="1" baseline="-25000" dirty="0" err="1"/>
                  <a:t>j</a:t>
                </a:r>
                <a:r>
                  <a:rPr lang="en-US" sz="2000" b="0" i="0" u="none" strike="noStrike" baseline="0" dirty="0">
                    <a:latin typeface="+mn-lt"/>
                  </a:rPr>
                  <a:t> at each event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latin typeface="+mn-lt"/>
                  </a:rPr>
                  <a:t>, and on the pattern of the censored observations prior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+mn-lt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+mn-lt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+mn-lt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+mn-l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B227E2-3D26-4328-8A18-06F69785E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91" y="5074027"/>
                <a:ext cx="7983008" cy="1559722"/>
              </a:xfrm>
              <a:prstGeom prst="rect">
                <a:avLst/>
              </a:prstGeom>
              <a:blipFill>
                <a:blip r:embed="rId6"/>
                <a:stretch>
                  <a:fillRect l="-687" t="-1953" r="-1145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05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391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KM 1.2: Effect of 6-MP on children with acute leukemia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04900" y="1828800"/>
            <a:ext cx="7772400" cy="4114800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latin typeface="+mn-lt"/>
              </a:rPr>
              <a:t>A randomized clinical trial: a drug 6-mercaptopurine (6-MP) vs a placebo. </a:t>
            </a:r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400" b="0" i="0" u="none" strike="noStrike" baseline="0" dirty="0">
                <a:latin typeface="+mn-lt"/>
              </a:rPr>
              <a:t>42 patients were 1-1 matched by their remission status: a complete or partial remission  </a:t>
            </a:r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400" b="0" i="0" u="none" strike="noStrike" baseline="0" dirty="0">
                <a:latin typeface="+mn-lt"/>
              </a:rPr>
              <a:t>Patients were followed until their leukemia returned (relapse) or until the end of the study (in months)</a:t>
            </a:r>
          </a:p>
          <a:p>
            <a:pPr algn="l"/>
            <a:r>
              <a:rPr lang="en-US" sz="2400" dirty="0"/>
              <a:t>Event of interest</a:t>
            </a:r>
          </a:p>
          <a:p>
            <a:pPr lvl="1"/>
            <a:r>
              <a:rPr lang="en-US" sz="2000" b="0" i="0" u="none" strike="noStrike" baseline="0" dirty="0">
                <a:latin typeface="+mn-lt"/>
              </a:rPr>
              <a:t>Remission</a:t>
            </a:r>
          </a:p>
          <a:p>
            <a:r>
              <a:rPr lang="en-US" sz="2400" b="0" i="0" u="none" strike="noStrike" baseline="0" dirty="0">
                <a:latin typeface="+mn-lt"/>
              </a:rPr>
              <a:t>Time</a:t>
            </a:r>
          </a:p>
          <a:p>
            <a:pPr lvl="1"/>
            <a:r>
              <a:rPr lang="en-US" sz="2000" dirty="0"/>
              <a:t>Time from randomization to remission or to censoring</a:t>
            </a:r>
          </a:p>
          <a:p>
            <a:pPr marL="457200" lvl="1" indent="0">
              <a:buNone/>
            </a:pPr>
            <a:endParaRPr lang="en-US" sz="2000" b="0" i="0" u="none" strike="noStrike" baseline="0" dirty="0">
              <a:latin typeface="+mn-lt"/>
            </a:endParaRPr>
          </a:p>
          <a:p>
            <a:pPr lvl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8B0FC-2DA3-4D7F-B53E-00D81C5E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3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317096" y="304800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Helvetica" pitchFamily="34" charset="0"/>
              </a:rPr>
              <a:t>KM 1.2: Clinical Trial for Acute Leukemia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Let’s only consider the 6MP group</a:t>
            </a:r>
          </a:p>
          <a:p>
            <a:pPr eaLnBrk="1" hangingPunct="1"/>
            <a:r>
              <a:rPr lang="en-US" altLang="en-US" dirty="0"/>
              <a:t>7 distinct event times</a:t>
            </a:r>
          </a:p>
          <a:p>
            <a:pPr lvl="1" eaLnBrk="1" hangingPunct="1"/>
            <a:r>
              <a:rPr lang="en-US" altLang="en-US" dirty="0"/>
              <a:t>6, 7, 10, 13, 16, 22, 23</a:t>
            </a:r>
          </a:p>
          <a:p>
            <a:pPr lvl="1" eaLnBrk="1" hangingPunct="1"/>
            <a:r>
              <a:rPr lang="en-US" altLang="en-US" dirty="0"/>
              <a:t>d: 3, 1, 1, 1, 1, 1, 1</a:t>
            </a:r>
          </a:p>
          <a:p>
            <a:pPr lvl="1" eaLnBrk="1" hangingPunct="1"/>
            <a:r>
              <a:rPr lang="en-US" altLang="en-US" dirty="0"/>
              <a:t>Y: 21, 17, 15, 12, 11, 7, 6</a:t>
            </a:r>
          </a:p>
          <a:p>
            <a:pPr eaLnBrk="1" hangingPunct="1"/>
            <a:r>
              <a:rPr lang="en-US" altLang="en-US" dirty="0"/>
              <a:t>S(t)=?</a:t>
            </a:r>
          </a:p>
          <a:p>
            <a:pPr eaLnBrk="1" hangingPunct="1"/>
            <a:r>
              <a:rPr lang="en-US" altLang="en-US" dirty="0"/>
              <a:t>V(t)=?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718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6F6E-0D75-4DD7-8DC2-51DCD347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none" strike="noStrike" baseline="0" dirty="0">
                <a:latin typeface="+mn-lt"/>
              </a:rPr>
              <a:t>Construction, Table 4.1a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05C7A1-FBEF-40DE-ADC0-5E4405404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61" y="2133600"/>
            <a:ext cx="8778372" cy="3962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22F4C-B42A-4C1A-9A21-393F148B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32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9AF5-D897-470E-8D2F-1122CBE0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b="1" i="0" u="none" strike="noStrike" baseline="0" dirty="0">
                <a:latin typeface="Optima-Bold"/>
              </a:rPr>
            </a:br>
            <a:r>
              <a:rPr lang="en-US" b="1" i="0" u="none" strike="noStrike" baseline="0" dirty="0">
                <a:latin typeface="+mn-lt"/>
              </a:rPr>
              <a:t>KM estimator and its estimated SE</a:t>
            </a:r>
            <a:r>
              <a:rPr lang="en-US" b="1" u="none" strike="noStrike" baseline="0" dirty="0">
                <a:latin typeface="+mn-lt"/>
              </a:rPr>
              <a:t>, Table 4.1a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E481C4-85EE-4F47-AD99-9FA6601C3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938" y="2438399"/>
            <a:ext cx="6773862" cy="41316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EF773-71CE-4052-BB0D-68C08664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7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/>
          <a:lstStyle/>
          <a:p>
            <a:r>
              <a:rPr lang="en-US" sz="2800" dirty="0"/>
              <a:t>	 How to contact me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4525963"/>
          </a:xfrm>
        </p:spPr>
        <p:txBody>
          <a:bodyPr/>
          <a:lstStyle/>
          <a:p>
            <a:pPr lvl="2"/>
            <a:r>
              <a:rPr lang="en-US" dirty="0"/>
              <a:t>Email is best: </a:t>
            </a:r>
            <a:r>
              <a:rPr lang="en-US" dirty="0">
                <a:hlinkClick r:id="rId3"/>
              </a:rPr>
              <a:t>lhqi@ucdavis.edu</a:t>
            </a:r>
            <a:endParaRPr lang="en-US" dirty="0"/>
          </a:p>
          <a:p>
            <a:pPr lvl="2"/>
            <a:r>
              <a:rPr lang="en-US" dirty="0"/>
              <a:t>Phone: 530-754-9234</a:t>
            </a:r>
          </a:p>
          <a:p>
            <a:pPr lvl="2"/>
            <a:r>
              <a:rPr lang="en-US" dirty="0"/>
              <a:t>Office hour: email for an appointment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3434E-B0A8-491E-8837-C1280ED7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AC34-B30F-45EB-AA48-37B0FEA7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838200"/>
            <a:ext cx="8382000" cy="990600"/>
          </a:xfrm>
        </p:spPr>
        <p:txBody>
          <a:bodyPr/>
          <a:lstStyle/>
          <a:p>
            <a:r>
              <a:rPr lang="en-US" b="1" dirty="0"/>
              <a:t>KM 1.2: Kaplan-Meier curve (6-MP)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A6B9813-BC76-492B-A94B-2FD01C7F6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6401225" cy="4571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67A177-1369-4D65-9AA2-723F5D17BF23}"/>
              </a:ext>
            </a:extLst>
          </p:cNvPr>
          <p:cNvSpPr txBox="1"/>
          <p:nvPr/>
        </p:nvSpPr>
        <p:spPr>
          <a:xfrm>
            <a:off x="6782225" y="2819400"/>
            <a:ext cx="23702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+mn-lt"/>
              </a:rPr>
              <a:t>Note: the survival curve is defined only up to 35 weeks, the largest of the observation times.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0164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273C-E17C-4472-87E4-BB55452C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KM estimator for H(t)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56A9F4-FE53-4660-9511-482045E2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B8A-0492-485B-BA53-F296062DD80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CC783-F7A9-4041-9B29-006EC88439AE}"/>
              </a:ext>
            </a:extLst>
          </p:cNvPr>
          <p:cNvSpPr txBox="1"/>
          <p:nvPr/>
        </p:nvSpPr>
        <p:spPr>
          <a:xfrm>
            <a:off x="1150938" y="2459504"/>
            <a:ext cx="75358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+mn-lt"/>
              </a:rPr>
              <a:t>The product limit estimator can also be used</a:t>
            </a:r>
          </a:p>
          <a:p>
            <a:pPr algn="l"/>
            <a:r>
              <a:rPr lang="en-US" sz="2400" b="0" i="0" u="none" strike="noStrike" baseline="0" dirty="0">
                <a:latin typeface="+mn-lt"/>
              </a:rPr>
              <a:t>to estimate the cumulative hazard function </a:t>
            </a:r>
          </a:p>
          <a:p>
            <a:pPr algn="l"/>
            <a:r>
              <a:rPr lang="en-US" sz="2400" b="0" u="none" strike="noStrike" baseline="0" dirty="0">
                <a:latin typeface="+mn-lt"/>
              </a:rPr>
              <a:t>H(t ) = ln[S (t )]: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CA796-67D9-4B80-8E0E-72802E17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8" y="3886200"/>
            <a:ext cx="4267200" cy="6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60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FF18-C5F6-49A3-8477-513A4377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Nelson-Aalen estimator for H(t)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DB0281-6045-4CDA-B684-D0890F523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952295"/>
            <a:ext cx="5486400" cy="17338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DE9D4-3432-4C18-8A84-45511A45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A11C47-4AC8-4829-A388-B435AE91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331139"/>
            <a:ext cx="2516124" cy="11445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D92168-1D65-4CA7-B334-5DF437075936}"/>
              </a:ext>
            </a:extLst>
          </p:cNvPr>
          <p:cNvSpPr txBox="1"/>
          <p:nvPr/>
        </p:nvSpPr>
        <p:spPr>
          <a:xfrm>
            <a:off x="789469" y="4800600"/>
            <a:ext cx="624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Estimated variance of the NA estimator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D3F96-0D4E-4003-952A-407AB6C0AB68}"/>
              </a:ext>
            </a:extLst>
          </p:cNvPr>
          <p:cNvSpPr txBox="1"/>
          <p:nvPr/>
        </p:nvSpPr>
        <p:spPr>
          <a:xfrm>
            <a:off x="914400" y="215391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sz="2400" dirty="0"/>
              <a:t>he NA estimator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01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FF18-C5F6-49A3-8477-513A4377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Nelson-Aalen estimator for H(t)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DE9D4-3432-4C18-8A84-45511A45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06F39F-756F-4894-9FB1-7779FC944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077243"/>
            <a:ext cx="8258175" cy="2703513"/>
          </a:xfrm>
        </p:spPr>
        <p:txBody>
          <a:bodyPr/>
          <a:lstStyle/>
          <a:p>
            <a:r>
              <a:rPr lang="en-US" sz="2800" dirty="0"/>
              <a:t>First suggested by Nelson (1972) in a reliability context and rediscovered by Aalen (1978).</a:t>
            </a:r>
          </a:p>
          <a:p>
            <a:r>
              <a:rPr lang="en-US" sz="3200" dirty="0"/>
              <a:t>The Nelson-Aalen (NA) estimator has better small-sample-size performance than the estimator based on the KM estimator.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7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990600" y="791301"/>
            <a:ext cx="8153400" cy="8683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NA Estimator for S(t)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2042318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en-US" dirty="0"/>
              <a:t>Nelson Aalen (NA) estimator</a:t>
            </a:r>
          </a:p>
          <a:p>
            <a:pPr eaLnBrk="1" hangingPunct="1"/>
            <a:endParaRPr lang="en-US" altLang="en-US" dirty="0"/>
          </a:p>
        </p:txBody>
      </p:sp>
      <p:graphicFrame>
        <p:nvGraphicFramePr>
          <p:cNvPr id="327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138941"/>
              </p:ext>
            </p:extLst>
          </p:nvPr>
        </p:nvGraphicFramePr>
        <p:xfrm>
          <a:off x="1219200" y="2819400"/>
          <a:ext cx="12192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3" imgW="520560" imgH="241200" progId="Equation.3">
                  <p:embed/>
                </p:oleObj>
              </mc:Choice>
              <mc:Fallback>
                <p:oleObj name="Equation" r:id="rId3" imgW="520560" imgH="241200" progId="Equation.3">
                  <p:embed/>
                  <p:pic>
                    <p:nvPicPr>
                      <p:cNvPr id="327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12192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D8ADE0-930A-452D-8975-63ABEAE341B2}"/>
              </a:ext>
            </a:extLst>
          </p:cNvPr>
          <p:cNvSpPr txBox="1"/>
          <p:nvPr/>
        </p:nvSpPr>
        <p:spPr>
          <a:xfrm>
            <a:off x="762000" y="3828181"/>
            <a:ext cx="5829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>
                <a:latin typeface="+mn-lt"/>
              </a:rPr>
              <a:t>Recall S(t)=e</a:t>
            </a:r>
            <a:r>
              <a:rPr lang="en-US" altLang="en-US" sz="3200" baseline="30000" dirty="0">
                <a:latin typeface="+mn-lt"/>
              </a:rPr>
              <a:t>-H(t)</a:t>
            </a:r>
            <a:endParaRPr lang="en-US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813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Assumptions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KM and NA estimators do NOT specify distributional forms for survival functions. </a:t>
            </a:r>
          </a:p>
          <a:p>
            <a:pPr algn="l"/>
            <a:r>
              <a:rPr lang="en-US" altLang="en-US" sz="2400" dirty="0"/>
              <a:t>Assume noninformative censoring: meaning </a:t>
            </a:r>
            <a:r>
              <a:rPr lang="en-US" sz="2400" b="0" i="0" u="none" strike="noStrike" baseline="0" dirty="0"/>
              <a:t>knowledge of a censoring time for an individual provides no further information about this person’s likelihood of survival at a future time had the individual continued on the study</a:t>
            </a:r>
            <a:endParaRPr lang="en-US" altLang="en-US" sz="2400" dirty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8661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Kaplan-Meier vs. Nelson Aalen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Prefer KM to estimate S(t) and NA to estimate H(t)</a:t>
            </a:r>
          </a:p>
          <a:p>
            <a:pPr eaLnBrk="1" hangingPunct="1"/>
            <a:r>
              <a:rPr lang="en-US" altLang="en-US" dirty="0"/>
              <a:t>S</a:t>
            </a:r>
            <a:r>
              <a:rPr lang="en-US" altLang="en-US" baseline="-25000" dirty="0"/>
              <a:t>KM</a:t>
            </a:r>
            <a:r>
              <a:rPr lang="en-US" altLang="en-US" dirty="0"/>
              <a:t>(t)≤S</a:t>
            </a:r>
            <a:r>
              <a:rPr lang="en-US" altLang="en-US" baseline="-25000" dirty="0"/>
              <a:t>NA</a:t>
            </a:r>
            <a:r>
              <a:rPr lang="en-US" altLang="en-US" dirty="0"/>
              <a:t>(t)</a:t>
            </a:r>
          </a:p>
          <a:p>
            <a:pPr eaLnBrk="1" hangingPunct="1"/>
            <a:r>
              <a:rPr lang="en-US" altLang="en-US" dirty="0"/>
              <a:t>For continuous distributions, they are asymptotically equivalent. </a:t>
            </a:r>
          </a:p>
          <a:p>
            <a:pPr eaLnBrk="1" hangingPunct="1"/>
            <a:r>
              <a:rPr lang="en-US" altLang="en-US" dirty="0"/>
              <a:t>Observe greater difference at the tail of the survival curve.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1838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8C59-E543-444C-AF0D-A85255EF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KM 1.2: KM vs. NA (6-MP)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E2A8F-1C19-45BB-BC96-F0B2F5AC4993}"/>
              </a:ext>
            </a:extLst>
          </p:cNvPr>
          <p:cNvSpPr txBox="1"/>
          <p:nvPr/>
        </p:nvSpPr>
        <p:spPr>
          <a:xfrm>
            <a:off x="609600" y="2133600"/>
            <a:ext cx="75438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 </a:t>
            </a:r>
            <a:r>
              <a:rPr lang="en-US" sz="1200" b="0" i="0" u="none" strike="noStrike" baseline="0" dirty="0" err="1">
                <a:latin typeface="SAS Monospace" panose="020B0609020202020204" pitchFamily="49" charset="0"/>
              </a:rPr>
              <a:t>Obs</a:t>
            </a:r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     time6mp      SKM        SNA        HKM        HNA</a:t>
            </a:r>
          </a:p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 1      0.0000    1.00000    1.00000    0.00000    0.00000</a:t>
            </a:r>
          </a:p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 2      6.0000     .          .          .          .</a:t>
            </a:r>
          </a:p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 3      6.0000     .          .          .          .</a:t>
            </a:r>
          </a:p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 4      6.0000    0.85714    0.86688    0.15415    0.14286</a:t>
            </a:r>
          </a:p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 5      6.0000     .          .          .          .</a:t>
            </a:r>
          </a:p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 6      7.0000    0.80672    0.81736    0.21478    0.20168</a:t>
            </a:r>
          </a:p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 7      9.0000     .          .          .          .</a:t>
            </a:r>
          </a:p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 8     10.0000    0.75294    0.76464    0.28377    0.26835</a:t>
            </a:r>
          </a:p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 9     10.0000     .          .          .          .</a:t>
            </a:r>
          </a:p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10     11.0000     .          .          .          .</a:t>
            </a:r>
          </a:p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11     13.0000    0.69020    0.70350    0.37078    0.35168</a:t>
            </a:r>
          </a:p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12     16.0000    0.62745    0.64237    0.46609    0.44259</a:t>
            </a:r>
          </a:p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13     17.0000     .          .          .          .</a:t>
            </a:r>
          </a:p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14     19.0000     .          .          .          .</a:t>
            </a:r>
          </a:p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15     20.0000     .          .          .          .</a:t>
            </a:r>
          </a:p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16     22.0000    0.53782    0.55686    0.62024    0.58545</a:t>
            </a:r>
          </a:p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17     23.0000    0.44818    0.47137    0.80256    0.75211</a:t>
            </a:r>
          </a:p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18     25.0000     .          .          .          .</a:t>
            </a:r>
          </a:p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19     32.0000     .          .          .          .</a:t>
            </a:r>
          </a:p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20     32.0000     .          .          .          .</a:t>
            </a:r>
          </a:p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21     34.0000     .          .          .          .</a:t>
            </a:r>
          </a:p>
          <a:p>
            <a:r>
              <a:rPr lang="en-US" sz="1200" b="0" i="0" u="none" strike="noStrike" baseline="0" dirty="0">
                <a:latin typeface="SAS Monospace" panose="020B0609020202020204" pitchFamily="49" charset="0"/>
              </a:rPr>
              <a:t>22     35.0000     .          .          .          .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05799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b="1" dirty="0">
                <a:latin typeface="Helvetica" pitchFamily="34" charset="0"/>
              </a:rPr>
              <a:t>S(t): KM vs. Nelson-Aalen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989EC-5641-416B-A18B-A50514C5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33600"/>
            <a:ext cx="7451196" cy="41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0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C512-C220-46F1-9D8E-EDD6BDE4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Helvetica" pitchFamily="34" charset="0"/>
              </a:rPr>
              <a:t>H(t): KM vs. Nelson-Aalen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2DDDF-0FDD-421D-81F3-31D909A0E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81200"/>
            <a:ext cx="7467600" cy="4320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567C9-33EC-4659-9260-84FF976F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9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8DF5-1008-44A3-AFD2-2CE80301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FF55-F3D5-420B-AC22-CBE67A80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Xiner</a:t>
            </a:r>
            <a:r>
              <a:rPr lang="en-US" sz="2000" b="1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 Zhou </a:t>
            </a:r>
            <a:endParaRPr lang="en-US" sz="2000" b="1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Email: </a:t>
            </a:r>
            <a:r>
              <a:rPr lang="en-US" sz="20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2"/>
              </a:rPr>
              <a:t>xezhou@ucdavis.edu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Office hours: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7:00pm – 8:00pm,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Lab: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6:10-7:00 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10101"/>
                </a:solidFill>
                <a:effectLst/>
                <a:ea typeface="Calibri" panose="020F0502020204030204" pitchFamily="34" charset="0"/>
              </a:rPr>
              <a:t>For both Lab and OH, please use the zoom link with passcode: survival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https://ucdstats.zoom.us/j/9681353237?pwd=ZzhLRHlhNG92bHFUaHkwM0Fib1pqQT09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Meeting ID: 968 135 3237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DB31-2FB2-4CA8-AEE4-4B39D30F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12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latin typeface="Helvetica" pitchFamily="34" charset="0"/>
              </a:rPr>
              <a:t>Alternative Standard Error Estimator</a:t>
            </a:r>
          </a:p>
        </p:txBody>
      </p:sp>
      <p:pic>
        <p:nvPicPr>
          <p:cNvPr id="3789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199" y="2362200"/>
            <a:ext cx="8710715" cy="358140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142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09600"/>
            <a:ext cx="7848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Properties of KM and NA estimators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33600"/>
            <a:ext cx="79248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Under certain regularity conditions</a:t>
            </a:r>
          </a:p>
          <a:p>
            <a:pPr lvl="1" eaLnBrk="1" hangingPunct="1">
              <a:defRPr/>
            </a:pPr>
            <a:r>
              <a:rPr lang="en-US" altLang="en-US" sz="2400" dirty="0"/>
              <a:t>KM and NA are nonparametric maximum likelihood and consistent estimator (NMLE) for S(t) and H(t), respectively.</a:t>
            </a:r>
          </a:p>
          <a:p>
            <a:pPr eaLnBrk="1" hangingPunct="1">
              <a:defRPr/>
            </a:pPr>
            <a:r>
              <a:rPr lang="en-US" altLang="en-US" sz="2800" dirty="0"/>
              <a:t>NA for H(t) is the 1</a:t>
            </a:r>
            <a:r>
              <a:rPr lang="en-US" altLang="en-US" sz="2800" baseline="30000" dirty="0"/>
              <a:t>st</a:t>
            </a:r>
            <a:r>
              <a:rPr lang="en-US" altLang="en-US" sz="2800" dirty="0"/>
              <a:t> term in a Taylor series expansion of –log(KM).</a:t>
            </a:r>
          </a:p>
          <a:p>
            <a:pPr eaLnBrk="1" hangingPunct="1">
              <a:defRPr/>
            </a:pPr>
            <a:r>
              <a:rPr lang="en-US" altLang="en-US" sz="2800" dirty="0"/>
              <a:t>Under regularity conditions, both KM and NA converge weakly to Gaussian processes.</a:t>
            </a:r>
          </a:p>
          <a:p>
            <a:pPr lvl="1" eaLnBrk="1" hangingPunct="1">
              <a:defRPr/>
            </a:pPr>
            <a:r>
              <a:rPr lang="en-US" altLang="en-US" sz="2400" dirty="0"/>
              <a:t>For fixed t, KM and NA have an approximate normal distribution.  </a:t>
            </a:r>
          </a:p>
          <a:p>
            <a:pPr eaLnBrk="1" hangingPunct="1">
              <a:defRPr/>
            </a:pPr>
            <a:endParaRPr lang="en-US" altLang="en-US" sz="2800" dirty="0">
              <a:latin typeface="Comic Sans MS" pitchFamily="66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010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793037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Issues associated with KM estimator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41338" y="1981200"/>
            <a:ext cx="8061324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KM is only well defined up to the largest event time point </a:t>
            </a:r>
            <a:r>
              <a:rPr lang="en-US" altLang="en-US" sz="2400" dirty="0" err="1"/>
              <a:t>t</a:t>
            </a:r>
            <a:r>
              <a:rPr lang="en-US" altLang="en-US" sz="2400" baseline="-25000" dirty="0" err="1"/>
              <a:t>max</a:t>
            </a:r>
            <a:r>
              <a:rPr lang="en-US" altLang="en-US" sz="2400" dirty="0"/>
              <a:t> when the largest time point is censored.</a:t>
            </a:r>
          </a:p>
          <a:p>
            <a:pPr algn="l"/>
            <a:r>
              <a:rPr lang="en-US" sz="2400" b="0" i="0" u="none" strike="noStrike" baseline="0" dirty="0"/>
              <a:t>If the largest study time corresponds to a death time, then, the estimated survival curve is zero beyond this point. </a:t>
            </a:r>
          </a:p>
          <a:p>
            <a:pPr algn="l"/>
            <a:r>
              <a:rPr lang="en-US" sz="2400" b="0" i="0" u="none" strike="noStrike" baseline="0" dirty="0"/>
              <a:t>If the largest time point is censored, the value of </a:t>
            </a:r>
            <a:r>
              <a:rPr lang="en-US" sz="2400" b="0" i="1" u="none" strike="noStrike" baseline="0" dirty="0"/>
              <a:t>S </a:t>
            </a:r>
            <a:r>
              <a:rPr lang="en-US" sz="2400" b="0" i="0" u="none" strike="noStrike" baseline="0" dirty="0"/>
              <a:t>(</a:t>
            </a:r>
            <a:r>
              <a:rPr lang="en-US" sz="2400" b="0" i="1" u="none" strike="noStrike" baseline="0" dirty="0"/>
              <a:t>t </a:t>
            </a:r>
            <a:r>
              <a:rPr lang="en-US" sz="2400" b="0" i="0" u="none" strike="noStrike" baseline="0" dirty="0"/>
              <a:t>) beyond this point is undetermined because we do not know when this last survivor would have died if the survivor had not been censored.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How to estimate S(t) when t is greater than </a:t>
            </a:r>
            <a:r>
              <a:rPr lang="en-US" altLang="en-US" sz="2400" dirty="0" err="1"/>
              <a:t>t</a:t>
            </a:r>
            <a:r>
              <a:rPr lang="en-US" altLang="en-US" sz="2400" baseline="-25000" dirty="0" err="1"/>
              <a:t>max</a:t>
            </a:r>
            <a:r>
              <a:rPr lang="en-US" altLang="en-US" sz="2400" dirty="0"/>
              <a:t>?</a:t>
            </a:r>
          </a:p>
          <a:p>
            <a:pPr lvl="1" eaLnBrk="1" hangingPunct="1"/>
            <a:r>
              <a:rPr lang="en-US" altLang="en-US" sz="2000" dirty="0"/>
              <a:t>Please read the practical notes in the textbook KM. 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3750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4CB8-E4E9-4B4C-B58D-7FEC3851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F5AA-12B4-4DCA-B7B9-D9B0861F9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Reading: KM 4.1, 4.2</a:t>
            </a:r>
          </a:p>
          <a:p>
            <a:r>
              <a:rPr lang="en-US" dirty="0"/>
              <a:t>Other: as assigned before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1CD79-42B9-46D5-A7C4-E25FBB3B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3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Focus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Kaplan-Meier Estimator</a:t>
            </a:r>
            <a:br>
              <a:rPr lang="en-US" altLang="en-US" sz="2800" dirty="0"/>
            </a:br>
            <a:r>
              <a:rPr lang="en-US" altLang="en-US" sz="2400" dirty="0"/>
              <a:t>(Kaplan, EL and Meier, P. JASA 1958: 457-481)</a:t>
            </a:r>
            <a:r>
              <a:rPr lang="en-US" sz="2400" b="0" i="0" u="none" strike="noStrike" baseline="0" dirty="0"/>
              <a:t> </a:t>
            </a:r>
          </a:p>
          <a:p>
            <a:pPr marL="0" indent="0">
              <a:buNone/>
            </a:pPr>
            <a:endParaRPr lang="en-US" sz="2400" b="0" i="0" u="none" strike="noStrike" baseline="0" dirty="0"/>
          </a:p>
          <a:p>
            <a:pPr marL="457200" lvl="1" indent="0">
              <a:buNone/>
            </a:pPr>
            <a:r>
              <a:rPr lang="en-US" alt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2ECEC-457C-4AE5-AAE9-1967B8F4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Introduction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Non-parametric estimate of survivor function.</a:t>
            </a:r>
          </a:p>
          <a:p>
            <a:pPr eaLnBrk="1" hangingPunct="1"/>
            <a:r>
              <a:rPr lang="en-US" altLang="en-US" dirty="0"/>
              <a:t>Commonly used to describe survivorship of study populations.</a:t>
            </a:r>
          </a:p>
          <a:p>
            <a:pPr eaLnBrk="1" hangingPunct="1"/>
            <a:r>
              <a:rPr lang="en-US" altLang="en-US" dirty="0"/>
              <a:t>Commonly used to compare two study populations.</a:t>
            </a:r>
          </a:p>
          <a:p>
            <a:pPr eaLnBrk="1" hangingPunct="1"/>
            <a:r>
              <a:rPr lang="en-US" altLang="en-US" dirty="0"/>
              <a:t>Also known as product limit estimator</a:t>
            </a:r>
          </a:p>
          <a:p>
            <a:pPr eaLnBrk="1" hangingPunct="1"/>
            <a:r>
              <a:rPr lang="en-US" altLang="en-US" dirty="0"/>
              <a:t>Intuitive graphical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5930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229600" cy="944562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latin typeface="Helvetica" pitchFamily="34" charset="0"/>
              </a:rPr>
              <a:t>Some useful terms 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Assume D distinct event times, i.e. t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&lt;t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&lt;…&lt;</a:t>
            </a:r>
            <a:r>
              <a:rPr lang="en-US" altLang="en-US" sz="2400" dirty="0" err="1"/>
              <a:t>t</a:t>
            </a:r>
            <a:r>
              <a:rPr lang="en-US" altLang="en-US" sz="2400" baseline="-25000" dirty="0" err="1"/>
              <a:t>D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Number of subjects at risk at    : </a:t>
            </a:r>
            <a:r>
              <a:rPr lang="en-US" altLang="en-US" sz="2000" b="1" dirty="0" err="1"/>
              <a:t>Y</a:t>
            </a:r>
            <a:r>
              <a:rPr lang="en-US" altLang="en-US" sz="2000" b="1" baseline="-25000" dirty="0" err="1"/>
              <a:t>j</a:t>
            </a:r>
            <a:r>
              <a:rPr lang="en-US" altLang="en-US" sz="2000" dirty="0"/>
              <a:t>, j=1,…D</a:t>
            </a:r>
          </a:p>
          <a:p>
            <a:pPr lvl="1"/>
            <a:r>
              <a:rPr lang="en-US" altLang="en-US" sz="2000" dirty="0"/>
              <a:t>The number of subjects alive at      or experience an event at </a:t>
            </a:r>
          </a:p>
          <a:p>
            <a:pPr eaLnBrk="1" hangingPunct="1"/>
            <a:r>
              <a:rPr lang="en-US" altLang="en-US" sz="2400" dirty="0"/>
              <a:t>Number of subjects who died at </a:t>
            </a:r>
          </a:p>
          <a:p>
            <a:pPr lvl="1" eaLnBrk="1" hangingPunct="1"/>
            <a:r>
              <a:rPr lang="en-US" altLang="en-US" sz="2000" dirty="0"/>
              <a:t>Notation: </a:t>
            </a:r>
            <a:r>
              <a:rPr lang="en-US" altLang="en-US" sz="2000" b="1" dirty="0" err="1"/>
              <a:t>d</a:t>
            </a:r>
            <a:r>
              <a:rPr lang="en-US" altLang="en-US" sz="2000" b="1" baseline="-25000" dirty="0" err="1"/>
              <a:t>j</a:t>
            </a:r>
            <a:r>
              <a:rPr lang="en-US" altLang="en-US" sz="2000" dirty="0"/>
              <a:t>, j=1,…D</a:t>
            </a:r>
          </a:p>
          <a:p>
            <a:pPr algn="l"/>
            <a:r>
              <a:rPr lang="en-US" altLang="en-US" sz="2400" b="1" dirty="0" err="1"/>
              <a:t>d</a:t>
            </a:r>
            <a:r>
              <a:rPr lang="en-US" altLang="en-US" sz="2400" b="1" baseline="-25000" dirty="0" err="1"/>
              <a:t>j</a:t>
            </a:r>
            <a:r>
              <a:rPr lang="en-US" altLang="en-US" sz="2400" b="1" baseline="-25000" dirty="0"/>
              <a:t> </a:t>
            </a:r>
            <a:r>
              <a:rPr lang="en-US" altLang="en-US" sz="2400" b="1" dirty="0"/>
              <a:t>/</a:t>
            </a:r>
            <a:r>
              <a:rPr lang="en-US" altLang="en-US" sz="2400" b="1" dirty="0" err="1"/>
              <a:t>Y</a:t>
            </a:r>
            <a:r>
              <a:rPr lang="en-US" altLang="en-US" sz="2400" b="1" baseline="-25000" dirty="0" err="1"/>
              <a:t>j</a:t>
            </a:r>
            <a:r>
              <a:rPr lang="en-US" altLang="en-US" sz="2400" b="1" baseline="-25000" dirty="0"/>
              <a:t> </a:t>
            </a:r>
            <a:r>
              <a:rPr lang="en-US" sz="2400" dirty="0"/>
              <a:t>: an </a:t>
            </a:r>
            <a:r>
              <a:rPr lang="en-US" sz="2400" b="0" i="0" u="none" strike="noStrike" baseline="0" dirty="0"/>
              <a:t>estimate of the conditional probability that an individual who survives to just prior to time    experiences the event at time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roportion surviving (remaining event free): 1-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d</a:t>
            </a:r>
            <a:r>
              <a:rPr lang="en-US" altLang="en-US" sz="2400" b="1" baseline="-25000" dirty="0" err="1"/>
              <a:t>j</a:t>
            </a:r>
            <a:r>
              <a:rPr lang="en-US" altLang="en-US" sz="2400" b="1" baseline="-25000" dirty="0"/>
              <a:t> </a:t>
            </a:r>
            <a:r>
              <a:rPr lang="en-US" altLang="en-US" sz="2400" b="1" dirty="0"/>
              <a:t>/</a:t>
            </a:r>
            <a:r>
              <a:rPr lang="en-US" altLang="en-US" sz="2400" b="1" dirty="0" err="1"/>
              <a:t>Y</a:t>
            </a:r>
            <a:r>
              <a:rPr lang="en-US" altLang="en-US" sz="2400" b="1" baseline="-25000" dirty="0" err="1"/>
              <a:t>j</a:t>
            </a:r>
            <a:r>
              <a:rPr lang="en-US" altLang="en-US" sz="2400" b="1" baseline="-25000" dirty="0"/>
              <a:t>  </a:t>
            </a:r>
            <a:endParaRPr lang="en-US" altLang="en-US" sz="2400" dirty="0"/>
          </a:p>
          <a:p>
            <a:pPr marL="0" indent="0" eaLnBrk="1" hangingPunct="1">
              <a:buNone/>
            </a:pPr>
            <a:br>
              <a:rPr lang="en-US" altLang="en-US" dirty="0"/>
            </a:b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3B99F2-D6B0-41D6-9D08-CED315FCB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438400"/>
            <a:ext cx="341411" cy="3901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209229-8DE9-4219-9688-7D426FC14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90" y="2850565"/>
            <a:ext cx="266721" cy="30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6CDE7-0537-4ED1-A5AE-F4409A4EB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306" y="2900678"/>
            <a:ext cx="266721" cy="304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D4C840-846B-4D19-A367-400D6E8F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233923"/>
            <a:ext cx="341411" cy="390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86DFC3-A03B-4E39-833B-99C61EC35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4419600"/>
            <a:ext cx="341411" cy="3901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63A3F3-46A8-4437-B003-F31F29ACE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467" y="4801631"/>
            <a:ext cx="341411" cy="39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2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KM estimator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699" name="Content Placeholder 3"/>
              <p:cNvSpPr txBox="1"/>
              <p:nvPr>
                <p:ph idx="1"/>
              </p:nvPr>
            </p:nvSpPr>
            <p:spPr bwMode="auto">
              <a:xfrm>
                <a:off x="1447800" y="2057399"/>
                <a:ext cx="7315200" cy="23622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],</m:t>
                                    </m:r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𝑖𝑓</m:t>
                                          </m:r>
                                          <m:m>
                                            <m:mPr>
                                              <m:plcHide m:val="on"/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≤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699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447800" y="2057399"/>
                <a:ext cx="7315200" cy="2362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700" name="Object 4"/>
              <p:cNvSpPr txBox="1"/>
              <p:nvPr/>
            </p:nvSpPr>
            <p:spPr bwMode="auto">
              <a:xfrm>
                <a:off x="1447800" y="4495800"/>
                <a:ext cx="5029200" cy="151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70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4495800"/>
                <a:ext cx="5029200" cy="1514475"/>
              </a:xfrm>
              <a:prstGeom prst="rect">
                <a:avLst/>
              </a:prstGeom>
              <a:blipFill>
                <a:blip r:embed="rId3"/>
                <a:stretch>
                  <a:fillRect l="-364" t="-24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1" name="TextBox 1"/>
          <p:cNvSpPr txBox="1">
            <a:spLocks noChangeArrowheads="1"/>
          </p:cNvSpPr>
          <p:nvPr/>
        </p:nvSpPr>
        <p:spPr bwMode="auto">
          <a:xfrm>
            <a:off x="1447800" y="3765203"/>
            <a:ext cx="55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3" charset="-128"/>
              </a:defRPr>
            </a:lvl9pPr>
          </a:lstStyle>
          <a:p>
            <a:r>
              <a:rPr lang="en-US" altLang="en-US" dirty="0">
                <a:latin typeface="Helvetica" pitchFamily="34" charset="0"/>
                <a:cs typeface="Helvetica" pitchFamily="34" charset="0"/>
              </a:rPr>
              <a:t>Greenwood’s formula for variance</a:t>
            </a:r>
          </a:p>
        </p:txBody>
      </p:sp>
    </p:spTree>
    <p:extLst>
      <p:ext uri="{BB962C8B-B14F-4D97-AF65-F5344CB8AC3E}">
        <p14:creationId xmlns:p14="http://schemas.microsoft.com/office/powerpoint/2010/main" val="100280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838200" y="1878542"/>
            <a:ext cx="8915400" cy="4953000"/>
            <a:chOff x="528" y="1008"/>
            <a:chExt cx="5616" cy="3120"/>
          </a:xfrm>
        </p:grpSpPr>
        <p:sp>
          <p:nvSpPr>
            <p:cNvPr id="22536" name="Rectangle 3"/>
            <p:cNvSpPr>
              <a:spLocks noChangeArrowheads="1"/>
            </p:cNvSpPr>
            <p:nvPr/>
          </p:nvSpPr>
          <p:spPr bwMode="auto">
            <a:xfrm>
              <a:off x="939" y="1008"/>
              <a:ext cx="3470" cy="266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22537" name="Line 4"/>
            <p:cNvSpPr>
              <a:spLocks noChangeShapeType="1"/>
            </p:cNvSpPr>
            <p:nvPr/>
          </p:nvSpPr>
          <p:spPr bwMode="auto">
            <a:xfrm>
              <a:off x="4399" y="1061"/>
              <a:ext cx="0" cy="2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Line 5"/>
            <p:cNvSpPr>
              <a:spLocks noChangeShapeType="1"/>
            </p:cNvSpPr>
            <p:nvPr/>
          </p:nvSpPr>
          <p:spPr bwMode="auto">
            <a:xfrm>
              <a:off x="949" y="1028"/>
              <a:ext cx="0" cy="26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Text Box 6"/>
            <p:cNvSpPr txBox="1">
              <a:spLocks noChangeArrowheads="1"/>
            </p:cNvSpPr>
            <p:nvPr/>
          </p:nvSpPr>
          <p:spPr bwMode="auto">
            <a:xfrm>
              <a:off x="576" y="3671"/>
              <a:ext cx="2029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itchFamily="18" charset="0"/>
                </a:rPr>
                <a:t>Beginning of study</a:t>
              </a:r>
            </a:p>
          </p:txBody>
        </p:sp>
        <p:sp>
          <p:nvSpPr>
            <p:cNvPr id="22540" name="Text Box 7"/>
            <p:cNvSpPr txBox="1">
              <a:spLocks noChangeArrowheads="1"/>
            </p:cNvSpPr>
            <p:nvPr/>
          </p:nvSpPr>
          <p:spPr bwMode="auto">
            <a:xfrm>
              <a:off x="4115" y="3671"/>
              <a:ext cx="2029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itchFamily="18" charset="0"/>
                </a:rPr>
                <a:t>End of study</a:t>
              </a:r>
            </a:p>
          </p:txBody>
        </p:sp>
        <p:sp>
          <p:nvSpPr>
            <p:cNvPr id="22541" name="Text Box 8"/>
            <p:cNvSpPr txBox="1">
              <a:spLocks noChangeArrowheads="1"/>
            </p:cNvSpPr>
            <p:nvPr/>
          </p:nvSpPr>
          <p:spPr bwMode="auto">
            <a:xfrm>
              <a:off x="2016" y="3844"/>
              <a:ext cx="1680" cy="28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</a:rPr>
                <a:t> Time in months </a:t>
              </a:r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endParaRPr lang="en-US" alt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42" name="Text Box 9"/>
            <p:cNvSpPr txBox="1">
              <a:spLocks noChangeArrowheads="1"/>
            </p:cNvSpPr>
            <p:nvPr/>
          </p:nvSpPr>
          <p:spPr bwMode="auto">
            <a:xfrm>
              <a:off x="528" y="1440"/>
              <a:ext cx="14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itchFamily="18" charset="0"/>
                </a:rPr>
                <a:t>Subject B</a:t>
              </a:r>
            </a:p>
          </p:txBody>
        </p:sp>
        <p:sp>
          <p:nvSpPr>
            <p:cNvPr id="22543" name="Text Box 10"/>
            <p:cNvSpPr txBox="1">
              <a:spLocks noChangeArrowheads="1"/>
            </p:cNvSpPr>
            <p:nvPr/>
          </p:nvSpPr>
          <p:spPr bwMode="auto">
            <a:xfrm>
              <a:off x="528" y="1056"/>
              <a:ext cx="14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itchFamily="18" charset="0"/>
                </a:rPr>
                <a:t>Subject A</a:t>
              </a:r>
            </a:p>
          </p:txBody>
        </p:sp>
        <p:sp>
          <p:nvSpPr>
            <p:cNvPr id="22544" name="Text Box 11"/>
            <p:cNvSpPr txBox="1">
              <a:spLocks noChangeArrowheads="1"/>
            </p:cNvSpPr>
            <p:nvPr/>
          </p:nvSpPr>
          <p:spPr bwMode="auto">
            <a:xfrm>
              <a:off x="528" y="1824"/>
              <a:ext cx="14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itchFamily="18" charset="0"/>
                </a:rPr>
                <a:t>Subject C</a:t>
              </a:r>
            </a:p>
          </p:txBody>
        </p:sp>
        <p:sp>
          <p:nvSpPr>
            <p:cNvPr id="22545" name="Text Box 12"/>
            <p:cNvSpPr txBox="1">
              <a:spLocks noChangeArrowheads="1"/>
            </p:cNvSpPr>
            <p:nvPr/>
          </p:nvSpPr>
          <p:spPr bwMode="auto">
            <a:xfrm>
              <a:off x="528" y="2256"/>
              <a:ext cx="14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itchFamily="18" charset="0"/>
                </a:rPr>
                <a:t>Subject D</a:t>
              </a:r>
            </a:p>
          </p:txBody>
        </p:sp>
        <p:sp>
          <p:nvSpPr>
            <p:cNvPr id="22546" name="Text Box 13"/>
            <p:cNvSpPr txBox="1">
              <a:spLocks noChangeArrowheads="1"/>
            </p:cNvSpPr>
            <p:nvPr/>
          </p:nvSpPr>
          <p:spPr bwMode="auto">
            <a:xfrm>
              <a:off x="528" y="2736"/>
              <a:ext cx="14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itchFamily="18" charset="0"/>
                </a:rPr>
                <a:t>Subject E</a:t>
              </a:r>
            </a:p>
          </p:txBody>
        </p:sp>
      </p:grpSp>
      <p:sp>
        <p:nvSpPr>
          <p:cNvPr id="22531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685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000" b="1" dirty="0">
                <a:latin typeface="Helvetica" pitchFamily="34" charset="0"/>
              </a:rPr>
              <a:t>Survival Data (right-censored)</a:t>
            </a:r>
          </a:p>
        </p:txBody>
      </p:sp>
      <p:grpSp>
        <p:nvGrpSpPr>
          <p:cNvPr id="34831" name="Group 15"/>
          <p:cNvGrpSpPr>
            <a:grpSpLocks/>
          </p:cNvGrpSpPr>
          <p:nvPr/>
        </p:nvGrpSpPr>
        <p:grpSpPr bwMode="auto">
          <a:xfrm>
            <a:off x="1547814" y="4782079"/>
            <a:ext cx="4014788" cy="547687"/>
            <a:chOff x="998" y="2871"/>
            <a:chExt cx="2529" cy="345"/>
          </a:xfrm>
        </p:grpSpPr>
        <p:sp>
          <p:nvSpPr>
            <p:cNvPr id="22533" name="Line 16"/>
            <p:cNvSpPr>
              <a:spLocks noChangeShapeType="1"/>
            </p:cNvSpPr>
            <p:nvPr/>
          </p:nvSpPr>
          <p:spPr bwMode="auto">
            <a:xfrm>
              <a:off x="998" y="2998"/>
              <a:ext cx="10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4" name="Text Box 17"/>
            <p:cNvSpPr txBox="1">
              <a:spLocks noChangeArrowheads="1"/>
            </p:cNvSpPr>
            <p:nvPr/>
          </p:nvSpPr>
          <p:spPr bwMode="auto">
            <a:xfrm>
              <a:off x="2233" y="2871"/>
              <a:ext cx="1294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1. subject E dies at 4 months</a:t>
              </a:r>
            </a:p>
          </p:txBody>
        </p:sp>
        <p:sp>
          <p:nvSpPr>
            <p:cNvPr id="22535" name="Text Box 18"/>
            <p:cNvSpPr txBox="1">
              <a:spLocks noChangeArrowheads="1"/>
            </p:cNvSpPr>
            <p:nvPr/>
          </p:nvSpPr>
          <p:spPr bwMode="auto">
            <a:xfrm>
              <a:off x="2064" y="2928"/>
              <a:ext cx="96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783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677333" y="1943100"/>
            <a:ext cx="8015287" cy="4800600"/>
            <a:chOff x="445" y="1296"/>
            <a:chExt cx="5049" cy="3024"/>
          </a:xfrm>
        </p:grpSpPr>
        <p:grpSp>
          <p:nvGrpSpPr>
            <p:cNvPr id="23570" name="Group 3"/>
            <p:cNvGrpSpPr>
              <a:grpSpLocks/>
            </p:cNvGrpSpPr>
            <p:nvPr/>
          </p:nvGrpSpPr>
          <p:grpSpPr bwMode="auto">
            <a:xfrm>
              <a:off x="445" y="1296"/>
              <a:ext cx="5049" cy="2736"/>
              <a:chOff x="445" y="1296"/>
              <a:chExt cx="5049" cy="2736"/>
            </a:xfrm>
          </p:grpSpPr>
          <p:sp>
            <p:nvSpPr>
              <p:cNvPr id="23572" name="Rectangle 4"/>
              <p:cNvSpPr>
                <a:spLocks noChangeArrowheads="1"/>
              </p:cNvSpPr>
              <p:nvPr/>
            </p:nvSpPr>
            <p:spPr bwMode="auto">
              <a:xfrm>
                <a:off x="1031" y="1296"/>
                <a:ext cx="4463" cy="2736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pitchFamily="34" charset="0"/>
                    <a:cs typeface="Helvetica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Helvetica" pitchFamily="34" charset="0"/>
                    <a:cs typeface="Helvetica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pitchFamily="34" charset="0"/>
                    <a:cs typeface="Helvetica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Helvetica" pitchFamily="34" charset="0"/>
                    <a:cs typeface="Helvetica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Helvetica" pitchFamily="34" charset="0"/>
                    <a:cs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Helvetica" pitchFamily="34" charset="0"/>
                    <a:cs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Helvetica" pitchFamily="34" charset="0"/>
                    <a:cs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Helvetica" pitchFamily="34" charset="0"/>
                    <a:cs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Helvetica" pitchFamily="34" charset="0"/>
                    <a:cs typeface="Helvetic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23573" name="Text Box 5"/>
              <p:cNvSpPr txBox="1">
                <a:spLocks noChangeArrowheads="1"/>
              </p:cNvSpPr>
              <p:nvPr/>
            </p:nvSpPr>
            <p:spPr bwMode="auto">
              <a:xfrm>
                <a:off x="445" y="1486"/>
                <a:ext cx="497" cy="27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pitchFamily="34" charset="0"/>
                    <a:cs typeface="Helvetica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Helvetica" pitchFamily="34" charset="0"/>
                    <a:cs typeface="Helvetica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pitchFamily="34" charset="0"/>
                    <a:cs typeface="Helvetica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Helvetica" pitchFamily="34" charset="0"/>
                    <a:cs typeface="Helvetica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Helvetica" pitchFamily="34" charset="0"/>
                    <a:cs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Helvetica" pitchFamily="34" charset="0"/>
                    <a:cs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Helvetica" pitchFamily="34" charset="0"/>
                    <a:cs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Helvetica" pitchFamily="34" charset="0"/>
                    <a:cs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Helvetica" pitchFamily="34" charset="0"/>
                    <a:cs typeface="Helvetic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100%</a:t>
                </a:r>
              </a:p>
            </p:txBody>
          </p:sp>
        </p:grpSp>
        <p:sp>
          <p:nvSpPr>
            <p:cNvPr id="23571" name="Text Box 6"/>
            <p:cNvSpPr txBox="1">
              <a:spLocks noChangeArrowheads="1"/>
            </p:cNvSpPr>
            <p:nvPr/>
          </p:nvSpPr>
          <p:spPr bwMode="auto">
            <a:xfrm>
              <a:off x="1920" y="4093"/>
              <a:ext cx="2544" cy="22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            </a:t>
              </a:r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</a:rPr>
                <a:t> Time in months </a:t>
              </a:r>
              <a:r>
                <a:rPr lang="en-US" altLang="en-US" sz="2000" b="1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endParaRPr lang="en-US" altLang="en-US" sz="3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  <p:sp>
        <p:nvSpPr>
          <p:cNvPr id="23555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Corresponding Kaplan-Meier Curve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636713" y="2549525"/>
            <a:ext cx="2065337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49" name="Group 9"/>
          <p:cNvGrpSpPr>
            <a:grpSpLocks/>
          </p:cNvGrpSpPr>
          <p:nvPr/>
        </p:nvGrpSpPr>
        <p:grpSpPr bwMode="auto">
          <a:xfrm>
            <a:off x="685800" y="2616200"/>
            <a:ext cx="2692400" cy="1819275"/>
            <a:chOff x="432" y="1648"/>
            <a:chExt cx="1696" cy="1146"/>
          </a:xfrm>
        </p:grpSpPr>
        <p:sp>
          <p:nvSpPr>
            <p:cNvPr id="23568" name="Text Box 10"/>
            <p:cNvSpPr txBox="1">
              <a:spLocks noChangeArrowheads="1"/>
            </p:cNvSpPr>
            <p:nvPr/>
          </p:nvSpPr>
          <p:spPr bwMode="auto">
            <a:xfrm>
              <a:off x="432" y="1958"/>
              <a:ext cx="1224" cy="8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itchFamily="18" charset="0"/>
                </a:rPr>
                <a:t>Probability of surviving to just before 4 months is 100% = 5/5</a:t>
              </a:r>
            </a:p>
          </p:txBody>
        </p:sp>
        <p:sp>
          <p:nvSpPr>
            <p:cNvPr id="23569" name="Line 11"/>
            <p:cNvSpPr>
              <a:spLocks noChangeShapeType="1"/>
            </p:cNvSpPr>
            <p:nvPr/>
          </p:nvSpPr>
          <p:spPr bwMode="auto">
            <a:xfrm flipV="1">
              <a:off x="1200" y="1648"/>
              <a:ext cx="928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52" name="Group 12"/>
          <p:cNvGrpSpPr>
            <a:grpSpLocks/>
          </p:cNvGrpSpPr>
          <p:nvPr/>
        </p:nvGrpSpPr>
        <p:grpSpPr bwMode="auto">
          <a:xfrm>
            <a:off x="3657600" y="2552700"/>
            <a:ext cx="152400" cy="800100"/>
            <a:chOff x="2304" y="1608"/>
            <a:chExt cx="96" cy="504"/>
          </a:xfrm>
        </p:grpSpPr>
        <p:sp>
          <p:nvSpPr>
            <p:cNvPr id="23566" name="Line 13"/>
            <p:cNvSpPr>
              <a:spLocks noChangeShapeType="1"/>
            </p:cNvSpPr>
            <p:nvPr/>
          </p:nvSpPr>
          <p:spPr bwMode="auto">
            <a:xfrm>
              <a:off x="2332" y="1608"/>
              <a:ext cx="2" cy="4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Oval 14"/>
            <p:cNvSpPr>
              <a:spLocks noChangeArrowheads="1"/>
            </p:cNvSpPr>
            <p:nvPr/>
          </p:nvSpPr>
          <p:spPr bwMode="auto">
            <a:xfrm>
              <a:off x="2304" y="2016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</p:grpSp>
      <p:grpSp>
        <p:nvGrpSpPr>
          <p:cNvPr id="35855" name="Group 15"/>
          <p:cNvGrpSpPr>
            <a:grpSpLocks/>
          </p:cNvGrpSpPr>
          <p:nvPr/>
        </p:nvGrpSpPr>
        <p:grpSpPr bwMode="auto">
          <a:xfrm>
            <a:off x="4114800" y="3276600"/>
            <a:ext cx="1752600" cy="2209800"/>
            <a:chOff x="2592" y="2064"/>
            <a:chExt cx="1104" cy="1392"/>
          </a:xfrm>
        </p:grpSpPr>
        <p:sp>
          <p:nvSpPr>
            <p:cNvPr id="23564" name="Text Box 16"/>
            <p:cNvSpPr txBox="1">
              <a:spLocks noChangeArrowheads="1"/>
            </p:cNvSpPr>
            <p:nvPr/>
          </p:nvSpPr>
          <p:spPr bwMode="auto">
            <a:xfrm>
              <a:off x="2688" y="2784"/>
              <a:ext cx="1008" cy="6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itchFamily="18" charset="0"/>
                </a:rPr>
                <a:t>Fraction surviving this death = 4/5</a:t>
              </a:r>
            </a:p>
          </p:txBody>
        </p:sp>
        <p:sp>
          <p:nvSpPr>
            <p:cNvPr id="23565" name="Line 17"/>
            <p:cNvSpPr>
              <a:spLocks noChangeShapeType="1"/>
            </p:cNvSpPr>
            <p:nvPr/>
          </p:nvSpPr>
          <p:spPr bwMode="auto">
            <a:xfrm flipH="1" flipV="1">
              <a:off x="2592" y="2064"/>
              <a:ext cx="432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3733800" y="32766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en-US"/>
          </a:p>
        </p:txBody>
      </p:sp>
      <p:grpSp>
        <p:nvGrpSpPr>
          <p:cNvPr id="35859" name="Group 19"/>
          <p:cNvGrpSpPr>
            <a:grpSpLocks/>
          </p:cNvGrpSpPr>
          <p:nvPr/>
        </p:nvGrpSpPr>
        <p:grpSpPr bwMode="auto">
          <a:xfrm>
            <a:off x="1981200" y="3429000"/>
            <a:ext cx="2054225" cy="2300288"/>
            <a:chOff x="1248" y="2160"/>
            <a:chExt cx="1294" cy="1449"/>
          </a:xfrm>
        </p:grpSpPr>
        <p:sp>
          <p:nvSpPr>
            <p:cNvPr id="23562" name="Text Box 20"/>
            <p:cNvSpPr txBox="1">
              <a:spLocks noChangeArrowheads="1"/>
            </p:cNvSpPr>
            <p:nvPr/>
          </p:nvSpPr>
          <p:spPr bwMode="auto">
            <a:xfrm>
              <a:off x="1248" y="3264"/>
              <a:ext cx="1294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itchFamily="18" charset="0"/>
                </a:rPr>
                <a:t>Subject E dies at 4 months</a:t>
              </a:r>
            </a:p>
          </p:txBody>
        </p:sp>
        <p:sp>
          <p:nvSpPr>
            <p:cNvPr id="23563" name="Line 21"/>
            <p:cNvSpPr>
              <a:spLocks noChangeShapeType="1"/>
            </p:cNvSpPr>
            <p:nvPr/>
          </p:nvSpPr>
          <p:spPr bwMode="auto">
            <a:xfrm flipV="1">
              <a:off x="1776" y="2160"/>
              <a:ext cx="528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64497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16265</TotalTime>
  <Words>1415</Words>
  <Application>Microsoft Office PowerPoint</Application>
  <PresentationFormat>On-screen Show (4:3)</PresentationFormat>
  <Paragraphs>198</Paragraphs>
  <Slides>33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Optima-Bold</vt:lpstr>
      <vt:lpstr>Arial</vt:lpstr>
      <vt:lpstr>Cambria Math</vt:lpstr>
      <vt:lpstr>Comic Sans MS</vt:lpstr>
      <vt:lpstr>Helvetica</vt:lpstr>
      <vt:lpstr>SAS Monospace</vt:lpstr>
      <vt:lpstr>Tahoma</vt:lpstr>
      <vt:lpstr>Times New Roman</vt:lpstr>
      <vt:lpstr>Wingdings</vt:lpstr>
      <vt:lpstr>Blends</vt:lpstr>
      <vt:lpstr>Equation</vt:lpstr>
      <vt:lpstr>STA/BST 222 Survival Analysis    Lecture 7  </vt:lpstr>
      <vt:lpstr>  How to contact me </vt:lpstr>
      <vt:lpstr>How to contact TA</vt:lpstr>
      <vt:lpstr>Focus</vt:lpstr>
      <vt:lpstr>Introduction</vt:lpstr>
      <vt:lpstr>Some useful terms  </vt:lpstr>
      <vt:lpstr>KM estimator </vt:lpstr>
      <vt:lpstr>Survival Data (right-censored)</vt:lpstr>
      <vt:lpstr>Corresponding Kaplan-Meier Curve</vt:lpstr>
      <vt:lpstr>Survival Data</vt:lpstr>
      <vt:lpstr>PowerPoint Presentation</vt:lpstr>
      <vt:lpstr>Survival Data</vt:lpstr>
      <vt:lpstr>PowerPoint Presentation</vt:lpstr>
      <vt:lpstr>The product limit estimate</vt:lpstr>
      <vt:lpstr>KM estimator</vt:lpstr>
      <vt:lpstr>KM 1.2: Effect of 6-MP on children with acute leukemia </vt:lpstr>
      <vt:lpstr>KM 1.2: Clinical Trial for Acute Leukemia</vt:lpstr>
      <vt:lpstr>Construction, Table 4.1a</vt:lpstr>
      <vt:lpstr> KM estimator and its estimated SE, Table 4.1a</vt:lpstr>
      <vt:lpstr>KM 1.2: Kaplan-Meier curve (6-MP)</vt:lpstr>
      <vt:lpstr>KM estimator for H(t)</vt:lpstr>
      <vt:lpstr>The Nelson-Aalen estimator for H(t)</vt:lpstr>
      <vt:lpstr>The Nelson-Aalen estimator for H(t)</vt:lpstr>
      <vt:lpstr>NA Estimator for S(t)</vt:lpstr>
      <vt:lpstr>Assumptions</vt:lpstr>
      <vt:lpstr>Kaplan-Meier vs. Nelson Aalen</vt:lpstr>
      <vt:lpstr>KM 1.2: KM vs. NA (6-MP)</vt:lpstr>
      <vt:lpstr>S(t): KM vs. Nelson-Aalen</vt:lpstr>
      <vt:lpstr>H(t): KM vs. Nelson-Aalen</vt:lpstr>
      <vt:lpstr>Alternative Standard Error Estimator</vt:lpstr>
      <vt:lpstr>Properties of KM and NA estimators</vt:lpstr>
      <vt:lpstr>Issues associated with KM estimator</vt:lpstr>
      <vt:lpstr>Homework 2</vt:lpstr>
    </vt:vector>
  </TitlesOfParts>
  <Company>som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 246 Clinical Biostatistics Overview</dc:title>
  <dc:creator>Lihong</dc:creator>
  <cp:lastModifiedBy>Lihong Qi</cp:lastModifiedBy>
  <cp:revision>856</cp:revision>
  <dcterms:created xsi:type="dcterms:W3CDTF">2006-12-28T23:57:12Z</dcterms:created>
  <dcterms:modified xsi:type="dcterms:W3CDTF">2020-10-22T23:45:43Z</dcterms:modified>
</cp:coreProperties>
</file>