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87" r:id="rId4"/>
    <p:sldId id="544" r:id="rId5"/>
    <p:sldId id="542" r:id="rId6"/>
    <p:sldId id="524" r:id="rId7"/>
    <p:sldId id="543" r:id="rId8"/>
    <p:sldId id="368" r:id="rId9"/>
    <p:sldId id="535" r:id="rId10"/>
    <p:sldId id="282" r:id="rId11"/>
    <p:sldId id="366" r:id="rId12"/>
    <p:sldId id="545" r:id="rId13"/>
    <p:sldId id="546" r:id="rId14"/>
    <p:sldId id="541" r:id="rId15"/>
    <p:sldId id="394" r:id="rId16"/>
    <p:sldId id="396" r:id="rId17"/>
    <p:sldId id="548" r:id="rId18"/>
    <p:sldId id="397" r:id="rId19"/>
    <p:sldId id="398" r:id="rId20"/>
    <p:sldId id="552" r:id="rId21"/>
    <p:sldId id="399" r:id="rId22"/>
    <p:sldId id="554" r:id="rId23"/>
    <p:sldId id="553" r:id="rId24"/>
    <p:sldId id="551" r:id="rId25"/>
    <p:sldId id="555" r:id="rId26"/>
    <p:sldId id="534" r:id="rId27"/>
    <p:sldId id="556" r:id="rId28"/>
    <p:sldId id="400" r:id="rId29"/>
    <p:sldId id="559" r:id="rId30"/>
    <p:sldId id="558" r:id="rId31"/>
    <p:sldId id="557" r:id="rId32"/>
    <p:sldId id="561" r:id="rId33"/>
    <p:sldId id="560" r:id="rId34"/>
    <p:sldId id="305" r:id="rId35"/>
    <p:sldId id="562" r:id="rId36"/>
    <p:sldId id="566" r:id="rId37"/>
    <p:sldId id="563" r:id="rId38"/>
    <p:sldId id="565" r:id="rId39"/>
    <p:sldId id="564" r:id="rId40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64A341B0-1164-4DCA-BE5A-3CC94C35259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7BDBE-E49D-499D-BF57-7B274483F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60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FB09-CA6E-492F-ABA9-D14D8067A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8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8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</a:t>
            </a:r>
            <a:r>
              <a:rPr lang="en-US" sz="2800"/>
              <a:t>27, </a:t>
            </a:r>
            <a:r>
              <a:rPr lang="en-US" sz="2800" dirty="0"/>
              <a:t>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Confidence Intervals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105" y="819374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Assume D distinct event times, i.e. 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&lt;t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&lt;…&lt;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D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Number of subjects at risk at    : </a:t>
            </a:r>
            <a:r>
              <a:rPr lang="en-US" altLang="en-US" sz="2000" b="1" dirty="0"/>
              <a:t>Y</a:t>
            </a:r>
            <a:r>
              <a:rPr lang="en-US" altLang="en-US" sz="2000" b="1" baseline="-25000" dirty="0"/>
              <a:t>i</a:t>
            </a:r>
            <a:r>
              <a:rPr lang="en-US" altLang="en-US" sz="2000" dirty="0"/>
              <a:t>, j=1,…D</a:t>
            </a:r>
          </a:p>
          <a:p>
            <a:pPr lvl="1"/>
            <a:r>
              <a:rPr lang="en-US" altLang="en-US" sz="2000" dirty="0"/>
              <a:t>The number of subjects alive at      or experience an event at </a:t>
            </a:r>
          </a:p>
          <a:p>
            <a:pPr eaLnBrk="1" hangingPunct="1"/>
            <a:r>
              <a:rPr lang="en-US" altLang="en-US" sz="2400" dirty="0"/>
              <a:t>Number of subjects who died at </a:t>
            </a:r>
          </a:p>
          <a:p>
            <a:pPr lvl="1" eaLnBrk="1" hangingPunct="1"/>
            <a:r>
              <a:rPr lang="en-US" altLang="en-US" sz="2000" dirty="0"/>
              <a:t>Notation: </a:t>
            </a:r>
            <a:r>
              <a:rPr lang="en-US" altLang="en-US" sz="2000" b="1" dirty="0"/>
              <a:t>d</a:t>
            </a:r>
            <a:r>
              <a:rPr lang="en-US" altLang="en-US" sz="2000" b="1" baseline="-25000" dirty="0"/>
              <a:t>i</a:t>
            </a:r>
            <a:r>
              <a:rPr lang="en-US" altLang="en-US" sz="2000" dirty="0"/>
              <a:t>, j=1,…D</a:t>
            </a:r>
          </a:p>
          <a:p>
            <a:pPr algn="l"/>
            <a:r>
              <a:rPr lang="en-US" altLang="en-US" sz="2400" b="1" dirty="0"/>
              <a:t>d</a:t>
            </a:r>
            <a:r>
              <a:rPr lang="en-US" altLang="en-US" sz="2400" b="1" baseline="-25000" dirty="0"/>
              <a:t>i </a:t>
            </a:r>
            <a:r>
              <a:rPr lang="en-US" altLang="en-US" sz="2400" b="1" dirty="0"/>
              <a:t>/Y</a:t>
            </a:r>
            <a:r>
              <a:rPr lang="en-US" altLang="en-US" sz="2400" b="1" baseline="-25000" dirty="0"/>
              <a:t>i </a:t>
            </a:r>
            <a:r>
              <a:rPr lang="en-US" sz="2400" dirty="0"/>
              <a:t>: an </a:t>
            </a:r>
            <a:r>
              <a:rPr lang="en-US" sz="2400" b="0" i="0" u="none" strike="noStrike" baseline="0" dirty="0"/>
              <a:t>estimate of the conditional probability that an individual who survives to just prior to time    experiences the event at time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roportion surviving (remaining event free): 1-</a:t>
            </a:r>
            <a:r>
              <a:rPr lang="en-US" altLang="en-US" sz="2400" b="1" dirty="0"/>
              <a:t> d</a:t>
            </a:r>
            <a:r>
              <a:rPr lang="en-US" altLang="en-US" sz="2400" b="1" baseline="-25000" dirty="0"/>
              <a:t>i </a:t>
            </a:r>
            <a:r>
              <a:rPr lang="en-US" altLang="en-US" sz="2400" b="1" dirty="0"/>
              <a:t>/Y</a:t>
            </a:r>
            <a:r>
              <a:rPr lang="en-US" altLang="en-US" sz="2400" b="1" baseline="-25000" dirty="0"/>
              <a:t>i  </a:t>
            </a:r>
            <a:endParaRPr lang="en-US" altLang="en-US" sz="2400" dirty="0"/>
          </a:p>
          <a:p>
            <a:pPr marL="0" indent="0" eaLnBrk="1" hangingPunct="1"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B99F2-D6B0-41D6-9D08-CED315FC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8400"/>
            <a:ext cx="341411" cy="390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09229-8DE9-4219-9688-7D426FC1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90" y="2850565"/>
            <a:ext cx="266721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6CDE7-0537-4ED1-A5AE-F4409A4E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06" y="2900678"/>
            <a:ext cx="266721" cy="30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D4C840-846B-4D19-A367-400D6E8F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33923"/>
            <a:ext cx="341411" cy="390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86DFC3-A03B-4E39-833B-99C61EC3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419600"/>
            <a:ext cx="341411" cy="390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63A3F3-46A8-4437-B003-F31F29AC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67" y="4801631"/>
            <a:ext cx="341411" cy="3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2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AC29-5913-4EDC-8148-893C6194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+mn-lt"/>
              </a:rPr>
              <a:t>Pointwise Confidence Intervals for the Survival Function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66B-8D27-4995-96EE-5017AC40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The KM estimator provides a summary estimate of event experience of a given population. </a:t>
            </a:r>
          </a:p>
          <a:p>
            <a:pPr algn="l"/>
            <a:r>
              <a:rPr lang="en-US" sz="2400" b="0" i="0" u="none" strike="noStrike" baseline="0" dirty="0"/>
              <a:t>The corresponding standard error provides some limited information about the precision of the estimate.</a:t>
            </a:r>
          </a:p>
          <a:p>
            <a:pPr algn="l"/>
            <a:r>
              <a:rPr lang="en-US" sz="2400" b="0" i="0" u="none" strike="noStrike" baseline="0" dirty="0"/>
              <a:t>We will use these estimators to provide confidence intervals for the survival function at a fixed time </a:t>
            </a:r>
            <a:r>
              <a:rPr lang="en-US" sz="2400" b="0" i="1" u="none" strike="noStrike" baseline="0" dirty="0"/>
              <a:t>t_0, </a:t>
            </a:r>
            <a:r>
              <a:rPr lang="en-US" sz="2400" b="0" i="0" u="none" strike="noStrike" baseline="0" dirty="0"/>
              <a:t>with a given confidence level </a:t>
            </a:r>
            <a:endParaRPr lang="en-US" sz="2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AA0F-349C-46FB-9A25-ADB7AC0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02828-6539-450D-86E2-2C0364643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724400"/>
            <a:ext cx="1144447" cy="3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AC29-5913-4EDC-8148-893C6194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+mn-lt"/>
              </a:rPr>
              <a:t>Pointwise Confidence Intervals for the Survival Function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66B-8D27-4995-96EE-5017AC40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/>
              <a:t>Three ways:</a:t>
            </a:r>
          </a:p>
          <a:p>
            <a:pPr lvl="1"/>
            <a:r>
              <a:rPr lang="en-US" sz="2400" b="0" i="0" u="none" strike="noStrike" baseline="0" dirty="0"/>
              <a:t>Linear CI</a:t>
            </a:r>
          </a:p>
          <a:p>
            <a:pPr lvl="1"/>
            <a:r>
              <a:rPr lang="en-US" sz="2400" b="0" i="0" u="none" strike="noStrike" baseline="0" dirty="0"/>
              <a:t>Using a log transformed of the cumulative hazard rate H(t)</a:t>
            </a:r>
          </a:p>
          <a:p>
            <a:pPr lvl="1"/>
            <a:r>
              <a:rPr lang="en-US" sz="2400" b="0" i="0" u="none" strike="noStrike" baseline="0" dirty="0"/>
              <a:t>Using an arcsine-square root transformation of the survival function S(t)</a:t>
            </a: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AA0F-349C-46FB-9A25-ADB7AC0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440" y="5555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Helvetica" pitchFamily="34" charset="0"/>
              </a:rPr>
              <a:t>Linear CI: S(t)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86661"/>
            <a:ext cx="8001000" cy="4525963"/>
          </a:xfrm>
        </p:spPr>
        <p:txBody>
          <a:bodyPr/>
          <a:lstStyle/>
          <a:p>
            <a:pPr marL="533400" indent="-533400" eaLnBrk="1" hangingPunct="1"/>
            <a: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  <a:t>KM estimator:</a:t>
            </a:r>
            <a:b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Helvetica" pitchFamily="34" charset="0"/>
            </a:endParaRPr>
          </a:p>
          <a:p>
            <a:pPr marL="533400" indent="-533400" eaLnBrk="1" hangingPunct="1"/>
            <a: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  <a:t>Variance :</a:t>
            </a:r>
            <a:b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Helvetica" pitchFamily="34" charset="0"/>
            </a:endParaRPr>
          </a:p>
          <a:p>
            <a:pPr marL="533400" indent="-533400" eaLnBrk="1" hangingPunct="1"/>
            <a: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  <a:t>Linear CI:</a:t>
            </a:r>
            <a:br>
              <a:rPr lang="en-US" altLang="en-US" sz="2800" dirty="0">
                <a:solidFill>
                  <a:schemeClr val="tx1"/>
                </a:solidFill>
                <a:latin typeface="Helvetica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Helvetica" pitchFamily="34" charset="0"/>
            </a:endParaRPr>
          </a:p>
          <a:p>
            <a:pPr marL="933450" lvl="1" indent="-533400"/>
            <a:r>
              <a:rPr lang="en-US" altLang="en-US" sz="2400" dirty="0">
                <a:latin typeface="Helvetica" pitchFamily="34" charset="0"/>
              </a:rPr>
              <a:t>You can also use </a:t>
            </a:r>
          </a:p>
          <a:p>
            <a:pPr marL="933450" lvl="1" indent="-533400"/>
            <a:r>
              <a:rPr lang="en-US" sz="2000" dirty="0">
                <a:latin typeface="+mn-lt"/>
              </a:rPr>
              <a:t>T</a:t>
            </a:r>
            <a:r>
              <a:rPr lang="en-US" sz="2000" b="0" i="0" dirty="0">
                <a:effectLst/>
                <a:latin typeface="+mn-lt"/>
              </a:rPr>
              <a:t>his confidence interval is s</a:t>
            </a:r>
            <a:r>
              <a:rPr lang="en-US" altLang="en-US" sz="2000" dirty="0">
                <a:latin typeface="+mn-lt"/>
              </a:rPr>
              <a:t>ymmetric but may be </a:t>
            </a:r>
            <a:r>
              <a:rPr lang="en-US" sz="2000" b="0" i="0" dirty="0">
                <a:effectLst/>
                <a:latin typeface="+mn-lt"/>
              </a:rPr>
              <a:t>out of the (0,1) interval. Recall 0&lt;= S(t) </a:t>
            </a:r>
            <a:r>
              <a:rPr lang="en-US" sz="2000" dirty="0">
                <a:latin typeface="+mn-lt"/>
              </a:rPr>
              <a:t>&lt;=1</a:t>
            </a:r>
            <a:endParaRPr lang="en-US" sz="2000" b="0" i="0" dirty="0">
              <a:effectLst/>
              <a:latin typeface="+mn-lt"/>
            </a:endParaRPr>
          </a:p>
          <a:p>
            <a:pPr marL="933450" lvl="1" indent="-533400"/>
            <a:r>
              <a:rPr lang="en-US" altLang="en-US" sz="2000" dirty="0">
                <a:latin typeface="+mn-lt"/>
              </a:rPr>
              <a:t>Asymptotically normal but skewed for moderate n when S(t) near 0 or 1. </a:t>
            </a:r>
          </a:p>
        </p:txBody>
      </p:sp>
      <p:pic>
        <p:nvPicPr>
          <p:cNvPr id="440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03" y="3886994"/>
            <a:ext cx="35766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DF821-EC34-475E-AD57-EA773B4F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891245"/>
            <a:ext cx="1066800" cy="503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4D26C9-5754-4DE4-AE1D-C1832365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668" y="1863630"/>
            <a:ext cx="3197352" cy="966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3CFB0E-83BD-4AE3-9399-9D6EE2D7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128" y="2987001"/>
            <a:ext cx="4932091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Examples (KM 1.2)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95% CI for S(1 year)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6MP </a:t>
            </a:r>
            <a:br>
              <a:rPr lang="en-US" altLang="en-US" dirty="0"/>
            </a:br>
            <a:r>
              <a:rPr lang="en-US" altLang="en-US" dirty="0"/>
              <a:t>S(1 </a:t>
            </a:r>
            <a:r>
              <a:rPr lang="en-US" altLang="en-US" dirty="0" err="1"/>
              <a:t>yr</a:t>
            </a:r>
            <a:r>
              <a:rPr lang="en-US" altLang="en-US" dirty="0"/>
              <a:t>)=0.7529; standard error=0.0963</a:t>
            </a:r>
            <a:br>
              <a:rPr lang="en-US" altLang="en-US" dirty="0"/>
            </a:br>
            <a:r>
              <a:rPr lang="en-US" altLang="en-US" dirty="0"/>
              <a:t>0.7529 ± 1.96*0.0963 </a:t>
            </a:r>
            <a:r>
              <a:rPr lang="en-US" altLang="en-US" dirty="0">
                <a:sym typeface="Wingdings" pitchFamily="2" charset="2"/>
              </a:rPr>
              <a:t> </a:t>
            </a:r>
            <a:r>
              <a:rPr lang="en-US" altLang="en-US" dirty="0">
                <a:solidFill>
                  <a:srgbClr val="FF3300"/>
                </a:solidFill>
                <a:sym typeface="Wingdings" pitchFamily="2" charset="2"/>
              </a:rPr>
              <a:t>(0.564, 0.942)</a:t>
            </a:r>
            <a:endParaRPr lang="en-US" altLang="en-US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Placebo</a:t>
            </a:r>
            <a:br>
              <a:rPr lang="en-US" altLang="en-US" dirty="0"/>
            </a:br>
            <a:r>
              <a:rPr lang="en-US" altLang="en-US" dirty="0"/>
              <a:t>S(1yr)=0.1905; standard error=0.0857</a:t>
            </a:r>
            <a:br>
              <a:rPr lang="en-US" altLang="en-US" dirty="0"/>
            </a:br>
            <a:r>
              <a:rPr lang="en-US" altLang="en-US" dirty="0"/>
              <a:t>0.1905 ± 1.96*0.0857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>
                <a:solidFill>
                  <a:srgbClr val="FF3300"/>
                </a:solidFill>
                <a:sym typeface="Wingdings" pitchFamily="2" charset="2"/>
              </a:rPr>
              <a:t>(0.022, 0.358)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Wingdings" pitchFamily="2" charset="2"/>
              </a:rPr>
              <a:t>Both</a:t>
            </a:r>
            <a:br>
              <a:rPr lang="en-US" altLang="en-US" dirty="0">
                <a:sym typeface="Wingdings" pitchFamily="2" charset="2"/>
              </a:rPr>
            </a:br>
            <a:r>
              <a:rPr lang="en-US" altLang="en-US" dirty="0"/>
              <a:t>S(1yr)=0.4547; standard error=0.0796</a:t>
            </a:r>
            <a:br>
              <a:rPr lang="en-US" altLang="en-US" dirty="0"/>
            </a:br>
            <a:r>
              <a:rPr lang="en-US" altLang="en-US" dirty="0"/>
              <a:t>0.4547 ± 1.96*0.0796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>
                <a:solidFill>
                  <a:srgbClr val="FF3300"/>
                </a:solidFill>
                <a:sym typeface="Wingdings" pitchFamily="2" charset="2"/>
              </a:rPr>
              <a:t>(0.299, 0.611)</a:t>
            </a:r>
            <a:endParaRPr lang="en-US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5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Helvetica" pitchFamily="34" charset="0"/>
              </a:rPr>
              <a:t>CI: S(t) Transformation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Transformation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Determine transformation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Obtain corresponding variance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Construct CI using the transformed 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Back-transform the CI to get a CI for S(t)</a:t>
            </a:r>
          </a:p>
        </p:txBody>
      </p:sp>
    </p:spTree>
    <p:extLst>
      <p:ext uri="{BB962C8B-B14F-4D97-AF65-F5344CB8AC3E}">
        <p14:creationId xmlns:p14="http://schemas.microsoft.com/office/powerpoint/2010/main" val="31314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Helvetica" pitchFamily="34" charset="0"/>
              </a:rPr>
              <a:t>CI: S(t) Transformation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Transformation forms (read KM 4.3)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Log: p</a:t>
            </a:r>
            <a:r>
              <a:rPr lang="en-US" sz="2000" b="0" i="0" u="none" strike="noStrike" baseline="0" dirty="0"/>
              <a:t>roposed by </a:t>
            </a:r>
            <a:r>
              <a:rPr lang="en-US" sz="2000" b="0" i="0" u="none" strike="noStrike" baseline="0" dirty="0" err="1"/>
              <a:t>Kalbfleisch</a:t>
            </a:r>
            <a:r>
              <a:rPr lang="en-US" sz="2000" b="0" i="0" u="none" strike="noStrike" baseline="0" dirty="0"/>
              <a:t> and Prentice (1980) and </a:t>
            </a:r>
            <a:r>
              <a:rPr lang="en-US" sz="2000" b="0" i="0" u="none" strike="noStrike" baseline="0" dirty="0" err="1"/>
              <a:t>Borgan</a:t>
            </a:r>
            <a:r>
              <a:rPr lang="en-US" sz="2000" b="0" i="0" u="none" strike="noStrike" baseline="0" dirty="0"/>
              <a:t> and </a:t>
            </a:r>
            <a:r>
              <a:rPr lang="en-US" sz="2000" b="0" i="0" u="none" strike="noStrike" baseline="0" dirty="0" err="1"/>
              <a:t>Liestøl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(1990). </a:t>
            </a:r>
            <a:endParaRPr lang="en-US" altLang="en-US" sz="2000" dirty="0"/>
          </a:p>
          <a:p>
            <a:pPr lvl="1"/>
            <a:r>
              <a:rPr lang="en-US" altLang="en-US" sz="2000" dirty="0"/>
              <a:t>Arcsine-square root: first proposed by </a:t>
            </a:r>
            <a:r>
              <a:rPr lang="en-US" sz="2000" b="0" i="0" u="none" strike="noStrike" baseline="0" dirty="0"/>
              <a:t>Nair (1984).</a:t>
            </a:r>
          </a:p>
          <a:p>
            <a:pPr algn="l"/>
            <a:r>
              <a:rPr lang="en-US" sz="2400" b="0" i="0" u="none" strike="noStrike" baseline="0" dirty="0"/>
              <a:t>The “log”-transformed CI is based on first finding a CI for the ln(H(t)), sometimes called a </a:t>
            </a:r>
            <a:r>
              <a:rPr lang="en-US" sz="2400" b="1" i="0" u="none" strike="noStrike" baseline="0" dirty="0"/>
              <a:t>log-log transformed </a:t>
            </a:r>
            <a:r>
              <a:rPr lang="en-US" sz="2400" b="0" i="0" u="none" strike="noStrike" baseline="0" dirty="0"/>
              <a:t>interval since </a:t>
            </a:r>
            <a:r>
              <a:rPr lang="en-US" altLang="en-US" sz="2400" dirty="0"/>
              <a:t>H(t)=-ln[S(t)].</a:t>
            </a:r>
          </a:p>
        </p:txBody>
      </p:sp>
    </p:spTree>
    <p:extLst>
      <p:ext uri="{BB962C8B-B14F-4D97-AF65-F5344CB8AC3E}">
        <p14:creationId xmlns:p14="http://schemas.microsoft.com/office/powerpoint/2010/main" val="345575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b="1" dirty="0">
                <a:latin typeface="Helvetica" pitchFamily="34" charset="0"/>
              </a:rPr>
              <a:t>Examples (KM 1.2): S(1 </a:t>
            </a:r>
            <a:r>
              <a:rPr lang="en-US" altLang="en-US" b="1" dirty="0" err="1">
                <a:latin typeface="Helvetica" pitchFamily="34" charset="0"/>
              </a:rPr>
              <a:t>yr</a:t>
            </a:r>
            <a:r>
              <a:rPr lang="en-US" altLang="en-US" b="1" dirty="0">
                <a:latin typeface="Helvetica" pitchFamily="34" charset="0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Linear CI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6MP: </a:t>
            </a:r>
            <a:r>
              <a:rPr lang="en-US" altLang="en-US" sz="2000" dirty="0">
                <a:solidFill>
                  <a:srgbClr val="FF3300"/>
                </a:solidFill>
                <a:sym typeface="Wingdings" pitchFamily="2" charset="2"/>
              </a:rPr>
              <a:t>(0.564, 0.942)</a:t>
            </a:r>
            <a:r>
              <a:rPr lang="en-US" altLang="en-US" sz="2000" dirty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Placebo: </a:t>
            </a:r>
            <a:r>
              <a:rPr lang="en-US" altLang="en-US" sz="2000" dirty="0">
                <a:solidFill>
                  <a:srgbClr val="FF3300"/>
                </a:solidFill>
                <a:sym typeface="Wingdings" pitchFamily="2" charset="2"/>
              </a:rPr>
              <a:t>(0.022, 0.358)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Both: </a:t>
            </a:r>
            <a:r>
              <a:rPr lang="en-US" altLang="en-US" sz="2000" dirty="0">
                <a:solidFill>
                  <a:srgbClr val="FF3300"/>
                </a:solidFill>
                <a:sym typeface="Wingdings" pitchFamily="2" charset="2"/>
              </a:rPr>
              <a:t>(0.299, 0.611)</a:t>
            </a:r>
            <a:r>
              <a:rPr lang="en-US" altLang="en-US" sz="2000" dirty="0"/>
              <a:t> 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Log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6MP: (0.586, 0.968)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Placebo: (0.079, 0.460)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Both: (0.323, 0.641)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Arcsine-square root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6MP: (0.546, 0.912)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Placebo: (0.055, 0.381)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Both: (0.303, 0.610)</a:t>
            </a:r>
          </a:p>
        </p:txBody>
      </p:sp>
    </p:spTree>
    <p:extLst>
      <p:ext uri="{BB962C8B-B14F-4D97-AF65-F5344CB8AC3E}">
        <p14:creationId xmlns:p14="http://schemas.microsoft.com/office/powerpoint/2010/main" val="423860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373" y="304800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Pointwise CI of S(t): comments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dirty="0"/>
              <a:t>B</a:t>
            </a:r>
            <a:r>
              <a:rPr lang="en-US" sz="2400" b="0" i="0" u="none" strike="noStrike" baseline="0" dirty="0"/>
              <a:t>oth the log-transformed and arcsine-square root transformed confidence intervals for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perform better than the usual linear confidence interval, especially when sample size is small (e.g. &lt;25). </a:t>
            </a:r>
          </a:p>
          <a:p>
            <a:pPr algn="l"/>
            <a:r>
              <a:rPr lang="en-US" sz="2400" b="0" i="0" u="none" strike="noStrike" baseline="0" dirty="0"/>
              <a:t>For very large samples, the three methods are equivalent.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143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86B2-B081-42B9-998B-5E150BB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34" charset="0"/>
              </a:rPr>
              <a:t>Point estimate and CI of the mean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53BC-C893-4B10-B366-D0D53907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489"/>
            <a:ext cx="7772400" cy="41148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Substituting                        in 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algn="l"/>
            <a:r>
              <a:rPr lang="en-US" sz="2400" b="0" i="0" u="none" strike="noStrike" baseline="0" dirty="0"/>
              <a:t>The KM estimator is not well defined when the largest observed time is censoring time. </a:t>
            </a:r>
          </a:p>
          <a:p>
            <a:pPr lvl="1"/>
            <a:r>
              <a:rPr lang="en-US" sz="2400" dirty="0"/>
              <a:t>Solution 1: </a:t>
            </a:r>
            <a:r>
              <a:rPr lang="en-US" sz="2400" dirty="0" err="1"/>
              <a:t>Efron’s</a:t>
            </a:r>
            <a:r>
              <a:rPr lang="en-US" sz="2400" dirty="0"/>
              <a:t> tail correction -- change the largest observed time to an event time if it was a censored time. Estimate the mean restricted to [0, </a:t>
            </a:r>
            <a:r>
              <a:rPr lang="en-US" sz="2400" dirty="0" err="1"/>
              <a:t>t_max</a:t>
            </a:r>
            <a:r>
              <a:rPr lang="en-US" sz="2400" dirty="0"/>
              <a:t>].</a:t>
            </a:r>
          </a:p>
          <a:p>
            <a:pPr lvl="1"/>
            <a:r>
              <a:rPr lang="en-US" sz="2400" dirty="0"/>
              <a:t>Solution 2: Estimate the mean restricted to some preassigned interval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3754A-1A1A-423D-80DD-45F89E6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D59C3-B0BA-4C20-B5B3-655AD4E8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153535"/>
            <a:ext cx="776146" cy="40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2BA38-C954-4FD4-83BE-FFE48A08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57" y="2602936"/>
            <a:ext cx="2872746" cy="55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C6A72-60C6-41F0-8C0F-7C228C94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73" y="2018243"/>
            <a:ext cx="1963955" cy="4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CI: Mean Survival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sz="2400" dirty="0"/>
              <a:t>Point estimator for mean survival time over an interval         , </a:t>
            </a:r>
            <a:r>
              <a:rPr lang="en-US" sz="2400" b="0" i="0" u="none" strike="noStrike" baseline="0" dirty="0"/>
              <a:t>with    either the longest observed time or preassigned by the investigator.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Variance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CI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en-US" dirty="0"/>
          </a:p>
        </p:txBody>
      </p:sp>
      <p:graphicFrame>
        <p:nvGraphicFramePr>
          <p:cNvPr id="5018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08832"/>
              </p:ext>
            </p:extLst>
          </p:nvPr>
        </p:nvGraphicFramePr>
        <p:xfrm>
          <a:off x="2286000" y="3099021"/>
          <a:ext cx="2514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Equation" r:id="rId3" imgW="914400" imgH="330120" progId="Equation.3">
                  <p:embed/>
                </p:oleObj>
              </mc:Choice>
              <mc:Fallback>
                <p:oleObj name="Equation" r:id="rId3" imgW="914400" imgH="330120" progId="Equation.3">
                  <p:embed/>
                  <p:pic>
                    <p:nvPicPr>
                      <p:cNvPr id="5018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99021"/>
                        <a:ext cx="25146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59463"/>
              </p:ext>
            </p:extLst>
          </p:nvPr>
        </p:nvGraphicFramePr>
        <p:xfrm>
          <a:off x="2210576" y="4296704"/>
          <a:ext cx="472284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9" name="Equation" r:id="rId5" imgW="2197080" imgH="482400" progId="Equation.3">
                  <p:embed/>
                </p:oleObj>
              </mc:Choice>
              <mc:Fallback>
                <p:oleObj name="Equation" r:id="rId5" imgW="2197080" imgH="482400" progId="Equation.3">
                  <p:embed/>
                  <p:pic>
                    <p:nvPicPr>
                      <p:cNvPr id="50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76" y="4296704"/>
                        <a:ext cx="472284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446737"/>
              </p:ext>
            </p:extLst>
          </p:nvPr>
        </p:nvGraphicFramePr>
        <p:xfrm>
          <a:off x="2286000" y="5377657"/>
          <a:ext cx="2819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0" name="Equation" r:id="rId7" imgW="1117115" imgH="304668" progId="Equation.3">
                  <p:embed/>
                </p:oleObj>
              </mc:Choice>
              <mc:Fallback>
                <p:oleObj name="Equation" r:id="rId7" imgW="1117115" imgH="304668" progId="Equation.3">
                  <p:embed/>
                  <p:pic>
                    <p:nvPicPr>
                      <p:cNvPr id="501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77657"/>
                        <a:ext cx="2819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114263-0C09-4D9B-B563-9402F3E68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2488933"/>
            <a:ext cx="776146" cy="408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EB8E3-6FFC-4E99-931D-8A18B14E20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2506" y="2460096"/>
            <a:ext cx="299494" cy="2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5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86B2-B081-42B9-998B-5E150BBE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Examples (KM 1.2)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53BC-C893-4B10-B366-D0D53907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Consider estimating the mean survival time for the 6-MP patients based on the Product-Limit estimator presented in Table 4.1.</a:t>
            </a:r>
          </a:p>
          <a:p>
            <a:r>
              <a:rPr lang="en-US" altLang="en-US" sz="2400" dirty="0"/>
              <a:t>7 distinct event times 6, 7, 10, 13, 16, 22, 23</a:t>
            </a:r>
          </a:p>
          <a:p>
            <a:pPr algn="l"/>
            <a:r>
              <a:rPr lang="en-US" sz="2400" b="0" i="0" u="none" strike="noStrike" baseline="0" dirty="0"/>
              <a:t>Because the largest observation is censored (35), an estimate of the mean restricted to 35 weeks will be constructed.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3754A-1A1A-423D-80DD-45F89E6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5681-5FF6-4402-B1AF-8CC912FE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Examples (KM 1.2)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389C3-50B8-432F-A319-9957DC284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1"/>
            <a:ext cx="8153400" cy="4795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8434F-2097-4993-847D-A9FB9EF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3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AF5-D897-470E-8D2F-1122CBE0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i="0" u="none" strike="noStrike" baseline="0" dirty="0">
                <a:latin typeface="Optima-Bold"/>
              </a:rPr>
            </a:br>
            <a:r>
              <a:rPr lang="en-US" i="0" u="none" strike="noStrike" baseline="0" dirty="0">
                <a:latin typeface="+mn-lt"/>
              </a:rPr>
              <a:t>KM estimator and its estimated SE</a:t>
            </a:r>
            <a:r>
              <a:rPr lang="en-US" u="none" strike="noStrike" baseline="0" dirty="0">
                <a:latin typeface="+mn-lt"/>
              </a:rPr>
              <a:t>, Table 4.1a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481C4-85EE-4F47-AD99-9FA6601C3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2438399"/>
            <a:ext cx="6773862" cy="413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F773-71CE-4052-BB0D-68C0866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B8C-75EF-4E0A-9001-61D39C66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point estimate of the mean survival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E1254-A8D1-4BCA-A859-A45E94B4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238" y="1905000"/>
            <a:ext cx="5912023" cy="152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50D9B-AF30-44C8-A9D7-07B1417D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EEA9D-ED9A-4F03-BEA5-C1D6AF2A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24441"/>
            <a:ext cx="6172200" cy="3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F6E-0D75-4DD7-8DC2-51DCD34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baseline="0" dirty="0">
                <a:latin typeface="+mn-lt"/>
              </a:rPr>
              <a:t>Construction, Table 4.1a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5C7A1-FBEF-40DE-ADC0-5E440540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1" y="2133600"/>
            <a:ext cx="8778372" cy="3962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2F4C-B42A-4C1A-9A21-393F148B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8C2-99F4-4522-AA2F-ADF73E51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the point estimate of the mean survival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47225-EA2A-42D1-8E72-EA36963B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333" y="2209800"/>
            <a:ext cx="8257333" cy="26249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4E4F-1841-45AE-9F6D-BDE86690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01A6-29E8-43D9-AE90-5E116B801BC8}"/>
              </a:ext>
            </a:extLst>
          </p:cNvPr>
          <p:cNvSpPr txBox="1"/>
          <p:nvPr/>
        </p:nvSpPr>
        <p:spPr>
          <a:xfrm>
            <a:off x="762000" y="4860300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Calculating variance estimates at the </a:t>
            </a:r>
            <a:r>
              <a:rPr lang="en-US" altLang="en-US" sz="2400" dirty="0"/>
              <a:t>7 distinct event times 6, 7, 10, 13, 16, 22, 23, using the formula:</a:t>
            </a:r>
          </a:p>
          <a:p>
            <a:r>
              <a:rPr lang="en-US" altLang="en-US" sz="2400" dirty="0"/>
              <a:t>                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29901A8-7905-41DF-9923-1C37BBCF7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617136"/>
              </p:ext>
            </p:extLst>
          </p:nvPr>
        </p:nvGraphicFramePr>
        <p:xfrm>
          <a:off x="2210575" y="5712522"/>
          <a:ext cx="472284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4" imgW="2197080" imgH="482400" progId="Equation.3">
                  <p:embed/>
                </p:oleObj>
              </mc:Choice>
              <mc:Fallback>
                <p:oleObj name="Equation" r:id="rId4" imgW="2197080" imgH="482400" progId="Equation.3">
                  <p:embed/>
                  <p:pic>
                    <p:nvPicPr>
                      <p:cNvPr id="50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75" y="5712522"/>
                        <a:ext cx="472284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104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/>
              <a:t>CI: </a:t>
            </a:r>
            <a:r>
              <a:rPr lang="en-US" altLang="en-US" b="1" dirty="0" err="1"/>
              <a:t>p</a:t>
            </a:r>
            <a:r>
              <a:rPr lang="en-US" altLang="en-US" b="1" baseline="30000" dirty="0" err="1"/>
              <a:t>th</a:t>
            </a:r>
            <a:r>
              <a:rPr lang="en-US" altLang="en-US" b="1" dirty="0"/>
              <a:t> Percentile Survival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24521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Percentiles are estimated by           </a:t>
            </a:r>
          </a:p>
          <a:p>
            <a:pPr lvl="1"/>
            <a:r>
              <a:rPr lang="en-US" sz="2400" b="0" i="0" u="none" strike="noStrike" baseline="0" dirty="0"/>
              <a:t>the smallest time at which the survival function is less than or equal to 1 - </a:t>
            </a:r>
            <a:r>
              <a:rPr lang="en-US" sz="2400" b="0" i="1" u="none" strike="noStrike" baseline="0" dirty="0"/>
              <a:t>p</a:t>
            </a:r>
            <a:r>
              <a:rPr lang="en-US" sz="2400" b="0" i="0" u="none" strike="noStrike" baseline="0" dirty="0"/>
              <a:t>. </a:t>
            </a:r>
          </a:p>
          <a:p>
            <a:pPr lvl="1"/>
            <a:r>
              <a:rPr lang="en-US" sz="2400" b="0" i="0" u="none" strike="noStrike" baseline="0" dirty="0"/>
              <a:t>When </a:t>
            </a:r>
            <a:r>
              <a:rPr lang="en-US" sz="2400" b="0" i="1" u="none" strike="noStrike" baseline="0" dirty="0"/>
              <a:t>p </a:t>
            </a:r>
            <a:r>
              <a:rPr lang="en-US" sz="2400" b="0" i="0" u="none" strike="noStrike" baseline="0" dirty="0"/>
              <a:t> = 1</a:t>
            </a:r>
            <a:r>
              <a:rPr lang="en-US" sz="2400" dirty="0"/>
              <a:t>/</a:t>
            </a:r>
            <a:r>
              <a:rPr lang="en-US" sz="2400" b="0" i="0" u="none" strike="noStrike" baseline="0" dirty="0"/>
              <a:t>2, </a:t>
            </a:r>
            <a:r>
              <a:rPr lang="en-US" sz="2400" b="0" i="1" u="none" strike="noStrike" baseline="0" dirty="0" err="1"/>
              <a:t>x_p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is the median time to the event of interest. </a:t>
            </a:r>
          </a:p>
          <a:p>
            <a:pPr lvl="1"/>
            <a:r>
              <a:rPr lang="en-US" sz="2400" b="0" i="0" u="none" strike="noStrike" baseline="0" dirty="0"/>
              <a:t>the smallest time       for which the Product-Limit estimator is less than or equal to 1-</a:t>
            </a:r>
            <a:r>
              <a:rPr lang="en-US" sz="2400" b="0" i="1" u="none" strike="noStrike" baseline="0" dirty="0"/>
              <a:t>p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 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/>
          </a:p>
        </p:txBody>
      </p:sp>
      <p:graphicFrame>
        <p:nvGraphicFramePr>
          <p:cNvPr id="5120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38005"/>
              </p:ext>
            </p:extLst>
          </p:nvPr>
        </p:nvGraphicFramePr>
        <p:xfrm>
          <a:off x="4978716" y="2057400"/>
          <a:ext cx="339557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3" imgW="1498320" imgH="266400" progId="Equation.3">
                  <p:embed/>
                </p:oleObj>
              </mc:Choice>
              <mc:Fallback>
                <p:oleObj name="Equation" r:id="rId3" imgW="1498320" imgH="266400" progId="Equation.3">
                  <p:embed/>
                  <p:pic>
                    <p:nvPicPr>
                      <p:cNvPr id="5120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716" y="2057400"/>
                        <a:ext cx="339557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A54C789-BD64-4B87-9810-080E4C4B3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181921"/>
            <a:ext cx="479215" cy="4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/>
              <a:t>CI: </a:t>
            </a:r>
            <a:r>
              <a:rPr lang="en-US" altLang="en-US" b="1" dirty="0" err="1"/>
              <a:t>p</a:t>
            </a:r>
            <a:r>
              <a:rPr lang="en-US" altLang="en-US" b="1" baseline="30000" dirty="0" err="1"/>
              <a:t>th</a:t>
            </a:r>
            <a:r>
              <a:rPr lang="en-US" altLang="en-US" b="1" dirty="0"/>
              <a:t> Percentile Survival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24521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Confidence intervals for the </a:t>
            </a:r>
            <a:r>
              <a:rPr lang="en-US" sz="2400" dirty="0" err="1"/>
              <a:t>p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percentile, </a:t>
            </a:r>
            <a:r>
              <a:rPr lang="en-US" sz="2400" dirty="0" err="1"/>
              <a:t>x</a:t>
            </a:r>
            <a:r>
              <a:rPr lang="en-US" sz="2400" baseline="-25000" dirty="0" err="1"/>
              <a:t>p</a:t>
            </a:r>
            <a:r>
              <a:rPr lang="en-US" sz="2400" dirty="0"/>
              <a:t>, is often calculated as the set of all </a:t>
            </a:r>
            <a:r>
              <a:rPr lang="en-US" sz="2400" i="1" dirty="0"/>
              <a:t>t </a:t>
            </a:r>
            <a:r>
              <a:rPr lang="en-US" sz="2400" dirty="0"/>
              <a:t>satisfying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/>
          </a:p>
        </p:txBody>
      </p:sp>
      <p:graphicFrame>
        <p:nvGraphicFramePr>
          <p:cNvPr id="512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385683"/>
              </p:ext>
            </p:extLst>
          </p:nvPr>
        </p:nvGraphicFramePr>
        <p:xfrm>
          <a:off x="1828800" y="3124200"/>
          <a:ext cx="4107083" cy="17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3" imgW="1371600" imgH="583920" progId="Equation.3">
                  <p:embed/>
                </p:oleObj>
              </mc:Choice>
              <mc:Fallback>
                <p:oleObj name="Equation" r:id="rId3" imgW="1371600" imgH="583920" progId="Equation.3">
                  <p:embed/>
                  <p:pic>
                    <p:nvPicPr>
                      <p:cNvPr id="512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107083" cy="175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74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AEF8-0E5D-4B07-85F9-4AFCE65B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Point estimates of median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49185-AFC5-4248-9921-A12FBCC1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1"/>
            <a:ext cx="4419600" cy="8097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579E-F8AC-4241-A69E-FDCFF438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8CBFE-6B3F-4A68-B17F-1DAE2E4F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71660"/>
            <a:ext cx="7807903" cy="5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966-646C-4C53-B544-CCB09EB1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46B1E-8A51-4F21-977C-430E382CC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7162"/>
            <a:ext cx="7696199" cy="6700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2D9E-7F5C-4F05-83E2-DD525286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0D03-401A-4D66-A9FB-40721A8C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CI of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184E-DE1B-4382-B371-39A371FC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To find the linear 95% confidence interval, we find all those values of </a:t>
            </a:r>
            <a:r>
              <a:rPr lang="en-US" sz="2400" b="0" i="1" u="none" strike="noStrike" baseline="0" dirty="0" err="1"/>
              <a:t>t_i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which have a value, in column four between -1</a:t>
            </a:r>
            <a:r>
              <a:rPr lang="en-US" sz="2400" b="0" i="1" u="none" strike="noStrike" baseline="0" dirty="0"/>
              <a:t>.</a:t>
            </a:r>
            <a:r>
              <a:rPr lang="en-US" sz="2400" b="0" i="0" u="none" strike="noStrike" baseline="0" dirty="0"/>
              <a:t>96 and 1.96.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u="none" strike="noStrike" baseline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Thus the 95% linear confidence interval </a:t>
            </a:r>
            <a:r>
              <a:rPr lang="en-US" sz="2400" b="0" u="none" strike="noStrike" baseline="0" dirty="0"/>
              <a:t>for </a:t>
            </a:r>
            <a:r>
              <a:rPr lang="en-US" sz="2400" dirty="0"/>
              <a:t>the median </a:t>
            </a:r>
            <a:r>
              <a:rPr lang="en-US" sz="2400" b="0" i="0" u="none" strike="noStrike" baseline="0" dirty="0"/>
              <a:t>is </a:t>
            </a:r>
            <a:r>
              <a:rPr lang="en-US" sz="2400" b="0" i="1" u="none" strike="noStrike" baseline="0" dirty="0"/>
              <a:t>x_</a:t>
            </a:r>
            <a:r>
              <a:rPr lang="en-US" sz="2400" b="0" i="0" u="none" strike="noStrike" baseline="0" dirty="0"/>
              <a:t>0</a:t>
            </a:r>
            <a:r>
              <a:rPr lang="en-US" sz="2400" b="0" i="1" u="none" strike="noStrike" baseline="0" dirty="0"/>
              <a:t>.</a:t>
            </a:r>
            <a:r>
              <a:rPr lang="en-US" sz="2400" b="0" i="0" u="none" strike="noStrike" baseline="0" dirty="0"/>
              <a:t>05 &gt; 194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The upper limit of this interval is undetermined because the value of the formula never drops below 1</a:t>
            </a:r>
            <a:r>
              <a:rPr lang="en-US" sz="2400" b="0" i="1" u="none" strike="noStrike" baseline="0" dirty="0"/>
              <a:t>.</a:t>
            </a:r>
            <a:r>
              <a:rPr lang="en-US" sz="2400" b="0" i="0" u="none" strike="noStrike" baseline="0" dirty="0"/>
              <a:t>96 due to the heavy censoring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E16CF-5221-4742-807C-CBEB0533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1ED12-CDC1-4E6C-BA0B-0FC07EC4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599"/>
            <a:ext cx="2681926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8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6E9-F968-4F13-9656-78AC8B0D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FE33E-304E-47EC-9528-9225261BF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1" y="84728"/>
            <a:ext cx="6970711" cy="6773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0D2E-38D9-4367-8799-C2DDD232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01107"/>
            <a:ext cx="7010400" cy="8683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Review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Kaplan-Meier estimator for estimating survival function S(t).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2800" dirty="0"/>
              <a:t>Nelson-Aalen estimator for estimating cumulative hazard function H(t).</a:t>
            </a:r>
          </a:p>
          <a:p>
            <a:pPr lvl="1" eaLnBrk="1" hangingPunct="1"/>
            <a:endParaRPr lang="en-US" altLang="en-US" dirty="0">
              <a:ea typeface="ＭＳ Ｐゴシック" pitchFamily="-103" charset="-128"/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72116"/>
              </p:ext>
            </p:extLst>
          </p:nvPr>
        </p:nvGraphicFramePr>
        <p:xfrm>
          <a:off x="833624" y="3097703"/>
          <a:ext cx="3195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0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81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3097703"/>
                        <a:ext cx="3195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9904204"/>
              </p:ext>
            </p:extLst>
          </p:nvPr>
        </p:nvGraphicFramePr>
        <p:xfrm>
          <a:off x="4405685" y="3097703"/>
          <a:ext cx="43116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1" name="Equation" r:id="rId6" imgW="1714500" imgH="431800" progId="Equation.3">
                  <p:embed/>
                </p:oleObj>
              </mc:Choice>
              <mc:Fallback>
                <p:oleObj name="Equation" r:id="rId6" imgW="1714500" imgH="431800" progId="Equation.3">
                  <p:embed/>
                  <p:pic>
                    <p:nvPicPr>
                      <p:cNvPr id="819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685" y="3097703"/>
                        <a:ext cx="43116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08961"/>
              </p:ext>
            </p:extLst>
          </p:nvPr>
        </p:nvGraphicFramePr>
        <p:xfrm>
          <a:off x="833624" y="5291137"/>
          <a:ext cx="42529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2" name="Equation" r:id="rId8" imgW="1778000" imgH="622300" progId="Equation.3">
                  <p:embed/>
                </p:oleObj>
              </mc:Choice>
              <mc:Fallback>
                <p:oleObj name="Equation" r:id="rId8" imgW="1778000" imgH="622300" progId="Equation.3">
                  <p:embed/>
                  <p:pic>
                    <p:nvPicPr>
                      <p:cNvPr id="81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5291137"/>
                        <a:ext cx="42529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29928"/>
              </p:ext>
            </p:extLst>
          </p:nvPr>
        </p:nvGraphicFramePr>
        <p:xfrm>
          <a:off x="5638800" y="5291137"/>
          <a:ext cx="28257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3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81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91137"/>
                        <a:ext cx="28257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692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0E63-06F6-4A13-B38F-9F62EB0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B7B7-72A6-4336-8048-6999057C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textbook KM 4.3, 4.5</a:t>
            </a:r>
          </a:p>
          <a:p>
            <a:r>
              <a:rPr lang="en-US" dirty="0"/>
              <a:t>Others: assigned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FB02-AE6C-47BD-AABD-54915F89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21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C80-8197-4C3A-AFA0-EB028C55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D8C1-E095-4010-B27B-59D5777B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937420"/>
            <a:ext cx="7772400" cy="4114800"/>
          </a:xfrm>
        </p:spPr>
        <p:txBody>
          <a:bodyPr/>
          <a:lstStyle/>
          <a:p>
            <a:r>
              <a:rPr lang="en-US" sz="2400" dirty="0"/>
              <a:t>Get familiar with the steps used in conducting a real-life data analysis</a:t>
            </a:r>
          </a:p>
          <a:p>
            <a:r>
              <a:rPr lang="en-US" sz="2400" dirty="0"/>
              <a:t>Practice the methods learned in this  class as well as knowledges gained in previous classes</a:t>
            </a:r>
          </a:p>
          <a:p>
            <a:r>
              <a:rPr lang="en-US" sz="2400" dirty="0"/>
              <a:t>Practice derivation of primary methods and their application in real-life project</a:t>
            </a:r>
          </a:p>
          <a:p>
            <a:r>
              <a:rPr lang="en-US" sz="2400" dirty="0"/>
              <a:t>Train your mind and prepare for MS oral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F38F5-78FF-4ED4-A987-675B1EA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9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B29C-02EB-4E8C-9FA8-B6BCEACD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1, milestone 1 due on 11/12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7DB1-6FA8-4380-9D41-09C337C7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EEC9BF-F0F4-4BF3-A607-EE0CEF5A6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33465"/>
            <a:ext cx="838200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Helvetica" panose="020B060402020202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Identify a dataset, with sample size &gt;= 100, &gt;=5 covariates 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Define primary questions for analysis (project objectives),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efine the event of interest and survival time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evelop the initial data analysis plan, including analysis steps and methods to be used for each step and why you think they are proper methods for your purpose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Take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a first look at the dataset for data quality control.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 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or survival outcome, define the following: 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ea typeface="Helvetica" panose="020B0604020202020204" pitchFamily="34" charset="0"/>
                <a:cs typeface="Calibri" panose="020F0502020204030204" pitchFamily="34" charset="0"/>
              </a:rPr>
              <a:t>time origin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Helvetica" panose="020B0604020202020204" pitchFamily="34" charset="0"/>
                <a:cs typeface="Calibri" panose="020F0502020204030204" pitchFamily="34" charset="0"/>
              </a:rPr>
              <a:t> 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me scale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event of interest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mechanism of censoring and/or truncation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7. </a:t>
            </a: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Submit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by 11/12.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86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5378-0939-4330-962A-0D905F70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C4BD-88B2-4EFA-AA3E-5DF36357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01F1E"/>
                </a:solidFill>
              </a:rPr>
              <a:t>R</a:t>
            </a:r>
            <a:r>
              <a:rPr lang="en-US" sz="2400" b="0" i="0" dirty="0">
                <a:solidFill>
                  <a:srgbClr val="201F1E"/>
                </a:solidFill>
                <a:effectLst/>
              </a:rPr>
              <a:t>eading and replicating an existing research</a:t>
            </a:r>
            <a:endParaRPr lang="en-US" sz="2400" dirty="0">
              <a:solidFill>
                <a:srgbClr val="201F1E"/>
              </a:solidFill>
            </a:endParaRPr>
          </a:p>
          <a:p>
            <a:r>
              <a:rPr lang="en-US" sz="2400" dirty="0">
                <a:solidFill>
                  <a:srgbClr val="201F1E"/>
                </a:solidFill>
              </a:rPr>
              <a:t>Learn </a:t>
            </a:r>
            <a:r>
              <a:rPr lang="en-US" sz="2400" b="0" i="0" dirty="0">
                <a:solidFill>
                  <a:srgbClr val="201F1E"/>
                </a:solidFill>
                <a:effectLst/>
              </a:rPr>
              <a:t>scientific backgrounds, the goals, how &amp; why others can use the data to answer the questions, and the limitations of the paper</a:t>
            </a:r>
          </a:p>
          <a:p>
            <a:r>
              <a:rPr lang="en-US" sz="2400" dirty="0"/>
              <a:t>Practice the methods learned in this  class as well as knowledges gained in previous classes</a:t>
            </a:r>
          </a:p>
          <a:p>
            <a:r>
              <a:rPr lang="en-US" sz="2400" dirty="0"/>
              <a:t>Practice derivation of primary methods and their application in real-life project</a:t>
            </a:r>
          </a:p>
          <a:p>
            <a:r>
              <a:rPr lang="en-US" sz="2400" dirty="0"/>
              <a:t>Train your mind and prepare for the QE</a:t>
            </a:r>
          </a:p>
          <a:p>
            <a:endParaRPr lang="en-US" sz="2400" b="0" i="0" dirty="0">
              <a:solidFill>
                <a:srgbClr val="201F1E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C396-2339-4C81-8B29-175DABFE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8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E856-0BD1-43B7-8B11-89667042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2, milestone 1 due on 11/5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BAC11-90A0-423A-B093-4E09ACDF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937BE8-7E7C-4BFE-A247-D441581BA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6144" y="2133600"/>
            <a:ext cx="735171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dentify an applied paper with survival outcome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dentify the primary questions in the paper and define them along with primary endpoint (survival outcome).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develop an initial plan for generating simulated data to mimic the data used in the paper.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or the survival outcome, define the following: 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ea typeface="Helvetica" panose="020B0604020202020204" pitchFamily="34" charset="0"/>
                <a:cs typeface="Calibri" panose="020F0502020204030204" pitchFamily="34" charset="0"/>
              </a:rPr>
              <a:t>time origin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Helvetica" panose="020B0604020202020204" pitchFamily="34" charset="0"/>
                <a:cs typeface="Calibri" panose="020F0502020204030204" pitchFamily="34" charset="0"/>
              </a:rPr>
              <a:t> 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me scale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event of interest</a:t>
            </a:r>
          </a:p>
          <a:p>
            <a:pPr lvl="1" indent="-342900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 mechanism of censoring and/or truncation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Helvetica" panose="020B060402020202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ea typeface="Helvetica" panose="020B060402020202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Helvetica" panose="020B0604020202020204" pitchFamily="34" charset="0"/>
                <a:cs typeface="Calibri" panose="020F0502020204030204" pitchFamily="34" charset="0"/>
              </a:rPr>
              <a:t>ue by 11/5.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81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CA10-279C-4CCF-B84F-AF1F852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44FE-7F71-4033-8F9D-7FDB903F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 table analysis vs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Kaplan-Meier (product-limit ) estimator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65FFC-E36C-4F9C-9296-791266D4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333-D2F9-42C2-82DB-AFE4658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table analysis vs KM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DD7A-B083-4E4E-BD27-3304D9F2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Both are nonparametric methods for estimating a survival function or a survival curve.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In Biostatistics, a </a:t>
            </a:r>
            <a:r>
              <a:rPr lang="en-US" sz="2000" dirty="0">
                <a:solidFill>
                  <a:srgbClr val="000000"/>
                </a:solidFill>
              </a:rPr>
              <a:t>particular type of life table is a </a:t>
            </a:r>
            <a:r>
              <a:rPr lang="en-US" sz="2000" i="0" dirty="0">
                <a:effectLst/>
              </a:rPr>
              <a:t>cohort life table or a follow-up life table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The follow-up life table summarizes the experiences of participants over a pre-defined follow-up period in a cohort study or in a clinical trial until the time of the event of interest or the end of the study, whichever comes first.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To construct a life table, first organize the follow-up times into equally spaced intervals.</a:t>
            </a:r>
            <a:endParaRPr lang="en-US" sz="2000" dirty="0"/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An issue with the life table approach is that the survival probabilities can change depending on how the intervals are organized, particularly with small samples.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7C99-C716-4B5E-BF74-03EC5E04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CC1B-AE82-4BA0-B6B5-28CD7891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Life table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3FA4-F802-4B39-87A8-3D909119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 constructing actuarial life tables, the following assumptions are often made: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First, the events of interest (e.g., deaths) are assumed to occur at the end of the interval and censored events are assumed to occur uniformly (or evenly) throughout the interval.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j</a:t>
            </a:r>
            <a:r>
              <a:rPr lang="en-US" altLang="en-US" sz="2000" b="1" baseline="-25000" dirty="0"/>
              <a:t>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 = </a:t>
            </a:r>
            <a:r>
              <a:rPr lang="en-US" altLang="en-US" sz="2000" b="1" dirty="0" err="1"/>
              <a:t>Y</a:t>
            </a:r>
            <a:r>
              <a:rPr lang="en-US" altLang="en-US" sz="2000" b="1" baseline="-25000" dirty="0" err="1"/>
              <a:t>j</a:t>
            </a:r>
            <a:r>
              <a:rPr lang="en-US" altLang="en-US" sz="2000" b="1" dirty="0"/>
              <a:t> - </a:t>
            </a:r>
            <a:r>
              <a:rPr lang="en-US" altLang="en-US" sz="2000" b="1" dirty="0" err="1"/>
              <a:t>m</a:t>
            </a:r>
            <a:r>
              <a:rPr lang="en-US" altLang="en-US" sz="2000" b="1" baseline="-25000" dirty="0" err="1"/>
              <a:t>j</a:t>
            </a:r>
            <a:r>
              <a:rPr lang="en-US" altLang="en-US" sz="2000" b="1" dirty="0"/>
              <a:t>/2: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average number of participants at risk during interval t  (i.e., we subtract half of the censored events).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46C6-C562-4D7B-B71D-1176FF14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333-D2F9-42C2-82DB-AFE4658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table analysis vs KM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DD7A-B083-4E4E-BD27-3304D9F2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Kaplan-Meier (product-limit ) approach is a popular approach which addresses this issue by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re-estimating the survival probability each time an event occurs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calculations using the Kaplan-Meier approach are similar to those using the actuarial life table approach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main difference is the time intervals, i.e., with the actuarial life table approach we consider equally spaced intervals, while with the Kaplan-Meier approach,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we use observed event times and censoring times. 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7C99-C716-4B5E-BF74-03EC5E04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 life table example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58122022"/>
              </p:ext>
            </p:extLst>
          </p:nvPr>
        </p:nvGraphicFramePr>
        <p:xfrm>
          <a:off x="914400" y="1981200"/>
          <a:ext cx="70866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Document" r:id="rId3" imgW="8688536" imgH="3651668" progId="Word.Document.8">
                  <p:embed/>
                </p:oleObj>
              </mc:Choice>
              <mc:Fallback>
                <p:oleObj name="Document" r:id="rId3" imgW="8688536" imgH="3651668" progId="Word.Document.8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0866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CCDA68-6A9D-4F9E-9041-E4411C5FF5F1}"/>
              </a:ext>
            </a:extLst>
          </p:cNvPr>
          <p:cNvSpPr txBox="1"/>
          <p:nvPr/>
        </p:nvSpPr>
        <p:spPr>
          <a:xfrm>
            <a:off x="952928" y="5752365"/>
            <a:ext cx="7505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ith the actuarial life table approach we consider equally spaced intervals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9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AF5-D897-470E-8D2F-1122CBE0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i="0" u="none" strike="noStrike" baseline="0" dirty="0">
                <a:latin typeface="Optima-Bold"/>
              </a:rPr>
            </a:br>
            <a:r>
              <a:rPr lang="en-US" b="1" i="0" u="none" strike="noStrike" baseline="0" dirty="0">
                <a:latin typeface="+mn-lt"/>
              </a:rPr>
              <a:t>KM estimator and its estimated SE</a:t>
            </a:r>
            <a:r>
              <a:rPr lang="en-US" b="1" u="none" strike="noStrike" baseline="0" dirty="0">
                <a:latin typeface="+mn-lt"/>
              </a:rPr>
              <a:t>, Table 4.1a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481C4-85EE-4F47-AD99-9FA6601C3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2114606"/>
            <a:ext cx="7154862" cy="413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F773-71CE-4052-BB0D-68C0866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A2A7-9E18-473F-9A06-E0512E81347B}"/>
              </a:ext>
            </a:extLst>
          </p:cNvPr>
          <p:cNvSpPr txBox="1"/>
          <p:nvPr/>
        </p:nvSpPr>
        <p:spPr>
          <a:xfrm>
            <a:off x="1370012" y="5869841"/>
            <a:ext cx="693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In the Kaplan-Meier approach, 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we use observed event times and censoring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67959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16791</TotalTime>
  <Words>1847</Words>
  <Application>Microsoft Office PowerPoint</Application>
  <PresentationFormat>On-screen Show (4:3)</PresentationFormat>
  <Paragraphs>210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Optima-Bold</vt:lpstr>
      <vt:lpstr>Arial</vt:lpstr>
      <vt:lpstr>Comic Sans MS</vt:lpstr>
      <vt:lpstr>Helvetica</vt:lpstr>
      <vt:lpstr>Tahoma</vt:lpstr>
      <vt:lpstr>Wingdings</vt:lpstr>
      <vt:lpstr>Blends</vt:lpstr>
      <vt:lpstr>Document</vt:lpstr>
      <vt:lpstr>Equation</vt:lpstr>
      <vt:lpstr>STA/BST 222 Survival Analysis    Lecture 8  </vt:lpstr>
      <vt:lpstr>  How to contact me </vt:lpstr>
      <vt:lpstr>How to contact TA</vt:lpstr>
      <vt:lpstr>PowerPoint Presentation</vt:lpstr>
      <vt:lpstr>Life table analysis vs KM estimator</vt:lpstr>
      <vt:lpstr>Life table assumptions</vt:lpstr>
      <vt:lpstr>Life table analysis vs KM estimator</vt:lpstr>
      <vt:lpstr>A life table example</vt:lpstr>
      <vt:lpstr> KM estimator and its estimated SE, Table 4.1a</vt:lpstr>
      <vt:lpstr>Focus</vt:lpstr>
      <vt:lpstr>Notation</vt:lpstr>
      <vt:lpstr>Pointwise Confidence Intervals for the Survival Function</vt:lpstr>
      <vt:lpstr>Pointwise Confidence Intervals for the Survival Function</vt:lpstr>
      <vt:lpstr>Linear CI: S(t)</vt:lpstr>
      <vt:lpstr>Examples (KM 1.2)</vt:lpstr>
      <vt:lpstr>CI: S(t) Transformation</vt:lpstr>
      <vt:lpstr>CI: S(t) Transformation</vt:lpstr>
      <vt:lpstr>Examples (KM 1.2): S(1 yr)</vt:lpstr>
      <vt:lpstr>Pointwise CI of S(t): comments</vt:lpstr>
      <vt:lpstr>Point estimate and CI of the mean</vt:lpstr>
      <vt:lpstr>CI: Mean Survival Time</vt:lpstr>
      <vt:lpstr>Examples (KM 1.2)</vt:lpstr>
      <vt:lpstr>Examples (KM 1.2)</vt:lpstr>
      <vt:lpstr> KM estimator and its estimated SE, Table 4.1a</vt:lpstr>
      <vt:lpstr>Construction of the point estimate of the mean survival</vt:lpstr>
      <vt:lpstr>Construction, Table 4.1a</vt:lpstr>
      <vt:lpstr>Construction of the point estimate of the mean survival</vt:lpstr>
      <vt:lpstr>CI: pth Percentile Survival Time</vt:lpstr>
      <vt:lpstr>CI: pth Percentile Survival Time</vt:lpstr>
      <vt:lpstr> Example: Point estimates of median</vt:lpstr>
      <vt:lpstr>PowerPoint Presentation</vt:lpstr>
      <vt:lpstr>Example: CI of median</vt:lpstr>
      <vt:lpstr>PowerPoint Presentation</vt:lpstr>
      <vt:lpstr>Review</vt:lpstr>
      <vt:lpstr>Homework 2</vt:lpstr>
      <vt:lpstr>Project 1: purpose</vt:lpstr>
      <vt:lpstr>Project 1, milestone 1 due on 11/12</vt:lpstr>
      <vt:lpstr>Project 2: purpose</vt:lpstr>
      <vt:lpstr>Project 2, milestone 1 due on 11/5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951</cp:revision>
  <dcterms:created xsi:type="dcterms:W3CDTF">2006-12-28T23:57:12Z</dcterms:created>
  <dcterms:modified xsi:type="dcterms:W3CDTF">2020-10-28T03:35:34Z</dcterms:modified>
</cp:coreProperties>
</file>