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7"/>
  </p:notesMasterIdLst>
  <p:handoutMasterIdLst>
    <p:handoutMasterId r:id="rId38"/>
  </p:handoutMasterIdLst>
  <p:sldIdLst>
    <p:sldId id="256" r:id="rId2"/>
    <p:sldId id="257" r:id="rId3"/>
    <p:sldId id="387" r:id="rId4"/>
    <p:sldId id="282" r:id="rId5"/>
    <p:sldId id="571" r:id="rId6"/>
    <p:sldId id="572" r:id="rId7"/>
    <p:sldId id="573" r:id="rId8"/>
    <p:sldId id="574" r:id="rId9"/>
    <p:sldId id="575" r:id="rId10"/>
    <p:sldId id="590" r:id="rId11"/>
    <p:sldId id="576" r:id="rId12"/>
    <p:sldId id="409" r:id="rId13"/>
    <p:sldId id="577" r:id="rId14"/>
    <p:sldId id="269" r:id="rId15"/>
    <p:sldId id="578" r:id="rId16"/>
    <p:sldId id="579" r:id="rId17"/>
    <p:sldId id="479" r:id="rId18"/>
    <p:sldId id="312" r:id="rId19"/>
    <p:sldId id="582" r:id="rId20"/>
    <p:sldId id="509" r:id="rId21"/>
    <p:sldId id="580" r:id="rId22"/>
    <p:sldId id="305" r:id="rId23"/>
    <p:sldId id="581" r:id="rId24"/>
    <p:sldId id="593" r:id="rId25"/>
    <p:sldId id="546" r:id="rId26"/>
    <p:sldId id="569" r:id="rId27"/>
    <p:sldId id="583" r:id="rId28"/>
    <p:sldId id="584" r:id="rId29"/>
    <p:sldId id="597" r:id="rId30"/>
    <p:sldId id="585" r:id="rId31"/>
    <p:sldId id="587" r:id="rId32"/>
    <p:sldId id="588" r:id="rId33"/>
    <p:sldId id="401" r:id="rId34"/>
    <p:sldId id="586" r:id="rId35"/>
    <p:sldId id="589" r:id="rId36"/>
  </p:sldIdLst>
  <p:sldSz cx="9144000" cy="6858000" type="screen4x3"/>
  <p:notesSz cx="7045325" cy="9345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twadmin" initials="n" lastIdx="5" clrIdx="0"/>
  <p:cmAuthor id="1" name="Lihong Qi" initials="LQ" lastIdx="1" clrIdx="1">
    <p:extLst>
      <p:ext uri="{19B8F6BF-5375-455C-9EA6-DF929625EA0E}">
        <p15:presenceInfo xmlns:p15="http://schemas.microsoft.com/office/powerpoint/2012/main" userId="S::lhqi@ucdavis.edu::15369d7a-d309-4c75-8c7d-3c5254ba3b1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94" autoAdjust="0"/>
    <p:restoredTop sz="93792" autoAdjust="0"/>
  </p:normalViewPr>
  <p:slideViewPr>
    <p:cSldViewPr>
      <p:cViewPr varScale="1">
        <p:scale>
          <a:sx n="62" d="100"/>
          <a:sy n="62" d="100"/>
        </p:scale>
        <p:origin x="1336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804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4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52761" cy="467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5" tIns="45717" rIns="91435" bIns="45717" numCol="1" anchor="t" anchorCtr="0" compatLnSpc="1">
            <a:prstTxWarp prst="textNoShape">
              <a:avLst/>
            </a:prstTxWarp>
          </a:bodyPr>
          <a:lstStyle>
            <a:lvl1pPr defTabSz="914860"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90967" y="0"/>
            <a:ext cx="3052761" cy="467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5" tIns="45717" rIns="91435" bIns="45717" numCol="1" anchor="t" anchorCtr="0" compatLnSpc="1">
            <a:prstTxWarp prst="textNoShape">
              <a:avLst/>
            </a:prstTxWarp>
          </a:bodyPr>
          <a:lstStyle>
            <a:lvl1pPr algn="r" defTabSz="914860"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437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76732"/>
            <a:ext cx="3052761" cy="467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5" tIns="45717" rIns="91435" bIns="45717" numCol="1" anchor="b" anchorCtr="0" compatLnSpc="1">
            <a:prstTxWarp prst="textNoShape">
              <a:avLst/>
            </a:prstTxWarp>
          </a:bodyPr>
          <a:lstStyle>
            <a:lvl1pPr defTabSz="914860"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437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90967" y="8876732"/>
            <a:ext cx="3052761" cy="467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5" tIns="45717" rIns="91435" bIns="45717" numCol="1" anchor="b" anchorCtr="0" compatLnSpc="1">
            <a:prstTxWarp prst="textNoShape">
              <a:avLst/>
            </a:prstTxWarp>
          </a:bodyPr>
          <a:lstStyle>
            <a:lvl1pPr algn="r" defTabSz="914860" eaLnBrk="1" hangingPunct="1">
              <a:defRPr sz="1200">
                <a:latin typeface="Arial" charset="0"/>
              </a:defRPr>
            </a:lvl1pPr>
          </a:lstStyle>
          <a:p>
            <a:fld id="{949C6168-EFD6-47D0-BC50-4BDE815603A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815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52761" cy="467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657" tIns="46829" rIns="93657" bIns="46829" numCol="1" anchor="t" anchorCtr="0" compatLnSpc="1">
            <a:prstTxWarp prst="textNoShape">
              <a:avLst/>
            </a:prstTxWarp>
          </a:bodyPr>
          <a:lstStyle>
            <a:lvl1pPr defTabSz="937252"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90967" y="0"/>
            <a:ext cx="3052761" cy="467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657" tIns="46829" rIns="93657" bIns="46829" numCol="1" anchor="t" anchorCtr="0" compatLnSpc="1">
            <a:prstTxWarp prst="textNoShape">
              <a:avLst/>
            </a:prstTxWarp>
          </a:bodyPr>
          <a:lstStyle>
            <a:lvl1pPr algn="r" defTabSz="937252"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7450" y="701675"/>
            <a:ext cx="4670425" cy="35036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4853" y="4439166"/>
            <a:ext cx="5635621" cy="420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657" tIns="46829" rIns="93657" bIns="468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76732"/>
            <a:ext cx="3052761" cy="467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657" tIns="46829" rIns="93657" bIns="46829" numCol="1" anchor="b" anchorCtr="0" compatLnSpc="1">
            <a:prstTxWarp prst="textNoShape">
              <a:avLst/>
            </a:prstTxWarp>
          </a:bodyPr>
          <a:lstStyle>
            <a:lvl1pPr defTabSz="937252"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90967" y="8876732"/>
            <a:ext cx="3052761" cy="467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657" tIns="46829" rIns="93657" bIns="46829" numCol="1" anchor="b" anchorCtr="0" compatLnSpc="1">
            <a:prstTxWarp prst="textNoShape">
              <a:avLst/>
            </a:prstTxWarp>
          </a:bodyPr>
          <a:lstStyle>
            <a:lvl1pPr algn="r" defTabSz="937252" eaLnBrk="1" hangingPunct="1">
              <a:defRPr sz="1200">
                <a:latin typeface="Arial" charset="0"/>
              </a:defRPr>
            </a:lvl1pPr>
          </a:lstStyle>
          <a:p>
            <a:fld id="{E2B2EEE8-78D6-4592-84DC-73706E04169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5975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49872B-7846-48F8-AD82-B94962107281}" type="slidenum">
              <a:rPr lang="en-US"/>
              <a:pPr/>
              <a:t>1</a:t>
            </a:fld>
            <a:endParaRPr lang="en-US"/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07D5EE-5B35-436D-AB9D-C8C8BCBA87C9}" type="slidenum">
              <a:rPr lang="en-US"/>
              <a:pPr/>
              <a:t>2</a:t>
            </a:fld>
            <a:endParaRPr lang="en-US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F695E0-DA4F-4EFC-89CB-6CB1630BDAE1}" type="slidenum">
              <a:rPr lang="en-US"/>
              <a:pPr/>
              <a:t>4</a:t>
            </a:fld>
            <a:endParaRPr lang="en-U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-103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-103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-103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-103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-103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-103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-103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-103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itchFamily="66" charset="0"/>
                <a:ea typeface="ＭＳ Ｐゴシック" pitchFamily="-103" charset="-128"/>
              </a:defRPr>
            </a:lvl9pPr>
          </a:lstStyle>
          <a:p>
            <a:pPr>
              <a:spcBef>
                <a:spcPct val="0"/>
              </a:spcBef>
            </a:pPr>
            <a:fld id="{64A341B0-1164-4DCA-BE5A-3CC94C35259B}" type="slidenum">
              <a:rPr lang="en-US" altLang="en-US">
                <a:latin typeface="Arial" charset="0"/>
              </a:rPr>
              <a:pPr>
                <a:spcBef>
                  <a:spcPct val="0"/>
                </a:spcBef>
              </a:pPr>
              <a:t>22</a:t>
            </a:fld>
            <a:endParaRPr lang="en-US" altLang="en-US">
              <a:latin typeface="Arial" charset="0"/>
            </a:endParaRPr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936E18-6358-4E21-8BFB-AEF2A2FA61C9}" type="slidenum">
              <a:rPr lang="en-US"/>
              <a:pPr/>
              <a:t>33</a:t>
            </a:fld>
            <a:endParaRPr lang="en-US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749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898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80899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80900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901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0902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80903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904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0905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06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07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090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090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0910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80911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80912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F61298A-F875-4403-8171-8FC4DEE14A7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D3BFB9-A1D9-4149-A4BA-291FB21C5FC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175ABA-5B86-426F-AC96-5BB7B538850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E01D46-CD45-4358-B783-23D7B518298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09BFCC-384E-426F-98C5-4199B278FB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319137-846E-4FD3-BA21-95DB6525125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DD0D49-3FDF-40A1-9D85-2DBB16B5CEF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D7AB8A-0492-485B-BA53-F296062DD80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04695B-9F88-4CF2-B8E2-6D6D17B291B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14618E-2834-4BC3-BD10-CA8BFE9F57A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0E54CF-3930-45A7-AD07-563FECF1E0B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/>
          </a:p>
        </p:txBody>
      </p:sp>
      <p:sp>
        <p:nvSpPr>
          <p:cNvPr id="79875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/>
          </a:p>
        </p:txBody>
      </p:sp>
      <p:sp>
        <p:nvSpPr>
          <p:cNvPr id="79876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/>
          </a:p>
        </p:txBody>
      </p:sp>
      <p:sp>
        <p:nvSpPr>
          <p:cNvPr id="79877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/>
          </a:p>
        </p:txBody>
      </p:sp>
      <p:sp>
        <p:nvSpPr>
          <p:cNvPr id="79878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/>
          </a:p>
        </p:txBody>
      </p:sp>
      <p:sp>
        <p:nvSpPr>
          <p:cNvPr id="79879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/>
          </a:p>
        </p:txBody>
      </p:sp>
      <p:sp>
        <p:nvSpPr>
          <p:cNvPr id="79880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/>
          </a:p>
        </p:txBody>
      </p:sp>
      <p:sp>
        <p:nvSpPr>
          <p:cNvPr id="7988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988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988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endParaRPr lang="en-US"/>
          </a:p>
        </p:txBody>
      </p:sp>
      <p:sp>
        <p:nvSpPr>
          <p:cNvPr id="7988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endParaRPr lang="en-US"/>
          </a:p>
        </p:txBody>
      </p:sp>
      <p:sp>
        <p:nvSpPr>
          <p:cNvPr id="798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4D76538F-055D-4D27-B782-2A853F00AB7E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lhqi@ucdavis.edu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7.wmf"/><Relationship Id="rId5" Type="http://schemas.openxmlformats.org/officeDocument/2006/relationships/image" Target="../media/image4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6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pubmed.ncbi.nlm.nih.gov/28654363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ucdstats.zoom.us/j/9681353237?pwd=ZzhLRHlhNG92bHFUaHkwM0Fib1pqQT09" TargetMode="External"/><Relationship Id="rId2" Type="http://schemas.openxmlformats.org/officeDocument/2006/relationships/hyperlink" Target="mailto:xezhou@ucdavis.edu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STA/BST 222 Survival Analysis		  Lecture 9 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505200"/>
            <a:ext cx="6781800" cy="2286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 err="1"/>
              <a:t>Lihong</a:t>
            </a:r>
            <a:r>
              <a:rPr lang="en-US" sz="2800" dirty="0"/>
              <a:t> </a:t>
            </a:r>
            <a:r>
              <a:rPr lang="en-US" sz="2800" dirty="0" err="1"/>
              <a:t>Qi</a:t>
            </a:r>
            <a:endParaRPr lang="en-US" sz="2800" dirty="0"/>
          </a:p>
          <a:p>
            <a:pPr>
              <a:lnSpc>
                <a:spcPct val="80000"/>
              </a:lnSpc>
            </a:pPr>
            <a:r>
              <a:rPr lang="en-US" sz="2800" dirty="0"/>
              <a:t>Division of Biostatistics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Department of Public Health Sciences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School of Medicine</a:t>
            </a:r>
          </a:p>
          <a:p>
            <a:pPr>
              <a:lnSpc>
                <a:spcPct val="80000"/>
              </a:lnSpc>
            </a:pPr>
            <a:endParaRPr lang="en-US" sz="2800" dirty="0"/>
          </a:p>
          <a:p>
            <a:pPr>
              <a:lnSpc>
                <a:spcPct val="80000"/>
              </a:lnSpc>
            </a:pPr>
            <a:r>
              <a:rPr lang="en-US" sz="2800" dirty="0"/>
              <a:t>Oct. 29, 2020</a:t>
            </a:r>
          </a:p>
          <a:p>
            <a:pPr>
              <a:lnSpc>
                <a:spcPct val="80000"/>
              </a:lnSpc>
            </a:pPr>
            <a:endParaRPr lang="en-US" sz="2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B6555E-6858-4AAF-AA94-524BEAE9B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F61298A-F875-4403-8171-8FC4DEE14A7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62000"/>
            <a:ext cx="7620000" cy="868362"/>
          </a:xfrm>
        </p:spPr>
        <p:txBody>
          <a:bodyPr/>
          <a:lstStyle/>
          <a:p>
            <a:pPr eaLnBrk="1" hangingPunct="1"/>
            <a:r>
              <a:rPr lang="en-US" altLang="en-US" b="1" dirty="0">
                <a:latin typeface="Helvetica" pitchFamily="34" charset="0"/>
              </a:rPr>
              <a:t>What’s survival data?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95300" y="2057400"/>
            <a:ext cx="8458200" cy="4906963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Survival data consists of an event (binary) and time to the event (continuous).</a:t>
            </a:r>
          </a:p>
          <a:p>
            <a:pPr eaLnBrk="1" hangingPunct="1"/>
            <a:r>
              <a:rPr lang="en-US" altLang="en-US" sz="2400" dirty="0"/>
              <a:t>Event time T, censoring time C, event indicator delta=I(T observed) = I(event observed)</a:t>
            </a:r>
          </a:p>
          <a:p>
            <a:pPr lvl="1"/>
            <a:r>
              <a:rPr lang="en-US" altLang="en-US" sz="2000" dirty="0"/>
              <a:t>Assuming right censoring, observed time X = min(T, C)</a:t>
            </a:r>
          </a:p>
          <a:p>
            <a:pPr lvl="1"/>
            <a:r>
              <a:rPr lang="en-US" altLang="en-US" sz="2000" dirty="0"/>
              <a:t>(</a:t>
            </a:r>
            <a:r>
              <a:rPr lang="en-US" altLang="en-US" sz="2000" dirty="0" err="1"/>
              <a:t>X_i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delta_i</a:t>
            </a:r>
            <a:r>
              <a:rPr lang="en-US" altLang="en-US" sz="2000" dirty="0"/>
              <a:t>), </a:t>
            </a:r>
            <a:r>
              <a:rPr lang="en-US" altLang="en-US" sz="2000" dirty="0" err="1"/>
              <a:t>i</a:t>
            </a:r>
            <a:r>
              <a:rPr lang="en-US" altLang="en-US" sz="2000" dirty="0"/>
              <a:t>=1,…, n </a:t>
            </a:r>
            <a:r>
              <a:rPr lang="en-US" altLang="en-US" sz="2000" dirty="0" err="1"/>
              <a:t>iid</a:t>
            </a:r>
            <a:r>
              <a:rPr lang="en-US" altLang="en-US" sz="2000" dirty="0"/>
              <a:t> </a:t>
            </a:r>
          </a:p>
          <a:p>
            <a:r>
              <a:rPr lang="en-US" altLang="en-US" sz="2400" dirty="0"/>
              <a:t>Key difference: two components and not all event times can be observed. </a:t>
            </a:r>
          </a:p>
          <a:p>
            <a:pPr eaLnBrk="1" hangingPunct="1"/>
            <a:endParaRPr lang="en-US" altLang="en-US" sz="2400" dirty="0"/>
          </a:p>
          <a:p>
            <a:pPr eaLnBrk="1" hangingPunct="1"/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96891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EE993-A980-4B56-9392-B61FF0443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Censoring and truncation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E8E51-07F8-4447-9F88-8D6250BFE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difference?</a:t>
            </a:r>
          </a:p>
          <a:p>
            <a:r>
              <a:rPr lang="en-US" altLang="en-US" sz="3200" dirty="0"/>
              <a:t>The main difference: censored subjects are </a:t>
            </a:r>
            <a:r>
              <a:rPr lang="en-US" altLang="en-US" sz="3200" dirty="0">
                <a:solidFill>
                  <a:srgbClr val="FF0000"/>
                </a:solidFill>
              </a:rPr>
              <a:t>included</a:t>
            </a:r>
            <a:r>
              <a:rPr lang="en-US" altLang="en-US" sz="3200" dirty="0"/>
              <a:t> in the analysis but </a:t>
            </a:r>
            <a:r>
              <a:rPr lang="en-US" altLang="en-US" sz="3200" dirty="0">
                <a:solidFill>
                  <a:srgbClr val="FF0000"/>
                </a:solidFill>
              </a:rPr>
              <a:t>NOT</a:t>
            </a:r>
            <a:r>
              <a:rPr lang="en-US" altLang="en-US" sz="3200" dirty="0"/>
              <a:t> truncated subjects.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4C2630-8B23-403A-9681-94ED67176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793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83BD2-AC2A-4B0E-BE62-A6F2FA5AD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Censoring and truncation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B8732-F6F2-4180-9F25-451C49204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i="0" u="none" strike="noStrike" baseline="0" dirty="0"/>
              <a:t>Censoring</a:t>
            </a:r>
            <a:r>
              <a:rPr lang="en-US" sz="2400" b="0" i="0" u="none" strike="noStrike" baseline="0" dirty="0"/>
              <a:t>: </a:t>
            </a:r>
            <a:r>
              <a:rPr lang="en-US" altLang="en-US" sz="2400" dirty="0"/>
              <a:t>A censored observation arises when the exact failure time is unknown, but </a:t>
            </a:r>
            <a:r>
              <a:rPr lang="en-US" sz="2400" b="0" i="0" u="none" strike="noStrike" baseline="0" dirty="0"/>
              <a:t>we know whether the event happened or not. </a:t>
            </a:r>
            <a:r>
              <a:rPr lang="en-US" sz="2400" dirty="0"/>
              <a:t>We have partial information of a censored subject.</a:t>
            </a:r>
            <a:endParaRPr lang="en-US" sz="2400" b="0" i="0" u="none" strike="noStrike" baseline="0" dirty="0"/>
          </a:p>
          <a:p>
            <a:r>
              <a:rPr lang="en-US" sz="2400" b="1" dirty="0"/>
              <a:t>T</a:t>
            </a:r>
            <a:r>
              <a:rPr lang="en-US" sz="2400" b="1" i="0" u="none" strike="noStrike" baseline="0" dirty="0"/>
              <a:t>runcation</a:t>
            </a:r>
            <a:r>
              <a:rPr lang="en-US" sz="2400" dirty="0"/>
              <a:t>: </a:t>
            </a:r>
            <a:r>
              <a:rPr lang="en-US" altLang="en-US" sz="2400" dirty="0"/>
              <a:t>A truncated observation is one which is </a:t>
            </a:r>
            <a:r>
              <a:rPr lang="en-US" altLang="en-US" sz="2400" dirty="0">
                <a:solidFill>
                  <a:srgbClr val="FF0000"/>
                </a:solidFill>
              </a:rPr>
              <a:t>unobservable</a:t>
            </a:r>
            <a:r>
              <a:rPr lang="en-US" altLang="en-US" sz="2400" dirty="0"/>
              <a:t> due to a selection process inherent in the study design, </a:t>
            </a:r>
            <a:r>
              <a:rPr lang="en-US" altLang="en-US" sz="2400" dirty="0" err="1"/>
              <a:t>ie</a:t>
            </a:r>
            <a:r>
              <a:rPr lang="en-US" altLang="en-US" sz="2400" dirty="0"/>
              <a:t>., we only observe those with event times falling in a time window</a:t>
            </a:r>
            <a:r>
              <a:rPr lang="en-US" sz="2000" b="0" i="0" u="none" strike="noStrike" baseline="0" dirty="0"/>
              <a:t>. </a:t>
            </a:r>
            <a:r>
              <a:rPr lang="en-US" sz="2400" b="0" i="0" u="none" strike="noStrike" baseline="0" dirty="0"/>
              <a:t>We do not have any information about the truncated subjects.</a:t>
            </a: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80B50F-948E-4020-A78D-F30821CD2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4304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9A51C-2434-4F7C-BCC7-AA878CB55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Censoring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21715-D4B3-4AF5-9857-1989CC776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What are the types of censoring?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D5F0ED-9122-4E52-8562-25CC92CD2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0502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Slide Number Placeholder 5">
            <a:extLst>
              <a:ext uri="{FF2B5EF4-FFF2-40B4-BE49-F238E27FC236}">
                <a16:creationId xmlns:a16="http://schemas.microsoft.com/office/drawing/2014/main" id="{C07360A5-5C42-42F4-9C50-19FB8A261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4019235-C434-482F-869F-EA52595B8639}" type="slidenum">
              <a:rPr lang="en-US" altLang="en-US" sz="140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400">
              <a:solidFill>
                <a:schemeClr val="tx1"/>
              </a:solidFill>
            </a:endParaRPr>
          </a:p>
        </p:txBody>
      </p:sp>
      <p:sp>
        <p:nvSpPr>
          <p:cNvPr id="9221" name="Rectangle 2">
            <a:extLst>
              <a:ext uri="{FF2B5EF4-FFF2-40B4-BE49-F238E27FC236}">
                <a16:creationId xmlns:a16="http://schemas.microsoft.com/office/drawing/2014/main" id="{230CFC6B-23D7-4EEA-9F4D-1BD86107FE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Typical Censoring Mechanisms</a:t>
            </a:r>
          </a:p>
        </p:txBody>
      </p:sp>
      <p:sp>
        <p:nvSpPr>
          <p:cNvPr id="9222" name="Rectangle 3">
            <a:extLst>
              <a:ext uri="{FF2B5EF4-FFF2-40B4-BE49-F238E27FC236}">
                <a16:creationId xmlns:a16="http://schemas.microsoft.com/office/drawing/2014/main" id="{A5BD5779-DB15-420F-AF2B-CB1D721C85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Right censoring: T &gt; C, T not observed</a:t>
            </a:r>
          </a:p>
          <a:p>
            <a:pPr lvl="1" eaLnBrk="1" hangingPunct="1"/>
            <a:r>
              <a:rPr lang="en-US" altLang="en-US" sz="2400" dirty="0"/>
              <a:t>Type I censoring: prespecified censoring time</a:t>
            </a:r>
          </a:p>
          <a:p>
            <a:pPr lvl="1" eaLnBrk="1" hangingPunct="1"/>
            <a:r>
              <a:rPr lang="en-US" altLang="en-US" sz="2400" dirty="0"/>
              <a:t>Type II censoring: prespecified number of events</a:t>
            </a:r>
          </a:p>
          <a:p>
            <a:pPr lvl="1" eaLnBrk="1" hangingPunct="1"/>
            <a:r>
              <a:rPr lang="en-US" altLang="en-US" sz="2400" b="1" dirty="0"/>
              <a:t>Random censoring</a:t>
            </a:r>
            <a:r>
              <a:rPr lang="en-US" altLang="en-US" sz="2400" dirty="0"/>
              <a:t>: censoring time is random, our focus</a:t>
            </a:r>
          </a:p>
          <a:p>
            <a:pPr eaLnBrk="1" hangingPunct="1"/>
            <a:r>
              <a:rPr lang="en-US" altLang="en-US" sz="2800" dirty="0"/>
              <a:t>Left censoring: T &lt; C, T not observed</a:t>
            </a:r>
          </a:p>
          <a:p>
            <a:pPr eaLnBrk="1" hangingPunct="1"/>
            <a:r>
              <a:rPr lang="en-US" altLang="en-US" sz="2800" dirty="0"/>
              <a:t>Interval censoring: T is in an interval, unknown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D82F8-2897-4C06-AEA3-B343DCE40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Survival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FADFF-78BE-4874-A2C9-09E2F3DF4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common assumption in survival analysis? </a:t>
            </a:r>
          </a:p>
          <a:p>
            <a:r>
              <a:rPr lang="en-US" sz="3200" b="0" i="0" u="none" strike="noStrike" baseline="0" dirty="0"/>
              <a:t>A critical assumption: the </a:t>
            </a:r>
            <a:r>
              <a:rPr lang="en-US" sz="3200" dirty="0"/>
              <a:t>failure </a:t>
            </a:r>
            <a:r>
              <a:rPr lang="en-US" sz="3200" b="0" i="0" u="none" strike="noStrike" baseline="0" dirty="0"/>
              <a:t>times and censoring times are independent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9F28B1-F7BD-4AF5-A7A5-974DBB175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26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FF112-EC37-4C01-B959-D493300AC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describe survival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CE2E1-F21D-4E8B-85CB-0E51C0DF1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important functions used to describe time to event (survival time, failure time) data? </a:t>
            </a:r>
          </a:p>
          <a:p>
            <a:r>
              <a:rPr lang="en-US" dirty="0"/>
              <a:t>What are their relationships?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15B3AA-8B3D-4516-B20E-7FB6631C2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8789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533400"/>
            <a:ext cx="8229600" cy="114300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en-US" dirty="0">
                <a:latin typeface="Helvetica" pitchFamily="34" charset="0"/>
              </a:rPr>
              <a:t>How to describe survival data?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017713"/>
            <a:ext cx="8040688" cy="4114800"/>
          </a:xfrm>
        </p:spPr>
        <p:txBody>
          <a:bodyPr/>
          <a:lstStyle/>
          <a:p>
            <a:r>
              <a:rPr lang="en-US" altLang="en-US" sz="2000" b="1" dirty="0"/>
              <a:t>Survival function S(t)</a:t>
            </a:r>
            <a:r>
              <a:rPr lang="en-US" altLang="en-US" sz="2000" dirty="0"/>
              <a:t>: </a:t>
            </a:r>
            <a:r>
              <a:rPr lang="en-US" sz="2000" dirty="0"/>
              <a:t>the probability that the event of interest has not yet occurred by time t</a:t>
            </a:r>
          </a:p>
          <a:p>
            <a:pPr lvl="1"/>
            <a:r>
              <a:rPr lang="en-US" altLang="en-US" sz="2000" dirty="0"/>
              <a:t>Non-increasing function of time</a:t>
            </a:r>
            <a:r>
              <a:rPr lang="en-US" sz="2000" dirty="0"/>
              <a:t>, falls in [0,1]</a:t>
            </a:r>
            <a:endParaRPr lang="en-US" altLang="en-US" sz="2000" dirty="0"/>
          </a:p>
          <a:p>
            <a:pPr eaLnBrk="1" hangingPunct="1"/>
            <a:r>
              <a:rPr lang="en-US" altLang="en-US" sz="2000" b="1" dirty="0"/>
              <a:t>Hazard function (rate) h(t)</a:t>
            </a:r>
            <a:r>
              <a:rPr lang="en-US" altLang="en-US" sz="2000" dirty="0"/>
              <a:t>: instant risk of event at time </a:t>
            </a:r>
            <a:r>
              <a:rPr lang="en-US" altLang="en-US" sz="2000" i="1" dirty="0"/>
              <a:t>t</a:t>
            </a:r>
            <a:r>
              <a:rPr lang="en-US" altLang="en-US" sz="2000" dirty="0"/>
              <a:t> (conditional failure rate)</a:t>
            </a:r>
          </a:p>
          <a:p>
            <a:pPr lvl="1" eaLnBrk="1" hangingPunct="1"/>
            <a:r>
              <a:rPr lang="en-US" altLang="en-US" sz="2000" dirty="0"/>
              <a:t>instantaneous potential for failure per unit time given survival up to time t </a:t>
            </a:r>
          </a:p>
          <a:p>
            <a:pPr lvl="1" eaLnBrk="1" hangingPunct="1"/>
            <a:r>
              <a:rPr lang="en-US" altLang="en-US" sz="2000" dirty="0"/>
              <a:t>&gt;=0, not a probability</a:t>
            </a:r>
          </a:p>
          <a:p>
            <a:pPr eaLnBrk="1" hangingPunct="1"/>
            <a:r>
              <a:rPr lang="en-US" altLang="en-US" sz="2000" b="1" dirty="0"/>
              <a:t>Cumulative hazard function H(t)</a:t>
            </a:r>
            <a:r>
              <a:rPr lang="en-US" altLang="en-US" sz="2000" dirty="0"/>
              <a:t>: Cumulative risk up to time t</a:t>
            </a:r>
          </a:p>
          <a:p>
            <a:pPr eaLnBrk="1" hangingPunct="1"/>
            <a:r>
              <a:rPr lang="en-US" altLang="en-US" sz="2000" dirty="0"/>
              <a:t>Mean survival time: mean time to the event</a:t>
            </a:r>
          </a:p>
          <a:p>
            <a:pPr eaLnBrk="1" hangingPunct="1"/>
            <a:r>
              <a:rPr lang="en-US" altLang="en-US" sz="2000" dirty="0"/>
              <a:t>Median survival time: median time to the event</a:t>
            </a:r>
            <a:endParaRPr lang="en-US" altLang="en-US" sz="1600" dirty="0"/>
          </a:p>
          <a:p>
            <a:pPr eaLnBrk="1" hangingPunct="1"/>
            <a:r>
              <a:rPr lang="en-US" altLang="en-US" sz="2000" dirty="0"/>
              <a:t>Mean and median survival time are functions of survival function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071025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182688" y="609600"/>
            <a:ext cx="8229600" cy="11430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4000" dirty="0">
                <a:latin typeface="Helvetica" pitchFamily="34" charset="0"/>
              </a:rPr>
              <a:t>Relationship between survivor and hazard functions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1336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Survivor and hazard functions can be converted into each other</a:t>
            </a:r>
          </a:p>
          <a:p>
            <a:pPr eaLnBrk="1" hangingPunct="1"/>
            <a:r>
              <a:rPr lang="en-US" altLang="en-US" sz="2400" dirty="0"/>
              <a:t>h(t)=f(t)/S(t), where f(t) is the pdf of failure time.</a:t>
            </a:r>
          </a:p>
          <a:p>
            <a:pPr eaLnBrk="1" hangingPunct="1"/>
            <a:r>
              <a:rPr lang="en-US" altLang="en-US" sz="2400" dirty="0"/>
              <a:t>H(t)=-ln[S(t)] =&gt; S(t) = exp(-H(t))</a:t>
            </a:r>
          </a:p>
          <a:p>
            <a:r>
              <a:rPr lang="en-US" altLang="en-US" sz="2400" dirty="0"/>
              <a:t>h(t)=</a:t>
            </a:r>
            <a:r>
              <a:rPr lang="en-US" altLang="en-US" sz="2400" dirty="0" err="1"/>
              <a:t>dH</a:t>
            </a:r>
            <a:r>
              <a:rPr lang="en-US" altLang="en-US" sz="2400" dirty="0"/>
              <a:t>(t)/dt = -d[ln(S(t))/dt]</a:t>
            </a:r>
          </a:p>
          <a:p>
            <a:endParaRPr lang="en-US" altLang="en-US" sz="2400" dirty="0"/>
          </a:p>
          <a:p>
            <a:pPr eaLnBrk="1" hangingPunct="1"/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642690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AAB87-98F9-4ABE-822E-25C758D5A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05D55-600D-4FB4-8536-FC6EAA3A5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construct a likelihood function for </a:t>
            </a:r>
            <a:r>
              <a:rPr lang="en-US" dirty="0" err="1"/>
              <a:t>iid</a:t>
            </a:r>
            <a:r>
              <a:rPr lang="en-US" dirty="0"/>
              <a:t> survival data? What are the steps?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3ED330-A5B8-41D6-B5CD-FFB3889CE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917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09600"/>
            <a:ext cx="8229600" cy="1143000"/>
          </a:xfrm>
        </p:spPr>
        <p:txBody>
          <a:bodyPr/>
          <a:lstStyle/>
          <a:p>
            <a:r>
              <a:rPr lang="en-US" sz="2800" dirty="0"/>
              <a:t>	 How to contact me	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133600"/>
            <a:ext cx="8229600" cy="4525963"/>
          </a:xfrm>
        </p:spPr>
        <p:txBody>
          <a:bodyPr/>
          <a:lstStyle/>
          <a:p>
            <a:pPr lvl="2"/>
            <a:r>
              <a:rPr lang="en-US" dirty="0"/>
              <a:t>Email is best: </a:t>
            </a:r>
            <a:r>
              <a:rPr lang="en-US" dirty="0">
                <a:hlinkClick r:id="rId3"/>
              </a:rPr>
              <a:t>lhqi@ucdavis.edu</a:t>
            </a:r>
            <a:endParaRPr lang="en-US" dirty="0"/>
          </a:p>
          <a:p>
            <a:pPr lvl="2"/>
            <a:r>
              <a:rPr lang="en-US" dirty="0"/>
              <a:t>Phone: 530-754-9234</a:t>
            </a:r>
          </a:p>
          <a:p>
            <a:pPr lvl="2"/>
            <a:r>
              <a:rPr lang="en-US" dirty="0"/>
              <a:t>Office hour: email for an appointment</a:t>
            </a:r>
          </a:p>
          <a:p>
            <a:pPr lvl="2">
              <a:buFont typeface="Wingdings" pitchFamily="2" charset="2"/>
              <a:buNone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D3434E-B0A8-491E-8837-C1280ED7A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5023B-3F52-49B6-943E-0FBE542E3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Helvetica" pitchFamily="34" charset="0"/>
              </a:rPr>
              <a:t>Likelihood Construction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4F1FC-E48A-4895-AB87-D785A8B5B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Step 1. identify the types of observations in the data</a:t>
            </a:r>
          </a:p>
          <a:p>
            <a:r>
              <a:rPr lang="en-US" sz="2400" dirty="0"/>
              <a:t>Step 2. write down the likelihood for each type</a:t>
            </a:r>
          </a:p>
          <a:p>
            <a:r>
              <a:rPr lang="en-US" sz="2400" dirty="0"/>
              <a:t>Step 3. assume independent observations, and independent censoring, write down the likelihood as the product of likelihood of all observations</a:t>
            </a:r>
          </a:p>
          <a:p>
            <a:pPr algn="l"/>
            <a:r>
              <a:rPr lang="en-US" sz="2400" dirty="0"/>
              <a:t>When</a:t>
            </a:r>
            <a:r>
              <a:rPr lang="en-US" sz="2400" b="0" i="0" u="none" strike="noStrike" baseline="0" dirty="0"/>
              <a:t> constructing a likelihood function for censored or truncated data, consider carefully what information each observation provides. </a:t>
            </a:r>
          </a:p>
          <a:p>
            <a:pPr algn="l"/>
            <a:r>
              <a:rPr lang="en-US" sz="2400" dirty="0"/>
              <a:t>Impact of truncation: when data are truncated, need </a:t>
            </a:r>
            <a:r>
              <a:rPr lang="en-US" sz="2400" b="0" i="0" u="none" strike="noStrike" baseline="0" dirty="0"/>
              <a:t>a conditional distribution in constructing the likelihood</a:t>
            </a:r>
            <a:endParaRPr lang="en-US" sz="2400" dirty="0"/>
          </a:p>
          <a:p>
            <a:endParaRPr lang="en-US" sz="24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F7D6D8-90BE-4657-A703-BBE24BF92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9021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DECEC-4CEA-43F2-BE75-8D3BE16E1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Nonparametric methods for estimating survival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C9D1F-6EC7-4892-82DD-B37A27AA7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two important methods?</a:t>
            </a:r>
          </a:p>
          <a:p>
            <a:r>
              <a:rPr lang="en-US" dirty="0"/>
              <a:t>What are the difference?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A82709-B722-43FC-A9D1-12679A4C0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6398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001107"/>
            <a:ext cx="7010400" cy="868362"/>
          </a:xfrm>
        </p:spPr>
        <p:txBody>
          <a:bodyPr/>
          <a:lstStyle/>
          <a:p>
            <a:r>
              <a:rPr lang="en-US" altLang="en-US" b="1" dirty="0">
                <a:latin typeface="Helvetica" pitchFamily="34" charset="0"/>
              </a:rPr>
              <a:t>Kaplan-Meier vs. Nelson Aalen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105025"/>
            <a:ext cx="8229600" cy="5059363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Kaplan-Meier estimator for estimating survival function S(t).</a:t>
            </a:r>
            <a:br>
              <a:rPr lang="en-US" altLang="en-US" dirty="0"/>
            </a:br>
            <a:br>
              <a:rPr lang="en-US" altLang="en-US" dirty="0"/>
            </a:br>
            <a:endParaRPr lang="en-US" altLang="en-US" dirty="0"/>
          </a:p>
          <a:p>
            <a:pPr eaLnBrk="1" hangingPunct="1"/>
            <a:r>
              <a:rPr lang="en-US" altLang="en-US" sz="2400" dirty="0"/>
              <a:t>Nelson-Aalen estimator for estimating cumulative hazard function H(t).</a:t>
            </a:r>
          </a:p>
          <a:p>
            <a:pPr lvl="1" eaLnBrk="1" hangingPunct="1"/>
            <a:endParaRPr lang="en-US" altLang="en-US" sz="2800" dirty="0"/>
          </a:p>
          <a:p>
            <a:pPr lvl="1" eaLnBrk="1" hangingPunct="1"/>
            <a:endParaRPr lang="en-US" altLang="en-US" dirty="0"/>
          </a:p>
          <a:p>
            <a:pPr lvl="1" eaLnBrk="1" hangingPunct="1"/>
            <a:endParaRPr lang="en-US" altLang="en-US" sz="2800" dirty="0"/>
          </a:p>
          <a:p>
            <a:r>
              <a:rPr lang="en-US" altLang="en-US" sz="2400" dirty="0"/>
              <a:t>H(t)=-ln[S(t)] and S(t) = exp(-H(t))</a:t>
            </a:r>
            <a:endParaRPr lang="en-US" altLang="en-US" sz="2400" dirty="0">
              <a:ea typeface="ＭＳ Ｐゴシック" pitchFamily="-103" charset="-128"/>
            </a:endParaRPr>
          </a:p>
        </p:txBody>
      </p:sp>
      <p:graphicFrame>
        <p:nvGraphicFramePr>
          <p:cNvPr id="819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963832"/>
              </p:ext>
            </p:extLst>
          </p:nvPr>
        </p:nvGraphicFramePr>
        <p:xfrm>
          <a:off x="833624" y="2885415"/>
          <a:ext cx="3195637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30" name="Equation" r:id="rId4" imgW="1155600" imgH="482400" progId="Equation.3">
                  <p:embed/>
                </p:oleObj>
              </mc:Choice>
              <mc:Fallback>
                <p:oleObj name="Equation" r:id="rId4" imgW="1155600" imgH="482400" progId="Equation.3">
                  <p:embed/>
                  <p:pic>
                    <p:nvPicPr>
                      <p:cNvPr id="819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624" y="2885415"/>
                        <a:ext cx="3195637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" name="Object 4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173829255"/>
              </p:ext>
            </p:extLst>
          </p:nvPr>
        </p:nvGraphicFramePr>
        <p:xfrm>
          <a:off x="4375150" y="2855515"/>
          <a:ext cx="4311650" cy="99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31" name="Equation" r:id="rId6" imgW="1714500" imgH="431800" progId="Equation.3">
                  <p:embed/>
                </p:oleObj>
              </mc:Choice>
              <mc:Fallback>
                <p:oleObj name="Equation" r:id="rId6" imgW="1714500" imgH="431800" progId="Equation.3">
                  <p:embed/>
                  <p:pic>
                    <p:nvPicPr>
                      <p:cNvPr id="8197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5150" y="2855515"/>
                        <a:ext cx="4311650" cy="995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2061782"/>
              </p:ext>
            </p:extLst>
          </p:nvPr>
        </p:nvGraphicFramePr>
        <p:xfrm>
          <a:off x="833624" y="4894450"/>
          <a:ext cx="4252913" cy="1292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32" name="Equation" r:id="rId8" imgW="1778000" imgH="622300" progId="Equation.3">
                  <p:embed/>
                </p:oleObj>
              </mc:Choice>
              <mc:Fallback>
                <p:oleObj name="Equation" r:id="rId8" imgW="1778000" imgH="622300" progId="Equation.3">
                  <p:embed/>
                  <p:pic>
                    <p:nvPicPr>
                      <p:cNvPr id="8198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624" y="4894450"/>
                        <a:ext cx="4252913" cy="1292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1498711"/>
              </p:ext>
            </p:extLst>
          </p:nvPr>
        </p:nvGraphicFramePr>
        <p:xfrm>
          <a:off x="5562600" y="4883320"/>
          <a:ext cx="2825750" cy="1246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33" name="Equation" r:id="rId10" imgW="876300" imgH="419100" progId="Equation.3">
                  <p:embed/>
                </p:oleObj>
              </mc:Choice>
              <mc:Fallback>
                <p:oleObj name="Equation" r:id="rId10" imgW="876300" imgH="419100" progId="Equation.3">
                  <p:embed/>
                  <p:pic>
                    <p:nvPicPr>
                      <p:cNvPr id="819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883320"/>
                        <a:ext cx="2825750" cy="1246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486925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E5E84-A188-4753-AFEA-652D0DF80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Confidence interval vs confidence bands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8E9EB-8151-4501-B7ED-BA8CD0D9A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key difference? </a:t>
            </a:r>
          </a:p>
          <a:p>
            <a:r>
              <a:rPr lang="en-US" dirty="0"/>
              <a:t>What are the 3 ways of CI or CB?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E82C30-520B-40F7-8DF1-154211593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2293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035EA-8BB9-47A3-9832-3B5DC0ABD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/>
              <a:t>CI vs CB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60165-55A5-4BA3-B6D3-43188D28F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2800" b="0" i="0" u="none" strike="noStrike" baseline="0" dirty="0"/>
              <a:t>CI: pointwise confidence intervals for the survival function are valid for a single fixed time point  </a:t>
            </a:r>
          </a:p>
          <a:p>
            <a:r>
              <a:rPr lang="en-US" sz="2800" b="0" u="none" strike="noStrike" baseline="0" dirty="0"/>
              <a:t>CB: the survival function falls within the band for all t in [L(t ), U (t )],  L(t) and U (t ) </a:t>
            </a:r>
            <a:r>
              <a:rPr lang="en-US" sz="2800" b="0" i="0" u="none" strike="noStrike" baseline="0" dirty="0"/>
              <a:t>are the upper and the lower confidence bands.</a:t>
            </a:r>
            <a:endParaRPr lang="en-US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7125A2-FFC0-4CB5-B54A-82F7D0F62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0690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AAC29-5913-4EDC-8148-893C6194E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+mn-lt"/>
              </a:rPr>
              <a:t>CI and CB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3F66B-8D27-4995-96EE-5017AC40E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2800" b="0" i="0" u="none" strike="noStrike" baseline="0" dirty="0"/>
              <a:t>Three ways:</a:t>
            </a:r>
          </a:p>
          <a:p>
            <a:pPr lvl="1"/>
            <a:r>
              <a:rPr lang="en-US" sz="2400" b="0" i="0" u="none" strike="noStrike" baseline="0" dirty="0"/>
              <a:t>Linear CI</a:t>
            </a:r>
          </a:p>
          <a:p>
            <a:pPr lvl="1"/>
            <a:r>
              <a:rPr lang="en-US" sz="2400" b="0" i="0" u="none" strike="noStrike" baseline="0" dirty="0"/>
              <a:t>Using a log transformed of the cumulative hazard rate H(t)</a:t>
            </a:r>
          </a:p>
          <a:p>
            <a:pPr lvl="1"/>
            <a:r>
              <a:rPr lang="en-US" sz="2400" b="0" i="0" u="none" strike="noStrike" baseline="0" dirty="0"/>
              <a:t>Using an arcsine-square root transformation of the survival function S(t)</a:t>
            </a:r>
            <a:endParaRPr lang="en-US" sz="6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FFAA0F-349C-46FB-9A25-ADB7AC0CD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7787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F1984-6722-4160-B2F4-24155EC00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F990C-758B-4D17-8255-CDEBEDD6C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2000" b="0" i="0" u="none" strike="noStrike" baseline="0" dirty="0"/>
              <a:t>Under certain regularity conditions, one can show that the Nelson–Aalen estimator and the Product-Limit estimator are nonparametric maximum likelihood estimators.</a:t>
            </a:r>
          </a:p>
          <a:p>
            <a:pPr algn="l"/>
            <a:r>
              <a:rPr lang="en-US" sz="2000" b="0" i="0" u="none" strike="noStrike" baseline="0" dirty="0"/>
              <a:t>Both the Product-Limit and Nelson–Aalen estimators of either the survival function or the cumulative hazard rate are consistent. The statistics are asymptotically equivalent.</a:t>
            </a:r>
          </a:p>
          <a:p>
            <a:pPr algn="l"/>
            <a:r>
              <a:rPr lang="en-US" sz="2000" b="0" i="0" u="none" strike="noStrike" baseline="0" dirty="0"/>
              <a:t>Under suitable regularity conditions, both the Nelson–Aalen and Product-Limit estimators converge weakly to Gaussian processes. </a:t>
            </a:r>
          </a:p>
          <a:p>
            <a:pPr lvl="1"/>
            <a:r>
              <a:rPr lang="en-US" sz="1800" b="0" i="0" u="none" strike="noStrike" baseline="0" dirty="0"/>
              <a:t>This fact means that for fixed </a:t>
            </a:r>
            <a:r>
              <a:rPr lang="en-US" sz="1800" b="0" i="1" u="none" strike="noStrike" baseline="0" dirty="0"/>
              <a:t>t </a:t>
            </a:r>
            <a:r>
              <a:rPr lang="en-US" sz="1800" b="0" i="0" u="none" strike="noStrike" baseline="0" dirty="0"/>
              <a:t>, the estimators have an approximate normal distribution.</a:t>
            </a:r>
          </a:p>
          <a:p>
            <a:pPr algn="l"/>
            <a:r>
              <a:rPr lang="en-US" sz="2000" b="0" i="0" u="none" strike="noStrike" baseline="0" dirty="0"/>
              <a:t>Construction of the linear confidence intervals follows directly from the asymptotic normality of the Product-Limit or Nelson–Aalen estimators.</a:t>
            </a:r>
            <a:endParaRPr lang="en-US" sz="4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B5B251-35C7-4689-8BE5-73AD22F5C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9969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4ADFC-7AC9-4AC0-9ECC-FD03A7A76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DA488-F586-4532-89BF-D24F1442F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Steps in conducting data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69661D-85B2-43F9-9059-804177B07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9767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04071-A6E5-4AAB-A4D7-3A3120CFF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in conducting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41911-4719-4BBC-99B6-7A280EFFD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Step 1: understand/define the questions, study design, and the type of data</a:t>
            </a:r>
          </a:p>
          <a:p>
            <a:pPr lvl="1"/>
            <a:r>
              <a:rPr lang="en-US" sz="2400" dirty="0"/>
              <a:t>What is the goal(s) of analysis?</a:t>
            </a:r>
          </a:p>
          <a:p>
            <a:pPr lvl="1"/>
            <a:r>
              <a:rPr lang="en-US" sz="2400" dirty="0"/>
              <a:t>Are the observations independent?</a:t>
            </a:r>
          </a:p>
          <a:p>
            <a:pPr lvl="1"/>
            <a:r>
              <a:rPr lang="en-US" sz="2400" dirty="0"/>
              <a:t>Are the comparison groups independent?</a:t>
            </a:r>
          </a:p>
          <a:p>
            <a:pPr lvl="1"/>
            <a:r>
              <a:rPr lang="en-US" sz="2400" dirty="0"/>
              <a:t>What is the type of outcomes/response variables?</a:t>
            </a:r>
          </a:p>
          <a:p>
            <a:r>
              <a:rPr lang="en-US" sz="2800" dirty="0"/>
              <a:t>Think about: what results to present? How to present the results? Tables? Figures? 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CF34DC-9B80-4841-B17D-AA4669401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1608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47B0B-7210-404D-8EB5-D028F5007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WHI Dietary Modification trial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5795E-6411-4289-ACE6-2401F4697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0" i="0" dirty="0">
                <a:solidFill>
                  <a:srgbClr val="000000"/>
                </a:solidFill>
                <a:effectLst/>
              </a:rPr>
              <a:t>To study whether a low-fat dietary pattern reduces breast cancer mortality, through a randomized control trial. </a:t>
            </a:r>
          </a:p>
          <a:p>
            <a:r>
              <a:rPr lang="en-US" sz="2000" dirty="0"/>
              <a:t>More specific: To examine the long-term influence of the dietary modification intervention on deaths as a result of and after breast cancer during 8.5 years (median) of dietary intervention and cumulatively for all breast cancers diagnosed during 16.1 years (median) of follow-up.</a:t>
            </a:r>
          </a:p>
          <a:p>
            <a:r>
              <a:rPr lang="en-US" sz="1800" b="1" i="0" dirty="0">
                <a:solidFill>
                  <a:srgbClr val="212121"/>
                </a:solidFill>
                <a:effectLst/>
              </a:rPr>
              <a:t>Ref: </a:t>
            </a:r>
            <a:r>
              <a:rPr lang="en-US" sz="1800" i="0" dirty="0" err="1">
                <a:solidFill>
                  <a:srgbClr val="212121"/>
                </a:solidFill>
                <a:effectLst/>
              </a:rPr>
              <a:t>Chlebowski</a:t>
            </a:r>
            <a:r>
              <a:rPr lang="en-US" sz="1800" i="0" dirty="0">
                <a:solidFill>
                  <a:srgbClr val="212121"/>
                </a:solidFill>
                <a:effectLst/>
              </a:rPr>
              <a:t> RT</a:t>
            </a:r>
            <a:r>
              <a:rPr lang="en-US" sz="1800" b="0" i="0" dirty="0">
                <a:solidFill>
                  <a:srgbClr val="212121"/>
                </a:solidFill>
                <a:effectLst/>
              </a:rPr>
              <a:t>, </a:t>
            </a:r>
            <a:r>
              <a:rPr lang="en-US" sz="1800" b="0" i="0" dirty="0" err="1">
                <a:solidFill>
                  <a:srgbClr val="212121"/>
                </a:solidFill>
                <a:effectLst/>
              </a:rPr>
              <a:t>Aragaki</a:t>
            </a:r>
            <a:r>
              <a:rPr lang="en-US" sz="1800" b="0" i="0" dirty="0">
                <a:solidFill>
                  <a:srgbClr val="212121"/>
                </a:solidFill>
                <a:effectLst/>
              </a:rPr>
              <a:t> AK, Anderson GL, Thomson CA, Manson JE, Simon MS, Howard BV, Rohan TE, </a:t>
            </a:r>
            <a:r>
              <a:rPr lang="en-US" sz="1800" b="0" i="0" dirty="0" err="1">
                <a:solidFill>
                  <a:srgbClr val="212121"/>
                </a:solidFill>
                <a:effectLst/>
              </a:rPr>
              <a:t>Snetselar</a:t>
            </a:r>
            <a:r>
              <a:rPr lang="en-US" sz="1800" b="0" i="0" dirty="0">
                <a:solidFill>
                  <a:srgbClr val="212121"/>
                </a:solidFill>
                <a:effectLst/>
              </a:rPr>
              <a:t> L, Lane D, Barrington W, </a:t>
            </a:r>
            <a:r>
              <a:rPr lang="en-US" sz="1800" b="0" i="0" dirty="0" err="1">
                <a:solidFill>
                  <a:srgbClr val="212121"/>
                </a:solidFill>
                <a:effectLst/>
              </a:rPr>
              <a:t>Vitolins</a:t>
            </a:r>
            <a:r>
              <a:rPr lang="en-US" sz="1800" b="0" i="0" dirty="0">
                <a:solidFill>
                  <a:srgbClr val="212121"/>
                </a:solidFill>
                <a:effectLst/>
              </a:rPr>
              <a:t> MZ, Womack C, Qi L, Hou L, Thomas F, Prentice RL. </a:t>
            </a:r>
            <a:r>
              <a:rPr lang="en-US" sz="1800" b="0" i="0" u="none" strike="noStrike" dirty="0">
                <a:solidFill>
                  <a:srgbClr val="4C2C92"/>
                </a:solidFill>
                <a:effectLst/>
                <a:hlinkClick r:id="rId2"/>
              </a:rPr>
              <a:t>Low-Fat Dietary Pattern and Breast Cancer Mortality in the Women's Health Initiative Randomized Controlled Trial. </a:t>
            </a:r>
            <a:r>
              <a:rPr lang="en-US" sz="1800" b="0" i="0" dirty="0">
                <a:solidFill>
                  <a:srgbClr val="4D8055"/>
                </a:solidFill>
                <a:effectLst/>
              </a:rPr>
              <a:t>J Clin Oncol. 2017 Sep 1;35(25):2919-2926.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78A611-A5B3-4250-BFE7-C0532FA1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155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48DF5-1008-44A3-AFD2-2CE803016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contact 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4FF55-F3D5-420B-AC22-CBE67A808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 err="1">
                <a:solidFill>
                  <a:srgbClr val="201F1E"/>
                </a:solidFill>
                <a:effectLst/>
                <a:ea typeface="Times New Roman" panose="02020603050405020304" pitchFamily="18" charset="0"/>
              </a:rPr>
              <a:t>Xiner</a:t>
            </a:r>
            <a:r>
              <a:rPr lang="en-US" sz="2000" b="1" dirty="0">
                <a:solidFill>
                  <a:srgbClr val="201F1E"/>
                </a:solidFill>
                <a:effectLst/>
                <a:ea typeface="Times New Roman" panose="02020603050405020304" pitchFamily="18" charset="0"/>
              </a:rPr>
              <a:t> Zhou </a:t>
            </a:r>
            <a:endParaRPr lang="en-US" sz="2000" b="1" dirty="0">
              <a:effectLst/>
              <a:ea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201F1E"/>
                </a:solidFill>
                <a:effectLst/>
                <a:ea typeface="Times New Roman" panose="02020603050405020304" pitchFamily="18" charset="0"/>
              </a:rPr>
              <a:t>Email: </a:t>
            </a:r>
            <a:r>
              <a:rPr lang="en-US" sz="2000" u="sng" dirty="0">
                <a:solidFill>
                  <a:srgbClr val="000000"/>
                </a:solidFill>
                <a:effectLst/>
                <a:ea typeface="Times New Roman" panose="02020603050405020304" pitchFamily="18" charset="0"/>
                <a:hlinkClick r:id="rId2"/>
              </a:rPr>
              <a:t>xezhou@ucdavis.edu</a:t>
            </a:r>
            <a:endParaRPr lang="en-US" sz="2000" dirty="0">
              <a:effectLst/>
              <a:ea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effectLst/>
                <a:ea typeface="Times New Roman" panose="02020603050405020304" pitchFamily="18" charset="0"/>
              </a:rPr>
              <a:t>Office hours: </a:t>
            </a:r>
            <a:r>
              <a:rPr lang="en-US" sz="2000" dirty="0">
                <a:effectLst/>
                <a:ea typeface="Times New Roman" panose="02020603050405020304" pitchFamily="18" charset="0"/>
              </a:rPr>
              <a:t>7:00pm – 8:00pm, Thursdays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effectLst/>
                <a:ea typeface="Times New Roman" panose="02020603050405020304" pitchFamily="18" charset="0"/>
              </a:rPr>
              <a:t>Lab:</a:t>
            </a:r>
            <a:r>
              <a:rPr lang="en-US" sz="2000" dirty="0">
                <a:effectLst/>
                <a:ea typeface="Times New Roman" panose="02020603050405020304" pitchFamily="18" charset="0"/>
              </a:rPr>
              <a:t> 6:10-7:00 pm, Thursdays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10101"/>
                </a:solidFill>
                <a:effectLst/>
                <a:ea typeface="Calibri" panose="020F0502020204030204" pitchFamily="34" charset="0"/>
              </a:rPr>
              <a:t>For both Lab and OH, please use the zoom link with passcode: survival</a:t>
            </a:r>
            <a:br>
              <a:rPr lang="en-US" sz="20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u="sng" dirty="0">
                <a:solidFill>
                  <a:srgbClr val="0000FF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https://ucdstats.zoom.us/j/9681353237?pwd=ZzhLRHlhNG92bHFUaHkwM0Fib1pqQT09</a:t>
            </a:r>
            <a:br>
              <a:rPr lang="en-US" sz="20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Meeting ID: 968 135 3237</a:t>
            </a:r>
            <a:endParaRPr lang="en-US" sz="2000" dirty="0">
              <a:effectLst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D8DB31-2FB2-4CA8-AEE4-4B39D30F2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4125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AA3C5-1AD9-4078-92D3-315B595C8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in conducting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4E49A-DA8D-4C9A-8C03-4E983F973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Step 2: develop an analysis plan based on the goals, the design and the type of data</a:t>
            </a:r>
          </a:p>
          <a:p>
            <a:pPr lvl="1"/>
            <a:r>
              <a:rPr lang="en-US" sz="2400" dirty="0"/>
              <a:t>Define survival outcome and censoring (and truncation) mechanism; consider or define</a:t>
            </a:r>
          </a:p>
          <a:p>
            <a:pPr lvl="2"/>
            <a:r>
              <a:rPr lang="en-US" sz="2000" dirty="0"/>
              <a:t>What is the time scale?</a:t>
            </a:r>
          </a:p>
          <a:p>
            <a:pPr lvl="2"/>
            <a:r>
              <a:rPr lang="en-US" sz="2000" dirty="0"/>
              <a:t>What is the time origin? </a:t>
            </a:r>
          </a:p>
          <a:p>
            <a:pPr lvl="2"/>
            <a:r>
              <a:rPr lang="en-US" sz="2000" dirty="0"/>
              <a:t>What is the event of interest (based on the questions)?</a:t>
            </a:r>
          </a:p>
          <a:p>
            <a:pPr lvl="2"/>
            <a:r>
              <a:rPr lang="en-US" sz="2000" dirty="0"/>
              <a:t>What is the censoring (and truncation) mechanism (based on the study design and data collections)?</a:t>
            </a:r>
          </a:p>
          <a:p>
            <a:pPr lvl="2"/>
            <a:endParaRPr lang="en-US" sz="16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14AA19-84D5-4F0B-81BC-A5E07C73F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54369" y="6400800"/>
            <a:ext cx="1905000" cy="457200"/>
          </a:xfrm>
        </p:spPr>
        <p:txBody>
          <a:bodyPr/>
          <a:lstStyle/>
          <a:p>
            <a:fld id="{6BE01D46-CD45-4358-B783-23D7B5182985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0792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AA3C5-1AD9-4078-92D3-315B595C8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in conducting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4E49A-DA8D-4C9A-8C03-4E983F973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Step 3: data check, quality control and data cleaning</a:t>
            </a:r>
          </a:p>
          <a:p>
            <a:pPr lvl="1"/>
            <a:r>
              <a:rPr lang="en-US" sz="2000" dirty="0"/>
              <a:t>Using descriptive statistics and graphics</a:t>
            </a:r>
          </a:p>
          <a:p>
            <a:pPr lvl="1"/>
            <a:r>
              <a:rPr lang="en-US" sz="2000" dirty="0"/>
              <a:t>Continuous variables: means, std, median, interquartile range (IQR) (the third quartile – the first quartile), min, max for continuous</a:t>
            </a:r>
          </a:p>
          <a:p>
            <a:pPr lvl="1"/>
            <a:r>
              <a:rPr lang="en-US" sz="2000" dirty="0"/>
              <a:t>Categorical variables: frequency and % </a:t>
            </a:r>
          </a:p>
          <a:p>
            <a:pPr lvl="1"/>
            <a:r>
              <a:rPr lang="en-US" sz="2000" dirty="0"/>
              <a:t>Survival data: KM curves, mean and median survival time</a:t>
            </a:r>
          </a:p>
          <a:p>
            <a:pPr lvl="1"/>
            <a:r>
              <a:rPr lang="en-US" sz="2000" dirty="0"/>
              <a:t>Compare with data ranges/definitions in data codebook or dictionary to see whether there are discrepancies and/or errors. </a:t>
            </a:r>
          </a:p>
          <a:p>
            <a:pPr lvl="1"/>
            <a:r>
              <a:rPr lang="en-US" sz="2000" dirty="0"/>
              <a:t>Check whether the lowest and highest values are clinically feasible and valid for quality control</a:t>
            </a:r>
          </a:p>
          <a:p>
            <a:pPr lvl="1"/>
            <a:r>
              <a:rPr lang="en-US" sz="2000" dirty="0"/>
              <a:t>Look at missing data rate and pattern, censoring rate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14AA19-84D5-4F0B-81BC-A5E07C73F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54369" y="6400800"/>
            <a:ext cx="1905000" cy="457200"/>
          </a:xfrm>
        </p:spPr>
        <p:txBody>
          <a:bodyPr/>
          <a:lstStyle/>
          <a:p>
            <a:fld id="{6BE01D46-CD45-4358-B783-23D7B5182985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5197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EFD37-C5F1-42A9-AAE8-632C6776A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in conducting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F6FBE-B41B-4AC6-9782-B1FCCD864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Step 4: first look at data, all data and by comparison groups (e.g. treatment) using simple methods and graphics</a:t>
            </a:r>
          </a:p>
          <a:p>
            <a:pPr lvl="1"/>
            <a:r>
              <a:rPr lang="en-US" sz="2000" dirty="0"/>
              <a:t>Gain initial impression about the data and the simple comparison (t test/ANOVA/</a:t>
            </a:r>
            <a:r>
              <a:rPr lang="en-US" sz="2000" dirty="0" err="1"/>
              <a:t>Chisquared</a:t>
            </a:r>
            <a:r>
              <a:rPr lang="en-US" sz="2000" dirty="0"/>
              <a:t>/Fisher’s exact) </a:t>
            </a:r>
          </a:p>
          <a:p>
            <a:pPr lvl="1"/>
            <a:r>
              <a:rPr lang="en-US" sz="2000" dirty="0"/>
              <a:t>Consider whether data transformation is needed</a:t>
            </a:r>
          </a:p>
          <a:p>
            <a:pPr lvl="1"/>
            <a:r>
              <a:rPr lang="en-US" sz="2000" dirty="0"/>
              <a:t>Identify potential outliers (not proper to  exclude them without scientific reasons)</a:t>
            </a:r>
          </a:p>
          <a:p>
            <a:pPr lvl="1"/>
            <a:r>
              <a:rPr lang="en-US" sz="2000" dirty="0" err="1"/>
              <a:t>Logrank</a:t>
            </a:r>
            <a:r>
              <a:rPr lang="en-US" sz="2000" dirty="0"/>
              <a:t> tests for comparing survival curves (categorical predictors)</a:t>
            </a:r>
          </a:p>
          <a:p>
            <a:pPr lvl="1"/>
            <a:r>
              <a:rPr lang="en-US" sz="2000" dirty="0"/>
              <a:t>Cox model on one continuous predictor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8A1E64-56B0-4624-91F2-98E68FC0D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404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Remarks on descriptive statistics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en-US" sz="2400" dirty="0"/>
              <a:t>First, look at your data for potential problems (errors, outliers). Be sure to consider missing data as well as recorded.</a:t>
            </a:r>
          </a:p>
          <a:p>
            <a:pPr marL="609600" indent="-609600">
              <a:lnSpc>
                <a:spcPct val="90000"/>
              </a:lnSpc>
            </a:pPr>
            <a:r>
              <a:rPr lang="en-US" sz="2400" dirty="0"/>
              <a:t>Second, think of how to summarize: “Table 1”.  Basic numerical descriptive summaries.</a:t>
            </a:r>
          </a:p>
          <a:p>
            <a:pPr marL="609600" indent="-609600">
              <a:lnSpc>
                <a:spcPct val="90000"/>
              </a:lnSpc>
            </a:pPr>
            <a:r>
              <a:rPr lang="en-US" sz="2400" dirty="0"/>
              <a:t>Third, look at the picture of the data: what does the picture tell you, and what problems might you have in analysis? </a:t>
            </a:r>
          </a:p>
          <a:p>
            <a:pPr marL="609600" indent="-609600">
              <a:lnSpc>
                <a:spcPct val="90000"/>
              </a:lnSpc>
            </a:pPr>
            <a:r>
              <a:rPr lang="en-US" sz="2400" dirty="0"/>
              <a:t>The simple data description reveals whether there is an interesting difference between comparison groups worthy of further statistical investigation</a:t>
            </a:r>
          </a:p>
          <a:p>
            <a:pPr marL="609600" indent="-609600">
              <a:lnSpc>
                <a:spcPct val="9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961329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41C40-FB05-4D08-B298-CD9517F0C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in conducting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9E322-2AE5-49B5-8FF6-8E5211065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Step 5: model building and interpretation </a:t>
            </a:r>
          </a:p>
          <a:p>
            <a:pPr lvl="1"/>
            <a:r>
              <a:rPr lang="en-US" sz="2400" dirty="0"/>
              <a:t>Select proper analysis methods/models based on both statistical and scientific reasons</a:t>
            </a:r>
          </a:p>
          <a:p>
            <a:pPr lvl="1"/>
            <a:r>
              <a:rPr lang="en-US" sz="2400" dirty="0"/>
              <a:t>What covariates to include in the (Cox) model? interaction terms? Categorical or continuous version of a variable? </a:t>
            </a:r>
          </a:p>
          <a:p>
            <a:pPr lvl="1"/>
            <a:r>
              <a:rPr lang="en-US" sz="2400" dirty="0"/>
              <a:t>Need to be able to interpret your results, e.g. parameter estimates in the Cox model. If it does not make sense scientifically, reconsider your model.</a:t>
            </a:r>
          </a:p>
          <a:p>
            <a:pPr lvl="1"/>
            <a:r>
              <a:rPr lang="en-US" sz="2400" dirty="0"/>
              <a:t>Model diagnostics, especially, the PH assumption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2DDAC7-D46E-4831-A168-46B96C71E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3957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8FCD8-E336-4E4B-B6FB-2BF9EFEA5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in conducting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6EB5D-6D6D-4F45-8AE7-35431864C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Step 6: </a:t>
            </a:r>
            <a:r>
              <a:rPr lang="en-US" dirty="0"/>
              <a:t>interpret results and write a report/paper.</a:t>
            </a:r>
          </a:p>
          <a:p>
            <a:pPr lvl="1"/>
            <a:r>
              <a:rPr lang="en-US" dirty="0"/>
              <a:t>What results to present? </a:t>
            </a:r>
          </a:p>
          <a:p>
            <a:pPr lvl="1"/>
            <a:r>
              <a:rPr lang="en-US" dirty="0"/>
              <a:t>How to present the results? Tables? Figures? </a:t>
            </a:r>
          </a:p>
          <a:p>
            <a:pPr lvl="1"/>
            <a:r>
              <a:rPr lang="en-US" dirty="0"/>
              <a:t>What do they mean? Can they answer your questions? How do they answer your questions?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C78491-D474-4E78-AC2F-3F7AC0358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210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Focus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dirty="0"/>
              <a:t>Confidence bands for the survival function</a:t>
            </a:r>
          </a:p>
          <a:p>
            <a:r>
              <a:rPr lang="en-US" altLang="en-US" sz="2800" dirty="0"/>
              <a:t>Mini review</a:t>
            </a:r>
          </a:p>
          <a:p>
            <a:r>
              <a:rPr lang="en-US" altLang="en-US" sz="2800" dirty="0"/>
              <a:t>Steps in conducting data analysis</a:t>
            </a:r>
          </a:p>
          <a:p>
            <a:r>
              <a:rPr lang="en-US" altLang="en-US" sz="2800" dirty="0"/>
              <a:t>Lab </a:t>
            </a:r>
          </a:p>
          <a:p>
            <a:pPr marL="0" indent="0">
              <a:buNone/>
            </a:pPr>
            <a:endParaRPr lang="en-US" sz="2000" b="0" i="0" u="none" strike="noStrike" baseline="0" dirty="0"/>
          </a:p>
          <a:p>
            <a:pPr marL="0" indent="0">
              <a:buNone/>
            </a:pPr>
            <a:endParaRPr lang="en-US" sz="2400" b="0" i="0" u="none" strike="noStrike" baseline="0" dirty="0"/>
          </a:p>
          <a:p>
            <a:pPr marL="457200" lvl="1" indent="0">
              <a:buNone/>
            </a:pPr>
            <a:r>
              <a:rPr lang="en-US" altLang="en-US" sz="2400" dirty="0"/>
              <a:t> 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BB2ECEC-457C-4AE5-AAE9-1967B8F49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035EA-8BB9-47A3-9832-3B5DC0ABD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/>
              <a:t>Confidence bands for the survival function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60165-55A5-4BA3-B6D3-43188D28F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2400" b="0" i="0" u="none" strike="noStrike" baseline="0" dirty="0"/>
              <a:t>Pointwise confidence intervals for the survival function are valid for a single fixed time point for which inference is made. </a:t>
            </a:r>
          </a:p>
          <a:p>
            <a:r>
              <a:rPr lang="en-US" sz="2400" dirty="0"/>
              <a:t>A (             )*100% </a:t>
            </a:r>
            <a:r>
              <a:rPr lang="en-US" sz="2400" b="0" i="0" u="none" strike="noStrike" baseline="0" dirty="0"/>
              <a:t>confidence bands for a survival function </a:t>
            </a:r>
            <a:r>
              <a:rPr lang="en-US" sz="2400" dirty="0"/>
              <a:t>is an interval defined by two random functions </a:t>
            </a:r>
            <a:r>
              <a:rPr lang="en-US" sz="2400" b="0" u="none" strike="noStrike" baseline="0" dirty="0"/>
              <a:t>L(t) and U(t )</a:t>
            </a:r>
            <a:r>
              <a:rPr lang="en-US" sz="2400" dirty="0"/>
              <a:t> that </a:t>
            </a:r>
            <a:r>
              <a:rPr lang="en-US" sz="2400" b="0" u="none" strike="noStrike" baseline="0" dirty="0"/>
              <a:t>guarantee the survival function falls within the band for all t in [L(t ), U (t )], with the given confidence level. </a:t>
            </a:r>
          </a:p>
          <a:p>
            <a:r>
              <a:rPr lang="en-US" sz="2400" b="0" u="none" strike="noStrike" baseline="0" dirty="0"/>
              <a:t> L(t) and U (t ) </a:t>
            </a:r>
            <a:r>
              <a:rPr lang="en-US" sz="2400" b="0" i="0" u="none" strike="noStrike" baseline="0" dirty="0"/>
              <a:t>are the upper and the lower confidence bands.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7125A2-FFC0-4CB5-B54A-82F7D0F62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7D1716-6F06-40B7-AAEA-0F34EED00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3240007"/>
            <a:ext cx="1146147" cy="37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25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04BA5-5EA7-4618-814C-09D72D419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/>
              <a:t>Confidence bands for the survival function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48A6E-F335-4A0D-ACDC-D7B815DF9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2400" dirty="0"/>
              <a:t>E</a:t>
            </a:r>
            <a:r>
              <a:rPr lang="en-US" sz="2400" b="0" i="0" u="none" strike="noStrike" baseline="0" dirty="0"/>
              <a:t>qual probability </a:t>
            </a:r>
            <a:r>
              <a:rPr lang="en-US" sz="2400" b="0" u="none" strike="noStrike" baseline="0" dirty="0"/>
              <a:t>(EP) </a:t>
            </a:r>
            <a:r>
              <a:rPr lang="en-US" sz="2400" b="0" i="0" u="none" strike="noStrike" baseline="0" dirty="0"/>
              <a:t>bands: provide confidence bounds which are proportional to the pointwise confidence intervals (Nair, 1984). </a:t>
            </a:r>
          </a:p>
          <a:p>
            <a:pPr algn="l"/>
            <a:r>
              <a:rPr lang="en-US" sz="2400" dirty="0"/>
              <a:t>Idea: </a:t>
            </a:r>
          </a:p>
          <a:p>
            <a:pPr lvl="1"/>
            <a:r>
              <a:rPr lang="en-US" sz="2000" b="0" i="0" u="none" strike="noStrike" baseline="0" dirty="0"/>
              <a:t>Pick </a:t>
            </a:r>
            <a:r>
              <a:rPr lang="en-US" sz="2000" b="0" u="none" strike="noStrike" baseline="0" dirty="0" err="1"/>
              <a:t>t_L</a:t>
            </a:r>
            <a:r>
              <a:rPr lang="en-US" sz="2000" b="0" u="none" strike="noStrike" baseline="0" dirty="0"/>
              <a:t> </a:t>
            </a:r>
            <a:r>
              <a:rPr lang="en-US" sz="2000" b="0" i="0" u="none" strike="noStrike" baseline="0" dirty="0"/>
              <a:t>&gt;= </a:t>
            </a:r>
            <a:r>
              <a:rPr lang="en-US" sz="2000" b="0" i="0" u="none" strike="noStrike" baseline="0" dirty="0" err="1"/>
              <a:t>t_min</a:t>
            </a:r>
            <a:r>
              <a:rPr lang="en-US" sz="2000" b="0" i="0" u="none" strike="noStrike" baseline="0" dirty="0"/>
              <a:t> (the smallest observed event time) and </a:t>
            </a:r>
            <a:r>
              <a:rPr lang="en-US" sz="2000" b="0" i="0" u="none" strike="noStrike" baseline="0" dirty="0" err="1"/>
              <a:t>t_U</a:t>
            </a:r>
            <a:r>
              <a:rPr lang="en-US" sz="2000" b="0" i="0" u="none" strike="noStrike" baseline="0" dirty="0"/>
              <a:t> &lt;= </a:t>
            </a:r>
            <a:r>
              <a:rPr lang="en-US" sz="2000" b="0" i="0" u="none" strike="noStrike" baseline="0" dirty="0" err="1"/>
              <a:t>t_max</a:t>
            </a:r>
            <a:r>
              <a:rPr lang="en-US" sz="2000" b="0" i="0" u="none" strike="noStrike" baseline="0" dirty="0"/>
              <a:t>, the largest observed event time, construct a  confidence band for </a:t>
            </a:r>
            <a:r>
              <a:rPr lang="en-US" sz="2000" b="0" i="1" u="none" strike="noStrike" baseline="0" dirty="0"/>
              <a:t>S </a:t>
            </a:r>
            <a:r>
              <a:rPr lang="en-US" sz="2000" b="0" i="0" u="none" strike="noStrike" baseline="0" dirty="0"/>
              <a:t>(</a:t>
            </a:r>
            <a:r>
              <a:rPr lang="en-US" sz="2000" b="0" i="1" u="none" strike="noStrike" baseline="0" dirty="0"/>
              <a:t>t </a:t>
            </a:r>
            <a:r>
              <a:rPr lang="en-US" sz="2000" b="0" i="0" u="none" strike="noStrike" baseline="0" dirty="0"/>
              <a:t>) over the range </a:t>
            </a:r>
            <a:r>
              <a:rPr lang="en-US" sz="2000" b="0" u="none" strike="noStrike" baseline="0" dirty="0"/>
              <a:t>[</a:t>
            </a:r>
            <a:r>
              <a:rPr lang="en-US" sz="2000" b="0" u="none" strike="noStrike" baseline="0" dirty="0" err="1"/>
              <a:t>t_L</a:t>
            </a:r>
            <a:r>
              <a:rPr lang="en-US" sz="2000" b="0" u="none" strike="noStrike" baseline="0" dirty="0"/>
              <a:t>, </a:t>
            </a:r>
            <a:r>
              <a:rPr lang="en-US" sz="2000" b="0" u="none" strike="noStrike" baseline="0" dirty="0" err="1"/>
              <a:t>t_U</a:t>
            </a:r>
            <a:r>
              <a:rPr lang="en-US" sz="2000" b="0" u="none" strike="noStrike" baseline="0" dirty="0"/>
              <a:t>]</a:t>
            </a:r>
          </a:p>
          <a:p>
            <a:pPr lvl="1"/>
            <a:r>
              <a:rPr lang="en-US" sz="2000" i="0" dirty="0"/>
              <a:t>Calculate </a:t>
            </a:r>
            <a:r>
              <a:rPr lang="en-US" sz="2000" i="0" dirty="0" err="1"/>
              <a:t>a_L</a:t>
            </a:r>
            <a:r>
              <a:rPr lang="en-US" sz="2000" i="0" dirty="0"/>
              <a:t> and </a:t>
            </a:r>
            <a:r>
              <a:rPr lang="en-US" sz="2000" i="0" dirty="0" err="1"/>
              <a:t>a_U</a:t>
            </a:r>
            <a:r>
              <a:rPr lang="en-US" sz="2000" i="0" dirty="0"/>
              <a:t> using formula 4.4.1, and                  f</a:t>
            </a:r>
            <a:r>
              <a:rPr lang="en-US" sz="2000" b="0" i="0" u="none" strike="noStrike" baseline="0" dirty="0"/>
              <a:t>ind a confidence coefficient,                     from Table C.3a in Appendix C in KM, and apply the formula 4.4.2 – 4.4.4.</a:t>
            </a:r>
          </a:p>
          <a:p>
            <a:pPr algn="l"/>
            <a:r>
              <a:rPr lang="en-US" sz="2400" dirty="0"/>
              <a:t>T</a:t>
            </a:r>
            <a:r>
              <a:rPr lang="en-US" sz="2400" b="0" i="0" u="none" strike="noStrike" baseline="0" dirty="0"/>
              <a:t>hree bands: the linear bands, the log-transformed bands, and the arcsine-square root transformed bands. </a:t>
            </a: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61748F-FCA9-495B-9C48-2377DC51A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39032F-4CFC-470E-8379-810E2FABE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4953000"/>
            <a:ext cx="1481199" cy="33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570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5116B-3E0D-427F-81ED-FAED8315D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/>
              <a:t>Confidence bands for the survival function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AE576-25B8-4DFB-8F76-FB6D6B330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2400" b="0" i="0" u="none" strike="noStrike" baseline="0" dirty="0"/>
              <a:t>Confidence bands by Hall and </a:t>
            </a:r>
            <a:r>
              <a:rPr lang="en-US" sz="2400" b="0" i="0" u="none" strike="noStrike" baseline="0" dirty="0" err="1"/>
              <a:t>Wellner</a:t>
            </a:r>
            <a:r>
              <a:rPr lang="en-US" sz="2400" b="0" i="0" u="none" strike="noStrike" baseline="0" dirty="0"/>
              <a:t> (1980): not proportional to the pointwise confidence bounds. </a:t>
            </a:r>
          </a:p>
          <a:p>
            <a:r>
              <a:rPr lang="en-US" sz="2400" b="0" i="0" u="none" strike="noStrike" baseline="0" dirty="0"/>
              <a:t>A lower limit, </a:t>
            </a:r>
            <a:r>
              <a:rPr lang="en-US" sz="2400" b="0" u="none" strike="noStrike" baseline="0" dirty="0" err="1"/>
              <a:t>t_L</a:t>
            </a:r>
            <a:r>
              <a:rPr lang="en-US" sz="2400" b="0" i="0" u="none" strike="noStrike" baseline="0" dirty="0"/>
              <a:t>, of zero is allowed.</a:t>
            </a:r>
          </a:p>
          <a:p>
            <a:r>
              <a:rPr lang="en-US" sz="2400" b="0" i="0" u="none" strike="noStrike" baseline="0" dirty="0"/>
              <a:t>To construct a </a:t>
            </a:r>
            <a:r>
              <a:rPr lang="en-US" sz="2400" dirty="0"/>
              <a:t>(             )*100% </a:t>
            </a:r>
            <a:r>
              <a:rPr lang="en-US" sz="2400" b="0" i="0" u="none" strike="noStrike" baseline="0" dirty="0"/>
              <a:t>confidence band for </a:t>
            </a:r>
            <a:r>
              <a:rPr lang="en-US" sz="2400" b="0" i="1" u="none" strike="noStrike" baseline="0" dirty="0"/>
              <a:t>S </a:t>
            </a:r>
            <a:r>
              <a:rPr lang="en-US" sz="2400" b="0" i="0" u="none" strike="noStrike" baseline="0" dirty="0"/>
              <a:t>(</a:t>
            </a:r>
            <a:r>
              <a:rPr lang="en-US" sz="2400" b="0" i="1" u="none" strike="noStrike" baseline="0" dirty="0"/>
              <a:t>t </a:t>
            </a:r>
            <a:r>
              <a:rPr lang="en-US" sz="2400" b="0" i="0" u="none" strike="noStrike" baseline="0" dirty="0"/>
              <a:t>) over the region </a:t>
            </a:r>
            <a:r>
              <a:rPr lang="en-US" sz="2400" b="0" u="none" strike="noStrike" baseline="0" dirty="0"/>
              <a:t>[</a:t>
            </a:r>
            <a:r>
              <a:rPr lang="en-US" sz="2400" b="0" u="none" strike="noStrike" baseline="0" dirty="0" err="1"/>
              <a:t>t_L</a:t>
            </a:r>
            <a:r>
              <a:rPr lang="en-US" sz="2400" b="0" u="none" strike="noStrike" baseline="0" dirty="0"/>
              <a:t>, </a:t>
            </a:r>
            <a:r>
              <a:rPr lang="en-US" sz="2400" b="0" u="none" strike="noStrike" baseline="0" dirty="0" err="1"/>
              <a:t>t_U</a:t>
            </a:r>
            <a:r>
              <a:rPr lang="en-US" sz="2400" b="0" u="none" strike="noStrike" baseline="0" dirty="0"/>
              <a:t>],  find the appropriate confidence coefficient k (</a:t>
            </a:r>
            <a:r>
              <a:rPr lang="en-US" sz="2400" b="0" u="none" strike="noStrike" baseline="0" dirty="0" err="1"/>
              <a:t>a_L</a:t>
            </a:r>
            <a:r>
              <a:rPr lang="en-US" sz="2400" b="0" u="none" strike="noStrike" baseline="0" dirty="0"/>
              <a:t>, </a:t>
            </a:r>
            <a:r>
              <a:rPr lang="en-US" sz="2400" b="0" u="none" strike="noStrike" baseline="0" dirty="0" err="1"/>
              <a:t>a_U</a:t>
            </a:r>
            <a:r>
              <a:rPr lang="en-US" sz="2400" b="0" u="none" strike="noStrike" baseline="0" dirty="0"/>
              <a:t>), </a:t>
            </a:r>
            <a:r>
              <a:rPr lang="en-US" sz="2400" b="0" i="0" u="none" strike="noStrike" baseline="0" dirty="0"/>
              <a:t>from Table C.4 of Appendix C in KM, , and apply the formula 4.4.5 – 4.4.7.</a:t>
            </a:r>
          </a:p>
          <a:p>
            <a:r>
              <a:rPr lang="en-US" sz="2400" dirty="0"/>
              <a:t>T</a:t>
            </a:r>
            <a:r>
              <a:rPr lang="en-US" sz="2400" b="0" i="0" u="none" strike="noStrike" baseline="0" dirty="0"/>
              <a:t>hree bands: the linear bands, the log-transformed bands, and the arcsine-square root transformed bands. </a:t>
            </a:r>
            <a:endParaRPr lang="en-US" sz="2400" dirty="0"/>
          </a:p>
          <a:p>
            <a:pPr algn="l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E5B667-BB2A-4823-8399-E1D796C5B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D0B376-26A8-4736-B46D-545F739BC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4767" y="3276600"/>
            <a:ext cx="1146147" cy="384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078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889C9-E57C-4EB3-95CE-8F23A2AD1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D368C-89CE-449A-99C8-03FE0E636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Mini review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ED5039-3A09-460E-9C06-9E0E4B767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608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78C24-4722-4575-8977-42A26E721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survival data?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76DA7-1360-4C55-947A-40C05D9FF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key difference from other type of data?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65F170-2F46-4F18-ABA0-B9DFAF214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1D46-CD45-4358-B783-23D7B518298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886017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18432</TotalTime>
  <Words>2186</Words>
  <Application>Microsoft Office PowerPoint</Application>
  <PresentationFormat>On-screen Show (4:3)</PresentationFormat>
  <Paragraphs>206</Paragraphs>
  <Slides>35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Helvetica</vt:lpstr>
      <vt:lpstr>Tahoma</vt:lpstr>
      <vt:lpstr>Wingdings</vt:lpstr>
      <vt:lpstr>Blends</vt:lpstr>
      <vt:lpstr>Equation</vt:lpstr>
      <vt:lpstr>STA/BST 222 Survival Analysis    Lecture 9  </vt:lpstr>
      <vt:lpstr>  How to contact me </vt:lpstr>
      <vt:lpstr>How to contact TA</vt:lpstr>
      <vt:lpstr>Focus</vt:lpstr>
      <vt:lpstr>Confidence bands for the survival function</vt:lpstr>
      <vt:lpstr>Confidence bands for the survival function</vt:lpstr>
      <vt:lpstr>Confidence bands for the survival function</vt:lpstr>
      <vt:lpstr>PowerPoint Presentation</vt:lpstr>
      <vt:lpstr>What is survival data?</vt:lpstr>
      <vt:lpstr>What’s survival data?</vt:lpstr>
      <vt:lpstr>Censoring and truncation</vt:lpstr>
      <vt:lpstr>Censoring and truncation</vt:lpstr>
      <vt:lpstr>Censoring</vt:lpstr>
      <vt:lpstr>Typical Censoring Mechanisms</vt:lpstr>
      <vt:lpstr>Survival analysis</vt:lpstr>
      <vt:lpstr>How to describe survival data</vt:lpstr>
      <vt:lpstr>How to describe survival data?</vt:lpstr>
      <vt:lpstr>Relationship between survivor and hazard functions</vt:lpstr>
      <vt:lpstr>Likelihood function</vt:lpstr>
      <vt:lpstr>Likelihood Construction </vt:lpstr>
      <vt:lpstr>Nonparametric methods for estimating survival function</vt:lpstr>
      <vt:lpstr>Kaplan-Meier vs. Nelson Aalen</vt:lpstr>
      <vt:lpstr>Confidence interval vs confidence bands</vt:lpstr>
      <vt:lpstr>CI vs CB</vt:lpstr>
      <vt:lpstr>CI and CB</vt:lpstr>
      <vt:lpstr>Some theory</vt:lpstr>
      <vt:lpstr>PowerPoint Presentation</vt:lpstr>
      <vt:lpstr>Steps in conducting data analysis</vt:lpstr>
      <vt:lpstr>Example: WHI Dietary Modification trial </vt:lpstr>
      <vt:lpstr>Steps in conducting data analysis</vt:lpstr>
      <vt:lpstr>Steps in conducting data analysis</vt:lpstr>
      <vt:lpstr>Steps in conducting data analysis</vt:lpstr>
      <vt:lpstr>Remarks on descriptive statistics</vt:lpstr>
      <vt:lpstr>Steps in conducting data analysis</vt:lpstr>
      <vt:lpstr>Steps in conducting data analysis</vt:lpstr>
    </vt:vector>
  </TitlesOfParts>
  <Company>som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EPP 246 Clinical Biostatistics Overview</dc:title>
  <dc:creator>Lihong</dc:creator>
  <cp:lastModifiedBy>Lihong Qi</cp:lastModifiedBy>
  <cp:revision>1062</cp:revision>
  <dcterms:created xsi:type="dcterms:W3CDTF">2006-12-28T23:57:12Z</dcterms:created>
  <dcterms:modified xsi:type="dcterms:W3CDTF">2020-10-30T02:32:50Z</dcterms:modified>
</cp:coreProperties>
</file>