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1" r:id="rId6"/>
    <p:sldId id="265" r:id="rId7"/>
    <p:sldId id="260" r:id="rId8"/>
    <p:sldId id="266" r:id="rId9"/>
    <p:sldId id="273" r:id="rId10"/>
    <p:sldId id="274" r:id="rId11"/>
    <p:sldId id="272" r:id="rId12"/>
    <p:sldId id="275" r:id="rId13"/>
    <p:sldId id="276" r:id="rId14"/>
    <p:sldId id="277" r:id="rId15"/>
    <p:sldId id="278"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丶 Vincennes" initials="丶"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63.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255520"/>
            <a:ext cx="12192000" cy="287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2130361" y="2607330"/>
            <a:ext cx="7931277" cy="1198880"/>
          </a:xfrm>
          <a:prstGeom prst="rect">
            <a:avLst/>
          </a:prstGeom>
          <a:noFill/>
        </p:spPr>
        <p:txBody>
          <a:bodyPr wrap="square" rtlCol="0">
            <a:spAutoFit/>
          </a:bodyPr>
          <a:lstStyle/>
          <a:p>
            <a:pPr algn="ctr" fontAlgn="base"/>
            <a:r>
              <a:rPr lang="en-US" altLang="zh-CN" sz="3600" b="1" dirty="0">
                <a:solidFill>
                  <a:schemeClr val="bg1"/>
                </a:solidFill>
                <a:latin typeface="Times New Roman" panose="02020603050405020304" pitchFamily="18" charset="0"/>
                <a:cs typeface="Times New Roman" panose="02020603050405020304" pitchFamily="18" charset="0"/>
              </a:rPr>
              <a:t>基于多视角综合注意力的不规则临床时间序列深度表征学习</a:t>
            </a:r>
            <a:endParaRPr lang="en-US" altLang="zh-CN" sz="3600" b="1" dirty="0">
              <a:solidFill>
                <a:schemeClr val="bg1"/>
              </a:solidFill>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6949896" y="4103203"/>
            <a:ext cx="3204920" cy="368300"/>
            <a:chOff x="7639812" y="4242815"/>
            <a:chExt cx="4273226" cy="491067"/>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39812" y="4242816"/>
              <a:ext cx="397764" cy="397764"/>
            </a:xfrm>
            <a:prstGeom prst="rect">
              <a:avLst/>
            </a:prstGeom>
          </p:spPr>
        </p:pic>
        <p:sp>
          <p:nvSpPr>
            <p:cNvPr id="10" name="文本框 9"/>
            <p:cNvSpPr txBox="1"/>
            <p:nvPr/>
          </p:nvSpPr>
          <p:spPr>
            <a:xfrm>
              <a:off x="8037573" y="4242815"/>
              <a:ext cx="3875465" cy="491067"/>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汇报</a:t>
              </a:r>
              <a:r>
                <a:rPr lang="zh-CN" altLang="en-US" dirty="0" smtClean="0">
                  <a:solidFill>
                    <a:schemeClr val="bg1"/>
                  </a:solidFill>
                  <a:latin typeface="黑体" panose="02010609060101010101" pitchFamily="49" charset="-122"/>
                  <a:ea typeface="黑体" panose="02010609060101010101" pitchFamily="49" charset="-122"/>
                </a:rPr>
                <a:t>时间</a:t>
              </a:r>
              <a:r>
                <a:rPr lang="zh-CN" altLang="en-US" dirty="0">
                  <a:solidFill>
                    <a:schemeClr val="bg1"/>
                  </a:solidFill>
                  <a:latin typeface="黑体" panose="02010609060101010101" pitchFamily="49" charset="-122"/>
                  <a:ea typeface="黑体" panose="02010609060101010101" pitchFamily="49" charset="-122"/>
                </a:rPr>
                <a:t>：</a:t>
              </a:r>
              <a:r>
                <a:rPr lang="en-US" altLang="zh-CN" dirty="0" smtClean="0">
                  <a:solidFill>
                    <a:schemeClr val="bg1"/>
                  </a:solidFill>
                  <a:latin typeface="黑体" panose="02010609060101010101" pitchFamily="49" charset="-122"/>
                  <a:ea typeface="黑体" panose="02010609060101010101" pitchFamily="49" charset="-122"/>
                </a:rPr>
                <a:t>2024.2.26</a:t>
              </a:r>
              <a:endParaRPr lang="zh-CN" altLang="en-US"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3041645" y="4123968"/>
            <a:ext cx="2438535" cy="368300"/>
            <a:chOff x="3358144" y="5322164"/>
            <a:chExt cx="3251381" cy="491067"/>
          </a:xfrm>
        </p:grpSpPr>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8144" y="5387319"/>
              <a:ext cx="439560" cy="399601"/>
            </a:xfrm>
            <a:prstGeom prst="rect">
              <a:avLst/>
            </a:prstGeom>
          </p:spPr>
        </p:pic>
        <p:sp>
          <p:nvSpPr>
            <p:cNvPr id="13" name="文本框 12"/>
            <p:cNvSpPr txBox="1"/>
            <p:nvPr/>
          </p:nvSpPr>
          <p:spPr>
            <a:xfrm>
              <a:off x="3814299" y="5322164"/>
              <a:ext cx="2795226" cy="491067"/>
            </a:xfrm>
            <a:prstGeom prst="rect">
              <a:avLst/>
            </a:prstGeom>
            <a:noFill/>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汇报人：邹昌源</a:t>
              </a:r>
              <a:r>
                <a:rPr lang="en-US" altLang="zh-CN" dirty="0" smtClean="0">
                  <a:solidFill>
                    <a:schemeClr val="bg1"/>
                  </a:solidFill>
                  <a:latin typeface="黑体" panose="02010609060101010101" pitchFamily="49" charset="-122"/>
                  <a:ea typeface="黑体" panose="02010609060101010101" pitchFamily="49" charset="-122"/>
                </a:rPr>
                <a:t>          </a:t>
              </a:r>
              <a:endParaRPr lang="en-US" altLang="zh-CN" dirty="0" smtClean="0">
                <a:solidFill>
                  <a:schemeClr val="bg1"/>
                </a:solidFill>
                <a:latin typeface="黑体" panose="02010609060101010101" pitchFamily="49" charset="-122"/>
                <a:ea typeface="黑体" panose="02010609060101010101" pitchFamily="49"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095" y="850900"/>
            <a:ext cx="9918065" cy="1008380"/>
          </a:xfrm>
          <a:prstGeom prst="rect">
            <a:avLst/>
          </a:prstGeom>
        </p:spPr>
      </p:pic>
    </p:spTree>
  </p:cSld>
  <p:clrMapOvr>
    <a:masterClrMapping/>
  </p:clrMapOvr>
  <p:transition spd="slow">
    <p:strips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364490"/>
            <a:ext cx="12192635" cy="779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800"/>
              <a:t>6.</a:t>
            </a:r>
            <a:r>
              <a:rPr lang="zh-CN" altLang="en-US" sz="2800"/>
              <a:t>实验结果</a:t>
            </a:r>
            <a:endParaRPr lang="zh-CN" altLang="en-US" sz="2800"/>
          </a:p>
        </p:txBody>
      </p:sp>
      <p:pic>
        <p:nvPicPr>
          <p:cNvPr id="3" name="图片 2"/>
          <p:cNvPicPr>
            <a:picLocks noChangeAspect="1"/>
          </p:cNvPicPr>
          <p:nvPr/>
        </p:nvPicPr>
        <p:blipFill>
          <a:blip r:embed="rId1"/>
          <a:stretch>
            <a:fillRect/>
          </a:stretch>
        </p:blipFill>
        <p:spPr>
          <a:xfrm>
            <a:off x="0" y="1143635"/>
            <a:ext cx="11609070" cy="3181985"/>
          </a:xfrm>
          <a:prstGeom prst="rect">
            <a:avLst/>
          </a:prstGeom>
        </p:spPr>
      </p:pic>
      <p:pic>
        <p:nvPicPr>
          <p:cNvPr id="6" name="图片 5"/>
          <p:cNvPicPr>
            <a:picLocks noChangeAspect="1"/>
          </p:cNvPicPr>
          <p:nvPr/>
        </p:nvPicPr>
        <p:blipFill>
          <a:blip r:embed="rId2"/>
          <a:stretch>
            <a:fillRect/>
          </a:stretch>
        </p:blipFill>
        <p:spPr>
          <a:xfrm>
            <a:off x="287655" y="4367530"/>
            <a:ext cx="11616690" cy="24676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364490"/>
            <a:ext cx="12192635" cy="779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800"/>
              <a:t>6.</a:t>
            </a:r>
            <a:r>
              <a:rPr lang="zh-CN" altLang="en-US" sz="2800"/>
              <a:t>实验结果</a:t>
            </a:r>
            <a:endParaRPr lang="zh-CN" altLang="en-US" sz="2800"/>
          </a:p>
        </p:txBody>
      </p:sp>
      <p:pic>
        <p:nvPicPr>
          <p:cNvPr id="2" name="图片 1"/>
          <p:cNvPicPr>
            <a:picLocks noChangeAspect="1"/>
          </p:cNvPicPr>
          <p:nvPr/>
        </p:nvPicPr>
        <p:blipFill>
          <a:blip r:embed="rId1"/>
          <a:stretch>
            <a:fillRect/>
          </a:stretch>
        </p:blipFill>
        <p:spPr>
          <a:xfrm>
            <a:off x="94615" y="1254760"/>
            <a:ext cx="12054840" cy="1942465"/>
          </a:xfrm>
          <a:prstGeom prst="rect">
            <a:avLst/>
          </a:prstGeom>
        </p:spPr>
      </p:pic>
      <p:pic>
        <p:nvPicPr>
          <p:cNvPr id="3" name="图片 2"/>
          <p:cNvPicPr>
            <a:picLocks noChangeAspect="1"/>
          </p:cNvPicPr>
          <p:nvPr/>
        </p:nvPicPr>
        <p:blipFill>
          <a:blip r:embed="rId2"/>
          <a:stretch>
            <a:fillRect/>
          </a:stretch>
        </p:blipFill>
        <p:spPr>
          <a:xfrm>
            <a:off x="94615" y="3806190"/>
            <a:ext cx="11969115" cy="2022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364490"/>
            <a:ext cx="12192635" cy="779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800"/>
              <a:t>7.</a:t>
            </a:r>
            <a:r>
              <a:rPr lang="zh-CN" altLang="en-US" sz="2800"/>
              <a:t>结论</a:t>
            </a:r>
            <a:endParaRPr lang="zh-CN" altLang="en-US" sz="2800"/>
          </a:p>
        </p:txBody>
      </p:sp>
      <p:sp>
        <p:nvSpPr>
          <p:cNvPr id="2" name="文本框 1"/>
          <p:cNvSpPr txBox="1"/>
          <p:nvPr/>
        </p:nvSpPr>
        <p:spPr>
          <a:xfrm>
            <a:off x="0" y="1143000"/>
            <a:ext cx="12192635" cy="5715000"/>
          </a:xfrm>
          <a:prstGeom prst="rect">
            <a:avLst/>
          </a:prstGeom>
          <a:noFill/>
        </p:spPr>
        <p:txBody>
          <a:bodyPr wrap="square" rtlCol="0">
            <a:noAutofit/>
          </a:bodyPr>
          <a:p>
            <a:r>
              <a:rPr lang="zh-CN" altLang="en-US" sz="2400"/>
              <a:t>在这项工作中，提出了一种利用无imputation的自</a:t>
            </a:r>
            <a:endParaRPr lang="zh-CN" altLang="en-US" sz="2400"/>
          </a:p>
          <a:p>
            <a:r>
              <a:rPr lang="zh-CN" altLang="en-US" sz="2400"/>
              <a:t>注意机制，从不规则多变量时间序列数据中直接学习多视</a:t>
            </a:r>
            <a:endParaRPr lang="zh-CN" altLang="en-US" sz="2400"/>
          </a:p>
          <a:p>
            <a:r>
              <a:rPr lang="zh-CN" altLang="en-US" sz="2400"/>
              <a:t>图特征的集成表示的方法。具体而言，我们设计了一种新</a:t>
            </a:r>
            <a:endParaRPr lang="zh-CN" altLang="en-US" sz="2400"/>
          </a:p>
          <a:p>
            <a:r>
              <a:rPr lang="zh-CN" altLang="en-US" sz="2400"/>
              <a:t>颖的多积分注意模块(MIAM)，通过集成misingindicators和</a:t>
            </a:r>
            <a:endParaRPr lang="zh-CN" altLang="en-US" sz="2400"/>
          </a:p>
          <a:p>
            <a:r>
              <a:rPr lang="zh-CN" altLang="en-US" sz="2400"/>
              <a:t>timeintervals来提取复杂的缺失模式，并通过一个自注意块</a:t>
            </a:r>
            <a:endParaRPr lang="zh-CN" altLang="en-US" sz="2400"/>
          </a:p>
          <a:p>
            <a:r>
              <a:rPr lang="zh-CN" altLang="en-US" sz="2400"/>
              <a:t>进一步将表征空间中的观察模式和缺失模式结合起来。此</a:t>
            </a:r>
            <a:endParaRPr lang="zh-CN" altLang="en-US" sz="2400"/>
          </a:p>
          <a:p>
            <a:r>
              <a:rPr lang="zh-CN" altLang="en-US" sz="2400"/>
              <a:t>外，我们构建了一个基于注意力的解码器作为缺失值输入</a:t>
            </a:r>
            <a:endParaRPr lang="zh-CN" altLang="en-US" sz="2400"/>
          </a:p>
          <a:p>
            <a:r>
              <a:rPr lang="zh-CN" altLang="en-US" sz="2400"/>
              <a:t>器，有助于增强对多视图观察之间相互关系的表示学习;该</a:t>
            </a:r>
            <a:endParaRPr lang="zh-CN" altLang="en-US" sz="2400"/>
          </a:p>
          <a:p>
            <a:r>
              <a:rPr lang="zh-CN" altLang="en-US" sz="2400"/>
              <a:t>输入器仅在训练阶段运行。我们在MIMIC-III和PhysioNet</a:t>
            </a:r>
            <a:endParaRPr lang="zh-CN" altLang="en-US" sz="2400"/>
          </a:p>
          <a:p>
            <a:r>
              <a:rPr lang="zh-CN" altLang="en-US" sz="2400"/>
              <a:t>挑战2012的公共数据集上验证了我们的方法在三个下游任</a:t>
            </a:r>
            <a:endParaRPr lang="zh-CN" altLang="en-US" sz="2400"/>
          </a:p>
          <a:p>
            <a:r>
              <a:rPr lang="zh-CN" altLang="en-US" sz="2400"/>
              <a:t>务(即预测住院死亡率、LOS预测和表型)中的有效性，并</a:t>
            </a:r>
            <a:endParaRPr lang="zh-CN" altLang="en-US" sz="2400"/>
          </a:p>
          <a:p>
            <a:r>
              <a:rPr lang="zh-CN" altLang="en-US" sz="2400"/>
              <a:t>将其性能与SOTA方法进行了比较;该方法优于SOTA方法。</a:t>
            </a:r>
            <a:endParaRPr lang="zh-CN" altLang="en-US" sz="2400"/>
          </a:p>
          <a:p>
            <a:r>
              <a:rPr lang="zh-CN" altLang="en-US" sz="2400"/>
              <a:t>此外，我们通过将LRP应用于学习模型来识别信息观测值</a:t>
            </a:r>
            <a:endParaRPr lang="zh-CN" altLang="en-US" sz="2400"/>
          </a:p>
          <a:p>
            <a:r>
              <a:rPr lang="zh-CN" altLang="en-US" sz="2400"/>
              <a:t>和时间点</a:t>
            </a:r>
            <a:r>
              <a:rPr lang="zh-CN" altLang="en-US"/>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2355215"/>
            <a:ext cx="12192000" cy="4168775"/>
          </a:xfrm>
          <a:prstGeom prst="rect">
            <a:avLst/>
          </a:prstGeom>
          <a:noFill/>
        </p:spPr>
        <p:txBody>
          <a:bodyPr wrap="square" rtlCol="0" anchor="t">
            <a:noAutofit/>
          </a:bodyPr>
          <a:p>
            <a:pPr algn="ctr"/>
            <a:r>
              <a:rPr lang="en-US" altLang="zh-CN" sz="7200" dirty="0">
                <a:solidFill>
                  <a:srgbClr val="4472C4"/>
                </a:solidFill>
                <a:latin typeface="Arial Rounded MT Bold" panose="020F0704030504030204" pitchFamily="34" charset="0"/>
                <a:ea typeface="黑体" panose="02010609060101010101" pitchFamily="49" charset="-122"/>
                <a:sym typeface="+mn-ea"/>
              </a:rPr>
              <a:t>THANK YOU</a:t>
            </a:r>
            <a:endParaRPr lang="en-US" altLang="zh-CN" sz="7200" dirty="0">
              <a:solidFill>
                <a:srgbClr val="4472C4"/>
              </a:solidFill>
              <a:latin typeface="Arial Rounded MT Bold" panose="020F0704030504030204" pitchFamily="34" charset="0"/>
              <a:ea typeface="黑体" panose="02010609060101010101" pitchFamily="49"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637540"/>
            <a:ext cx="12192635" cy="779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39070" y="761365"/>
            <a:ext cx="1764665" cy="531495"/>
          </a:xfrm>
          <a:prstGeom prst="rect">
            <a:avLst/>
          </a:prstGeom>
        </p:spPr>
      </p:pic>
      <p:sp>
        <p:nvSpPr>
          <p:cNvPr id="5" name="文本框 4"/>
          <p:cNvSpPr txBox="1"/>
          <p:nvPr/>
        </p:nvSpPr>
        <p:spPr>
          <a:xfrm>
            <a:off x="267335" y="770890"/>
            <a:ext cx="4064000" cy="521970"/>
          </a:xfrm>
          <a:prstGeom prst="rect">
            <a:avLst/>
          </a:prstGeom>
          <a:noFill/>
        </p:spPr>
        <p:txBody>
          <a:bodyPr wrap="square" rtlCol="0">
            <a:spAutoFit/>
          </a:bodyPr>
          <a:p>
            <a:r>
              <a:rPr lang="zh-CN" altLang="en-US" sz="2800" b="1">
                <a:ln w="9525" cmpd="sng">
                  <a:solidFill>
                    <a:schemeClr val="accent1"/>
                  </a:solidFill>
                  <a:prstDash val="solid"/>
                </a:ln>
                <a:solidFill>
                  <a:srgbClr val="70AD47">
                    <a:tint val="1000"/>
                  </a:srgbClr>
                </a:solidFill>
                <a:effectLst>
                  <a:glow rad="38100">
                    <a:schemeClr val="accent1">
                      <a:alpha val="40000"/>
                    </a:schemeClr>
                  </a:glow>
                </a:effectLst>
              </a:rPr>
              <a:t>研究背景</a:t>
            </a:r>
            <a:endParaRPr lang="zh-CN" altLang="en-US" sz="28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 name="文本框 6"/>
          <p:cNvSpPr txBox="1"/>
          <p:nvPr/>
        </p:nvSpPr>
        <p:spPr>
          <a:xfrm>
            <a:off x="4730750" y="2334895"/>
            <a:ext cx="7372985" cy="4542155"/>
          </a:xfrm>
          <a:prstGeom prst="rect">
            <a:avLst/>
          </a:prstGeom>
          <a:noFill/>
        </p:spPr>
        <p:txBody>
          <a:bodyPr wrap="square" rtlCol="0">
            <a:noAutofit/>
          </a:bodyPr>
          <a:p>
            <a:r>
              <a:rPr lang="zh-CN" altLang="en-US" sz="2400"/>
              <a:t>电子健康记录(EHR)代表了患者健康数据的集合</a:t>
            </a:r>
            <a:endParaRPr lang="zh-CN" altLang="en-US" sz="2400"/>
          </a:p>
          <a:p>
            <a:endParaRPr lang="zh-CN" altLang="en-US" sz="2400"/>
          </a:p>
          <a:p>
            <a:endParaRPr lang="zh-CN" altLang="en-US" sz="2400"/>
          </a:p>
          <a:p>
            <a:endParaRPr lang="zh-CN" altLang="en-US" sz="2400"/>
          </a:p>
          <a:p>
            <a:r>
              <a:rPr lang="zh-CN" altLang="en-US" sz="2400"/>
              <a:t>学习适当的EHR表示对于许多深度学习模型来说是具有挑战性的，因为EHR是不规则采样的;特别是，观察值是在不同的时间点测量的，这取决于测量类型、患者的健康状况和临床工作人员的可用性。由于观测的数量不同并且缺乏跨数据的时间一致性，因此无法应用假设固定维特征空间的机器学习模型</a:t>
            </a:r>
            <a:r>
              <a:rPr lang="zh-CN" altLang="en-US" sz="2000"/>
              <a:t>。</a:t>
            </a:r>
            <a:endParaRPr lang="zh-CN" altLang="en-US" sz="2000"/>
          </a:p>
        </p:txBody>
      </p:sp>
      <p:pic>
        <p:nvPicPr>
          <p:cNvPr id="2" name="图片 1"/>
          <p:cNvPicPr>
            <a:picLocks noChangeAspect="1"/>
          </p:cNvPicPr>
          <p:nvPr/>
        </p:nvPicPr>
        <p:blipFill>
          <a:blip r:embed="rId2"/>
          <a:stretch>
            <a:fillRect/>
          </a:stretch>
        </p:blipFill>
        <p:spPr>
          <a:xfrm>
            <a:off x="2756535" y="1543050"/>
            <a:ext cx="6536690" cy="791845"/>
          </a:xfrm>
          <a:prstGeom prst="rect">
            <a:avLst/>
          </a:prstGeom>
        </p:spPr>
      </p:pic>
      <p:pic>
        <p:nvPicPr>
          <p:cNvPr id="3" name="图片 2"/>
          <p:cNvPicPr>
            <a:picLocks noChangeAspect="1"/>
          </p:cNvPicPr>
          <p:nvPr/>
        </p:nvPicPr>
        <p:blipFill>
          <a:blip r:embed="rId3"/>
          <a:stretch>
            <a:fillRect/>
          </a:stretch>
        </p:blipFill>
        <p:spPr>
          <a:xfrm>
            <a:off x="0" y="2334895"/>
            <a:ext cx="4650105" cy="4079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57250"/>
            <a:ext cx="12192000" cy="888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09075" y="897890"/>
            <a:ext cx="2722245" cy="819785"/>
          </a:xfrm>
          <a:prstGeom prst="rect">
            <a:avLst/>
          </a:prstGeom>
        </p:spPr>
      </p:pic>
      <p:sp>
        <p:nvSpPr>
          <p:cNvPr id="11" name="文本框 10"/>
          <p:cNvSpPr txBox="1"/>
          <p:nvPr/>
        </p:nvSpPr>
        <p:spPr>
          <a:xfrm>
            <a:off x="0" y="1026795"/>
            <a:ext cx="6345555" cy="481330"/>
          </a:xfrm>
          <a:prstGeom prst="rect">
            <a:avLst/>
          </a:prstGeom>
          <a:noFill/>
        </p:spPr>
        <p:txBody>
          <a:bodyPr wrap="square" rtlCol="0">
            <a:noAutofit/>
          </a:bodyPr>
          <a:lstStyle/>
          <a:p>
            <a:r>
              <a:rPr lang="en-US" altLang="zh-CN" sz="3600" b="1" dirty="0">
                <a:solidFill>
                  <a:schemeClr val="bg1"/>
                </a:solidFill>
                <a:latin typeface="黑体" panose="02010609060101010101" pitchFamily="49" charset="-122"/>
                <a:ea typeface="黑体" panose="02010609060101010101" pitchFamily="49" charset="-122"/>
              </a:rPr>
              <a:t>2.</a:t>
            </a:r>
            <a:r>
              <a:rPr lang="zh-CN" altLang="en-US" sz="3600" b="1" dirty="0">
                <a:solidFill>
                  <a:schemeClr val="bg1"/>
                </a:solidFill>
                <a:latin typeface="黑体" panose="02010609060101010101" pitchFamily="49" charset="-122"/>
                <a:ea typeface="黑体" panose="02010609060101010101" pitchFamily="49" charset="-122"/>
              </a:rPr>
              <a:t>贡献</a:t>
            </a:r>
            <a:endParaRPr lang="zh-CN" altLang="en-US" sz="3600" b="1" dirty="0">
              <a:solidFill>
                <a:schemeClr val="bg1"/>
              </a:solidFill>
              <a:latin typeface="黑体" panose="02010609060101010101" pitchFamily="49" charset="-122"/>
              <a:ea typeface="黑体" panose="02010609060101010101" pitchFamily="49" charset="-122"/>
            </a:endParaRPr>
          </a:p>
        </p:txBody>
      </p:sp>
      <p:sp>
        <p:nvSpPr>
          <p:cNvPr id="3" name="文本框 2"/>
          <p:cNvSpPr txBox="1"/>
          <p:nvPr/>
        </p:nvSpPr>
        <p:spPr>
          <a:xfrm>
            <a:off x="222885" y="1976120"/>
            <a:ext cx="11846560" cy="4783455"/>
          </a:xfrm>
          <a:prstGeom prst="rect">
            <a:avLst/>
          </a:prstGeom>
          <a:noFill/>
        </p:spPr>
        <p:txBody>
          <a:bodyPr wrap="square" rtlCol="0">
            <a:noAutofit/>
          </a:bodyPr>
          <a:p>
            <a:r>
              <a:rPr lang="zh-CN" altLang="en-US" sz="2800">
                <a:sym typeface="+mn-ea"/>
              </a:rPr>
              <a:t>提出了一种新颖的方法，通过无输入的方式使用自注意机制，从不规则的多变量时间序列数据中共同学习多视图特征的深度表示。</a:t>
            </a:r>
            <a:endParaRPr lang="zh-CN" altLang="en-US" sz="2800">
              <a:sym typeface="+mn-ea"/>
            </a:endParaRPr>
          </a:p>
          <a:p>
            <a:endParaRPr lang="zh-CN" altLang="en-US" sz="2800"/>
          </a:p>
          <a:p>
            <a:r>
              <a:rPr lang="zh-CN" altLang="en-US" sz="2800"/>
              <a:t>提出了一种通过自注意机制实现多视图特征集成学习的方案</a:t>
            </a:r>
            <a:endParaRPr lang="zh-CN" altLang="en-US" sz="2800"/>
          </a:p>
          <a:p>
            <a:endParaRPr lang="zh-CN" altLang="en-US" sz="2800"/>
          </a:p>
          <a:p>
            <a:r>
              <a:rPr lang="zh-CN" altLang="en-US" sz="2800"/>
              <a:t>提出了一种针对下游任务(即住院死亡率预测、LOS预测和表型分析)的不规则多变量EHR时间序列的多视图特征集成学习方法。</a:t>
            </a:r>
            <a:endParaRPr lang="zh-CN" altLang="en-US" sz="280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 y="256540"/>
            <a:ext cx="12191365"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2387600" y="3287395"/>
            <a:ext cx="7186930" cy="1771015"/>
          </a:xfrm>
          <a:prstGeom prst="rect">
            <a:avLst/>
          </a:prstGeom>
        </p:spPr>
        <p:txBody>
          <a:bodyPr wrap="square">
            <a:noAutofit/>
          </a:bodyPr>
          <a:lstStyle/>
          <a:p>
            <a:pPr algn="ctr"/>
            <a:endParaRPr lang="en-US" altLang="zh-CN" sz="6000" dirty="0">
              <a:solidFill>
                <a:srgbClr val="4472C4"/>
              </a:solidFill>
              <a:latin typeface="Arial Rounded MT Bold" panose="020F0704030504030204" pitchFamily="34" charset="0"/>
              <a:ea typeface="黑体" panose="02010609060101010101" pitchFamily="49"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09075" y="256540"/>
            <a:ext cx="2798445" cy="842645"/>
          </a:xfrm>
          <a:prstGeom prst="rect">
            <a:avLst/>
          </a:prstGeom>
        </p:spPr>
      </p:pic>
      <p:sp>
        <p:nvSpPr>
          <p:cNvPr id="3" name="灯片编号占位符 2"/>
          <p:cNvSpPr>
            <a:spLocks noGrp="1"/>
          </p:cNvSpPr>
          <p:nvPr>
            <p:ph type="sldNum" sz="quarter" idx="12"/>
          </p:nvPr>
        </p:nvSpPr>
        <p:spPr/>
        <p:txBody>
          <a:bodyPr/>
          <a:lstStyle/>
          <a:p>
            <a:fld id="{4A48B14A-30E1-4E76-8EB9-EEB747BACB5D}"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327660" y="1734820"/>
            <a:ext cx="6104890" cy="4486275"/>
          </a:xfrm>
          <a:prstGeom prst="rect">
            <a:avLst/>
          </a:prstGeom>
        </p:spPr>
      </p:pic>
      <p:sp>
        <p:nvSpPr>
          <p:cNvPr id="8" name="文本框 7"/>
          <p:cNvSpPr txBox="1"/>
          <p:nvPr/>
        </p:nvSpPr>
        <p:spPr>
          <a:xfrm>
            <a:off x="107315" y="476885"/>
            <a:ext cx="4064000" cy="521970"/>
          </a:xfrm>
          <a:prstGeom prst="rect">
            <a:avLst/>
          </a:prstGeom>
          <a:noFill/>
        </p:spPr>
        <p:txBody>
          <a:bodyPr wrap="square" rtlCol="0">
            <a:spAutoFit/>
          </a:bodyPr>
          <a:p>
            <a:r>
              <a:rPr lang="en-US" altLang="zh-CN" sz="2800">
                <a:solidFill>
                  <a:schemeClr val="bg1"/>
                </a:solidFill>
              </a:rPr>
              <a:t>3.</a:t>
            </a:r>
            <a:r>
              <a:rPr lang="zh-CN" altLang="en-US" sz="2800">
                <a:solidFill>
                  <a:schemeClr val="bg1"/>
                </a:solidFill>
              </a:rPr>
              <a:t>多视图可视化</a:t>
            </a:r>
            <a:endParaRPr lang="zh-CN" altLang="en-US" sz="2800">
              <a:solidFill>
                <a:schemeClr val="bg1"/>
              </a:solidFill>
            </a:endParaRPr>
          </a:p>
        </p:txBody>
      </p:sp>
      <p:sp>
        <p:nvSpPr>
          <p:cNvPr id="9" name="文本框 8"/>
          <p:cNvSpPr txBox="1"/>
          <p:nvPr/>
        </p:nvSpPr>
        <p:spPr>
          <a:xfrm>
            <a:off x="6330950" y="2055495"/>
            <a:ext cx="5575935" cy="2020570"/>
          </a:xfrm>
          <a:prstGeom prst="rect">
            <a:avLst/>
          </a:prstGeom>
          <a:noFill/>
        </p:spPr>
        <p:txBody>
          <a:bodyPr wrap="square" rtlCol="0">
            <a:noAutofit/>
          </a:bodyPr>
          <a:p>
            <a:r>
              <a:rPr lang="zh-CN" altLang="en-US" sz="2400"/>
              <a:t>多视图数据的可视化。一个观测值</a:t>
            </a:r>
            <a:endParaRPr lang="zh-CN" altLang="en-US" sz="2400"/>
          </a:p>
          <a:p>
            <a:r>
              <a:rPr lang="zh-CN" altLang="en-US" sz="2400"/>
              <a:t>(X)表示所有变量的观测时间序列，缺失指标</a:t>
            </a:r>
            <a:endParaRPr lang="zh-CN" altLang="en-US" sz="2400"/>
          </a:p>
          <a:p>
            <a:r>
              <a:rPr lang="zh-CN" altLang="en-US" sz="2400"/>
              <a:t>(M)表示变量是被观测到(1)还是缺失(0)，时间间隔</a:t>
            </a:r>
            <a:endParaRPr lang="zh-CN" altLang="en-US" sz="2400"/>
          </a:p>
          <a:p>
            <a:r>
              <a:rPr lang="zh-CN" altLang="en-US" sz="2400"/>
              <a:t>(Δ)表示连续观测时间点之间的差异。</a:t>
            </a:r>
            <a:endParaRPr lang="zh-CN" altLang="en-US" sz="2400"/>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anim calcmode="lin" valueType="num">
                                      <p:cBhvr>
                                        <p:cTn id="8" dur="300" fill="hold"/>
                                        <p:tgtEl>
                                          <p:spTgt spid="7"/>
                                        </p:tgtEl>
                                        <p:attrNameLst>
                                          <p:attrName>ppt_x</p:attrName>
                                        </p:attrNameLst>
                                      </p:cBhvr>
                                      <p:tavLst>
                                        <p:tav tm="0">
                                          <p:val>
                                            <p:strVal val="#ppt_x"/>
                                          </p:val>
                                        </p:tav>
                                        <p:tav tm="100000">
                                          <p:val>
                                            <p:strVal val="#ppt_x"/>
                                          </p:val>
                                        </p:tav>
                                      </p:tavLst>
                                    </p:anim>
                                    <p:anim calcmode="lin" valueType="num">
                                      <p:cBhvr>
                                        <p:cTn id="9" dur="3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 y="857250"/>
            <a:ext cx="12191365"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2387600" y="3287395"/>
            <a:ext cx="7186930" cy="1771015"/>
          </a:xfrm>
          <a:prstGeom prst="rect">
            <a:avLst/>
          </a:prstGeom>
        </p:spPr>
        <p:txBody>
          <a:bodyPr wrap="square">
            <a:noAutofit/>
          </a:bodyPr>
          <a:lstStyle/>
          <a:p>
            <a:pPr algn="ctr"/>
            <a:endParaRPr lang="en-US" altLang="zh-CN" sz="6000" dirty="0">
              <a:solidFill>
                <a:srgbClr val="4472C4"/>
              </a:solidFill>
              <a:latin typeface="Arial Rounded MT Bold" panose="020F0704030504030204" pitchFamily="34" charset="0"/>
              <a:ea typeface="黑体" panose="02010609060101010101" pitchFamily="49"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09075" y="897890"/>
            <a:ext cx="2798445" cy="842645"/>
          </a:xfrm>
          <a:prstGeom prst="rect">
            <a:avLst/>
          </a:prstGeom>
        </p:spPr>
      </p:pic>
      <p:sp>
        <p:nvSpPr>
          <p:cNvPr id="3" name="灯片编号占位符 2"/>
          <p:cNvSpPr>
            <a:spLocks noGrp="1"/>
          </p:cNvSpPr>
          <p:nvPr>
            <p:ph type="sldNum" sz="quarter" idx="12"/>
          </p:nvPr>
        </p:nvSpPr>
        <p:spPr/>
        <p:txBody>
          <a:bodyPr/>
          <a:lstStyle/>
          <a:p>
            <a:fld id="{4A48B14A-30E1-4E76-8EB9-EEB747BACB5D}"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635" y="1958975"/>
            <a:ext cx="11991340" cy="3021330"/>
          </a:xfrm>
          <a:prstGeom prst="rect">
            <a:avLst/>
          </a:prstGeom>
        </p:spPr>
      </p:pic>
      <p:sp>
        <p:nvSpPr>
          <p:cNvPr id="8" name="文本框 7"/>
          <p:cNvSpPr txBox="1"/>
          <p:nvPr/>
        </p:nvSpPr>
        <p:spPr>
          <a:xfrm>
            <a:off x="635" y="5393055"/>
            <a:ext cx="12191365" cy="1198880"/>
          </a:xfrm>
          <a:prstGeom prst="rect">
            <a:avLst/>
          </a:prstGeom>
          <a:noFill/>
        </p:spPr>
        <p:txBody>
          <a:bodyPr wrap="square" rtlCol="0">
            <a:spAutoFit/>
          </a:bodyPr>
          <a:p>
            <a:r>
              <a:rPr lang="zh-CN" altLang="en-US" sz="2400"/>
              <a:t>提出的不规则采样临床时间序列多视图集成学习方法的总体框架。实线表示分类过程，虚线表示辅助缺失数据的输入过程。对于输入嵌入和多头自注意(MHA)，每个观测值和缺失指标都有单独的可学习权值，两个集成MHA有单独的权值。</a:t>
            </a:r>
            <a:endParaRPr lang="zh-CN" altLang="en-US" sz="2400"/>
          </a:p>
        </p:txBody>
      </p:sp>
      <p:sp>
        <p:nvSpPr>
          <p:cNvPr id="9" name="文本框 8"/>
          <p:cNvSpPr txBox="1"/>
          <p:nvPr/>
        </p:nvSpPr>
        <p:spPr>
          <a:xfrm>
            <a:off x="252095" y="1027430"/>
            <a:ext cx="4064000" cy="583565"/>
          </a:xfrm>
          <a:prstGeom prst="rect">
            <a:avLst/>
          </a:prstGeom>
          <a:noFill/>
        </p:spPr>
        <p:txBody>
          <a:bodyPr wrap="square" rtlCol="0">
            <a:spAutoFit/>
          </a:bodyPr>
          <a:p>
            <a:r>
              <a:rPr lang="en-US" altLang="zh-CN" sz="3200">
                <a:solidFill>
                  <a:schemeClr val="bg1"/>
                </a:solidFill>
              </a:rPr>
              <a:t>4.</a:t>
            </a:r>
            <a:r>
              <a:rPr lang="zh-CN" altLang="en-US" sz="3200">
                <a:solidFill>
                  <a:schemeClr val="bg1"/>
                </a:solidFill>
              </a:rPr>
              <a:t>总体框架</a:t>
            </a:r>
            <a:endParaRPr lang="zh-CN" altLang="en-US" sz="3200">
              <a:solidFill>
                <a:schemeClr val="bg1"/>
              </a:solidFill>
            </a:endParaRPr>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anim calcmode="lin" valueType="num">
                                      <p:cBhvr>
                                        <p:cTn id="8" dur="300" fill="hold"/>
                                        <p:tgtEl>
                                          <p:spTgt spid="7"/>
                                        </p:tgtEl>
                                        <p:attrNameLst>
                                          <p:attrName>ppt_x</p:attrName>
                                        </p:attrNameLst>
                                      </p:cBhvr>
                                      <p:tavLst>
                                        <p:tav tm="0">
                                          <p:val>
                                            <p:strVal val="#ppt_x"/>
                                          </p:val>
                                        </p:tav>
                                        <p:tav tm="100000">
                                          <p:val>
                                            <p:strVal val="#ppt_x"/>
                                          </p:val>
                                        </p:tav>
                                      </p:tavLst>
                                    </p:anim>
                                    <p:anim calcmode="lin" valueType="num">
                                      <p:cBhvr>
                                        <p:cTn id="9" dur="3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41300"/>
            <a:ext cx="12191365"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a:t>5.</a:t>
            </a:r>
            <a:r>
              <a:rPr lang="zh-CN" altLang="en-US" sz="3200"/>
              <a:t>多视图集成学习</a:t>
            </a:r>
            <a:endParaRPr lang="zh-CN" altLang="en-US" sz="3200"/>
          </a:p>
        </p:txBody>
      </p:sp>
      <p:sp>
        <p:nvSpPr>
          <p:cNvPr id="7" name="矩形 6"/>
          <p:cNvSpPr/>
          <p:nvPr/>
        </p:nvSpPr>
        <p:spPr>
          <a:xfrm>
            <a:off x="2387600" y="3287395"/>
            <a:ext cx="7186930" cy="1771015"/>
          </a:xfrm>
          <a:prstGeom prst="rect">
            <a:avLst/>
          </a:prstGeom>
        </p:spPr>
        <p:txBody>
          <a:bodyPr wrap="square">
            <a:noAutofit/>
          </a:bodyPr>
          <a:lstStyle/>
          <a:p>
            <a:pPr algn="ctr"/>
            <a:endParaRPr lang="en-US" altLang="zh-CN" sz="6000" dirty="0">
              <a:solidFill>
                <a:srgbClr val="4472C4"/>
              </a:solidFill>
              <a:latin typeface="Arial Rounded MT Bold" panose="020F0704030504030204" pitchFamily="34" charset="0"/>
              <a:ea typeface="黑体" panose="02010609060101010101" pitchFamily="49"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09075" y="360680"/>
            <a:ext cx="2798445" cy="842645"/>
          </a:xfrm>
          <a:prstGeom prst="rect">
            <a:avLst/>
          </a:prstGeom>
        </p:spPr>
      </p:pic>
      <p:sp>
        <p:nvSpPr>
          <p:cNvPr id="3" name="灯片编号占位符 2"/>
          <p:cNvSpPr>
            <a:spLocks noGrp="1"/>
          </p:cNvSpPr>
          <p:nvPr>
            <p:ph type="sldNum" sz="quarter" idx="12"/>
          </p:nvPr>
        </p:nvSpPr>
        <p:spPr/>
        <p:txBody>
          <a:bodyPr/>
          <a:lstStyle/>
          <a:p>
            <a:fld id="{4A48B14A-30E1-4E76-8EB9-EEB747BACB5D}" type="slidenum">
              <a:rPr lang="zh-CN" altLang="en-US" smtClean="0"/>
            </a:fld>
            <a:endParaRPr lang="zh-CN" altLang="en-US"/>
          </a:p>
        </p:txBody>
      </p:sp>
      <p:pic>
        <p:nvPicPr>
          <p:cNvPr id="9" name="图片 8"/>
          <p:cNvPicPr>
            <a:picLocks noChangeAspect="1"/>
          </p:cNvPicPr>
          <p:nvPr/>
        </p:nvPicPr>
        <p:blipFill>
          <a:blip r:embed="rId2"/>
          <a:srcRect r="49670" b="7888"/>
          <a:stretch>
            <a:fillRect/>
          </a:stretch>
        </p:blipFill>
        <p:spPr>
          <a:xfrm>
            <a:off x="74295" y="1345565"/>
            <a:ext cx="4161155" cy="4693920"/>
          </a:xfrm>
          <a:prstGeom prst="rect">
            <a:avLst/>
          </a:prstGeom>
        </p:spPr>
      </p:pic>
      <p:sp>
        <p:nvSpPr>
          <p:cNvPr id="10" name="文本框 9"/>
          <p:cNvSpPr txBox="1"/>
          <p:nvPr/>
        </p:nvSpPr>
        <p:spPr>
          <a:xfrm>
            <a:off x="4499610" y="1345565"/>
            <a:ext cx="7820660" cy="5095875"/>
          </a:xfrm>
          <a:prstGeom prst="rect">
            <a:avLst/>
          </a:prstGeom>
          <a:noFill/>
        </p:spPr>
        <p:txBody>
          <a:bodyPr wrap="square" rtlCol="0">
            <a:noAutofit/>
          </a:bodyPr>
          <a:p>
            <a:endParaRPr lang="zh-CN" altLang="en-US" sz="2800"/>
          </a:p>
          <a:p>
            <a:endParaRPr lang="zh-CN" altLang="en-US" sz="2800"/>
          </a:p>
          <a:p>
            <a:endParaRPr lang="zh-CN" altLang="en-US" sz="2800"/>
          </a:p>
          <a:p>
            <a:endParaRPr lang="zh-CN" altLang="en-US" sz="2800"/>
          </a:p>
          <a:p>
            <a:r>
              <a:rPr lang="zh-CN" altLang="en-US" sz="2800"/>
              <a:t>输入和时间嵌入:给定每个时间步长的D测量值，第一步是学习</a:t>
            </a:r>
            <a:r>
              <a:rPr lang="zh-CN" altLang="en-US" sz="2800">
                <a:sym typeface="+mn-ea"/>
              </a:rPr>
              <a:t>观测值、缺失指标和时间间隔的各自输入嵌入</a:t>
            </a:r>
            <a:endParaRPr lang="zh-CN" altLang="en-US" sz="2800"/>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anim calcmode="lin" valueType="num">
                                      <p:cBhvr>
                                        <p:cTn id="8" dur="300" fill="hold"/>
                                        <p:tgtEl>
                                          <p:spTgt spid="7"/>
                                        </p:tgtEl>
                                        <p:attrNameLst>
                                          <p:attrName>ppt_x</p:attrName>
                                        </p:attrNameLst>
                                      </p:cBhvr>
                                      <p:tavLst>
                                        <p:tav tm="0">
                                          <p:val>
                                            <p:strVal val="#ppt_x"/>
                                          </p:val>
                                        </p:tav>
                                        <p:tav tm="100000">
                                          <p:val>
                                            <p:strVal val="#ppt_x"/>
                                          </p:val>
                                        </p:tav>
                                      </p:tavLst>
                                    </p:anim>
                                    <p:anim calcmode="lin" valueType="num">
                                      <p:cBhvr>
                                        <p:cTn id="9" dur="3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41300"/>
            <a:ext cx="12191365"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2387600" y="3287395"/>
            <a:ext cx="7186930" cy="1771015"/>
          </a:xfrm>
          <a:prstGeom prst="rect">
            <a:avLst/>
          </a:prstGeom>
        </p:spPr>
        <p:txBody>
          <a:bodyPr wrap="square">
            <a:noAutofit/>
          </a:bodyPr>
          <a:lstStyle/>
          <a:p>
            <a:pPr algn="ctr"/>
            <a:endParaRPr lang="en-US" altLang="zh-CN" sz="6000" dirty="0">
              <a:solidFill>
                <a:srgbClr val="4472C4"/>
              </a:solidFill>
              <a:latin typeface="Arial Rounded MT Bold" panose="020F0704030504030204" pitchFamily="34" charset="0"/>
              <a:ea typeface="黑体" panose="02010609060101010101" pitchFamily="49"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09075" y="360680"/>
            <a:ext cx="2798445" cy="842645"/>
          </a:xfrm>
          <a:prstGeom prst="rect">
            <a:avLst/>
          </a:prstGeom>
        </p:spPr>
      </p:pic>
      <p:sp>
        <p:nvSpPr>
          <p:cNvPr id="3" name="灯片编号占位符 2"/>
          <p:cNvSpPr>
            <a:spLocks noGrp="1"/>
          </p:cNvSpPr>
          <p:nvPr>
            <p:ph type="sldNum" sz="quarter" idx="12"/>
          </p:nvPr>
        </p:nvSpPr>
        <p:spPr/>
        <p:txBody>
          <a:bodyPr/>
          <a:lstStyle/>
          <a:p>
            <a:fld id="{4A48B14A-30E1-4E76-8EB9-EEB747BACB5D}"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421005" y="1336675"/>
            <a:ext cx="6083935" cy="4375785"/>
          </a:xfrm>
          <a:prstGeom prst="rect">
            <a:avLst/>
          </a:prstGeom>
        </p:spPr>
      </p:pic>
      <p:sp>
        <p:nvSpPr>
          <p:cNvPr id="8" name="矩形 7"/>
          <p:cNvSpPr/>
          <p:nvPr/>
        </p:nvSpPr>
        <p:spPr>
          <a:xfrm>
            <a:off x="0" y="241300"/>
            <a:ext cx="12191365"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a:t>5.</a:t>
            </a:r>
            <a:r>
              <a:rPr lang="zh-CN" altLang="en-US" sz="3200"/>
              <a:t>多视图集成学习</a:t>
            </a:r>
            <a:endParaRPr lang="zh-CN" altLang="en-US" sz="3200"/>
          </a:p>
        </p:txBody>
      </p:sp>
      <p:sp>
        <p:nvSpPr>
          <p:cNvPr id="9" name="文本框 8"/>
          <p:cNvSpPr txBox="1"/>
          <p:nvPr/>
        </p:nvSpPr>
        <p:spPr>
          <a:xfrm>
            <a:off x="6504940" y="1203325"/>
            <a:ext cx="5686425" cy="5654675"/>
          </a:xfrm>
          <a:prstGeom prst="rect">
            <a:avLst/>
          </a:prstGeom>
          <a:noFill/>
        </p:spPr>
        <p:txBody>
          <a:bodyPr wrap="square" rtlCol="0">
            <a:noAutofit/>
          </a:bodyPr>
          <a:p>
            <a:r>
              <a:rPr lang="zh-CN" altLang="en-US" sz="2800"/>
              <a:t>自关注:该方法的基本构建块基于多头自注意(MHA)，</a:t>
            </a:r>
            <a:endParaRPr lang="zh-CN" altLang="en-US" sz="2800"/>
          </a:p>
          <a:p>
            <a:r>
              <a:rPr lang="zh-CN" altLang="en-US" sz="2800"/>
              <a:t>其中在一组查询(Q)，键(K)和值(V)上计算缩放的点积注意。</a:t>
            </a:r>
            <a:endParaRPr lang="zh-CN" altLang="en-US" sz="2800"/>
          </a:p>
          <a:p>
            <a:r>
              <a:rPr lang="zh-CN" altLang="en-US" sz="2800" b="1"/>
              <a:t>基于自注意块，学习多视图不规则时间序列的注意表示</a:t>
            </a:r>
            <a:r>
              <a:rPr lang="zh-CN" altLang="en-US" sz="2800"/>
              <a:t>，包括观察X，掩蔽指标M和时间间隔Δ。具体来说，每个输入集(X*，M*，Δ*)通过自注意块学习自己的表示(HX,</a:t>
            </a:r>
            <a:endParaRPr lang="zh-CN" altLang="en-US" sz="2800"/>
          </a:p>
          <a:p>
            <a:r>
              <a:rPr lang="zh-CN" altLang="en-US" sz="2800"/>
              <a:t>HM, HΔ)，其中每个数据点与自己的权重矩阵线性组合，并馈送到相应的Q, K和V</a:t>
            </a:r>
            <a:endParaRPr lang="zh-CN" altLang="en-US" sz="2800"/>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anim calcmode="lin" valueType="num">
                                      <p:cBhvr>
                                        <p:cTn id="8" dur="300" fill="hold"/>
                                        <p:tgtEl>
                                          <p:spTgt spid="7"/>
                                        </p:tgtEl>
                                        <p:attrNameLst>
                                          <p:attrName>ppt_x</p:attrName>
                                        </p:attrNameLst>
                                      </p:cBhvr>
                                      <p:tavLst>
                                        <p:tav tm="0">
                                          <p:val>
                                            <p:strVal val="#ppt_x"/>
                                          </p:val>
                                        </p:tav>
                                        <p:tav tm="100000">
                                          <p:val>
                                            <p:strVal val="#ppt_x"/>
                                          </p:val>
                                        </p:tav>
                                      </p:tavLst>
                                    </p:anim>
                                    <p:anim calcmode="lin" valueType="num">
                                      <p:cBhvr>
                                        <p:cTn id="9" dur="3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41300"/>
            <a:ext cx="12191365"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2387600" y="3287395"/>
            <a:ext cx="7186930" cy="1771015"/>
          </a:xfrm>
          <a:prstGeom prst="rect">
            <a:avLst/>
          </a:prstGeom>
        </p:spPr>
        <p:txBody>
          <a:bodyPr wrap="square">
            <a:noAutofit/>
          </a:bodyPr>
          <a:lstStyle/>
          <a:p>
            <a:pPr algn="ctr"/>
            <a:endParaRPr lang="en-US" altLang="zh-CN" sz="6000" dirty="0">
              <a:solidFill>
                <a:srgbClr val="4472C4"/>
              </a:solidFill>
              <a:latin typeface="Arial Rounded MT Bold" panose="020F0704030504030204" pitchFamily="34" charset="0"/>
              <a:ea typeface="黑体" panose="02010609060101010101" pitchFamily="49"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09075" y="360680"/>
            <a:ext cx="2798445" cy="842645"/>
          </a:xfrm>
          <a:prstGeom prst="rect">
            <a:avLst/>
          </a:prstGeom>
        </p:spPr>
      </p:pic>
      <p:sp>
        <p:nvSpPr>
          <p:cNvPr id="3" name="灯片编号占位符 2"/>
          <p:cNvSpPr>
            <a:spLocks noGrp="1"/>
          </p:cNvSpPr>
          <p:nvPr>
            <p:ph type="sldNum" sz="quarter" idx="12"/>
          </p:nvPr>
        </p:nvSpPr>
        <p:spPr/>
        <p:txBody>
          <a:bodyPr/>
          <a:lstStyle/>
          <a:p>
            <a:fld id="{4A48B14A-30E1-4E76-8EB9-EEB747BACB5D}"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102235" y="1656715"/>
            <a:ext cx="4876800" cy="4657725"/>
          </a:xfrm>
          <a:prstGeom prst="rect">
            <a:avLst/>
          </a:prstGeom>
        </p:spPr>
      </p:pic>
      <p:sp>
        <p:nvSpPr>
          <p:cNvPr id="8" name="矩形 7"/>
          <p:cNvSpPr/>
          <p:nvPr/>
        </p:nvSpPr>
        <p:spPr>
          <a:xfrm>
            <a:off x="0" y="241300"/>
            <a:ext cx="12191365"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a:t>5.</a:t>
            </a:r>
            <a:r>
              <a:rPr lang="zh-CN" altLang="en-US" sz="3200"/>
              <a:t>多视图集成学习</a:t>
            </a:r>
            <a:endParaRPr lang="zh-CN" altLang="en-US" sz="3200"/>
          </a:p>
        </p:txBody>
      </p:sp>
      <p:sp>
        <p:nvSpPr>
          <p:cNvPr id="9" name="文本框 8"/>
          <p:cNvSpPr txBox="1"/>
          <p:nvPr/>
        </p:nvSpPr>
        <p:spPr>
          <a:xfrm>
            <a:off x="346710" y="5836920"/>
            <a:ext cx="4064000" cy="922020"/>
          </a:xfrm>
          <a:prstGeom prst="rect">
            <a:avLst/>
          </a:prstGeom>
          <a:noFill/>
        </p:spPr>
        <p:txBody>
          <a:bodyPr wrap="square" rtlCol="0">
            <a:spAutoFit/>
          </a:bodyPr>
          <a:p>
            <a:r>
              <a:rPr lang="zh-CN" altLang="en-US"/>
              <a:t>(i)主要依赖于自注意机制的集成模块，以及(ii)位置智能全连接前馈网络(FFN)模块。</a:t>
            </a:r>
            <a:endParaRPr lang="zh-CN" altLang="en-US"/>
          </a:p>
        </p:txBody>
      </p:sp>
      <p:sp>
        <p:nvSpPr>
          <p:cNvPr id="10" name="文本框 9"/>
          <p:cNvSpPr txBox="1"/>
          <p:nvPr/>
        </p:nvSpPr>
        <p:spPr>
          <a:xfrm>
            <a:off x="5346065" y="1310005"/>
            <a:ext cx="5829935" cy="1744345"/>
          </a:xfrm>
          <a:prstGeom prst="rect">
            <a:avLst/>
          </a:prstGeom>
          <a:noFill/>
        </p:spPr>
        <p:txBody>
          <a:bodyPr wrap="square" rtlCol="0">
            <a:noAutofit/>
          </a:bodyPr>
          <a:p>
            <a:r>
              <a:rPr lang="zh-CN" altLang="en-US" sz="3200"/>
              <a:t>集成模块旨在通过集成缺失指标和时间间隔来学习复杂的缺失模式，并进一步将表征空间中的观察和学习的缺失模式结合起来</a:t>
            </a:r>
            <a:endParaRPr lang="zh-CN" altLang="en-US" sz="3200"/>
          </a:p>
        </p:txBody>
      </p:sp>
      <p:sp>
        <p:nvSpPr>
          <p:cNvPr id="11" name="文本框 10"/>
          <p:cNvSpPr txBox="1"/>
          <p:nvPr/>
        </p:nvSpPr>
        <p:spPr>
          <a:xfrm>
            <a:off x="5346065" y="4281805"/>
            <a:ext cx="5830570" cy="2163445"/>
          </a:xfrm>
          <a:prstGeom prst="rect">
            <a:avLst/>
          </a:prstGeom>
          <a:noFill/>
        </p:spPr>
        <p:txBody>
          <a:bodyPr wrap="square" rtlCol="0">
            <a:noAutofit/>
          </a:bodyPr>
          <a:p>
            <a:r>
              <a:rPr lang="zh-CN" altLang="en-US" sz="3600"/>
              <a:t>通过在表示空间中同时使用缺失的指标和时间间隔来有效地学习信息缺失模式</a:t>
            </a:r>
            <a:endParaRPr lang="zh-CN" altLang="en-US" sz="3600"/>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anim calcmode="lin" valueType="num">
                                      <p:cBhvr>
                                        <p:cTn id="8" dur="300" fill="hold"/>
                                        <p:tgtEl>
                                          <p:spTgt spid="7"/>
                                        </p:tgtEl>
                                        <p:attrNameLst>
                                          <p:attrName>ppt_x</p:attrName>
                                        </p:attrNameLst>
                                      </p:cBhvr>
                                      <p:tavLst>
                                        <p:tav tm="0">
                                          <p:val>
                                            <p:strVal val="#ppt_x"/>
                                          </p:val>
                                        </p:tav>
                                        <p:tav tm="100000">
                                          <p:val>
                                            <p:strVal val="#ppt_x"/>
                                          </p:val>
                                        </p:tav>
                                      </p:tavLst>
                                    </p:anim>
                                    <p:anim calcmode="lin" valueType="num">
                                      <p:cBhvr>
                                        <p:cTn id="9" dur="3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41300"/>
            <a:ext cx="12191365"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2387600" y="3287395"/>
            <a:ext cx="7186930" cy="1771015"/>
          </a:xfrm>
          <a:prstGeom prst="rect">
            <a:avLst/>
          </a:prstGeom>
        </p:spPr>
        <p:txBody>
          <a:bodyPr wrap="square">
            <a:noAutofit/>
          </a:bodyPr>
          <a:lstStyle/>
          <a:p>
            <a:pPr algn="ctr"/>
            <a:endParaRPr lang="en-US" altLang="zh-CN" sz="6000" dirty="0">
              <a:solidFill>
                <a:srgbClr val="4472C4"/>
              </a:solidFill>
              <a:latin typeface="Arial Rounded MT Bold" panose="020F0704030504030204" pitchFamily="34" charset="0"/>
              <a:ea typeface="黑体" panose="02010609060101010101" pitchFamily="49"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09075" y="360680"/>
            <a:ext cx="2798445" cy="842645"/>
          </a:xfrm>
          <a:prstGeom prst="rect">
            <a:avLst/>
          </a:prstGeom>
        </p:spPr>
      </p:pic>
      <p:sp>
        <p:nvSpPr>
          <p:cNvPr id="3" name="灯片编号占位符 2"/>
          <p:cNvSpPr>
            <a:spLocks noGrp="1"/>
          </p:cNvSpPr>
          <p:nvPr>
            <p:ph type="sldNum" sz="quarter" idx="12"/>
          </p:nvPr>
        </p:nvSpPr>
        <p:spPr/>
        <p:txBody>
          <a:bodyPr/>
          <a:lstStyle/>
          <a:p>
            <a:fld id="{4A48B14A-30E1-4E76-8EB9-EEB747BACB5D}"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292100" y="1203325"/>
            <a:ext cx="6090920" cy="4949825"/>
          </a:xfrm>
          <a:prstGeom prst="rect">
            <a:avLst/>
          </a:prstGeom>
        </p:spPr>
      </p:pic>
      <p:sp>
        <p:nvSpPr>
          <p:cNvPr id="8" name="文本框 7"/>
          <p:cNvSpPr txBox="1"/>
          <p:nvPr/>
        </p:nvSpPr>
        <p:spPr>
          <a:xfrm>
            <a:off x="227965" y="6263005"/>
            <a:ext cx="9559925" cy="368300"/>
          </a:xfrm>
          <a:prstGeom prst="rect">
            <a:avLst/>
          </a:prstGeom>
          <a:noFill/>
        </p:spPr>
        <p:txBody>
          <a:bodyPr wrap="square" rtlCol="0">
            <a:spAutoFit/>
          </a:bodyPr>
          <a:p>
            <a:r>
              <a:rPr lang="zh-CN" altLang="en-US"/>
              <a:t>构建了一个基于注意力的解码器，作为缺失数据输入器</a:t>
            </a:r>
            <a:endParaRPr lang="zh-CN" altLang="en-US"/>
          </a:p>
        </p:txBody>
      </p:sp>
      <p:sp>
        <p:nvSpPr>
          <p:cNvPr id="9" name="文本框 8"/>
          <p:cNvSpPr txBox="1"/>
          <p:nvPr/>
        </p:nvSpPr>
        <p:spPr>
          <a:xfrm>
            <a:off x="6383020" y="1352550"/>
            <a:ext cx="5807710" cy="5323205"/>
          </a:xfrm>
          <a:prstGeom prst="rect">
            <a:avLst/>
          </a:prstGeom>
          <a:noFill/>
        </p:spPr>
        <p:txBody>
          <a:bodyPr wrap="square" rtlCol="0">
            <a:spAutoFit/>
          </a:bodyPr>
          <a:p>
            <a:r>
              <a:rPr lang="zh-CN" altLang="en-US" sz="2000"/>
              <a:t>在MIAM模块的基础上，我们构建了一个基于注意力的解码器，作为缺失数据输入器，旨在增强数据的识别率用于预测任务的多视图观测之间相互关系的表征能力。为了研究被掩盖的imputation损失，我们随机掩盖10%的非缺失值并对其进行预测。从自监督学习的角度来看，该任务可以被视为类似于使用BERT[24]完成的掩码语言建模任务，BERT[24]随机掩码extsequence中的几个</a:t>
            </a:r>
            <a:r>
              <a:rPr lang="en-US" altLang="zh-CN" sz="2000"/>
              <a:t>t</a:t>
            </a:r>
            <a:r>
              <a:rPr lang="zh-CN" altLang="en-US" sz="2000"/>
              <a:t>oken，并独立地恢复被掩码token来学习语言表征。通过采用类似的方法，我们学习了损坏值和上下文之间的相互关系，这进一步有助于学习多视图观察之间的相互关系。值得注意的是，所提出的方法基本上是一种无输入的方法，因为输入只在训练阶段而不是测试阶段实现。</a:t>
            </a:r>
            <a:endParaRPr lang="zh-CN" altLang="en-US" sz="2000"/>
          </a:p>
          <a:p>
            <a:r>
              <a:rPr lang="zh-CN" altLang="en-US" sz="2000"/>
              <a:t>因此，降低了模型的复杂性，同时避免了由于不正确的估算而导致强烈偏差的现有的与估算相关的问题</a:t>
            </a:r>
            <a:r>
              <a:rPr lang="zh-CN" altLang="en-US"/>
              <a:t>。</a:t>
            </a:r>
            <a:endParaRPr lang="zh-CN" altLang="en-US"/>
          </a:p>
        </p:txBody>
      </p:sp>
      <p:sp>
        <p:nvSpPr>
          <p:cNvPr id="10" name="矩形 9"/>
          <p:cNvSpPr/>
          <p:nvPr/>
        </p:nvSpPr>
        <p:spPr>
          <a:xfrm>
            <a:off x="-635" y="241300"/>
            <a:ext cx="12191365"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3200"/>
              <a:t>5.</a:t>
            </a:r>
            <a:r>
              <a:rPr lang="zh-CN" altLang="en-US" sz="3200"/>
              <a:t>多视图集成学习</a:t>
            </a:r>
            <a:endParaRPr lang="zh-CN" altLang="en-US" sz="3200"/>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anim calcmode="lin" valueType="num">
                                      <p:cBhvr>
                                        <p:cTn id="8" dur="300" fill="hold"/>
                                        <p:tgtEl>
                                          <p:spTgt spid="7"/>
                                        </p:tgtEl>
                                        <p:attrNameLst>
                                          <p:attrName>ppt_x</p:attrName>
                                        </p:attrNameLst>
                                      </p:cBhvr>
                                      <p:tavLst>
                                        <p:tav tm="0">
                                          <p:val>
                                            <p:strVal val="#ppt_x"/>
                                          </p:val>
                                        </p:tav>
                                        <p:tav tm="100000">
                                          <p:val>
                                            <p:strVal val="#ppt_x"/>
                                          </p:val>
                                        </p:tav>
                                      </p:tavLst>
                                    </p:anim>
                                    <p:anim calcmode="lin" valueType="num">
                                      <p:cBhvr>
                                        <p:cTn id="9" dur="3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commondata" val="eyJoZGlkIjoiOThhMzQ4ZGE3MmI3YWYzNDk5MTEwZDcwNzRmNTI3MDU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1750</Words>
  <Application>WPS 演示</Application>
  <PresentationFormat>宽屏</PresentationFormat>
  <Paragraphs>97</Paragraphs>
  <Slides>13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Wingdings</vt:lpstr>
      <vt:lpstr>Times New Roman</vt:lpstr>
      <vt:lpstr>黑体</vt:lpstr>
      <vt:lpstr>Arial Rounded MT Bold</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  Cup  of  Coco</cp:lastModifiedBy>
  <cp:revision>157</cp:revision>
  <dcterms:created xsi:type="dcterms:W3CDTF">2019-06-19T02:08:00Z</dcterms:created>
  <dcterms:modified xsi:type="dcterms:W3CDTF">2024-03-19T02:07:12Z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AC8565B2AC9D48DCA12B5418240FDC86_11</vt:lpwstr>
  </property>
</Properties>
</file>