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6"/>
  </p:notesMasterIdLst>
  <p:sldIdLst>
    <p:sldId id="257" r:id="rId3"/>
    <p:sldId id="258" r:id="rId4"/>
    <p:sldId id="264" r:id="rId5"/>
    <p:sldId id="261" r:id="rId6"/>
    <p:sldId id="262" r:id="rId7"/>
    <p:sldId id="263" r:id="rId8"/>
    <p:sldId id="265" r:id="rId9"/>
    <p:sldId id="303" r:id="rId10"/>
    <p:sldId id="313" r:id="rId11"/>
    <p:sldId id="314" r:id="rId12"/>
    <p:sldId id="315" r:id="rId13"/>
    <p:sldId id="316" r:id="rId14"/>
    <p:sldId id="317" r:id="rId15"/>
    <p:sldId id="318" r:id="rId16"/>
    <p:sldId id="319" r:id="rId17"/>
    <p:sldId id="320" r:id="rId18"/>
    <p:sldId id="321" r:id="rId19"/>
    <p:sldId id="271" r:id="rId20"/>
    <p:sldId id="276" r:id="rId21"/>
    <p:sldId id="282" r:id="rId22"/>
    <p:sldId id="284" r:id="rId23"/>
    <p:sldId id="294" r:id="rId24"/>
    <p:sldId id="287"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AEF7"/>
    <a:srgbClr val="0836BF"/>
    <a:srgbClr val="2D8498"/>
    <a:srgbClr val="404040"/>
    <a:srgbClr val="283848"/>
    <a:srgbClr val="0070C0"/>
    <a:srgbClr val="9CC5FD"/>
    <a:srgbClr val="3A6695"/>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963" autoAdjust="0"/>
  </p:normalViewPr>
  <p:slideViewPr>
    <p:cSldViewPr snapToGrid="0">
      <p:cViewPr varScale="1">
        <p:scale>
          <a:sx n="88" d="100"/>
          <a:sy n="88" d="100"/>
        </p:scale>
        <p:origin x="285" y="5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t>2022/12/6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t>‹#›</a:t>
            </a:fld>
            <a:endParaRPr lang="zh-CN" altLang="en-US"/>
          </a:p>
        </p:txBody>
      </p:sp>
    </p:spTree>
    <p:extLst>
      <p:ext uri="{BB962C8B-B14F-4D97-AF65-F5344CB8AC3E}">
        <p14:creationId xmlns:p14="http://schemas.microsoft.com/office/powerpoint/2010/main" val="4188401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extLst>
      <p:ext uri="{BB962C8B-B14F-4D97-AF65-F5344CB8AC3E}">
        <p14:creationId xmlns:p14="http://schemas.microsoft.com/office/powerpoint/2010/main" val="1039287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a:t>
            </a:fld>
            <a:endParaRPr lang="zh-CN" altLang="en-US"/>
          </a:p>
        </p:txBody>
      </p:sp>
    </p:spTree>
    <p:extLst>
      <p:ext uri="{BB962C8B-B14F-4D97-AF65-F5344CB8AC3E}">
        <p14:creationId xmlns:p14="http://schemas.microsoft.com/office/powerpoint/2010/main" val="1901342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a:t>
            </a:fld>
            <a:endParaRPr lang="zh-CN" altLang="en-US"/>
          </a:p>
        </p:txBody>
      </p:sp>
    </p:spTree>
    <p:extLst>
      <p:ext uri="{BB962C8B-B14F-4D97-AF65-F5344CB8AC3E}">
        <p14:creationId xmlns:p14="http://schemas.microsoft.com/office/powerpoint/2010/main" val="3129699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extLst>
      <p:ext uri="{BB962C8B-B14F-4D97-AF65-F5344CB8AC3E}">
        <p14:creationId xmlns:p14="http://schemas.microsoft.com/office/powerpoint/2010/main" val="2552482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13</a:t>
            </a:fld>
            <a:endParaRPr lang="zh-CN" altLang="en-US"/>
          </a:p>
        </p:txBody>
      </p:sp>
    </p:spTree>
    <p:extLst>
      <p:ext uri="{BB962C8B-B14F-4D97-AF65-F5344CB8AC3E}">
        <p14:creationId xmlns:p14="http://schemas.microsoft.com/office/powerpoint/2010/main" val="277735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14</a:t>
            </a:fld>
            <a:endParaRPr lang="zh-CN" altLang="en-US"/>
          </a:p>
        </p:txBody>
      </p:sp>
    </p:spTree>
    <p:extLst>
      <p:ext uri="{BB962C8B-B14F-4D97-AF65-F5344CB8AC3E}">
        <p14:creationId xmlns:p14="http://schemas.microsoft.com/office/powerpoint/2010/main" val="1595828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15</a:t>
            </a:fld>
            <a:endParaRPr lang="zh-CN" altLang="en-US"/>
          </a:p>
        </p:txBody>
      </p:sp>
    </p:spTree>
    <p:extLst>
      <p:ext uri="{BB962C8B-B14F-4D97-AF65-F5344CB8AC3E}">
        <p14:creationId xmlns:p14="http://schemas.microsoft.com/office/powerpoint/2010/main" val="2310368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16</a:t>
            </a:fld>
            <a:endParaRPr lang="zh-CN" altLang="en-US"/>
          </a:p>
        </p:txBody>
      </p:sp>
    </p:spTree>
    <p:extLst>
      <p:ext uri="{BB962C8B-B14F-4D97-AF65-F5344CB8AC3E}">
        <p14:creationId xmlns:p14="http://schemas.microsoft.com/office/powerpoint/2010/main" val="1765421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solidFill>
                  <a:srgbClr val="000000"/>
                </a:solidFill>
                <a:effectLst/>
                <a:latin typeface="LMRoman10-Regular"/>
              </a:rPr>
              <a:t>Based on the results, we account for the exponential models are great fitting to the data sets (C)(D), simultaneously </a:t>
            </a:r>
            <a:endParaRPr lang="en-US" altLang="zh-CN" dirty="0"/>
          </a:p>
          <a:p>
            <a:r>
              <a:rPr lang="en-US" altLang="zh-CN" sz="1800" dirty="0">
                <a:solidFill>
                  <a:srgbClr val="000000"/>
                </a:solidFill>
                <a:effectLst/>
                <a:latin typeface="LMRoman10-Regular"/>
              </a:rPr>
              <a:t>meaning that the degree of complex networks follow the exponential, but not (A)(B). Although not enough evidence </a:t>
            </a:r>
            <a:endParaRPr lang="en-US" altLang="zh-CN" dirty="0"/>
          </a:p>
          <a:p>
            <a:r>
              <a:rPr lang="en-US" altLang="zh-CN" sz="1800" dirty="0">
                <a:solidFill>
                  <a:srgbClr val="000000"/>
                </a:solidFill>
                <a:effectLst/>
                <a:latin typeface="LMRoman10-Regular"/>
              </a:rPr>
              <a:t>for exactly exponential, we just find the graphics of Ca-</a:t>
            </a:r>
            <a:r>
              <a:rPr lang="en-US" altLang="zh-CN" sz="1800" dirty="0" err="1">
                <a:solidFill>
                  <a:srgbClr val="000000"/>
                </a:solidFill>
                <a:effectLst/>
                <a:latin typeface="LMRoman10-Regular"/>
              </a:rPr>
              <a:t>Hepth</a:t>
            </a:r>
            <a:r>
              <a:rPr lang="en-US" altLang="zh-CN" sz="1800" dirty="0">
                <a:solidFill>
                  <a:srgbClr val="000000"/>
                </a:solidFill>
                <a:effectLst/>
                <a:latin typeface="LMRoman10-Regular"/>
              </a:rPr>
              <a:t> and Bio-</a:t>
            </a:r>
            <a:r>
              <a:rPr lang="en-US" altLang="zh-CN" sz="1800" dirty="0" err="1">
                <a:solidFill>
                  <a:srgbClr val="000000"/>
                </a:solidFill>
                <a:effectLst/>
                <a:latin typeface="LMRoman10-Regular"/>
              </a:rPr>
              <a:t>Dieasome</a:t>
            </a:r>
            <a:r>
              <a:rPr lang="en-US" altLang="zh-CN" sz="1800" dirty="0">
                <a:solidFill>
                  <a:srgbClr val="000000"/>
                </a:solidFill>
                <a:effectLst/>
                <a:latin typeface="LMRoman10-Regular"/>
              </a:rPr>
              <a:t> exhibit the exponential-like degree </a:t>
            </a:r>
            <a:endParaRPr lang="en-US" altLang="zh-CN" dirty="0"/>
          </a:p>
          <a:p>
            <a:r>
              <a:rPr lang="en-US" altLang="zh-CN" sz="1800" dirty="0">
                <a:solidFill>
                  <a:srgbClr val="000000"/>
                </a:solidFill>
                <a:effectLst/>
                <a:latin typeface="LMRoman10-Regular"/>
              </a:rPr>
              <a:t>distribution, may be as references.</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17</a:t>
            </a:fld>
            <a:endParaRPr lang="zh-CN" altLang="en-US"/>
          </a:p>
        </p:txBody>
      </p:sp>
    </p:spTree>
    <p:extLst>
      <p:ext uri="{BB962C8B-B14F-4D97-AF65-F5344CB8AC3E}">
        <p14:creationId xmlns:p14="http://schemas.microsoft.com/office/powerpoint/2010/main" val="3453263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18</a:t>
            </a:fld>
            <a:endParaRPr lang="zh-CN" altLang="en-US"/>
          </a:p>
        </p:txBody>
      </p:sp>
    </p:spTree>
    <p:extLst>
      <p:ext uri="{BB962C8B-B14F-4D97-AF65-F5344CB8AC3E}">
        <p14:creationId xmlns:p14="http://schemas.microsoft.com/office/powerpoint/2010/main" val="2209197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19</a:t>
            </a:fld>
            <a:endParaRPr lang="zh-CN" altLang="en-US"/>
          </a:p>
        </p:txBody>
      </p:sp>
    </p:spTree>
    <p:extLst>
      <p:ext uri="{BB962C8B-B14F-4D97-AF65-F5344CB8AC3E}">
        <p14:creationId xmlns:p14="http://schemas.microsoft.com/office/powerpoint/2010/main" val="2148219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extLst>
      <p:ext uri="{BB962C8B-B14F-4D97-AF65-F5344CB8AC3E}">
        <p14:creationId xmlns:p14="http://schemas.microsoft.com/office/powerpoint/2010/main" val="29014134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20</a:t>
            </a:fld>
            <a:endParaRPr lang="zh-CN" altLang="en-US"/>
          </a:p>
        </p:txBody>
      </p:sp>
    </p:spTree>
    <p:extLst>
      <p:ext uri="{BB962C8B-B14F-4D97-AF65-F5344CB8AC3E}">
        <p14:creationId xmlns:p14="http://schemas.microsoft.com/office/powerpoint/2010/main" val="1029937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21</a:t>
            </a:fld>
            <a:endParaRPr lang="zh-CN" altLang="en-US"/>
          </a:p>
        </p:txBody>
      </p:sp>
    </p:spTree>
    <p:extLst>
      <p:ext uri="{BB962C8B-B14F-4D97-AF65-F5344CB8AC3E}">
        <p14:creationId xmlns:p14="http://schemas.microsoft.com/office/powerpoint/2010/main" val="4190570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22</a:t>
            </a:fld>
            <a:endParaRPr lang="zh-CN" altLang="en-US"/>
          </a:p>
        </p:txBody>
      </p:sp>
    </p:spTree>
    <p:extLst>
      <p:ext uri="{BB962C8B-B14F-4D97-AF65-F5344CB8AC3E}">
        <p14:creationId xmlns:p14="http://schemas.microsoft.com/office/powerpoint/2010/main" val="3453019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23</a:t>
            </a:fld>
            <a:endParaRPr lang="zh-CN" altLang="en-US"/>
          </a:p>
        </p:txBody>
      </p:sp>
    </p:spTree>
    <p:extLst>
      <p:ext uri="{BB962C8B-B14F-4D97-AF65-F5344CB8AC3E}">
        <p14:creationId xmlns:p14="http://schemas.microsoft.com/office/powerpoint/2010/main" val="3463351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extLst>
      <p:ext uri="{BB962C8B-B14F-4D97-AF65-F5344CB8AC3E}">
        <p14:creationId xmlns:p14="http://schemas.microsoft.com/office/powerpoint/2010/main" val="431605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tx1">
                    <a:lumMod val="65000"/>
                    <a:lumOff val="35000"/>
                  </a:schemeClr>
                </a:solidFill>
                <a:latin typeface="宋体" panose="02010600030101010101" pitchFamily="2" charset="-122"/>
                <a:ea typeface="宋体" panose="02010600030101010101" pitchFamily="2" charset="-122"/>
                <a:sym typeface="字魂105号-简雅黑" panose="00000500000000000000" pitchFamily="2" charset="-122"/>
              </a:rPr>
              <a:t>(a)</a:t>
            </a:r>
            <a:r>
              <a:rPr lang="zh-CN" altLang="en-US" sz="1200" dirty="0">
                <a:solidFill>
                  <a:schemeClr val="tx1">
                    <a:lumMod val="65000"/>
                    <a:lumOff val="35000"/>
                  </a:schemeClr>
                </a:solidFill>
                <a:latin typeface="宋体" panose="02010600030101010101" pitchFamily="2" charset="-122"/>
                <a:ea typeface="宋体" panose="02010600030101010101" pitchFamily="2" charset="-122"/>
                <a:sym typeface="字魂105号-简雅黑" panose="00000500000000000000" pitchFamily="2" charset="-122"/>
              </a:rPr>
              <a:t>通过估计出复杂网络的度分布，可以帮助研究者</a:t>
            </a:r>
            <a:r>
              <a:rPr lang="zh-CN" altLang="en-US" sz="1200" dirty="0">
                <a:solidFill>
                  <a:schemeClr val="tx1">
                    <a:lumMod val="65000"/>
                    <a:lumOff val="35000"/>
                  </a:schemeClr>
                </a:solidFill>
                <a:latin typeface="宋体" panose="02010600030101010101" pitchFamily="2" charset="-122"/>
                <a:ea typeface="宋体" panose="02010600030101010101" pitchFamily="2" charset="-122"/>
              </a:rPr>
              <a:t>从整体上把握目标对象，实现对问题的协同分析和集成分析，快速、准确地发现事物之间的联系，提高分析问题的效率</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a:t>
            </a:fld>
            <a:endParaRPr lang="zh-CN" altLang="en-US"/>
          </a:p>
        </p:txBody>
      </p:sp>
    </p:spTree>
    <p:extLst>
      <p:ext uri="{BB962C8B-B14F-4D97-AF65-F5344CB8AC3E}">
        <p14:creationId xmlns:p14="http://schemas.microsoft.com/office/powerpoint/2010/main" val="132484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5</a:t>
            </a:fld>
            <a:endParaRPr lang="zh-CN" altLang="en-US"/>
          </a:p>
        </p:txBody>
      </p:sp>
    </p:spTree>
    <p:extLst>
      <p:ext uri="{BB962C8B-B14F-4D97-AF65-F5344CB8AC3E}">
        <p14:creationId xmlns:p14="http://schemas.microsoft.com/office/powerpoint/2010/main" val="1886629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tx1">
                    <a:lumMod val="65000"/>
                    <a:lumOff val="35000"/>
                  </a:schemeClr>
                </a:solidFill>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Results: </a:t>
            </a:r>
            <a:r>
              <a:rPr lang="zh-CN" altLang="en-US" sz="1200" dirty="0">
                <a:solidFill>
                  <a:schemeClr val="tx1">
                    <a:lumMod val="65000"/>
                    <a:lumOff val="35000"/>
                  </a:schemeClr>
                </a:solidFill>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结合随机图论，回归复杂网络发展本身，把握当前研究趋势；修正当前主流研究方法的不足：独立性</a:t>
            </a:r>
            <a:r>
              <a:rPr lang="en-US" altLang="zh-CN" sz="1200" dirty="0">
                <a:solidFill>
                  <a:schemeClr val="tx1">
                    <a:lumMod val="65000"/>
                    <a:lumOff val="35000"/>
                  </a:schemeClr>
                </a:solidFill>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a:t>
            </a:r>
            <a:r>
              <a:rPr lang="zh-CN" altLang="en-US" sz="1200" dirty="0">
                <a:solidFill>
                  <a:schemeClr val="tx1">
                    <a:lumMod val="65000"/>
                    <a:lumOff val="35000"/>
                  </a:schemeClr>
                </a:solidFill>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数据利用率</a:t>
            </a:r>
            <a:r>
              <a:rPr lang="en-US" altLang="zh-CN" sz="1200" dirty="0">
                <a:solidFill>
                  <a:schemeClr val="tx1">
                    <a:lumMod val="65000"/>
                    <a:lumOff val="35000"/>
                  </a:schemeClr>
                </a:solidFill>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 </a:t>
            </a:r>
            <a:r>
              <a:rPr lang="zh-CN" altLang="en-US" sz="1200" dirty="0">
                <a:solidFill>
                  <a:schemeClr val="tx1">
                    <a:lumMod val="65000"/>
                    <a:lumOff val="35000"/>
                  </a:schemeClr>
                </a:solidFill>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模型参数估计方法在准确度上超过主流方法</a:t>
            </a:r>
            <a:r>
              <a:rPr lang="en-US" altLang="zh-CN" sz="1200" dirty="0">
                <a:solidFill>
                  <a:schemeClr val="tx1">
                    <a:lumMod val="65000"/>
                    <a:lumOff val="35000"/>
                  </a:schemeClr>
                </a:solidFill>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extLst>
      <p:ext uri="{BB962C8B-B14F-4D97-AF65-F5344CB8AC3E}">
        <p14:creationId xmlns:p14="http://schemas.microsoft.com/office/powerpoint/2010/main" val="2373821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7</a:t>
            </a:fld>
            <a:endParaRPr lang="zh-CN" altLang="en-US"/>
          </a:p>
        </p:txBody>
      </p:sp>
    </p:spTree>
    <p:extLst>
      <p:ext uri="{BB962C8B-B14F-4D97-AF65-F5344CB8AC3E}">
        <p14:creationId xmlns:p14="http://schemas.microsoft.com/office/powerpoint/2010/main" val="1851666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 </a:t>
            </a:r>
            <a:r>
              <a:rPr lang="zh-CN" altLang="en-US" sz="1200" dirty="0">
                <a:solidFill>
                  <a:schemeClr val="tx1">
                    <a:lumMod val="65000"/>
                    <a:lumOff val="35000"/>
                  </a:schemeClr>
                </a:solidFill>
                <a:latin typeface="MV Boli" panose="02000500030200090000" pitchFamily="2" charset="0"/>
                <a:ea typeface="宋体" panose="02010600030101010101" pitchFamily="2" charset="-122"/>
                <a:cs typeface="MV Boli" panose="02000500030200090000" pitchFamily="2" charset="0"/>
              </a:rPr>
              <a:t>使用广义随机图理论为框架建模一个度分布为指数型的复杂网络，引入理论且作流程证明，捕捉指数型度分布网络模型参数的衍化过程</a:t>
            </a:r>
            <a:r>
              <a:rPr lang="en-US" altLang="zh-CN" sz="1200" dirty="0">
                <a:solidFill>
                  <a:schemeClr val="tx1">
                    <a:lumMod val="65000"/>
                    <a:lumOff val="35000"/>
                  </a:schemeClr>
                </a:solidFill>
                <a:latin typeface="MV Boli" panose="02000500030200090000" pitchFamily="2" charset="0"/>
                <a:ea typeface="宋体" panose="02010600030101010101" pitchFamily="2" charset="-122"/>
                <a:cs typeface="MV Boli" panose="02000500030200090000" pitchFamily="2" charset="0"/>
              </a:rPr>
              <a:t>; </a:t>
            </a:r>
            <a:endParaRPr lang="zh-CN" altLang="en-US" sz="1200" dirty="0">
              <a:solidFill>
                <a:schemeClr val="tx1">
                  <a:lumMod val="65000"/>
                  <a:lumOff val="35000"/>
                </a:schemeClr>
              </a:solidFill>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sz="1200" dirty="0">
                <a:solidFill>
                  <a:schemeClr val="tx1">
                    <a:lumMod val="65000"/>
                    <a:lumOff val="35000"/>
                  </a:schemeClr>
                </a:solidFill>
                <a:latin typeface="MV Boli" panose="02000500030200090000" pitchFamily="2" charset="0"/>
                <a:ea typeface="宋体" panose="02010600030101010101" pitchFamily="2" charset="-122"/>
                <a:cs typeface="MV Boli" panose="02000500030200090000" pitchFamily="2" charset="0"/>
              </a:rPr>
              <a:t>使用广义随机图理论为框架建模一个度分布为指数型的复杂网络，引入理论且作流程证明，捕捉指数型度分布网络模型参数的衍化过程</a:t>
            </a:r>
            <a:r>
              <a:rPr lang="en-US" altLang="zh-CN" sz="1200" dirty="0">
                <a:solidFill>
                  <a:schemeClr val="tx1">
                    <a:lumMod val="65000"/>
                    <a:lumOff val="35000"/>
                  </a:schemeClr>
                </a:solidFill>
                <a:latin typeface="MV Boli" panose="02000500030200090000" pitchFamily="2" charset="0"/>
                <a:ea typeface="宋体" panose="02010600030101010101" pitchFamily="2" charset="-122"/>
                <a:cs typeface="MV Boli" panose="02000500030200090000" pitchFamily="2" charset="0"/>
              </a:rPr>
              <a:t>; </a:t>
            </a:r>
            <a:endParaRPr lang="zh-CN" altLang="en-US" sz="1200" dirty="0">
              <a:solidFill>
                <a:schemeClr val="tx1">
                  <a:lumMod val="65000"/>
                  <a:lumOff val="35000"/>
                </a:schemeClr>
              </a:solidFill>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endParaRPr>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8</a:t>
            </a:fld>
            <a:endParaRPr lang="zh-CN" altLang="en-US"/>
          </a:p>
        </p:txBody>
      </p:sp>
    </p:spTree>
    <p:extLst>
      <p:ext uri="{BB962C8B-B14F-4D97-AF65-F5344CB8AC3E}">
        <p14:creationId xmlns:p14="http://schemas.microsoft.com/office/powerpoint/2010/main" val="237687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extLst>
      <p:ext uri="{BB962C8B-B14F-4D97-AF65-F5344CB8AC3E}">
        <p14:creationId xmlns:p14="http://schemas.microsoft.com/office/powerpoint/2010/main" val="2038249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25421338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2460490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27626229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159E5DD-497F-46F0-B55C-0F9428E6311A}" type="datetimeFigureOut">
              <a:rPr lang="zh-CN" altLang="en-US" smtClean="0"/>
              <a:t>2022/12/6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3D0455-4629-457A-A2DD-292FDC76E200}" type="slidenum">
              <a:rPr lang="zh-CN" altLang="en-US" smtClean="0"/>
              <a:t>‹#›</a:t>
            </a:fld>
            <a:endParaRPr lang="zh-CN" altLang="en-US"/>
          </a:p>
        </p:txBody>
      </p:sp>
    </p:spTree>
    <p:extLst>
      <p:ext uri="{BB962C8B-B14F-4D97-AF65-F5344CB8AC3E}">
        <p14:creationId xmlns:p14="http://schemas.microsoft.com/office/powerpoint/2010/main" val="20143349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159E5DD-497F-46F0-B55C-0F9428E6311A}" type="datetimeFigureOut">
              <a:rPr lang="zh-CN" altLang="en-US" smtClean="0"/>
              <a:t>2022/12/6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3D0455-4629-457A-A2DD-292FDC76E200}" type="slidenum">
              <a:rPr lang="zh-CN" altLang="en-US" smtClean="0"/>
              <a:t>‹#›</a:t>
            </a:fld>
            <a:endParaRPr lang="zh-CN" altLang="en-US"/>
          </a:p>
        </p:txBody>
      </p:sp>
    </p:spTree>
    <p:extLst>
      <p:ext uri="{BB962C8B-B14F-4D97-AF65-F5344CB8AC3E}">
        <p14:creationId xmlns:p14="http://schemas.microsoft.com/office/powerpoint/2010/main" val="2826352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159E5DD-497F-46F0-B55C-0F9428E6311A}" type="datetimeFigureOut">
              <a:rPr lang="zh-CN" altLang="en-US" smtClean="0"/>
              <a:t>2022/12/6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3D0455-4629-457A-A2DD-292FDC76E200}" type="slidenum">
              <a:rPr lang="zh-CN" altLang="en-US" smtClean="0"/>
              <a:t>‹#›</a:t>
            </a:fld>
            <a:endParaRPr lang="zh-CN" altLang="en-US"/>
          </a:p>
        </p:txBody>
      </p:sp>
    </p:spTree>
    <p:extLst>
      <p:ext uri="{BB962C8B-B14F-4D97-AF65-F5344CB8AC3E}">
        <p14:creationId xmlns:p14="http://schemas.microsoft.com/office/powerpoint/2010/main" val="2686299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159E5DD-497F-46F0-B55C-0F9428E6311A}" type="datetimeFigureOut">
              <a:rPr lang="zh-CN" altLang="en-US" smtClean="0"/>
              <a:t>2022/12/6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3D0455-4629-457A-A2DD-292FDC76E200}" type="slidenum">
              <a:rPr lang="zh-CN" altLang="en-US" smtClean="0"/>
              <a:t>‹#›</a:t>
            </a:fld>
            <a:endParaRPr lang="zh-CN" altLang="en-US"/>
          </a:p>
        </p:txBody>
      </p:sp>
    </p:spTree>
    <p:extLst>
      <p:ext uri="{BB962C8B-B14F-4D97-AF65-F5344CB8AC3E}">
        <p14:creationId xmlns:p14="http://schemas.microsoft.com/office/powerpoint/2010/main" val="3614546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159E5DD-497F-46F0-B55C-0F9428E6311A}" type="datetimeFigureOut">
              <a:rPr lang="zh-CN" altLang="en-US" smtClean="0"/>
              <a:t>2022/12/6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E3D0455-4629-457A-A2DD-292FDC76E200}" type="slidenum">
              <a:rPr lang="zh-CN" altLang="en-US" smtClean="0"/>
              <a:t>‹#›</a:t>
            </a:fld>
            <a:endParaRPr lang="zh-CN" altLang="en-US"/>
          </a:p>
        </p:txBody>
      </p:sp>
    </p:spTree>
    <p:extLst>
      <p:ext uri="{BB962C8B-B14F-4D97-AF65-F5344CB8AC3E}">
        <p14:creationId xmlns:p14="http://schemas.microsoft.com/office/powerpoint/2010/main" val="22055376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59E5DD-497F-46F0-B55C-0F9428E6311A}" type="datetimeFigureOut">
              <a:rPr lang="zh-CN" altLang="en-US" smtClean="0"/>
              <a:t>2022/12/6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E3D0455-4629-457A-A2DD-292FDC76E200}" type="slidenum">
              <a:rPr lang="zh-CN" altLang="en-US" smtClean="0"/>
              <a:t>‹#›</a:t>
            </a:fld>
            <a:endParaRPr lang="zh-CN" altLang="en-US"/>
          </a:p>
        </p:txBody>
      </p:sp>
    </p:spTree>
    <p:extLst>
      <p:ext uri="{BB962C8B-B14F-4D97-AF65-F5344CB8AC3E}">
        <p14:creationId xmlns:p14="http://schemas.microsoft.com/office/powerpoint/2010/main" val="1786357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59E5DD-497F-46F0-B55C-0F9428E6311A}" type="datetimeFigureOut">
              <a:rPr lang="zh-CN" altLang="en-US" smtClean="0"/>
              <a:t>2022/12/6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E3D0455-4629-457A-A2DD-292FDC76E200}" type="slidenum">
              <a:rPr lang="zh-CN" altLang="en-US" smtClean="0"/>
              <a:t>‹#›</a:t>
            </a:fld>
            <a:endParaRPr lang="zh-CN" altLang="en-US"/>
          </a:p>
        </p:txBody>
      </p:sp>
    </p:spTree>
    <p:extLst>
      <p:ext uri="{BB962C8B-B14F-4D97-AF65-F5344CB8AC3E}">
        <p14:creationId xmlns:p14="http://schemas.microsoft.com/office/powerpoint/2010/main" val="1852220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159E5DD-497F-46F0-B55C-0F9428E6311A}" type="datetimeFigureOut">
              <a:rPr lang="zh-CN" altLang="en-US" smtClean="0"/>
              <a:t>2022/12/6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3D0455-4629-457A-A2DD-292FDC76E200}" type="slidenum">
              <a:rPr lang="zh-CN" altLang="en-US" smtClean="0"/>
              <a:t>‹#›</a:t>
            </a:fld>
            <a:endParaRPr lang="zh-CN" altLang="en-US"/>
          </a:p>
        </p:txBody>
      </p:sp>
    </p:spTree>
    <p:extLst>
      <p:ext uri="{BB962C8B-B14F-4D97-AF65-F5344CB8AC3E}">
        <p14:creationId xmlns:p14="http://schemas.microsoft.com/office/powerpoint/2010/main" val="3301380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3945905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159E5DD-497F-46F0-B55C-0F9428E6311A}" type="datetimeFigureOut">
              <a:rPr lang="zh-CN" altLang="en-US" smtClean="0"/>
              <a:t>2022/12/6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3D0455-4629-457A-A2DD-292FDC76E200}" type="slidenum">
              <a:rPr lang="zh-CN" altLang="en-US" smtClean="0"/>
              <a:t>‹#›</a:t>
            </a:fld>
            <a:endParaRPr lang="zh-CN" altLang="en-US"/>
          </a:p>
        </p:txBody>
      </p:sp>
    </p:spTree>
    <p:extLst>
      <p:ext uri="{BB962C8B-B14F-4D97-AF65-F5344CB8AC3E}">
        <p14:creationId xmlns:p14="http://schemas.microsoft.com/office/powerpoint/2010/main" val="32032523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159E5DD-497F-46F0-B55C-0F9428E6311A}" type="datetimeFigureOut">
              <a:rPr lang="zh-CN" altLang="en-US" smtClean="0"/>
              <a:t>2022/12/6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3D0455-4629-457A-A2DD-292FDC76E200}" type="slidenum">
              <a:rPr lang="zh-CN" altLang="en-US" smtClean="0"/>
              <a:t>‹#›</a:t>
            </a:fld>
            <a:endParaRPr lang="zh-CN" altLang="en-US"/>
          </a:p>
        </p:txBody>
      </p:sp>
    </p:spTree>
    <p:extLst>
      <p:ext uri="{BB962C8B-B14F-4D97-AF65-F5344CB8AC3E}">
        <p14:creationId xmlns:p14="http://schemas.microsoft.com/office/powerpoint/2010/main" val="992469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159E5DD-497F-46F0-B55C-0F9428E6311A}" type="datetimeFigureOut">
              <a:rPr lang="zh-CN" altLang="en-US" smtClean="0"/>
              <a:t>2022/12/6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3D0455-4629-457A-A2DD-292FDC76E200}" type="slidenum">
              <a:rPr lang="zh-CN" altLang="en-US" smtClean="0"/>
              <a:t>‹#›</a:t>
            </a:fld>
            <a:endParaRPr lang="zh-CN" altLang="en-US"/>
          </a:p>
        </p:txBody>
      </p:sp>
    </p:spTree>
    <p:extLst>
      <p:ext uri="{BB962C8B-B14F-4D97-AF65-F5344CB8AC3E}">
        <p14:creationId xmlns:p14="http://schemas.microsoft.com/office/powerpoint/2010/main" val="2560939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475354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2022/12/6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1998574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t>2022/12/6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2154154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t>2022/12/6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765756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t>2022/12/6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23018350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2022/12/6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2924548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2022/12/6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3708410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t>2022/12/6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1455421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9E5DD-497F-46F0-B55C-0F9428E6311A}" type="datetimeFigureOut">
              <a:rPr lang="zh-CN" altLang="en-US" smtClean="0"/>
              <a:t>2022/12/6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3D0455-4629-457A-A2DD-292FDC76E200}" type="slidenum">
              <a:rPr lang="zh-CN" altLang="en-US" smtClean="0"/>
              <a:t>‹#›</a:t>
            </a:fld>
            <a:endParaRPr lang="zh-CN" altLang="en-US"/>
          </a:p>
        </p:txBody>
      </p:sp>
    </p:spTree>
    <p:extLst>
      <p:ext uri="{BB962C8B-B14F-4D97-AF65-F5344CB8AC3E}">
        <p14:creationId xmlns:p14="http://schemas.microsoft.com/office/powerpoint/2010/main" val="114443778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hyperlink" Target="http://www.shangwuppt.com/"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a:picLocks/>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a:picLocks/>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0969"/>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5" name="文本框 14"/>
          <p:cNvSpPr txBox="1"/>
          <p:nvPr/>
        </p:nvSpPr>
        <p:spPr>
          <a:xfrm>
            <a:off x="1371599" y="2956866"/>
            <a:ext cx="10095979" cy="1077218"/>
          </a:xfrm>
          <a:prstGeom prst="rect">
            <a:avLst/>
          </a:prstGeom>
          <a:noFill/>
        </p:spPr>
        <p:txBody>
          <a:bodyPr wrap="square" rtlCol="0">
            <a:spAutoFit/>
          </a:bodyPr>
          <a:lstStyle/>
          <a:p>
            <a:pPr algn="ctr"/>
            <a:r>
              <a:rPr lang="en-US" altLang="zh-CN" sz="3200" dirty="0">
                <a:solidFill>
                  <a:schemeClr val="bg1"/>
                </a:solidFill>
                <a:latin typeface="MV Boli" panose="02000500030200090000" pitchFamily="2" charset="0"/>
                <a:cs typeface="MV Boli" panose="02000500030200090000" pitchFamily="2" charset="0"/>
              </a:rPr>
              <a:t>Bayes Inference of Exponential Degree Distribution Complex Network  </a:t>
            </a:r>
            <a:endParaRPr lang="zh-CN" altLang="en-US" sz="32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3" name="TextBox 6"/>
          <p:cNvSpPr txBox="1"/>
          <p:nvPr/>
        </p:nvSpPr>
        <p:spPr>
          <a:xfrm>
            <a:off x="8901800" y="5367099"/>
            <a:ext cx="3377284" cy="461641"/>
          </a:xfrm>
          <a:prstGeom prst="rect">
            <a:avLst/>
          </a:prstGeom>
          <a:noFill/>
        </p:spPr>
        <p:txBody>
          <a:bodyPr wrap="square" lIns="91416" tIns="45708" rIns="91416" bIns="45708" rtlCol="0">
            <a:spAutoFit/>
          </a:bodyPr>
          <a:lstStyle>
            <a:defPPr>
              <a:defRPr lang="zh-CN"/>
            </a:defPPr>
            <a:lvl1pPr>
              <a:defRPr sz="2000">
                <a:solidFill>
                  <a:schemeClr val="accent2"/>
                </a:solidFill>
                <a:latin typeface="+mn-ea"/>
                <a:ea typeface="+mn-ea"/>
              </a:defRPr>
            </a:lvl1pPr>
          </a:lstStyle>
          <a:p>
            <a:pPr algn="ctr"/>
            <a:r>
              <a:rPr lang="en-US" altLang="zh-CN" sz="2400" dirty="0">
                <a:solidFill>
                  <a:schemeClr val="tx1"/>
                </a:solidFill>
                <a:latin typeface="MV Boli" panose="02000500030200090000" pitchFamily="2" charset="0"/>
                <a:cs typeface="MV Boli" panose="02000500030200090000" pitchFamily="2" charset="0"/>
                <a:sym typeface="字魂105号-简雅黑" panose="00000500000000000000" pitchFamily="2" charset="-122"/>
              </a:rPr>
              <a:t>Pleader: </a:t>
            </a:r>
            <a:r>
              <a:rPr lang="en-US" altLang="zh-CN" sz="2400" dirty="0" err="1">
                <a:solidFill>
                  <a:schemeClr val="tx1"/>
                </a:solidFill>
                <a:latin typeface="MV Boli" panose="02000500030200090000" pitchFamily="2" charset="0"/>
                <a:cs typeface="MV Boli" panose="02000500030200090000" pitchFamily="2" charset="0"/>
                <a:sym typeface="字魂105号-简雅黑" panose="00000500000000000000" pitchFamily="2" charset="-122"/>
              </a:rPr>
              <a:t>Deqiang</a:t>
            </a:r>
            <a:r>
              <a:rPr lang="en-US" altLang="zh-CN" sz="2400" dirty="0">
                <a:solidFill>
                  <a:schemeClr val="tx1"/>
                </a:solidFill>
                <a:latin typeface="MV Boli" panose="02000500030200090000" pitchFamily="2" charset="0"/>
                <a:cs typeface="MV Boli" panose="02000500030200090000" pitchFamily="2" charset="0"/>
                <a:sym typeface="字魂105号-简雅黑" panose="00000500000000000000" pitchFamily="2" charset="-122"/>
              </a:rPr>
              <a:t> Zou</a:t>
            </a:r>
            <a:endParaRPr lang="zh-CN" altLang="en-US" sz="2400" dirty="0">
              <a:solidFill>
                <a:schemeClr val="tx1"/>
              </a:solidFill>
              <a:latin typeface="MV Boli" panose="02000500030200090000" pitchFamily="2" charset="0"/>
              <a:cs typeface="MV Boli" panose="02000500030200090000" pitchFamily="2" charset="0"/>
              <a:sym typeface="字魂105号-简雅黑" panose="00000500000000000000" pitchFamily="2" charset="-122"/>
            </a:endParaRPr>
          </a:p>
        </p:txBody>
      </p:sp>
      <p:sp>
        <p:nvSpPr>
          <p:cNvPr id="11" name="Freeform 7"/>
          <p:cNvSpPr>
            <a:spLocks noChangeAspect="1" noEditPoints="1"/>
          </p:cNvSpPr>
          <p:nvPr/>
        </p:nvSpPr>
        <p:spPr bwMode="auto">
          <a:xfrm>
            <a:off x="8539330" y="5331936"/>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836BF"/>
          </a:solidFill>
          <a:ln>
            <a:noFill/>
          </a:ln>
        </p:spPr>
        <p:txBody>
          <a:bodyPr vert="horz" wrap="square" lIns="91416" tIns="45708" rIns="91416" bIns="45708" numCol="1" anchor="t" anchorCtr="0" compatLnSpc="1">
            <a:prstTxWarp prst="textNoShape">
              <a:avLst/>
            </a:prstTxWarp>
          </a:bodyPr>
          <a:lstStyle/>
          <a:p>
            <a:endParaRPr lang="zh-CN" altLang="en-US">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a:extLst>
              <a:ext uri="{FF2B5EF4-FFF2-40B4-BE49-F238E27FC236}">
                <a16:creationId xmlns:a16="http://schemas.microsoft.com/office/drawing/2014/main" id="{C7D7D766-2AAB-F636-D21C-828FF21478CD}"/>
              </a:ext>
            </a:extLst>
          </p:cNvPr>
          <p:cNvPicPr>
            <a:picLocks noChangeAspect="1"/>
          </p:cNvPicPr>
          <p:nvPr/>
        </p:nvPicPr>
        <p:blipFill rotWithShape="1">
          <a:blip r:embed="rId6" cstate="print">
            <a:duotone>
              <a:prstClr val="black"/>
              <a:schemeClr val="accent6">
                <a:lumMod val="75000"/>
                <a:tint val="45000"/>
                <a:satMod val="400000"/>
              </a:schemeClr>
            </a:duotone>
            <a:extLst>
              <a:ext uri="{28A0092B-C50C-407E-A947-70E740481C1C}">
                <a14:useLocalDpi xmlns:a14="http://schemas.microsoft.com/office/drawing/2010/main" val="0"/>
              </a:ext>
            </a:extLst>
          </a:blip>
          <a:srcRect l="18895" t="31123" r="16221" b="20215"/>
          <a:stretch/>
        </p:blipFill>
        <p:spPr>
          <a:xfrm>
            <a:off x="5456371" y="1139371"/>
            <a:ext cx="1039393" cy="818777"/>
          </a:xfrm>
          <a:prstGeom prst="rect">
            <a:avLst/>
          </a:prstGeom>
        </p:spPr>
      </p:pic>
    </p:spTree>
    <p:extLst>
      <p:ext uri="{BB962C8B-B14F-4D97-AF65-F5344CB8AC3E}">
        <p14:creationId xmlns:p14="http://schemas.microsoft.com/office/powerpoint/2010/main" val="15339770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53333"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1+#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6" presetClass="entr" presetSubtype="2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750"/>
                                        <p:tgtEl>
                                          <p:spTgt spid="8"/>
                                        </p:tgtEl>
                                      </p:cBhvr>
                                    </p:animEffect>
                                  </p:childTnLst>
                                </p:cTn>
                              </p:par>
                            </p:childTnLst>
                          </p:cTn>
                        </p:par>
                        <p:par>
                          <p:cTn id="17" fill="hold">
                            <p:stCondLst>
                              <p:cond delay="1500"/>
                            </p:stCondLst>
                            <p:childTnLst>
                              <p:par>
                                <p:cTn id="18" presetID="50" presetClass="entr" presetSubtype="0" decel="100000" fill="hold" grpId="0" nodeType="afterEffect">
                                  <p:stCondLst>
                                    <p:cond delay="0"/>
                                  </p:stCondLst>
                                  <p:iterate type="lt">
                                    <p:tmPct val="10000"/>
                                  </p:iterate>
                                  <p:childTnLst>
                                    <p:set>
                                      <p:cBhvr>
                                        <p:cTn id="19" dur="1" fill="hold">
                                          <p:stCondLst>
                                            <p:cond delay="0"/>
                                          </p:stCondLst>
                                        </p:cTn>
                                        <p:tgtEl>
                                          <p:spTgt spid="15"/>
                                        </p:tgtEl>
                                        <p:attrNameLst>
                                          <p:attrName>style.visibility</p:attrName>
                                        </p:attrNameLst>
                                      </p:cBhvr>
                                      <p:to>
                                        <p:strVal val="visible"/>
                                      </p:to>
                                    </p:set>
                                    <p:anim calcmode="lin" valueType="num">
                                      <p:cBhvr>
                                        <p:cTn id="20" dur="1000" fill="hold"/>
                                        <p:tgtEl>
                                          <p:spTgt spid="15"/>
                                        </p:tgtEl>
                                        <p:attrNameLst>
                                          <p:attrName>ppt_w</p:attrName>
                                        </p:attrNameLst>
                                      </p:cBhvr>
                                      <p:tavLst>
                                        <p:tav tm="0">
                                          <p:val>
                                            <p:strVal val="#ppt_w+.3"/>
                                          </p:val>
                                        </p:tav>
                                        <p:tav tm="100000">
                                          <p:val>
                                            <p:strVal val="#ppt_w"/>
                                          </p:val>
                                        </p:tav>
                                      </p:tavLst>
                                    </p:anim>
                                    <p:anim calcmode="lin" valueType="num">
                                      <p:cBhvr>
                                        <p:cTn id="21" dur="1000" fill="hold"/>
                                        <p:tgtEl>
                                          <p:spTgt spid="15"/>
                                        </p:tgtEl>
                                        <p:attrNameLst>
                                          <p:attrName>ppt_h</p:attrName>
                                        </p:attrNameLst>
                                      </p:cBhvr>
                                      <p:tavLst>
                                        <p:tav tm="0">
                                          <p:val>
                                            <p:strVal val="#ppt_h"/>
                                          </p:val>
                                        </p:tav>
                                        <p:tav tm="100000">
                                          <p:val>
                                            <p:strVal val="#ppt_h"/>
                                          </p:val>
                                        </p:tav>
                                      </p:tavLst>
                                    </p:anim>
                                    <p:animEffect transition="in" filter="fade">
                                      <p:cBhvr>
                                        <p:cTn id="22" dur="1000"/>
                                        <p:tgtEl>
                                          <p:spTgt spid="15"/>
                                        </p:tgtEl>
                                      </p:cBhvr>
                                    </p:animEffect>
                                  </p:childTnLst>
                                </p:cTn>
                              </p:par>
                            </p:childTnLst>
                          </p:cTn>
                        </p:par>
                        <p:par>
                          <p:cTn id="23" fill="hold">
                            <p:stCondLst>
                              <p:cond delay="8300"/>
                            </p:stCondLst>
                            <p:childTnLst>
                              <p:par>
                                <p:cTn id="24" presetID="53" presetClass="entr" presetSubtype="16"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par>
                          <p:cTn id="29" fill="hold">
                            <p:stCondLst>
                              <p:cond delay="8800"/>
                            </p:stCondLst>
                            <p:childTnLst>
                              <p:par>
                                <p:cTn id="30" presetID="22" presetClass="entr" presetSubtype="8"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3"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298580" y="1108968"/>
            <a:ext cx="3028094" cy="384260"/>
          </a:xfrm>
          <a:prstGeom prst="rect">
            <a:avLst/>
          </a:prstGeom>
          <a:noFill/>
        </p:spPr>
        <p:txBody>
          <a:bodyPr wrap="square" lIns="0" tIns="48000" rIns="0" bIns="48000" rtlCol="0">
            <a:spAutoFit/>
          </a:bodyPr>
          <a:lstStyle/>
          <a:p>
            <a:pPr algn="ctr"/>
            <a:r>
              <a:rPr lang="en-US" altLang="zh-CN"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2.1 Mathematics Modeling</a:t>
            </a:r>
            <a:endParaRPr lang="zh-CN" altLang="en-US"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pic>
        <p:nvPicPr>
          <p:cNvPr id="14" name="图片 13">
            <a:extLst>
              <a:ext uri="{FF2B5EF4-FFF2-40B4-BE49-F238E27FC236}">
                <a16:creationId xmlns:a16="http://schemas.microsoft.com/office/drawing/2014/main" id="{C2756346-711D-BD8A-449E-37F96D16304B}"/>
              </a:ext>
            </a:extLst>
          </p:cNvPr>
          <p:cNvPicPr>
            <a:picLocks noChangeAspect="1"/>
          </p:cNvPicPr>
          <p:nvPr/>
        </p:nvPicPr>
        <p:blipFill>
          <a:blip r:embed="rId3"/>
          <a:stretch>
            <a:fillRect/>
          </a:stretch>
        </p:blipFill>
        <p:spPr>
          <a:xfrm>
            <a:off x="132829" y="1718685"/>
            <a:ext cx="7065013" cy="1213789"/>
          </a:xfrm>
          <a:prstGeom prst="rect">
            <a:avLst/>
          </a:prstGeom>
        </p:spPr>
      </p:pic>
      <p:pic>
        <p:nvPicPr>
          <p:cNvPr id="3" name="图片 2">
            <a:extLst>
              <a:ext uri="{FF2B5EF4-FFF2-40B4-BE49-F238E27FC236}">
                <a16:creationId xmlns:a16="http://schemas.microsoft.com/office/drawing/2014/main" id="{519D0AAA-B42F-0111-ADEB-3DA9F7C3585D}"/>
              </a:ext>
            </a:extLst>
          </p:cNvPr>
          <p:cNvPicPr>
            <a:picLocks noChangeAspect="1"/>
          </p:cNvPicPr>
          <p:nvPr/>
        </p:nvPicPr>
        <p:blipFill rotWithShape="1">
          <a:blip r:embed="rId4"/>
          <a:srcRect l="18636" r="28053"/>
          <a:stretch/>
        </p:blipFill>
        <p:spPr>
          <a:xfrm>
            <a:off x="375214" y="3841748"/>
            <a:ext cx="3557454" cy="2003024"/>
          </a:xfrm>
          <a:prstGeom prst="rect">
            <a:avLst/>
          </a:prstGeom>
        </p:spPr>
      </p:pic>
      <p:pic>
        <p:nvPicPr>
          <p:cNvPr id="5" name="图片 4">
            <a:extLst>
              <a:ext uri="{FF2B5EF4-FFF2-40B4-BE49-F238E27FC236}">
                <a16:creationId xmlns:a16="http://schemas.microsoft.com/office/drawing/2014/main" id="{000418A4-42F7-8677-B960-94352DF4D9FE}"/>
              </a:ext>
            </a:extLst>
          </p:cNvPr>
          <p:cNvPicPr>
            <a:picLocks noChangeAspect="1"/>
          </p:cNvPicPr>
          <p:nvPr/>
        </p:nvPicPr>
        <p:blipFill>
          <a:blip r:embed="rId5"/>
          <a:stretch>
            <a:fillRect/>
          </a:stretch>
        </p:blipFill>
        <p:spPr>
          <a:xfrm>
            <a:off x="4590042" y="2956787"/>
            <a:ext cx="7065013" cy="3761113"/>
          </a:xfrm>
          <a:prstGeom prst="rect">
            <a:avLst/>
          </a:prstGeom>
        </p:spPr>
      </p:pic>
      <p:sp>
        <p:nvSpPr>
          <p:cNvPr id="6" name="矩形 5">
            <a:extLst>
              <a:ext uri="{FF2B5EF4-FFF2-40B4-BE49-F238E27FC236}">
                <a16:creationId xmlns:a16="http://schemas.microsoft.com/office/drawing/2014/main" id="{E6035E3E-FC90-7894-5383-6CA054C51D17}"/>
              </a:ext>
            </a:extLst>
          </p:cNvPr>
          <p:cNvSpPr/>
          <p:nvPr/>
        </p:nvSpPr>
        <p:spPr>
          <a:xfrm>
            <a:off x="225196" y="2932474"/>
            <a:ext cx="11742869" cy="3821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9" name="图片 8">
            <a:extLst>
              <a:ext uri="{FF2B5EF4-FFF2-40B4-BE49-F238E27FC236}">
                <a16:creationId xmlns:a16="http://schemas.microsoft.com/office/drawing/2014/main" id="{3D47B084-A4AE-BC7A-785B-56F21EAFA528}"/>
              </a:ext>
            </a:extLst>
          </p:cNvPr>
          <p:cNvPicPr>
            <a:picLocks noChangeAspect="1"/>
          </p:cNvPicPr>
          <p:nvPr/>
        </p:nvPicPr>
        <p:blipFill>
          <a:blip r:embed="rId6"/>
          <a:stretch>
            <a:fillRect/>
          </a:stretch>
        </p:blipFill>
        <p:spPr>
          <a:xfrm>
            <a:off x="2910284" y="5202498"/>
            <a:ext cx="832779" cy="642274"/>
          </a:xfrm>
          <a:prstGeom prst="rect">
            <a:avLst/>
          </a:prstGeom>
        </p:spPr>
      </p:pic>
      <p:sp>
        <p:nvSpPr>
          <p:cNvPr id="10" name="矩形 4">
            <a:extLst>
              <a:ext uri="{FF2B5EF4-FFF2-40B4-BE49-F238E27FC236}">
                <a16:creationId xmlns:a16="http://schemas.microsoft.com/office/drawing/2014/main" id="{D4F9859B-BF55-BF50-BCCB-D7A864729DAC}"/>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1" name="直接连接符 10">
            <a:extLst>
              <a:ext uri="{FF2B5EF4-FFF2-40B4-BE49-F238E27FC236}">
                <a16:creationId xmlns:a16="http://schemas.microsoft.com/office/drawing/2014/main" id="{725C7824-D1E4-E86E-A542-00C0F8C4F234}"/>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9398459B-DCF5-A56B-3C9B-F14E4E6BA738}"/>
              </a:ext>
            </a:extLst>
          </p:cNvPr>
          <p:cNvSpPr/>
          <p:nvPr/>
        </p:nvSpPr>
        <p:spPr>
          <a:xfrm>
            <a:off x="4948677" y="0"/>
            <a:ext cx="1666001" cy="792000"/>
          </a:xfrm>
          <a:prstGeom prst="rect">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3" name="直接连接符 12">
            <a:extLst>
              <a:ext uri="{FF2B5EF4-FFF2-40B4-BE49-F238E27FC236}">
                <a16:creationId xmlns:a16="http://schemas.microsoft.com/office/drawing/2014/main" id="{DE4D0E96-41E3-27D9-00FB-65B1AAF88FE3}"/>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6">
            <a:extLst>
              <a:ext uri="{FF2B5EF4-FFF2-40B4-BE49-F238E27FC236}">
                <a16:creationId xmlns:a16="http://schemas.microsoft.com/office/drawing/2014/main" id="{2F5D94EB-DC97-6BD2-9682-3B6C66B85926}"/>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Introduction</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6" name="TextBox 7">
            <a:extLst>
              <a:ext uri="{FF2B5EF4-FFF2-40B4-BE49-F238E27FC236}">
                <a16:creationId xmlns:a16="http://schemas.microsoft.com/office/drawing/2014/main" id="{595381D3-42BF-D080-7B80-BCE146BCA72F}"/>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en-US" altLang="zh-CN"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Process</a:t>
            </a:r>
            <a:endParaRPr lang="zh-CN" altLang="en-US"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7" name="TextBox 9">
            <a:extLst>
              <a:ext uri="{FF2B5EF4-FFF2-40B4-BE49-F238E27FC236}">
                <a16:creationId xmlns:a16="http://schemas.microsoft.com/office/drawing/2014/main" id="{DB563318-882D-6B85-8255-F6DDB120D056}"/>
              </a:ext>
            </a:extLst>
          </p:cNvPr>
          <p:cNvSpPr txBox="1"/>
          <p:nvPr/>
        </p:nvSpPr>
        <p:spPr>
          <a:xfrm>
            <a:off x="67785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Difficulties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8" name="TextBox 10">
            <a:extLst>
              <a:ext uri="{FF2B5EF4-FFF2-40B4-BE49-F238E27FC236}">
                <a16:creationId xmlns:a16="http://schemas.microsoft.com/office/drawing/2014/main" id="{DE52707C-98C1-6982-147A-0D763882DC71}"/>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Prospective</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9" name="TextBox 11">
            <a:extLst>
              <a:ext uri="{FF2B5EF4-FFF2-40B4-BE49-F238E27FC236}">
                <a16:creationId xmlns:a16="http://schemas.microsoft.com/office/drawing/2014/main" id="{887D8948-4ED5-EBC8-137F-2207C80D0F7E}"/>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References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20" name="直接连接符 19">
            <a:extLst>
              <a:ext uri="{FF2B5EF4-FFF2-40B4-BE49-F238E27FC236}">
                <a16:creationId xmlns:a16="http://schemas.microsoft.com/office/drawing/2014/main" id="{EBC479EB-F207-3CDB-76A8-B41F89C02D88}"/>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BBEF3CD9-92B6-10FE-E167-EBB317EF0B9A}"/>
              </a:ext>
            </a:extLst>
          </p:cNvPr>
          <p:cNvPicPr>
            <a:picLocks noChangeAspect="1"/>
          </p:cNvPicPr>
          <p:nvPr/>
        </p:nvPicPr>
        <p:blipFill rotWithShape="1">
          <a:blip r:embed="rId7" cstate="print">
            <a:duotone>
              <a:prstClr val="black"/>
              <a:schemeClr val="accent6">
                <a:lumMod val="75000"/>
                <a:tint val="45000"/>
                <a:satMod val="400000"/>
              </a:schemeClr>
            </a:duotone>
            <a:extLst>
              <a:ext uri="{28A0092B-C50C-407E-A947-70E740481C1C}">
                <a14:useLocalDpi xmlns:a14="http://schemas.microsoft.com/office/drawing/2010/main" val="0"/>
              </a:ext>
            </a:extLst>
          </a:blip>
          <a:srcRect l="18895" t="31123" r="16221" b="20215"/>
          <a:stretch/>
        </p:blipFill>
        <p:spPr>
          <a:xfrm>
            <a:off x="1027620" y="103954"/>
            <a:ext cx="909539" cy="584091"/>
          </a:xfrm>
          <a:prstGeom prst="rect">
            <a:avLst/>
          </a:prstGeom>
        </p:spPr>
      </p:pic>
    </p:spTree>
    <p:extLst>
      <p:ext uri="{BB962C8B-B14F-4D97-AF65-F5344CB8AC3E}">
        <p14:creationId xmlns:p14="http://schemas.microsoft.com/office/powerpoint/2010/main" val="38958189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a:cxnSpLocks/>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298580" y="1108968"/>
            <a:ext cx="3028094" cy="384260"/>
          </a:xfrm>
          <a:prstGeom prst="rect">
            <a:avLst/>
          </a:prstGeom>
          <a:noFill/>
        </p:spPr>
        <p:txBody>
          <a:bodyPr wrap="square" lIns="0" tIns="48000" rIns="0" bIns="48000" rtlCol="0">
            <a:spAutoFit/>
          </a:bodyPr>
          <a:lstStyle/>
          <a:p>
            <a:pPr algn="ctr"/>
            <a:r>
              <a:rPr lang="en-US" altLang="zh-CN"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2.1 Mathematics Modeling</a:t>
            </a:r>
            <a:endParaRPr lang="zh-CN" altLang="en-US"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pic>
        <p:nvPicPr>
          <p:cNvPr id="3" name="图片 2">
            <a:extLst>
              <a:ext uri="{FF2B5EF4-FFF2-40B4-BE49-F238E27FC236}">
                <a16:creationId xmlns:a16="http://schemas.microsoft.com/office/drawing/2014/main" id="{C94A3744-0584-34EF-C770-6214B2A18164}"/>
              </a:ext>
            </a:extLst>
          </p:cNvPr>
          <p:cNvPicPr>
            <a:picLocks noChangeAspect="1"/>
          </p:cNvPicPr>
          <p:nvPr/>
        </p:nvPicPr>
        <p:blipFill>
          <a:blip r:embed="rId3"/>
          <a:stretch>
            <a:fillRect/>
          </a:stretch>
        </p:blipFill>
        <p:spPr>
          <a:xfrm>
            <a:off x="0" y="1749880"/>
            <a:ext cx="4710062" cy="3665418"/>
          </a:xfrm>
          <a:prstGeom prst="rect">
            <a:avLst/>
          </a:prstGeom>
        </p:spPr>
      </p:pic>
      <p:pic>
        <p:nvPicPr>
          <p:cNvPr id="5" name="图片 4">
            <a:extLst>
              <a:ext uri="{FF2B5EF4-FFF2-40B4-BE49-F238E27FC236}">
                <a16:creationId xmlns:a16="http://schemas.microsoft.com/office/drawing/2014/main" id="{317DBF95-AEDB-82FE-268E-B03B7B44DAE5}"/>
              </a:ext>
            </a:extLst>
          </p:cNvPr>
          <p:cNvPicPr>
            <a:picLocks noChangeAspect="1"/>
          </p:cNvPicPr>
          <p:nvPr/>
        </p:nvPicPr>
        <p:blipFill>
          <a:blip r:embed="rId4"/>
          <a:stretch>
            <a:fillRect/>
          </a:stretch>
        </p:blipFill>
        <p:spPr>
          <a:xfrm>
            <a:off x="4993629" y="2089625"/>
            <a:ext cx="6439068" cy="3325673"/>
          </a:xfrm>
          <a:prstGeom prst="rect">
            <a:avLst/>
          </a:prstGeom>
        </p:spPr>
      </p:pic>
      <p:sp>
        <p:nvSpPr>
          <p:cNvPr id="6" name="矩形 5">
            <a:extLst>
              <a:ext uri="{FF2B5EF4-FFF2-40B4-BE49-F238E27FC236}">
                <a16:creationId xmlns:a16="http://schemas.microsoft.com/office/drawing/2014/main" id="{62996408-CA0D-35F9-1D16-86E062E46321}"/>
              </a:ext>
            </a:extLst>
          </p:cNvPr>
          <p:cNvSpPr/>
          <p:nvPr/>
        </p:nvSpPr>
        <p:spPr>
          <a:xfrm>
            <a:off x="4765695" y="1889412"/>
            <a:ext cx="6791822" cy="42687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4">
            <a:extLst>
              <a:ext uri="{FF2B5EF4-FFF2-40B4-BE49-F238E27FC236}">
                <a16:creationId xmlns:a16="http://schemas.microsoft.com/office/drawing/2014/main" id="{9CDF4788-0DD6-FCAF-9B47-63240E51C695}"/>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9" name="直接连接符 8">
            <a:extLst>
              <a:ext uri="{FF2B5EF4-FFF2-40B4-BE49-F238E27FC236}">
                <a16:creationId xmlns:a16="http://schemas.microsoft.com/office/drawing/2014/main" id="{C576C78E-1F0A-4119-D8D6-BC4F3ADB256C}"/>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323316DC-3A45-3564-333D-78C080DB1242}"/>
              </a:ext>
            </a:extLst>
          </p:cNvPr>
          <p:cNvSpPr/>
          <p:nvPr/>
        </p:nvSpPr>
        <p:spPr>
          <a:xfrm>
            <a:off x="4948677" y="0"/>
            <a:ext cx="1666001" cy="792000"/>
          </a:xfrm>
          <a:prstGeom prst="rect">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1" name="直接连接符 10">
            <a:extLst>
              <a:ext uri="{FF2B5EF4-FFF2-40B4-BE49-F238E27FC236}">
                <a16:creationId xmlns:a16="http://schemas.microsoft.com/office/drawing/2014/main" id="{61E74035-596B-CA61-CF04-D83CE48E1F12}"/>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6">
            <a:extLst>
              <a:ext uri="{FF2B5EF4-FFF2-40B4-BE49-F238E27FC236}">
                <a16:creationId xmlns:a16="http://schemas.microsoft.com/office/drawing/2014/main" id="{BAAC5679-D0F4-2BCB-7808-30D8280EFEB6}"/>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Introduction</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3" name="TextBox 7">
            <a:extLst>
              <a:ext uri="{FF2B5EF4-FFF2-40B4-BE49-F238E27FC236}">
                <a16:creationId xmlns:a16="http://schemas.microsoft.com/office/drawing/2014/main" id="{CBC672B4-7519-94EF-ECE8-797E5303A09E}"/>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en-US" altLang="zh-CN"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Process</a:t>
            </a:r>
            <a:endParaRPr lang="zh-CN" altLang="en-US"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5" name="TextBox 9">
            <a:extLst>
              <a:ext uri="{FF2B5EF4-FFF2-40B4-BE49-F238E27FC236}">
                <a16:creationId xmlns:a16="http://schemas.microsoft.com/office/drawing/2014/main" id="{4D591488-FB50-9D49-1CBD-3A2C6119A575}"/>
              </a:ext>
            </a:extLst>
          </p:cNvPr>
          <p:cNvSpPr txBox="1"/>
          <p:nvPr/>
        </p:nvSpPr>
        <p:spPr>
          <a:xfrm>
            <a:off x="67785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Difficulties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6" name="TextBox 10">
            <a:extLst>
              <a:ext uri="{FF2B5EF4-FFF2-40B4-BE49-F238E27FC236}">
                <a16:creationId xmlns:a16="http://schemas.microsoft.com/office/drawing/2014/main" id="{D06D5179-0B5E-7444-BBD8-5A27723FBC07}"/>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Prospective</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7" name="TextBox 11">
            <a:extLst>
              <a:ext uri="{FF2B5EF4-FFF2-40B4-BE49-F238E27FC236}">
                <a16:creationId xmlns:a16="http://schemas.microsoft.com/office/drawing/2014/main" id="{134D4975-E29B-D5E6-83B1-A9C358183803}"/>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References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8" name="直接连接符 17">
            <a:extLst>
              <a:ext uri="{FF2B5EF4-FFF2-40B4-BE49-F238E27FC236}">
                <a16:creationId xmlns:a16="http://schemas.microsoft.com/office/drawing/2014/main" id="{35BA6F4C-A76B-56FE-78C3-3C5D2A81B84F}"/>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6E749B8D-EB99-DCFB-8145-671DD2E0889C}"/>
              </a:ext>
            </a:extLst>
          </p:cNvPr>
          <p:cNvPicPr>
            <a:picLocks noChangeAspect="1"/>
          </p:cNvPicPr>
          <p:nvPr/>
        </p:nvPicPr>
        <p:blipFill rotWithShape="1">
          <a:blip r:embed="rId5" cstate="print">
            <a:duotone>
              <a:prstClr val="black"/>
              <a:schemeClr val="accent6">
                <a:lumMod val="75000"/>
                <a:tint val="45000"/>
                <a:satMod val="400000"/>
              </a:schemeClr>
            </a:duotone>
            <a:extLst>
              <a:ext uri="{28A0092B-C50C-407E-A947-70E740481C1C}">
                <a14:useLocalDpi xmlns:a14="http://schemas.microsoft.com/office/drawing/2010/main" val="0"/>
              </a:ext>
            </a:extLst>
          </a:blip>
          <a:srcRect l="18895" t="31123" r="16221" b="20215"/>
          <a:stretch/>
        </p:blipFill>
        <p:spPr>
          <a:xfrm>
            <a:off x="1027620" y="103954"/>
            <a:ext cx="909539" cy="584091"/>
          </a:xfrm>
          <a:prstGeom prst="rect">
            <a:avLst/>
          </a:prstGeom>
        </p:spPr>
      </p:pic>
    </p:spTree>
    <p:extLst>
      <p:ext uri="{BB962C8B-B14F-4D97-AF65-F5344CB8AC3E}">
        <p14:creationId xmlns:p14="http://schemas.microsoft.com/office/powerpoint/2010/main" val="2132128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a:cxnSpLocks/>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273696" y="1152508"/>
            <a:ext cx="3707363" cy="384260"/>
          </a:xfrm>
          <a:prstGeom prst="rect">
            <a:avLst/>
          </a:prstGeom>
          <a:noFill/>
        </p:spPr>
        <p:txBody>
          <a:bodyPr wrap="square" lIns="0" tIns="48000" rIns="0" bIns="48000" rtlCol="0">
            <a:spAutoFit/>
          </a:bodyPr>
          <a:lstStyle/>
          <a:p>
            <a:pPr algn="ctr"/>
            <a:r>
              <a:rPr lang="en-US" altLang="zh-CN"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2.2 Bayes Inference with MCMC</a:t>
            </a:r>
            <a:endParaRPr lang="zh-CN" altLang="en-US"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pic>
        <p:nvPicPr>
          <p:cNvPr id="4" name="图片 3">
            <a:extLst>
              <a:ext uri="{FF2B5EF4-FFF2-40B4-BE49-F238E27FC236}">
                <a16:creationId xmlns:a16="http://schemas.microsoft.com/office/drawing/2014/main" id="{05BDF1C2-986A-6E16-B24C-B2CA31258119}"/>
              </a:ext>
            </a:extLst>
          </p:cNvPr>
          <p:cNvPicPr>
            <a:picLocks noChangeAspect="1"/>
          </p:cNvPicPr>
          <p:nvPr/>
        </p:nvPicPr>
        <p:blipFill rotWithShape="1">
          <a:blip r:embed="rId3"/>
          <a:srcRect t="9083"/>
          <a:stretch/>
        </p:blipFill>
        <p:spPr>
          <a:xfrm>
            <a:off x="158912" y="3510630"/>
            <a:ext cx="7407922" cy="984782"/>
          </a:xfrm>
          <a:prstGeom prst="rect">
            <a:avLst/>
          </a:prstGeom>
        </p:spPr>
      </p:pic>
      <p:pic>
        <p:nvPicPr>
          <p:cNvPr id="10" name="图片 9">
            <a:extLst>
              <a:ext uri="{FF2B5EF4-FFF2-40B4-BE49-F238E27FC236}">
                <a16:creationId xmlns:a16="http://schemas.microsoft.com/office/drawing/2014/main" id="{AB5317C1-AF8F-1E4C-D358-B93E5A117C11}"/>
              </a:ext>
            </a:extLst>
          </p:cNvPr>
          <p:cNvPicPr>
            <a:picLocks noChangeAspect="1"/>
          </p:cNvPicPr>
          <p:nvPr/>
        </p:nvPicPr>
        <p:blipFill>
          <a:blip r:embed="rId4"/>
          <a:stretch>
            <a:fillRect/>
          </a:stretch>
        </p:blipFill>
        <p:spPr>
          <a:xfrm>
            <a:off x="360303" y="2069346"/>
            <a:ext cx="7206531" cy="1208346"/>
          </a:xfrm>
          <a:prstGeom prst="rect">
            <a:avLst/>
          </a:prstGeom>
        </p:spPr>
      </p:pic>
      <p:pic>
        <p:nvPicPr>
          <p:cNvPr id="12" name="图片 11">
            <a:extLst>
              <a:ext uri="{FF2B5EF4-FFF2-40B4-BE49-F238E27FC236}">
                <a16:creationId xmlns:a16="http://schemas.microsoft.com/office/drawing/2014/main" id="{473C529B-AF49-F244-DEB6-5C84C72C4B2E}"/>
              </a:ext>
            </a:extLst>
          </p:cNvPr>
          <p:cNvPicPr>
            <a:picLocks noChangeAspect="1"/>
          </p:cNvPicPr>
          <p:nvPr/>
        </p:nvPicPr>
        <p:blipFill>
          <a:blip r:embed="rId5"/>
          <a:stretch>
            <a:fillRect/>
          </a:stretch>
        </p:blipFill>
        <p:spPr>
          <a:xfrm>
            <a:off x="283314" y="4916516"/>
            <a:ext cx="7173873" cy="1681887"/>
          </a:xfrm>
          <a:prstGeom prst="rect">
            <a:avLst/>
          </a:prstGeom>
        </p:spPr>
      </p:pic>
      <p:sp>
        <p:nvSpPr>
          <p:cNvPr id="13" name="矩形 4">
            <a:extLst>
              <a:ext uri="{FF2B5EF4-FFF2-40B4-BE49-F238E27FC236}">
                <a16:creationId xmlns:a16="http://schemas.microsoft.com/office/drawing/2014/main" id="{48468B2C-D44A-7204-5FC8-581B1C7750F3}"/>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4" name="直接连接符 13">
            <a:extLst>
              <a:ext uri="{FF2B5EF4-FFF2-40B4-BE49-F238E27FC236}">
                <a16:creationId xmlns:a16="http://schemas.microsoft.com/office/drawing/2014/main" id="{4D3B505D-6897-EB0A-07DC-83418B22EFFB}"/>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2EBBD128-5415-9B57-FBF8-F23635024BCB}"/>
              </a:ext>
            </a:extLst>
          </p:cNvPr>
          <p:cNvSpPr/>
          <p:nvPr/>
        </p:nvSpPr>
        <p:spPr>
          <a:xfrm>
            <a:off x="4948677" y="0"/>
            <a:ext cx="1666001" cy="792000"/>
          </a:xfrm>
          <a:prstGeom prst="rect">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6" name="直接连接符 15">
            <a:extLst>
              <a:ext uri="{FF2B5EF4-FFF2-40B4-BE49-F238E27FC236}">
                <a16:creationId xmlns:a16="http://schemas.microsoft.com/office/drawing/2014/main" id="{7D04764D-9085-A8F7-A857-F4AEF402D746}"/>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6">
            <a:extLst>
              <a:ext uri="{FF2B5EF4-FFF2-40B4-BE49-F238E27FC236}">
                <a16:creationId xmlns:a16="http://schemas.microsoft.com/office/drawing/2014/main" id="{A321BB08-2E26-9FBC-1661-5D90170E9766}"/>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Introduction</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8" name="TextBox 7">
            <a:extLst>
              <a:ext uri="{FF2B5EF4-FFF2-40B4-BE49-F238E27FC236}">
                <a16:creationId xmlns:a16="http://schemas.microsoft.com/office/drawing/2014/main" id="{0CE39E76-2A7E-7C0A-DB3C-234BCE9AC0D4}"/>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en-US" altLang="zh-CN"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Process</a:t>
            </a:r>
            <a:endParaRPr lang="zh-CN" altLang="en-US"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9" name="TextBox 9">
            <a:extLst>
              <a:ext uri="{FF2B5EF4-FFF2-40B4-BE49-F238E27FC236}">
                <a16:creationId xmlns:a16="http://schemas.microsoft.com/office/drawing/2014/main" id="{DA04662B-F2C0-67F8-F9E8-D82F54C3E381}"/>
              </a:ext>
            </a:extLst>
          </p:cNvPr>
          <p:cNvSpPr txBox="1"/>
          <p:nvPr/>
        </p:nvSpPr>
        <p:spPr>
          <a:xfrm>
            <a:off x="67785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Difficulties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0" name="TextBox 10">
            <a:extLst>
              <a:ext uri="{FF2B5EF4-FFF2-40B4-BE49-F238E27FC236}">
                <a16:creationId xmlns:a16="http://schemas.microsoft.com/office/drawing/2014/main" id="{1784779E-3056-14FE-B94F-44D14BDD9841}"/>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Prospective</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1" name="TextBox 11">
            <a:extLst>
              <a:ext uri="{FF2B5EF4-FFF2-40B4-BE49-F238E27FC236}">
                <a16:creationId xmlns:a16="http://schemas.microsoft.com/office/drawing/2014/main" id="{C4B68285-05BF-CED1-9A7C-7CA169B6E339}"/>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References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32" name="直接连接符 31">
            <a:extLst>
              <a:ext uri="{FF2B5EF4-FFF2-40B4-BE49-F238E27FC236}">
                <a16:creationId xmlns:a16="http://schemas.microsoft.com/office/drawing/2014/main" id="{2669E540-69E8-ED82-23E5-23D5D6D3D328}"/>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a:extLst>
              <a:ext uri="{FF2B5EF4-FFF2-40B4-BE49-F238E27FC236}">
                <a16:creationId xmlns:a16="http://schemas.microsoft.com/office/drawing/2014/main" id="{DB779C39-A8E2-AA0D-860C-BD7C8E5FC681}"/>
              </a:ext>
            </a:extLst>
          </p:cNvPr>
          <p:cNvPicPr>
            <a:picLocks noChangeAspect="1"/>
          </p:cNvPicPr>
          <p:nvPr/>
        </p:nvPicPr>
        <p:blipFill rotWithShape="1">
          <a:blip r:embed="rId6" cstate="print">
            <a:duotone>
              <a:prstClr val="black"/>
              <a:schemeClr val="accent6">
                <a:lumMod val="75000"/>
                <a:tint val="45000"/>
                <a:satMod val="400000"/>
              </a:schemeClr>
            </a:duotone>
            <a:extLst>
              <a:ext uri="{28A0092B-C50C-407E-A947-70E740481C1C}">
                <a14:useLocalDpi xmlns:a14="http://schemas.microsoft.com/office/drawing/2010/main" val="0"/>
              </a:ext>
            </a:extLst>
          </a:blip>
          <a:srcRect l="18895" t="31123" r="16221" b="20215"/>
          <a:stretch/>
        </p:blipFill>
        <p:spPr>
          <a:xfrm>
            <a:off x="1027620" y="103954"/>
            <a:ext cx="909539" cy="584091"/>
          </a:xfrm>
          <a:prstGeom prst="rect">
            <a:avLst/>
          </a:prstGeom>
        </p:spPr>
      </p:pic>
    </p:spTree>
    <p:extLst>
      <p:ext uri="{BB962C8B-B14F-4D97-AF65-F5344CB8AC3E}">
        <p14:creationId xmlns:p14="http://schemas.microsoft.com/office/powerpoint/2010/main" val="25087174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a:cxnSpLocks/>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273696" y="1152508"/>
            <a:ext cx="3707363" cy="384260"/>
          </a:xfrm>
          <a:prstGeom prst="rect">
            <a:avLst/>
          </a:prstGeom>
          <a:noFill/>
        </p:spPr>
        <p:txBody>
          <a:bodyPr wrap="square" lIns="0" tIns="48000" rIns="0" bIns="48000" rtlCol="0">
            <a:spAutoFit/>
          </a:bodyPr>
          <a:lstStyle/>
          <a:p>
            <a:pPr algn="ctr"/>
            <a:r>
              <a:rPr lang="en-US" altLang="zh-CN"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2.2 Bayes Inference with MCMC</a:t>
            </a:r>
            <a:endParaRPr lang="zh-CN" altLang="en-US"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pic>
        <p:nvPicPr>
          <p:cNvPr id="3" name="图片 2">
            <a:extLst>
              <a:ext uri="{FF2B5EF4-FFF2-40B4-BE49-F238E27FC236}">
                <a16:creationId xmlns:a16="http://schemas.microsoft.com/office/drawing/2014/main" id="{0FCB2AD7-D5AA-33F2-4F5F-0CB04779A4C8}"/>
              </a:ext>
            </a:extLst>
          </p:cNvPr>
          <p:cNvPicPr>
            <a:picLocks noChangeAspect="1"/>
          </p:cNvPicPr>
          <p:nvPr/>
        </p:nvPicPr>
        <p:blipFill>
          <a:blip r:embed="rId3"/>
          <a:stretch>
            <a:fillRect/>
          </a:stretch>
        </p:blipFill>
        <p:spPr>
          <a:xfrm>
            <a:off x="547100" y="2037172"/>
            <a:ext cx="6999697" cy="892652"/>
          </a:xfrm>
          <a:prstGeom prst="rect">
            <a:avLst/>
          </a:prstGeom>
        </p:spPr>
      </p:pic>
      <p:pic>
        <p:nvPicPr>
          <p:cNvPr id="6" name="图片 5">
            <a:extLst>
              <a:ext uri="{FF2B5EF4-FFF2-40B4-BE49-F238E27FC236}">
                <a16:creationId xmlns:a16="http://schemas.microsoft.com/office/drawing/2014/main" id="{CF62A57D-7419-F55D-8D54-E401D6C42C0A}"/>
              </a:ext>
            </a:extLst>
          </p:cNvPr>
          <p:cNvPicPr>
            <a:picLocks noChangeAspect="1"/>
          </p:cNvPicPr>
          <p:nvPr/>
        </p:nvPicPr>
        <p:blipFill>
          <a:blip r:embed="rId4"/>
          <a:stretch>
            <a:fillRect/>
          </a:stretch>
        </p:blipFill>
        <p:spPr>
          <a:xfrm>
            <a:off x="273696" y="3003658"/>
            <a:ext cx="7201088" cy="1622014"/>
          </a:xfrm>
          <a:prstGeom prst="rect">
            <a:avLst/>
          </a:prstGeom>
        </p:spPr>
      </p:pic>
      <p:pic>
        <p:nvPicPr>
          <p:cNvPr id="8" name="图片 7">
            <a:extLst>
              <a:ext uri="{FF2B5EF4-FFF2-40B4-BE49-F238E27FC236}">
                <a16:creationId xmlns:a16="http://schemas.microsoft.com/office/drawing/2014/main" id="{2C81664F-5E4C-EAC3-F4AE-4F5ED11CABD8}"/>
              </a:ext>
            </a:extLst>
          </p:cNvPr>
          <p:cNvPicPr>
            <a:picLocks noChangeAspect="1"/>
          </p:cNvPicPr>
          <p:nvPr/>
        </p:nvPicPr>
        <p:blipFill>
          <a:blip r:embed="rId5"/>
          <a:stretch>
            <a:fillRect/>
          </a:stretch>
        </p:blipFill>
        <p:spPr>
          <a:xfrm>
            <a:off x="361464" y="5026463"/>
            <a:ext cx="7239189" cy="1159359"/>
          </a:xfrm>
          <a:prstGeom prst="rect">
            <a:avLst/>
          </a:prstGeom>
        </p:spPr>
      </p:pic>
      <p:sp>
        <p:nvSpPr>
          <p:cNvPr id="11" name="文本框 10">
            <a:extLst>
              <a:ext uri="{FF2B5EF4-FFF2-40B4-BE49-F238E27FC236}">
                <a16:creationId xmlns:a16="http://schemas.microsoft.com/office/drawing/2014/main" id="{498EF232-6489-16AC-F361-4401F82E2248}"/>
              </a:ext>
            </a:extLst>
          </p:cNvPr>
          <p:cNvSpPr txBox="1"/>
          <p:nvPr/>
        </p:nvSpPr>
        <p:spPr>
          <a:xfrm>
            <a:off x="8667437" y="5696482"/>
            <a:ext cx="3126456" cy="369332"/>
          </a:xfrm>
          <a:prstGeom prst="rect">
            <a:avLst/>
          </a:prstGeom>
          <a:noFill/>
        </p:spPr>
        <p:txBody>
          <a:bodyPr wrap="square" rtlCol="0">
            <a:spAutoFit/>
          </a:bodyPr>
          <a:lstStyle/>
          <a:p>
            <a:r>
              <a:rPr lang="en-US" altLang="zh-CN" dirty="0">
                <a:latin typeface="MV Boli" panose="02000500030200090000" pitchFamily="2" charset="0"/>
                <a:cs typeface="MV Boli" panose="02000500030200090000" pitchFamily="2" charset="0"/>
              </a:rPr>
              <a:t>Markov Chain Monte Carlo </a:t>
            </a:r>
            <a:endParaRPr lang="zh-CN" altLang="en-US" dirty="0">
              <a:latin typeface="MV Boli" panose="02000500030200090000" pitchFamily="2" charset="0"/>
              <a:cs typeface="MV Boli" panose="02000500030200090000" pitchFamily="2" charset="0"/>
            </a:endParaRPr>
          </a:p>
        </p:txBody>
      </p:sp>
      <p:sp>
        <p:nvSpPr>
          <p:cNvPr id="13" name="箭头: 左 12">
            <a:extLst>
              <a:ext uri="{FF2B5EF4-FFF2-40B4-BE49-F238E27FC236}">
                <a16:creationId xmlns:a16="http://schemas.microsoft.com/office/drawing/2014/main" id="{0B18CEA9-3994-857D-E8F4-B41909AAF759}"/>
              </a:ext>
            </a:extLst>
          </p:cNvPr>
          <p:cNvSpPr/>
          <p:nvPr/>
        </p:nvSpPr>
        <p:spPr>
          <a:xfrm>
            <a:off x="7702151" y="5857514"/>
            <a:ext cx="881572" cy="54734"/>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4">
            <a:extLst>
              <a:ext uri="{FF2B5EF4-FFF2-40B4-BE49-F238E27FC236}">
                <a16:creationId xmlns:a16="http://schemas.microsoft.com/office/drawing/2014/main" id="{F4EE7108-E9FF-C642-8FD6-21B65B640C92}"/>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5" name="直接连接符 14">
            <a:extLst>
              <a:ext uri="{FF2B5EF4-FFF2-40B4-BE49-F238E27FC236}">
                <a16:creationId xmlns:a16="http://schemas.microsoft.com/office/drawing/2014/main" id="{C096E739-66E0-7AC8-48CD-FEDC35ECE114}"/>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1205EFCD-0DB1-E231-33A1-2DB056C6A530}"/>
              </a:ext>
            </a:extLst>
          </p:cNvPr>
          <p:cNvSpPr/>
          <p:nvPr/>
        </p:nvSpPr>
        <p:spPr>
          <a:xfrm>
            <a:off x="4948677" y="0"/>
            <a:ext cx="1666001" cy="792000"/>
          </a:xfrm>
          <a:prstGeom prst="rect">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7" name="直接连接符 16">
            <a:extLst>
              <a:ext uri="{FF2B5EF4-FFF2-40B4-BE49-F238E27FC236}">
                <a16:creationId xmlns:a16="http://schemas.microsoft.com/office/drawing/2014/main" id="{4BE30675-1AEE-8547-7C51-9F96E197DA35}"/>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Box 6">
            <a:extLst>
              <a:ext uri="{FF2B5EF4-FFF2-40B4-BE49-F238E27FC236}">
                <a16:creationId xmlns:a16="http://schemas.microsoft.com/office/drawing/2014/main" id="{BAA905A3-9E78-6B4A-3F28-83E55FF1BA46}"/>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Introduction</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9" name="TextBox 7">
            <a:extLst>
              <a:ext uri="{FF2B5EF4-FFF2-40B4-BE49-F238E27FC236}">
                <a16:creationId xmlns:a16="http://schemas.microsoft.com/office/drawing/2014/main" id="{25939FBE-FDCD-D3BA-C89A-FBE8B9A6AF76}"/>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en-US" altLang="zh-CN"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Process</a:t>
            </a:r>
            <a:endParaRPr lang="zh-CN" altLang="en-US"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0" name="TextBox 9">
            <a:extLst>
              <a:ext uri="{FF2B5EF4-FFF2-40B4-BE49-F238E27FC236}">
                <a16:creationId xmlns:a16="http://schemas.microsoft.com/office/drawing/2014/main" id="{287171C9-BD1A-E621-DF82-1169CC241ACE}"/>
              </a:ext>
            </a:extLst>
          </p:cNvPr>
          <p:cNvSpPr txBox="1"/>
          <p:nvPr/>
        </p:nvSpPr>
        <p:spPr>
          <a:xfrm>
            <a:off x="67785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Difficulties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1" name="TextBox 10">
            <a:extLst>
              <a:ext uri="{FF2B5EF4-FFF2-40B4-BE49-F238E27FC236}">
                <a16:creationId xmlns:a16="http://schemas.microsoft.com/office/drawing/2014/main" id="{D5786924-41F4-B592-FC09-70D18E0CF14C}"/>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Prospective</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32" name="TextBox 11">
            <a:extLst>
              <a:ext uri="{FF2B5EF4-FFF2-40B4-BE49-F238E27FC236}">
                <a16:creationId xmlns:a16="http://schemas.microsoft.com/office/drawing/2014/main" id="{634E71E1-283E-646F-652D-07D158AD539E}"/>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References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33" name="直接连接符 32">
            <a:extLst>
              <a:ext uri="{FF2B5EF4-FFF2-40B4-BE49-F238E27FC236}">
                <a16:creationId xmlns:a16="http://schemas.microsoft.com/office/drawing/2014/main" id="{9F10C031-3E85-50AD-113A-CA8203A89EBB}"/>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6" name="图片 35">
            <a:extLst>
              <a:ext uri="{FF2B5EF4-FFF2-40B4-BE49-F238E27FC236}">
                <a16:creationId xmlns:a16="http://schemas.microsoft.com/office/drawing/2014/main" id="{F72832CE-3F9A-994B-87AF-D612D9FC871C}"/>
              </a:ext>
            </a:extLst>
          </p:cNvPr>
          <p:cNvPicPr>
            <a:picLocks noChangeAspect="1"/>
          </p:cNvPicPr>
          <p:nvPr/>
        </p:nvPicPr>
        <p:blipFill rotWithShape="1">
          <a:blip r:embed="rId6" cstate="print">
            <a:duotone>
              <a:prstClr val="black"/>
              <a:schemeClr val="accent6">
                <a:lumMod val="75000"/>
                <a:tint val="45000"/>
                <a:satMod val="400000"/>
              </a:schemeClr>
            </a:duotone>
            <a:extLst>
              <a:ext uri="{28A0092B-C50C-407E-A947-70E740481C1C}">
                <a14:useLocalDpi xmlns:a14="http://schemas.microsoft.com/office/drawing/2010/main" val="0"/>
              </a:ext>
            </a:extLst>
          </a:blip>
          <a:srcRect l="18895" t="31123" r="16221" b="20215"/>
          <a:stretch/>
        </p:blipFill>
        <p:spPr>
          <a:xfrm>
            <a:off x="1027620" y="103954"/>
            <a:ext cx="909539" cy="584091"/>
          </a:xfrm>
          <a:prstGeom prst="rect">
            <a:avLst/>
          </a:prstGeom>
        </p:spPr>
      </p:pic>
    </p:spTree>
    <p:extLst>
      <p:ext uri="{BB962C8B-B14F-4D97-AF65-F5344CB8AC3E}">
        <p14:creationId xmlns:p14="http://schemas.microsoft.com/office/powerpoint/2010/main" val="2532231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10" fill="hold"/>
                                        <p:tgtEl>
                                          <p:spTgt spid="18"/>
                                        </p:tgtEl>
                                        <p:attrNameLst>
                                          <p:attrName>ppt_w</p:attrName>
                                        </p:attrNameLst>
                                      </p:cBhvr>
                                      <p:tavLst>
                                        <p:tav tm="0">
                                          <p:val>
                                            <p:fltVal val="0"/>
                                          </p:val>
                                        </p:tav>
                                        <p:tav tm="100000">
                                          <p:val>
                                            <p:strVal val="#ppt_w"/>
                                          </p:val>
                                        </p:tav>
                                      </p:tavLst>
                                    </p:anim>
                                    <p:anim calcmode="lin" valueType="num">
                                      <p:cBhvr>
                                        <p:cTn id="15" dur="10" fill="hold"/>
                                        <p:tgtEl>
                                          <p:spTgt spid="18"/>
                                        </p:tgtEl>
                                        <p:attrNameLst>
                                          <p:attrName>ppt_h</p:attrName>
                                        </p:attrNameLst>
                                      </p:cBhvr>
                                      <p:tavLst>
                                        <p:tav tm="0">
                                          <p:val>
                                            <p:fltVal val="0"/>
                                          </p:val>
                                        </p:tav>
                                        <p:tav tm="100000">
                                          <p:val>
                                            <p:strVal val="#ppt_h"/>
                                          </p:val>
                                        </p:tav>
                                      </p:tavLst>
                                    </p:anim>
                                    <p:animEffect transition="in" filter="fade">
                                      <p:cBhvr>
                                        <p:cTn id="16" dur="1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a:cxnSpLocks/>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273696" y="1152508"/>
            <a:ext cx="3707363" cy="384260"/>
          </a:xfrm>
          <a:prstGeom prst="rect">
            <a:avLst/>
          </a:prstGeom>
          <a:noFill/>
        </p:spPr>
        <p:txBody>
          <a:bodyPr wrap="square" lIns="0" tIns="48000" rIns="0" bIns="48000" rtlCol="0">
            <a:spAutoFit/>
          </a:bodyPr>
          <a:lstStyle/>
          <a:p>
            <a:pPr algn="ctr"/>
            <a:r>
              <a:rPr lang="en-US" altLang="zh-CN"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2.2 Bayes Inference with MCMC</a:t>
            </a:r>
            <a:endParaRPr lang="zh-CN" altLang="en-US"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pic>
        <p:nvPicPr>
          <p:cNvPr id="6" name="图片 5">
            <a:extLst>
              <a:ext uri="{FF2B5EF4-FFF2-40B4-BE49-F238E27FC236}">
                <a16:creationId xmlns:a16="http://schemas.microsoft.com/office/drawing/2014/main" id="{02D7080A-FDE2-80EF-848A-A2B9FAB94B61}"/>
              </a:ext>
            </a:extLst>
          </p:cNvPr>
          <p:cNvPicPr>
            <a:picLocks noChangeAspect="1"/>
          </p:cNvPicPr>
          <p:nvPr/>
        </p:nvPicPr>
        <p:blipFill>
          <a:blip r:embed="rId3"/>
          <a:stretch>
            <a:fillRect/>
          </a:stretch>
        </p:blipFill>
        <p:spPr>
          <a:xfrm>
            <a:off x="273696" y="3577082"/>
            <a:ext cx="6694889" cy="2901119"/>
          </a:xfrm>
          <a:prstGeom prst="rect">
            <a:avLst/>
          </a:prstGeom>
        </p:spPr>
      </p:pic>
      <p:pic>
        <p:nvPicPr>
          <p:cNvPr id="8" name="图片 7">
            <a:extLst>
              <a:ext uri="{FF2B5EF4-FFF2-40B4-BE49-F238E27FC236}">
                <a16:creationId xmlns:a16="http://schemas.microsoft.com/office/drawing/2014/main" id="{203ED044-DCAE-98DA-AEC4-1B5E3837037D}"/>
              </a:ext>
            </a:extLst>
          </p:cNvPr>
          <p:cNvPicPr>
            <a:picLocks noChangeAspect="1"/>
          </p:cNvPicPr>
          <p:nvPr/>
        </p:nvPicPr>
        <p:blipFill>
          <a:blip r:embed="rId4"/>
          <a:stretch>
            <a:fillRect/>
          </a:stretch>
        </p:blipFill>
        <p:spPr>
          <a:xfrm>
            <a:off x="205270" y="1869745"/>
            <a:ext cx="7271847" cy="1660115"/>
          </a:xfrm>
          <a:prstGeom prst="rect">
            <a:avLst/>
          </a:prstGeom>
        </p:spPr>
      </p:pic>
      <p:pic>
        <p:nvPicPr>
          <p:cNvPr id="11" name="图片 10">
            <a:extLst>
              <a:ext uri="{FF2B5EF4-FFF2-40B4-BE49-F238E27FC236}">
                <a16:creationId xmlns:a16="http://schemas.microsoft.com/office/drawing/2014/main" id="{A88B65FF-8284-2C6C-38F1-5712BF0C0A35}"/>
              </a:ext>
            </a:extLst>
          </p:cNvPr>
          <p:cNvPicPr>
            <a:picLocks noChangeAspect="1"/>
          </p:cNvPicPr>
          <p:nvPr/>
        </p:nvPicPr>
        <p:blipFill rotWithShape="1">
          <a:blip r:embed="rId5"/>
          <a:srcRect r="23655"/>
          <a:stretch/>
        </p:blipFill>
        <p:spPr>
          <a:xfrm>
            <a:off x="7844022" y="4457346"/>
            <a:ext cx="4334135" cy="1660115"/>
          </a:xfrm>
          <a:prstGeom prst="rect">
            <a:avLst/>
          </a:prstGeom>
        </p:spPr>
      </p:pic>
      <p:sp>
        <p:nvSpPr>
          <p:cNvPr id="13" name="箭头: 右 12">
            <a:extLst>
              <a:ext uri="{FF2B5EF4-FFF2-40B4-BE49-F238E27FC236}">
                <a16:creationId xmlns:a16="http://schemas.microsoft.com/office/drawing/2014/main" id="{6DCF2DA2-C59C-331D-7C37-5D022B156513}"/>
              </a:ext>
            </a:extLst>
          </p:cNvPr>
          <p:cNvSpPr/>
          <p:nvPr/>
        </p:nvSpPr>
        <p:spPr>
          <a:xfrm>
            <a:off x="5854081" y="5892086"/>
            <a:ext cx="1701800" cy="10303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BF4E89-3DC1-5745-9962-61F7CA8DD1C6}"/>
              </a:ext>
            </a:extLst>
          </p:cNvPr>
          <p:cNvSpPr/>
          <p:nvPr/>
        </p:nvSpPr>
        <p:spPr>
          <a:xfrm>
            <a:off x="7844022" y="4146997"/>
            <a:ext cx="4074282" cy="22409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4">
            <a:extLst>
              <a:ext uri="{FF2B5EF4-FFF2-40B4-BE49-F238E27FC236}">
                <a16:creationId xmlns:a16="http://schemas.microsoft.com/office/drawing/2014/main" id="{645D556A-4DD5-1576-7105-849CD9554558}"/>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6" name="直接连接符 15">
            <a:extLst>
              <a:ext uri="{FF2B5EF4-FFF2-40B4-BE49-F238E27FC236}">
                <a16:creationId xmlns:a16="http://schemas.microsoft.com/office/drawing/2014/main" id="{1BCB06FC-99B2-8A6E-B781-B11C11970E18}"/>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03F9A63B-392B-1489-FB46-B2B1B2EBD885}"/>
              </a:ext>
            </a:extLst>
          </p:cNvPr>
          <p:cNvSpPr/>
          <p:nvPr/>
        </p:nvSpPr>
        <p:spPr>
          <a:xfrm>
            <a:off x="4948677" y="0"/>
            <a:ext cx="1666001" cy="792000"/>
          </a:xfrm>
          <a:prstGeom prst="rect">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8" name="直接连接符 17">
            <a:extLst>
              <a:ext uri="{FF2B5EF4-FFF2-40B4-BE49-F238E27FC236}">
                <a16:creationId xmlns:a16="http://schemas.microsoft.com/office/drawing/2014/main" id="{CD8D1D4F-B604-9832-1CFC-5562BB8F4A7F}"/>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6">
            <a:extLst>
              <a:ext uri="{FF2B5EF4-FFF2-40B4-BE49-F238E27FC236}">
                <a16:creationId xmlns:a16="http://schemas.microsoft.com/office/drawing/2014/main" id="{2157EAB8-CE1B-8FC0-0117-7EE171B7382D}"/>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Introduction</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0" name="TextBox 7">
            <a:extLst>
              <a:ext uri="{FF2B5EF4-FFF2-40B4-BE49-F238E27FC236}">
                <a16:creationId xmlns:a16="http://schemas.microsoft.com/office/drawing/2014/main" id="{ABA6F3C1-0DC5-DC6A-BE29-94F7A69865C5}"/>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en-US" altLang="zh-CN"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Process</a:t>
            </a:r>
            <a:endParaRPr lang="zh-CN" altLang="en-US"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1" name="TextBox 9">
            <a:extLst>
              <a:ext uri="{FF2B5EF4-FFF2-40B4-BE49-F238E27FC236}">
                <a16:creationId xmlns:a16="http://schemas.microsoft.com/office/drawing/2014/main" id="{5DAEB408-0276-C2BB-2E69-E86C6B72EF0C}"/>
              </a:ext>
            </a:extLst>
          </p:cNvPr>
          <p:cNvSpPr txBox="1"/>
          <p:nvPr/>
        </p:nvSpPr>
        <p:spPr>
          <a:xfrm>
            <a:off x="67785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Difficulties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32" name="TextBox 10">
            <a:extLst>
              <a:ext uri="{FF2B5EF4-FFF2-40B4-BE49-F238E27FC236}">
                <a16:creationId xmlns:a16="http://schemas.microsoft.com/office/drawing/2014/main" id="{5C381F0B-DE10-447E-C54B-1D4AB450A423}"/>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Prospective</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33" name="TextBox 11">
            <a:extLst>
              <a:ext uri="{FF2B5EF4-FFF2-40B4-BE49-F238E27FC236}">
                <a16:creationId xmlns:a16="http://schemas.microsoft.com/office/drawing/2014/main" id="{9DAB9D41-D4F0-FBF8-A8EC-6736C0A6459D}"/>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References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36" name="直接连接符 35">
            <a:extLst>
              <a:ext uri="{FF2B5EF4-FFF2-40B4-BE49-F238E27FC236}">
                <a16:creationId xmlns:a16="http://schemas.microsoft.com/office/drawing/2014/main" id="{109B8068-B293-F7FB-DF98-1BA6B393BE3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7" name="图片 36">
            <a:extLst>
              <a:ext uri="{FF2B5EF4-FFF2-40B4-BE49-F238E27FC236}">
                <a16:creationId xmlns:a16="http://schemas.microsoft.com/office/drawing/2014/main" id="{3A5B900C-F6CE-3BE6-6F6B-7DA740CE3F97}"/>
              </a:ext>
            </a:extLst>
          </p:cNvPr>
          <p:cNvPicPr>
            <a:picLocks noChangeAspect="1"/>
          </p:cNvPicPr>
          <p:nvPr/>
        </p:nvPicPr>
        <p:blipFill rotWithShape="1">
          <a:blip r:embed="rId6" cstate="print">
            <a:duotone>
              <a:prstClr val="black"/>
              <a:schemeClr val="accent6">
                <a:lumMod val="75000"/>
                <a:tint val="45000"/>
                <a:satMod val="400000"/>
              </a:schemeClr>
            </a:duotone>
            <a:extLst>
              <a:ext uri="{28A0092B-C50C-407E-A947-70E740481C1C}">
                <a14:useLocalDpi xmlns:a14="http://schemas.microsoft.com/office/drawing/2010/main" val="0"/>
              </a:ext>
            </a:extLst>
          </a:blip>
          <a:srcRect l="18895" t="31123" r="16221" b="20215"/>
          <a:stretch/>
        </p:blipFill>
        <p:spPr>
          <a:xfrm>
            <a:off x="1027620" y="103954"/>
            <a:ext cx="909539" cy="584091"/>
          </a:xfrm>
          <a:prstGeom prst="rect">
            <a:avLst/>
          </a:prstGeom>
        </p:spPr>
      </p:pic>
    </p:spTree>
    <p:extLst>
      <p:ext uri="{BB962C8B-B14F-4D97-AF65-F5344CB8AC3E}">
        <p14:creationId xmlns:p14="http://schemas.microsoft.com/office/powerpoint/2010/main" val="42811819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a:cxnSpLocks/>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24880" y="1152508"/>
            <a:ext cx="6711822" cy="404714"/>
          </a:xfrm>
          <a:prstGeom prst="rect">
            <a:avLst/>
          </a:prstGeom>
          <a:noFill/>
        </p:spPr>
        <p:txBody>
          <a:bodyPr wrap="square" lIns="0" tIns="48000" rIns="0" bIns="48000" rtlCol="0">
            <a:spAutoFit/>
          </a:bodyPr>
          <a:lstStyle/>
          <a:p>
            <a:pPr algn="ctr"/>
            <a:r>
              <a:rPr lang="en-US" altLang="zh-CN"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2.3 </a:t>
            </a:r>
            <a:r>
              <a:rPr lang="en-US" altLang="zh-CN" sz="2000" dirty="0">
                <a:solidFill>
                  <a:schemeClr val="tx1">
                    <a:lumMod val="65000"/>
                    <a:lumOff val="35000"/>
                  </a:schemeClr>
                </a:solidFill>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Simulations + Real World Complex Networks</a:t>
            </a:r>
            <a:endParaRPr lang="zh-CN" altLang="en-US" sz="2000" dirty="0">
              <a:solidFill>
                <a:schemeClr val="tx1">
                  <a:lumMod val="65000"/>
                  <a:lumOff val="35000"/>
                </a:schemeClr>
              </a:solidFill>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endParaRPr>
          </a:p>
        </p:txBody>
      </p:sp>
      <p:pic>
        <p:nvPicPr>
          <p:cNvPr id="3" name="图片 2">
            <a:extLst>
              <a:ext uri="{FF2B5EF4-FFF2-40B4-BE49-F238E27FC236}">
                <a16:creationId xmlns:a16="http://schemas.microsoft.com/office/drawing/2014/main" id="{2C73347E-5DE4-4FE8-D3FF-4B54350D52EB}"/>
              </a:ext>
            </a:extLst>
          </p:cNvPr>
          <p:cNvPicPr>
            <a:picLocks noChangeAspect="1"/>
          </p:cNvPicPr>
          <p:nvPr/>
        </p:nvPicPr>
        <p:blipFill>
          <a:blip r:embed="rId3"/>
          <a:stretch>
            <a:fillRect/>
          </a:stretch>
        </p:blipFill>
        <p:spPr>
          <a:xfrm>
            <a:off x="225196" y="1903496"/>
            <a:ext cx="7168430" cy="3282129"/>
          </a:xfrm>
          <a:prstGeom prst="rect">
            <a:avLst/>
          </a:prstGeom>
        </p:spPr>
      </p:pic>
      <p:pic>
        <p:nvPicPr>
          <p:cNvPr id="5" name="图片 4">
            <a:extLst>
              <a:ext uri="{FF2B5EF4-FFF2-40B4-BE49-F238E27FC236}">
                <a16:creationId xmlns:a16="http://schemas.microsoft.com/office/drawing/2014/main" id="{DC4A7383-642A-F035-98A1-3AAE0283BEB1}"/>
              </a:ext>
            </a:extLst>
          </p:cNvPr>
          <p:cNvPicPr>
            <a:picLocks noChangeAspect="1"/>
          </p:cNvPicPr>
          <p:nvPr/>
        </p:nvPicPr>
        <p:blipFill>
          <a:blip r:embed="rId4"/>
          <a:stretch>
            <a:fillRect/>
          </a:stretch>
        </p:blipFill>
        <p:spPr>
          <a:xfrm>
            <a:off x="7915858" y="1463526"/>
            <a:ext cx="4174781" cy="4637436"/>
          </a:xfrm>
          <a:prstGeom prst="rect">
            <a:avLst/>
          </a:prstGeom>
        </p:spPr>
      </p:pic>
      <p:sp>
        <p:nvSpPr>
          <p:cNvPr id="7" name="矩形 4">
            <a:extLst>
              <a:ext uri="{FF2B5EF4-FFF2-40B4-BE49-F238E27FC236}">
                <a16:creationId xmlns:a16="http://schemas.microsoft.com/office/drawing/2014/main" id="{D283746E-B4F6-C3C7-427B-E1EED8E6FD66}"/>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9" name="直接连接符 8">
            <a:extLst>
              <a:ext uri="{FF2B5EF4-FFF2-40B4-BE49-F238E27FC236}">
                <a16:creationId xmlns:a16="http://schemas.microsoft.com/office/drawing/2014/main" id="{9F21EB55-78F0-7326-8AC0-59F96AE6A81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8CEC45B1-49E3-7E61-6D41-405FF12F3550}"/>
              </a:ext>
            </a:extLst>
          </p:cNvPr>
          <p:cNvSpPr/>
          <p:nvPr/>
        </p:nvSpPr>
        <p:spPr>
          <a:xfrm>
            <a:off x="4948677" y="0"/>
            <a:ext cx="1666001" cy="792000"/>
          </a:xfrm>
          <a:prstGeom prst="rect">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1" name="直接连接符 10">
            <a:extLst>
              <a:ext uri="{FF2B5EF4-FFF2-40B4-BE49-F238E27FC236}">
                <a16:creationId xmlns:a16="http://schemas.microsoft.com/office/drawing/2014/main" id="{41C50474-06B0-2C90-9A71-63EC7EE5B8F4}"/>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6">
            <a:extLst>
              <a:ext uri="{FF2B5EF4-FFF2-40B4-BE49-F238E27FC236}">
                <a16:creationId xmlns:a16="http://schemas.microsoft.com/office/drawing/2014/main" id="{F7AC5FE6-0166-35F3-67BF-1E935D96B287}"/>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Introduction</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3" name="TextBox 7">
            <a:extLst>
              <a:ext uri="{FF2B5EF4-FFF2-40B4-BE49-F238E27FC236}">
                <a16:creationId xmlns:a16="http://schemas.microsoft.com/office/drawing/2014/main" id="{9A81670C-1F00-8B14-F8CC-DE5E03792736}"/>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en-US" altLang="zh-CN"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Process</a:t>
            </a:r>
            <a:endParaRPr lang="zh-CN" altLang="en-US"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4" name="TextBox 9">
            <a:extLst>
              <a:ext uri="{FF2B5EF4-FFF2-40B4-BE49-F238E27FC236}">
                <a16:creationId xmlns:a16="http://schemas.microsoft.com/office/drawing/2014/main" id="{FA5CD55A-11ED-64B6-45C1-908DA299BD77}"/>
              </a:ext>
            </a:extLst>
          </p:cNvPr>
          <p:cNvSpPr txBox="1"/>
          <p:nvPr/>
        </p:nvSpPr>
        <p:spPr>
          <a:xfrm>
            <a:off x="67785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Difficulties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5" name="TextBox 10">
            <a:extLst>
              <a:ext uri="{FF2B5EF4-FFF2-40B4-BE49-F238E27FC236}">
                <a16:creationId xmlns:a16="http://schemas.microsoft.com/office/drawing/2014/main" id="{ED06E55A-9A61-CBF3-0C76-C30FF3112F94}"/>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Prospective</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6" name="TextBox 11">
            <a:extLst>
              <a:ext uri="{FF2B5EF4-FFF2-40B4-BE49-F238E27FC236}">
                <a16:creationId xmlns:a16="http://schemas.microsoft.com/office/drawing/2014/main" id="{FC5ACD6F-AC3B-D809-3C9A-5CD80F486D23}"/>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References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7" name="直接连接符 16">
            <a:extLst>
              <a:ext uri="{FF2B5EF4-FFF2-40B4-BE49-F238E27FC236}">
                <a16:creationId xmlns:a16="http://schemas.microsoft.com/office/drawing/2014/main" id="{5C7A1690-AC3D-470F-9820-1658AF34F7D8}"/>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图片 17">
            <a:extLst>
              <a:ext uri="{FF2B5EF4-FFF2-40B4-BE49-F238E27FC236}">
                <a16:creationId xmlns:a16="http://schemas.microsoft.com/office/drawing/2014/main" id="{79E2BE13-EE32-1C35-8281-1CED6DCA2814}"/>
              </a:ext>
            </a:extLst>
          </p:cNvPr>
          <p:cNvPicPr>
            <a:picLocks noChangeAspect="1"/>
          </p:cNvPicPr>
          <p:nvPr/>
        </p:nvPicPr>
        <p:blipFill rotWithShape="1">
          <a:blip r:embed="rId5" cstate="print">
            <a:duotone>
              <a:prstClr val="black"/>
              <a:schemeClr val="accent6">
                <a:lumMod val="75000"/>
                <a:tint val="45000"/>
                <a:satMod val="400000"/>
              </a:schemeClr>
            </a:duotone>
            <a:extLst>
              <a:ext uri="{28A0092B-C50C-407E-A947-70E740481C1C}">
                <a14:useLocalDpi xmlns:a14="http://schemas.microsoft.com/office/drawing/2010/main" val="0"/>
              </a:ext>
            </a:extLst>
          </a:blip>
          <a:srcRect l="18895" t="31123" r="16221" b="20215"/>
          <a:stretch/>
        </p:blipFill>
        <p:spPr>
          <a:xfrm>
            <a:off x="1027620" y="103954"/>
            <a:ext cx="909539" cy="584091"/>
          </a:xfrm>
          <a:prstGeom prst="rect">
            <a:avLst/>
          </a:prstGeom>
        </p:spPr>
      </p:pic>
    </p:spTree>
    <p:extLst>
      <p:ext uri="{BB962C8B-B14F-4D97-AF65-F5344CB8AC3E}">
        <p14:creationId xmlns:p14="http://schemas.microsoft.com/office/powerpoint/2010/main" val="970087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a:cxnSpLocks/>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24880" y="1152508"/>
            <a:ext cx="6711822" cy="404714"/>
          </a:xfrm>
          <a:prstGeom prst="rect">
            <a:avLst/>
          </a:prstGeom>
          <a:noFill/>
        </p:spPr>
        <p:txBody>
          <a:bodyPr wrap="square" lIns="0" tIns="48000" rIns="0" bIns="48000" rtlCol="0">
            <a:spAutoFit/>
          </a:bodyPr>
          <a:lstStyle/>
          <a:p>
            <a:pPr algn="ctr"/>
            <a:r>
              <a:rPr lang="en-US" altLang="zh-CN"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2.3 </a:t>
            </a:r>
            <a:r>
              <a:rPr lang="en-US" altLang="zh-CN" sz="2000" dirty="0">
                <a:solidFill>
                  <a:schemeClr val="tx1">
                    <a:lumMod val="65000"/>
                    <a:lumOff val="35000"/>
                  </a:schemeClr>
                </a:solidFill>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Simulations + Real World Complex Networks</a:t>
            </a:r>
            <a:endParaRPr lang="zh-CN" altLang="en-US" sz="2000" dirty="0">
              <a:solidFill>
                <a:schemeClr val="tx1">
                  <a:lumMod val="65000"/>
                  <a:lumOff val="35000"/>
                </a:schemeClr>
              </a:solidFill>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endParaRPr>
          </a:p>
        </p:txBody>
      </p:sp>
      <p:pic>
        <p:nvPicPr>
          <p:cNvPr id="4" name="图片 3">
            <a:extLst>
              <a:ext uri="{FF2B5EF4-FFF2-40B4-BE49-F238E27FC236}">
                <a16:creationId xmlns:a16="http://schemas.microsoft.com/office/drawing/2014/main" id="{E249CD70-F22D-FB5B-EB2C-CEC347B2AAB9}"/>
              </a:ext>
            </a:extLst>
          </p:cNvPr>
          <p:cNvPicPr>
            <a:picLocks noChangeAspect="1"/>
          </p:cNvPicPr>
          <p:nvPr/>
        </p:nvPicPr>
        <p:blipFill>
          <a:blip r:embed="rId3"/>
          <a:stretch>
            <a:fillRect/>
          </a:stretch>
        </p:blipFill>
        <p:spPr>
          <a:xfrm>
            <a:off x="343974" y="2058943"/>
            <a:ext cx="7037798" cy="936196"/>
          </a:xfrm>
          <a:prstGeom prst="rect">
            <a:avLst/>
          </a:prstGeom>
        </p:spPr>
      </p:pic>
      <p:pic>
        <p:nvPicPr>
          <p:cNvPr id="7" name="图片 6">
            <a:extLst>
              <a:ext uri="{FF2B5EF4-FFF2-40B4-BE49-F238E27FC236}">
                <a16:creationId xmlns:a16="http://schemas.microsoft.com/office/drawing/2014/main" id="{3F5BD8F8-ADA7-AA05-ECF5-D39938B61E59}"/>
              </a:ext>
            </a:extLst>
          </p:cNvPr>
          <p:cNvPicPr>
            <a:picLocks noChangeAspect="1"/>
          </p:cNvPicPr>
          <p:nvPr/>
        </p:nvPicPr>
        <p:blipFill>
          <a:blip r:embed="rId4"/>
          <a:stretch>
            <a:fillRect/>
          </a:stretch>
        </p:blipFill>
        <p:spPr>
          <a:xfrm>
            <a:off x="7296940" y="3853857"/>
            <a:ext cx="4229211" cy="816450"/>
          </a:xfrm>
          <a:prstGeom prst="rect">
            <a:avLst/>
          </a:prstGeom>
        </p:spPr>
      </p:pic>
      <p:pic>
        <p:nvPicPr>
          <p:cNvPr id="9" name="图片 8">
            <a:extLst>
              <a:ext uri="{FF2B5EF4-FFF2-40B4-BE49-F238E27FC236}">
                <a16:creationId xmlns:a16="http://schemas.microsoft.com/office/drawing/2014/main" id="{8AF3F276-9349-A14F-1EAB-210794938943}"/>
              </a:ext>
            </a:extLst>
          </p:cNvPr>
          <p:cNvPicPr>
            <a:picLocks noChangeAspect="1"/>
          </p:cNvPicPr>
          <p:nvPr/>
        </p:nvPicPr>
        <p:blipFill>
          <a:blip r:embed="rId5"/>
          <a:stretch>
            <a:fillRect/>
          </a:stretch>
        </p:blipFill>
        <p:spPr>
          <a:xfrm>
            <a:off x="1277931" y="3060193"/>
            <a:ext cx="4954918" cy="3655421"/>
          </a:xfrm>
          <a:prstGeom prst="rect">
            <a:avLst/>
          </a:prstGeom>
        </p:spPr>
      </p:pic>
      <p:sp>
        <p:nvSpPr>
          <p:cNvPr id="10" name="矩形 9">
            <a:extLst>
              <a:ext uri="{FF2B5EF4-FFF2-40B4-BE49-F238E27FC236}">
                <a16:creationId xmlns:a16="http://schemas.microsoft.com/office/drawing/2014/main" id="{D3446A9C-F834-857A-47E3-FD93942DB74E}"/>
              </a:ext>
            </a:extLst>
          </p:cNvPr>
          <p:cNvSpPr/>
          <p:nvPr/>
        </p:nvSpPr>
        <p:spPr>
          <a:xfrm>
            <a:off x="7091265" y="3290596"/>
            <a:ext cx="4434886" cy="1909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4">
            <a:extLst>
              <a:ext uri="{FF2B5EF4-FFF2-40B4-BE49-F238E27FC236}">
                <a16:creationId xmlns:a16="http://schemas.microsoft.com/office/drawing/2014/main" id="{D9013EB4-1D2A-EE78-59A5-7556ED182AAD}"/>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2" name="直接连接符 11">
            <a:extLst>
              <a:ext uri="{FF2B5EF4-FFF2-40B4-BE49-F238E27FC236}">
                <a16:creationId xmlns:a16="http://schemas.microsoft.com/office/drawing/2014/main" id="{7D2D99C6-1D5E-8CAC-A177-78BA894688F6}"/>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999522C7-56A7-CDCF-12B7-6AC4D6796E1E}"/>
              </a:ext>
            </a:extLst>
          </p:cNvPr>
          <p:cNvSpPr/>
          <p:nvPr/>
        </p:nvSpPr>
        <p:spPr>
          <a:xfrm>
            <a:off x="4948677" y="0"/>
            <a:ext cx="1666001" cy="792000"/>
          </a:xfrm>
          <a:prstGeom prst="rect">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4" name="直接连接符 13">
            <a:extLst>
              <a:ext uri="{FF2B5EF4-FFF2-40B4-BE49-F238E27FC236}">
                <a16:creationId xmlns:a16="http://schemas.microsoft.com/office/drawing/2014/main" id="{B7CFD36F-AB05-C10C-4F21-EF6376056D01}"/>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6">
            <a:extLst>
              <a:ext uri="{FF2B5EF4-FFF2-40B4-BE49-F238E27FC236}">
                <a16:creationId xmlns:a16="http://schemas.microsoft.com/office/drawing/2014/main" id="{22A50B79-184F-FED3-2FD4-79F49233C79D}"/>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Introduction</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6" name="TextBox 7">
            <a:extLst>
              <a:ext uri="{FF2B5EF4-FFF2-40B4-BE49-F238E27FC236}">
                <a16:creationId xmlns:a16="http://schemas.microsoft.com/office/drawing/2014/main" id="{02023F79-D00A-FF56-C9A5-92070C05CFBB}"/>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en-US" altLang="zh-CN"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Process</a:t>
            </a:r>
            <a:endParaRPr lang="zh-CN" altLang="en-US"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7" name="TextBox 9">
            <a:extLst>
              <a:ext uri="{FF2B5EF4-FFF2-40B4-BE49-F238E27FC236}">
                <a16:creationId xmlns:a16="http://schemas.microsoft.com/office/drawing/2014/main" id="{E2C9054D-64EF-33A7-FE0B-67144644F402}"/>
              </a:ext>
            </a:extLst>
          </p:cNvPr>
          <p:cNvSpPr txBox="1"/>
          <p:nvPr/>
        </p:nvSpPr>
        <p:spPr>
          <a:xfrm>
            <a:off x="67785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Difficulties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8" name="TextBox 10">
            <a:extLst>
              <a:ext uri="{FF2B5EF4-FFF2-40B4-BE49-F238E27FC236}">
                <a16:creationId xmlns:a16="http://schemas.microsoft.com/office/drawing/2014/main" id="{90600AF3-750C-7EE1-D279-36B83BD73C8F}"/>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Prospective</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9" name="TextBox 11">
            <a:extLst>
              <a:ext uri="{FF2B5EF4-FFF2-40B4-BE49-F238E27FC236}">
                <a16:creationId xmlns:a16="http://schemas.microsoft.com/office/drawing/2014/main" id="{550C3309-C411-4D86-EDA4-0DDDE185509D}"/>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References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20" name="直接连接符 19">
            <a:extLst>
              <a:ext uri="{FF2B5EF4-FFF2-40B4-BE49-F238E27FC236}">
                <a16:creationId xmlns:a16="http://schemas.microsoft.com/office/drawing/2014/main" id="{E2596E1D-F0F4-5272-9EF7-48C617BD25DB}"/>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419FE89B-6113-E7FB-F472-024EFFD3E03E}"/>
              </a:ext>
            </a:extLst>
          </p:cNvPr>
          <p:cNvPicPr>
            <a:picLocks noChangeAspect="1"/>
          </p:cNvPicPr>
          <p:nvPr/>
        </p:nvPicPr>
        <p:blipFill rotWithShape="1">
          <a:blip r:embed="rId6" cstate="print">
            <a:duotone>
              <a:prstClr val="black"/>
              <a:schemeClr val="accent6">
                <a:lumMod val="75000"/>
                <a:tint val="45000"/>
                <a:satMod val="400000"/>
              </a:schemeClr>
            </a:duotone>
            <a:extLst>
              <a:ext uri="{28A0092B-C50C-407E-A947-70E740481C1C}">
                <a14:useLocalDpi xmlns:a14="http://schemas.microsoft.com/office/drawing/2010/main" val="0"/>
              </a:ext>
            </a:extLst>
          </a:blip>
          <a:srcRect l="18895" t="31123" r="16221" b="20215"/>
          <a:stretch/>
        </p:blipFill>
        <p:spPr>
          <a:xfrm>
            <a:off x="1027620" y="103954"/>
            <a:ext cx="909539" cy="584091"/>
          </a:xfrm>
          <a:prstGeom prst="rect">
            <a:avLst/>
          </a:prstGeom>
        </p:spPr>
      </p:pic>
    </p:spTree>
    <p:extLst>
      <p:ext uri="{BB962C8B-B14F-4D97-AF65-F5344CB8AC3E}">
        <p14:creationId xmlns:p14="http://schemas.microsoft.com/office/powerpoint/2010/main" val="2625092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a:cxnSpLocks/>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24880" y="1152508"/>
            <a:ext cx="4074369" cy="404714"/>
          </a:xfrm>
          <a:prstGeom prst="rect">
            <a:avLst/>
          </a:prstGeom>
          <a:noFill/>
        </p:spPr>
        <p:txBody>
          <a:bodyPr wrap="square" lIns="0" tIns="48000" rIns="0" bIns="48000" rtlCol="0">
            <a:spAutoFit/>
          </a:bodyPr>
          <a:lstStyle/>
          <a:p>
            <a:pPr algn="ctr"/>
            <a:r>
              <a:rPr lang="en-US" altLang="zh-CN"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2.4 </a:t>
            </a:r>
            <a:r>
              <a:rPr lang="en-US" altLang="zh-CN" sz="2000" dirty="0">
                <a:solidFill>
                  <a:schemeClr val="tx1">
                    <a:lumMod val="65000"/>
                    <a:lumOff val="35000"/>
                  </a:schemeClr>
                </a:solidFill>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KS-Test + Compared</a:t>
            </a:r>
            <a:endParaRPr lang="zh-CN" altLang="en-US" sz="2000" dirty="0">
              <a:solidFill>
                <a:schemeClr val="tx1">
                  <a:lumMod val="65000"/>
                  <a:lumOff val="35000"/>
                </a:schemeClr>
              </a:solidFill>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endParaRPr>
          </a:p>
        </p:txBody>
      </p:sp>
      <p:pic>
        <p:nvPicPr>
          <p:cNvPr id="3" name="图片 2">
            <a:extLst>
              <a:ext uri="{FF2B5EF4-FFF2-40B4-BE49-F238E27FC236}">
                <a16:creationId xmlns:a16="http://schemas.microsoft.com/office/drawing/2014/main" id="{CD329C3E-4AA7-7BE7-9E45-74A2C572B744}"/>
              </a:ext>
            </a:extLst>
          </p:cNvPr>
          <p:cNvPicPr>
            <a:picLocks noChangeAspect="1"/>
          </p:cNvPicPr>
          <p:nvPr/>
        </p:nvPicPr>
        <p:blipFill>
          <a:blip r:embed="rId3"/>
          <a:stretch>
            <a:fillRect/>
          </a:stretch>
        </p:blipFill>
        <p:spPr>
          <a:xfrm>
            <a:off x="4718949" y="3074611"/>
            <a:ext cx="7331720" cy="1573027"/>
          </a:xfrm>
          <a:prstGeom prst="rect">
            <a:avLst/>
          </a:prstGeom>
        </p:spPr>
      </p:pic>
      <p:pic>
        <p:nvPicPr>
          <p:cNvPr id="6" name="图片 5">
            <a:extLst>
              <a:ext uri="{FF2B5EF4-FFF2-40B4-BE49-F238E27FC236}">
                <a16:creationId xmlns:a16="http://schemas.microsoft.com/office/drawing/2014/main" id="{94140F9F-0959-8564-686B-646E55232DFF}"/>
              </a:ext>
            </a:extLst>
          </p:cNvPr>
          <p:cNvPicPr>
            <a:picLocks noChangeAspect="1"/>
          </p:cNvPicPr>
          <p:nvPr/>
        </p:nvPicPr>
        <p:blipFill rotWithShape="1">
          <a:blip r:embed="rId4"/>
          <a:srcRect l="5941"/>
          <a:stretch/>
        </p:blipFill>
        <p:spPr>
          <a:xfrm>
            <a:off x="74165" y="1917730"/>
            <a:ext cx="4418250" cy="3712126"/>
          </a:xfrm>
          <a:prstGeom prst="rect">
            <a:avLst/>
          </a:prstGeom>
        </p:spPr>
      </p:pic>
      <p:sp>
        <p:nvSpPr>
          <p:cNvPr id="12" name="矩形 4">
            <a:extLst>
              <a:ext uri="{FF2B5EF4-FFF2-40B4-BE49-F238E27FC236}">
                <a16:creationId xmlns:a16="http://schemas.microsoft.com/office/drawing/2014/main" id="{8BB80044-6E98-40E5-655B-A334FFDEB458}"/>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3" name="直接连接符 12">
            <a:extLst>
              <a:ext uri="{FF2B5EF4-FFF2-40B4-BE49-F238E27FC236}">
                <a16:creationId xmlns:a16="http://schemas.microsoft.com/office/drawing/2014/main" id="{5BF146A8-0EE7-A090-247E-68511FE281C4}"/>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94E4B855-2B04-92E2-2754-890483599526}"/>
              </a:ext>
            </a:extLst>
          </p:cNvPr>
          <p:cNvSpPr/>
          <p:nvPr/>
        </p:nvSpPr>
        <p:spPr>
          <a:xfrm>
            <a:off x="4948677" y="0"/>
            <a:ext cx="1666001" cy="792000"/>
          </a:xfrm>
          <a:prstGeom prst="rect">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5" name="直接连接符 14">
            <a:extLst>
              <a:ext uri="{FF2B5EF4-FFF2-40B4-BE49-F238E27FC236}">
                <a16:creationId xmlns:a16="http://schemas.microsoft.com/office/drawing/2014/main" id="{6B7277ED-43E6-380E-3402-7F5977CC8C2A}"/>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6">
            <a:extLst>
              <a:ext uri="{FF2B5EF4-FFF2-40B4-BE49-F238E27FC236}">
                <a16:creationId xmlns:a16="http://schemas.microsoft.com/office/drawing/2014/main" id="{1279A0DE-2552-5C12-B239-8E98CC251268}"/>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Introduction</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7" name="TextBox 7">
            <a:extLst>
              <a:ext uri="{FF2B5EF4-FFF2-40B4-BE49-F238E27FC236}">
                <a16:creationId xmlns:a16="http://schemas.microsoft.com/office/drawing/2014/main" id="{EA573A0A-0C4F-3E0C-FC34-FDCF1A0DDD71}"/>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en-US" altLang="zh-CN"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Process</a:t>
            </a:r>
            <a:endParaRPr lang="zh-CN" altLang="en-US"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8" name="TextBox 9">
            <a:extLst>
              <a:ext uri="{FF2B5EF4-FFF2-40B4-BE49-F238E27FC236}">
                <a16:creationId xmlns:a16="http://schemas.microsoft.com/office/drawing/2014/main" id="{6457239B-981E-6359-6476-F81E90B9A55A}"/>
              </a:ext>
            </a:extLst>
          </p:cNvPr>
          <p:cNvSpPr txBox="1"/>
          <p:nvPr/>
        </p:nvSpPr>
        <p:spPr>
          <a:xfrm>
            <a:off x="67785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Difficulties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9" name="TextBox 10">
            <a:extLst>
              <a:ext uri="{FF2B5EF4-FFF2-40B4-BE49-F238E27FC236}">
                <a16:creationId xmlns:a16="http://schemas.microsoft.com/office/drawing/2014/main" id="{8F2464B2-E436-3A1E-21A7-A0987FA5E56D}"/>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Prospective</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0" name="TextBox 11">
            <a:extLst>
              <a:ext uri="{FF2B5EF4-FFF2-40B4-BE49-F238E27FC236}">
                <a16:creationId xmlns:a16="http://schemas.microsoft.com/office/drawing/2014/main" id="{4D1859E6-7848-7B1A-0EA4-25A572CC4B72}"/>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References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21" name="直接连接符 20">
            <a:extLst>
              <a:ext uri="{FF2B5EF4-FFF2-40B4-BE49-F238E27FC236}">
                <a16:creationId xmlns:a16="http://schemas.microsoft.com/office/drawing/2014/main" id="{04739905-004C-BF85-3A03-4275C1B79D6F}"/>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2" name="图片 31">
            <a:extLst>
              <a:ext uri="{FF2B5EF4-FFF2-40B4-BE49-F238E27FC236}">
                <a16:creationId xmlns:a16="http://schemas.microsoft.com/office/drawing/2014/main" id="{B91ED496-5897-AFC2-F57A-C97DD4C3FB46}"/>
              </a:ext>
            </a:extLst>
          </p:cNvPr>
          <p:cNvPicPr>
            <a:picLocks noChangeAspect="1"/>
          </p:cNvPicPr>
          <p:nvPr/>
        </p:nvPicPr>
        <p:blipFill rotWithShape="1">
          <a:blip r:embed="rId5" cstate="print">
            <a:duotone>
              <a:prstClr val="black"/>
              <a:schemeClr val="accent6">
                <a:lumMod val="75000"/>
                <a:tint val="45000"/>
                <a:satMod val="400000"/>
              </a:schemeClr>
            </a:duotone>
            <a:extLst>
              <a:ext uri="{28A0092B-C50C-407E-A947-70E740481C1C}">
                <a14:useLocalDpi xmlns:a14="http://schemas.microsoft.com/office/drawing/2010/main" val="0"/>
              </a:ext>
            </a:extLst>
          </a:blip>
          <a:srcRect l="18895" t="31123" r="16221" b="20215"/>
          <a:stretch/>
        </p:blipFill>
        <p:spPr>
          <a:xfrm>
            <a:off x="1027620" y="103954"/>
            <a:ext cx="909539" cy="584091"/>
          </a:xfrm>
          <a:prstGeom prst="rect">
            <a:avLst/>
          </a:prstGeom>
        </p:spPr>
      </p:pic>
    </p:spTree>
    <p:extLst>
      <p:ext uri="{BB962C8B-B14F-4D97-AF65-F5344CB8AC3E}">
        <p14:creationId xmlns:p14="http://schemas.microsoft.com/office/powerpoint/2010/main" val="4781511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grpSp>
        <p:nvGrpSpPr>
          <p:cNvPr id="5" name="组合 4"/>
          <p:cNvGrpSpPr/>
          <p:nvPr/>
        </p:nvGrpSpPr>
        <p:grpSpPr>
          <a:xfrm>
            <a:off x="5321300" y="3044202"/>
            <a:ext cx="1549400" cy="1378900"/>
            <a:chOff x="5127859" y="2518592"/>
            <a:chExt cx="1936282" cy="1723208"/>
          </a:xfrm>
          <a:solidFill>
            <a:srgbClr val="8DAEF7"/>
          </a:solidFill>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2">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2">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grpSp>
      <p:sp>
        <p:nvSpPr>
          <p:cNvPr id="8" name="文本框 7"/>
          <p:cNvSpPr txBox="1"/>
          <p:nvPr/>
        </p:nvSpPr>
        <p:spPr>
          <a:xfrm>
            <a:off x="5358458" y="3502819"/>
            <a:ext cx="1340432" cy="461665"/>
          </a:xfrm>
          <a:prstGeom prst="rect">
            <a:avLst/>
          </a:prstGeom>
          <a:noFill/>
        </p:spPr>
        <p:txBody>
          <a:bodyPr wrap="none" rtlCol="0">
            <a:spAutoFit/>
          </a:bodyPr>
          <a:lstStyle/>
          <a:p>
            <a:r>
              <a:rPr lang="en-US" altLang="zh-CN" sz="24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Part.03</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en-US" altLang="zh-CN" sz="4000" b="1" spc="600" dirty="0">
                <a:solidFill>
                  <a:srgbClr val="0836BF"/>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Difficulties</a:t>
            </a:r>
            <a:endParaRPr lang="zh-CN" altLang="en-US" sz="4000" b="1" spc="600" dirty="0">
              <a:solidFill>
                <a:srgbClr val="0836BF"/>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pic>
        <p:nvPicPr>
          <p:cNvPr id="12" name="图片 11"/>
          <p:cNvPicPr>
            <a:picLocks noChangeAspect="1"/>
          </p:cNvPicPr>
          <p:nvPr/>
        </p:nvPicPr>
        <p:blipFill rotWithShape="1">
          <a:blip r:embed="rId3" cstate="print">
            <a:biLevel thresh="25000"/>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l="18895" t="31123" r="16221" b="20215"/>
          <a:stretch/>
        </p:blipFill>
        <p:spPr>
          <a:xfrm>
            <a:off x="5439509" y="1337901"/>
            <a:ext cx="1294441" cy="1019690"/>
          </a:xfrm>
          <a:prstGeom prst="rect">
            <a:avLst/>
          </a:prstGeom>
        </p:spPr>
      </p:pic>
    </p:spTree>
    <p:extLst>
      <p:ext uri="{BB962C8B-B14F-4D97-AF65-F5344CB8AC3E}">
        <p14:creationId xmlns:p14="http://schemas.microsoft.com/office/powerpoint/2010/main" val="4121095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14:presetBounceEnd="40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40000">
                                          <p:cBhvr additive="base">
                                            <p:cTn id="12"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ppt_x"/>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3.1 Difficulties</a:t>
            </a:r>
            <a:endParaRPr lang="zh-CN" altLang="en-US"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7" name="学论网www.xuelun.me-矩形 1"/>
          <p:cNvSpPr/>
          <p:nvPr/>
        </p:nvSpPr>
        <p:spPr>
          <a:xfrm>
            <a:off x="1254990" y="2116774"/>
            <a:ext cx="1260000" cy="1260000"/>
          </a:xfrm>
          <a:prstGeom prst="rect">
            <a:avLst/>
          </a:prstGeom>
          <a:solidFill>
            <a:srgbClr val="8DAEF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kern="0" dirty="0">
                <a:gradFill>
                  <a:gsLst>
                    <a:gs pos="100000">
                      <a:schemeClr val="bg1"/>
                    </a:gs>
                    <a:gs pos="0">
                      <a:schemeClr val="bg1">
                        <a:lumMod val="95000"/>
                      </a:schemeClr>
                    </a:gs>
                  </a:gsLst>
                  <a:path path="circle">
                    <a:fillToRect l="100000" b="100000"/>
                  </a:path>
                </a:gra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a.</a:t>
            </a:r>
          </a:p>
        </p:txBody>
      </p:sp>
      <p:sp>
        <p:nvSpPr>
          <p:cNvPr id="18" name="学论网www.xuelun.me-矩形 4"/>
          <p:cNvSpPr/>
          <p:nvPr/>
        </p:nvSpPr>
        <p:spPr>
          <a:xfrm>
            <a:off x="2641242" y="2116774"/>
            <a:ext cx="8268057" cy="1260000"/>
          </a:xfrm>
          <a:prstGeom prst="rect">
            <a:avLst/>
          </a:prstGeom>
          <a:noFill/>
          <a:ln w="19050">
            <a:solidFill>
              <a:srgbClr val="8DAEF7"/>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rgbClr val="FFFDFB"/>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1" name="学论网www.xuelun.me-矩形 1"/>
          <p:cNvSpPr/>
          <p:nvPr/>
        </p:nvSpPr>
        <p:spPr>
          <a:xfrm>
            <a:off x="1254990" y="4689954"/>
            <a:ext cx="1260000" cy="1260000"/>
          </a:xfrm>
          <a:prstGeom prst="rect">
            <a:avLst/>
          </a:prstGeom>
          <a:solidFill>
            <a:srgbClr val="8DAEF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kern="0" dirty="0">
                <a:gradFill>
                  <a:gsLst>
                    <a:gs pos="100000">
                      <a:schemeClr val="bg1"/>
                    </a:gs>
                    <a:gs pos="0">
                      <a:schemeClr val="bg1">
                        <a:lumMod val="95000"/>
                      </a:schemeClr>
                    </a:gs>
                  </a:gsLst>
                  <a:path path="circle">
                    <a:fillToRect l="100000" b="100000"/>
                  </a:path>
                </a:gra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b.</a:t>
            </a:r>
          </a:p>
        </p:txBody>
      </p:sp>
      <p:sp>
        <p:nvSpPr>
          <p:cNvPr id="23" name="学论网www.xuelun.me-矩形 4"/>
          <p:cNvSpPr/>
          <p:nvPr/>
        </p:nvSpPr>
        <p:spPr>
          <a:xfrm>
            <a:off x="2641242" y="4689954"/>
            <a:ext cx="8268057" cy="1260000"/>
          </a:xfrm>
          <a:prstGeom prst="rect">
            <a:avLst/>
          </a:prstGeom>
          <a:noFill/>
          <a:ln w="19050">
            <a:solidFill>
              <a:srgbClr val="8DAEF7"/>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rgbClr val="FFFDFB"/>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 name="矩形 1">
            <a:extLst>
              <a:ext uri="{FF2B5EF4-FFF2-40B4-BE49-F238E27FC236}">
                <a16:creationId xmlns:a16="http://schemas.microsoft.com/office/drawing/2014/main" id="{CC7146DF-E6E0-5AE7-B6A9-29FD5066FC36}"/>
              </a:ext>
            </a:extLst>
          </p:cNvPr>
          <p:cNvSpPr/>
          <p:nvPr/>
        </p:nvSpPr>
        <p:spPr>
          <a:xfrm>
            <a:off x="2825752" y="2229709"/>
            <a:ext cx="7988729" cy="1034129"/>
          </a:xfrm>
          <a:prstGeom prst="rect">
            <a:avLst/>
          </a:prstGeom>
        </p:spPr>
        <p:txBody>
          <a:bodyPr wrap="square">
            <a:spAutoFit/>
          </a:bodyPr>
          <a:lstStyle/>
          <a:p>
            <a:pPr>
              <a:lnSpc>
                <a:spcPct val="130000"/>
              </a:lnSpc>
            </a:pPr>
            <a:r>
              <a:rPr lang="en-US" altLang="zh-CN"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The choice of weights’ distribution of vertices is a complicated work, and it has to be adjusted on details of bias or what else, to proving that subsequent deduction is reasonable. Obviously, they are uneasily controlled.</a:t>
            </a:r>
            <a:endParaRPr lang="zh-CN" altLang="en-US"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endParaRPr>
          </a:p>
        </p:txBody>
      </p:sp>
      <p:sp>
        <p:nvSpPr>
          <p:cNvPr id="4" name="文本框 3">
            <a:extLst>
              <a:ext uri="{FF2B5EF4-FFF2-40B4-BE49-F238E27FC236}">
                <a16:creationId xmlns:a16="http://schemas.microsoft.com/office/drawing/2014/main" id="{FA5ED103-5428-2002-5086-30486C3A8E2D}"/>
              </a:ext>
            </a:extLst>
          </p:cNvPr>
          <p:cNvSpPr txBox="1"/>
          <p:nvPr/>
        </p:nvSpPr>
        <p:spPr>
          <a:xfrm>
            <a:off x="2819041" y="4743675"/>
            <a:ext cx="8090258" cy="1354217"/>
          </a:xfrm>
          <a:prstGeom prst="rect">
            <a:avLst/>
          </a:prstGeom>
          <a:noFill/>
        </p:spPr>
        <p:txBody>
          <a:bodyPr wrap="square" rtlCol="0">
            <a:spAutoFit/>
          </a:bodyPr>
          <a:lstStyle/>
          <a:p>
            <a:pPr>
              <a:lnSpc>
                <a:spcPct val="130000"/>
              </a:lnSpc>
            </a:pPr>
            <a:r>
              <a:rPr lang="en-US" altLang="zh-CN"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In practical, the results deviated from our thinking several times, such as computation exploding, muti-phase parameters estimation, none-pass of KS-Test, </a:t>
            </a:r>
            <a:r>
              <a:rPr lang="en-US" altLang="zh-CN" sz="1600" dirty="0" err="1">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etc</a:t>
            </a:r>
            <a:r>
              <a:rPr lang="en-US" altLang="zh-CN"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 they deserved much more experiments to explain which costs huge time in this background.</a:t>
            </a:r>
            <a:endParaRPr lang="zh-CN" altLang="en-US"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endParaRPr>
          </a:p>
        </p:txBody>
      </p:sp>
      <p:sp>
        <p:nvSpPr>
          <p:cNvPr id="5" name="矩形 4">
            <a:extLst>
              <a:ext uri="{FF2B5EF4-FFF2-40B4-BE49-F238E27FC236}">
                <a16:creationId xmlns:a16="http://schemas.microsoft.com/office/drawing/2014/main" id="{623F1DB3-F431-67A5-CEA9-4A797EEA4666}"/>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6" name="直接连接符 5">
            <a:extLst>
              <a:ext uri="{FF2B5EF4-FFF2-40B4-BE49-F238E27FC236}">
                <a16:creationId xmlns:a16="http://schemas.microsoft.com/office/drawing/2014/main" id="{95773067-7B0E-A4A5-2E9A-9A2692F9B197}"/>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D0237204-E4A0-6276-795C-479C9C249E39}"/>
              </a:ext>
            </a:extLst>
          </p:cNvPr>
          <p:cNvSpPr/>
          <p:nvPr/>
        </p:nvSpPr>
        <p:spPr>
          <a:xfrm>
            <a:off x="6733928" y="0"/>
            <a:ext cx="1666001" cy="792000"/>
          </a:xfrm>
          <a:prstGeom prst="rect">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8" name="直接连接符 7">
            <a:extLst>
              <a:ext uri="{FF2B5EF4-FFF2-40B4-BE49-F238E27FC236}">
                <a16:creationId xmlns:a16="http://schemas.microsoft.com/office/drawing/2014/main" id="{F22034C9-B000-779A-59BC-ED64420A0602}"/>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6">
            <a:extLst>
              <a:ext uri="{FF2B5EF4-FFF2-40B4-BE49-F238E27FC236}">
                <a16:creationId xmlns:a16="http://schemas.microsoft.com/office/drawing/2014/main" id="{B0D100C2-5CB7-8788-149C-7C10150E9F38}"/>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Introduction</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0" name="TextBox 7">
            <a:extLst>
              <a:ext uri="{FF2B5EF4-FFF2-40B4-BE49-F238E27FC236}">
                <a16:creationId xmlns:a16="http://schemas.microsoft.com/office/drawing/2014/main" id="{C05F5D58-B27F-49C8-A041-C1BE5CD7560E}"/>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Process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1" name="TextBox 9">
            <a:extLst>
              <a:ext uri="{FF2B5EF4-FFF2-40B4-BE49-F238E27FC236}">
                <a16:creationId xmlns:a16="http://schemas.microsoft.com/office/drawing/2014/main" id="{7D572767-241B-AFE7-0125-8DDBD9CE2F4B}"/>
              </a:ext>
            </a:extLst>
          </p:cNvPr>
          <p:cNvSpPr txBox="1"/>
          <p:nvPr/>
        </p:nvSpPr>
        <p:spPr>
          <a:xfrm>
            <a:off x="6778549" y="215903"/>
            <a:ext cx="1344000" cy="343159"/>
          </a:xfrm>
          <a:prstGeom prst="rect">
            <a:avLst/>
          </a:prstGeom>
          <a:noFill/>
        </p:spPr>
        <p:txBody>
          <a:bodyPr wrap="square" lIns="0" tIns="48000" rIns="0" bIns="48000" rtlCol="0">
            <a:spAutoFit/>
          </a:bodyPr>
          <a:lstStyle/>
          <a:p>
            <a:pPr algn="ctr"/>
            <a:r>
              <a:rPr lang="en-US" altLang="zh-CN"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Difficulties</a:t>
            </a:r>
            <a:endParaRPr lang="zh-CN" altLang="en-US"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2" name="TextBox 10">
            <a:extLst>
              <a:ext uri="{FF2B5EF4-FFF2-40B4-BE49-F238E27FC236}">
                <a16:creationId xmlns:a16="http://schemas.microsoft.com/office/drawing/2014/main" id="{EE46B2AD-3E1E-5963-A9E4-928269EE6557}"/>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Prospective</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3" name="TextBox 11">
            <a:extLst>
              <a:ext uri="{FF2B5EF4-FFF2-40B4-BE49-F238E27FC236}">
                <a16:creationId xmlns:a16="http://schemas.microsoft.com/office/drawing/2014/main" id="{5BC45817-ABBE-1C53-3B08-56B0FBDFE4E8}"/>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References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4" name="直接连接符 13">
            <a:extLst>
              <a:ext uri="{FF2B5EF4-FFF2-40B4-BE49-F238E27FC236}">
                <a16:creationId xmlns:a16="http://schemas.microsoft.com/office/drawing/2014/main" id="{0322DAA7-8177-61A8-4782-59D483CD2FC0}"/>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3" name="图片 32">
            <a:extLst>
              <a:ext uri="{FF2B5EF4-FFF2-40B4-BE49-F238E27FC236}">
                <a16:creationId xmlns:a16="http://schemas.microsoft.com/office/drawing/2014/main" id="{B81DB106-6E5A-E0E8-B8FF-7B203BE01E9A}"/>
              </a:ext>
            </a:extLst>
          </p:cNvPr>
          <p:cNvPicPr>
            <a:picLocks noChangeAspect="1"/>
          </p:cNvPicPr>
          <p:nvPr/>
        </p:nvPicPr>
        <p:blipFill rotWithShape="1">
          <a:blip r:embed="rId3" cstate="print">
            <a:duotone>
              <a:prstClr val="black"/>
              <a:schemeClr val="accent6">
                <a:lumMod val="75000"/>
                <a:tint val="45000"/>
                <a:satMod val="400000"/>
              </a:schemeClr>
            </a:duotone>
            <a:extLst>
              <a:ext uri="{28A0092B-C50C-407E-A947-70E740481C1C}">
                <a14:useLocalDpi xmlns:a14="http://schemas.microsoft.com/office/drawing/2010/main" val="0"/>
              </a:ext>
            </a:extLst>
          </a:blip>
          <a:srcRect l="18895" t="31123" r="16221" b="20215"/>
          <a:stretch/>
        </p:blipFill>
        <p:spPr>
          <a:xfrm>
            <a:off x="1027620" y="103954"/>
            <a:ext cx="909539" cy="584091"/>
          </a:xfrm>
          <a:prstGeom prst="rect">
            <a:avLst/>
          </a:prstGeom>
        </p:spPr>
      </p:pic>
    </p:spTree>
    <p:extLst>
      <p:ext uri="{BB962C8B-B14F-4D97-AF65-F5344CB8AC3E}">
        <p14:creationId xmlns:p14="http://schemas.microsoft.com/office/powerpoint/2010/main" val="3585663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childTnLst>
                          </p:cTn>
                        </p:par>
                        <p:par>
                          <p:cTn id="17" fill="hold">
                            <p:stCondLst>
                              <p:cond delay="1000"/>
                            </p:stCondLst>
                            <p:childTnLst>
                              <p:par>
                                <p:cTn id="18" presetID="2" presetClass="entr" presetSubtype="2" decel="53333"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750" fill="hold"/>
                                        <p:tgtEl>
                                          <p:spTgt spid="18"/>
                                        </p:tgtEl>
                                        <p:attrNameLst>
                                          <p:attrName>ppt_x</p:attrName>
                                        </p:attrNameLst>
                                      </p:cBhvr>
                                      <p:tavLst>
                                        <p:tav tm="0">
                                          <p:val>
                                            <p:strVal val="1+#ppt_w/2"/>
                                          </p:val>
                                        </p:tav>
                                        <p:tav tm="100000">
                                          <p:val>
                                            <p:strVal val="#ppt_x"/>
                                          </p:val>
                                        </p:tav>
                                      </p:tavLst>
                                    </p:anim>
                                    <p:anim calcmode="lin" valueType="num">
                                      <p:cBhvr additive="base">
                                        <p:cTn id="21" dur="750" fill="hold"/>
                                        <p:tgtEl>
                                          <p:spTgt spid="18"/>
                                        </p:tgtEl>
                                        <p:attrNameLst>
                                          <p:attrName>ppt_y</p:attrName>
                                        </p:attrNameLst>
                                      </p:cBhvr>
                                      <p:tavLst>
                                        <p:tav tm="0">
                                          <p:val>
                                            <p:strVal val="#ppt_y"/>
                                          </p:val>
                                        </p:tav>
                                        <p:tav tm="100000">
                                          <p:val>
                                            <p:strVal val="#ppt_y"/>
                                          </p:val>
                                        </p:tav>
                                      </p:tavLst>
                                    </p:anim>
                                  </p:childTnLst>
                                </p:cTn>
                              </p:par>
                            </p:childTnLst>
                          </p:cTn>
                        </p:par>
                        <p:par>
                          <p:cTn id="22" fill="hold">
                            <p:stCondLst>
                              <p:cond delay="1750"/>
                            </p:stCondLst>
                            <p:childTnLst>
                              <p:par>
                                <p:cTn id="23" presetID="53" presetClass="entr" presetSubtype="16"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childTnLst>
                          </p:cTn>
                        </p:par>
                        <p:par>
                          <p:cTn id="28" fill="hold">
                            <p:stCondLst>
                              <p:cond delay="2250"/>
                            </p:stCondLst>
                            <p:childTnLst>
                              <p:par>
                                <p:cTn id="29" presetID="2" presetClass="entr" presetSubtype="2" decel="53333"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750" fill="hold"/>
                                        <p:tgtEl>
                                          <p:spTgt spid="23"/>
                                        </p:tgtEl>
                                        <p:attrNameLst>
                                          <p:attrName>ppt_x</p:attrName>
                                        </p:attrNameLst>
                                      </p:cBhvr>
                                      <p:tavLst>
                                        <p:tav tm="0">
                                          <p:val>
                                            <p:strVal val="1+#ppt_w/2"/>
                                          </p:val>
                                        </p:tav>
                                        <p:tav tm="100000">
                                          <p:val>
                                            <p:strVal val="#ppt_x"/>
                                          </p:val>
                                        </p:tav>
                                      </p:tavLst>
                                    </p:anim>
                                    <p:anim calcmode="lin" valueType="num">
                                      <p:cBhvr additive="base">
                                        <p:cTn id="32" dur="750" fill="hold"/>
                                        <p:tgtEl>
                                          <p:spTgt spid="23"/>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decel="53333" fill="hold" grpId="0" nodeType="after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750" fill="hold"/>
                                        <p:tgtEl>
                                          <p:spTgt spid="2"/>
                                        </p:tgtEl>
                                        <p:attrNameLst>
                                          <p:attrName>ppt_x</p:attrName>
                                        </p:attrNameLst>
                                      </p:cBhvr>
                                      <p:tavLst>
                                        <p:tav tm="0">
                                          <p:val>
                                            <p:strVal val="1+#ppt_w/2"/>
                                          </p:val>
                                        </p:tav>
                                        <p:tav tm="100000">
                                          <p:val>
                                            <p:strVal val="#ppt_x"/>
                                          </p:val>
                                        </p:tav>
                                      </p:tavLst>
                                    </p:anim>
                                    <p:anim calcmode="lin" valueType="num">
                                      <p:cBhvr additive="base">
                                        <p:cTn id="37" dur="750" fill="hold"/>
                                        <p:tgtEl>
                                          <p:spTgt spid="2"/>
                                        </p:tgtEl>
                                        <p:attrNameLst>
                                          <p:attrName>ppt_y</p:attrName>
                                        </p:attrNameLst>
                                      </p:cBhvr>
                                      <p:tavLst>
                                        <p:tav tm="0">
                                          <p:val>
                                            <p:strVal val="#ppt_y"/>
                                          </p:val>
                                        </p:tav>
                                        <p:tav tm="100000">
                                          <p:val>
                                            <p:strVal val="#ppt_y"/>
                                          </p:val>
                                        </p:tav>
                                      </p:tavLst>
                                    </p:anim>
                                  </p:childTnLst>
                                </p:cTn>
                              </p:par>
                            </p:childTnLst>
                          </p:cTn>
                        </p:par>
                        <p:par>
                          <p:cTn id="38" fill="hold">
                            <p:stCondLst>
                              <p:cond delay="3750"/>
                            </p:stCondLst>
                            <p:childTnLst>
                              <p:par>
                                <p:cTn id="39" presetID="2" presetClass="entr" presetSubtype="2" decel="53333" fill="hold" grpId="0" nodeType="after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750" fill="hold"/>
                                        <p:tgtEl>
                                          <p:spTgt spid="4"/>
                                        </p:tgtEl>
                                        <p:attrNameLst>
                                          <p:attrName>ppt_x</p:attrName>
                                        </p:attrNameLst>
                                      </p:cBhvr>
                                      <p:tavLst>
                                        <p:tav tm="0">
                                          <p:val>
                                            <p:strVal val="1+#ppt_w/2"/>
                                          </p:val>
                                        </p:tav>
                                        <p:tav tm="100000">
                                          <p:val>
                                            <p:strVal val="#ppt_x"/>
                                          </p:val>
                                        </p:tav>
                                      </p:tavLst>
                                    </p:anim>
                                    <p:anim calcmode="lin" valueType="num">
                                      <p:cBhvr additive="base">
                                        <p:cTn id="42" dur="750" fill="hold"/>
                                        <p:tgtEl>
                                          <p:spTgt spid="4"/>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53" presetClass="entr" presetSubtype="16"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7" grpId="0" animBg="1"/>
      <p:bldP spid="18" grpId="0" animBg="1"/>
      <p:bldP spid="21" grpId="0" animBg="1"/>
      <p:bldP spid="23" grpId="0" animBg="1"/>
      <p:bldP spid="2" grpId="0"/>
      <p:bldP spid="4"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192186" y="1892300"/>
            <a:ext cx="5651845" cy="3073400"/>
          </a:xfrm>
          <a:prstGeom prst="roundRect">
            <a:avLst>
              <a:gd name="adj" fmla="val 50000"/>
            </a:avLst>
          </a:prstGeom>
          <a:solidFill>
            <a:srgbClr val="8DA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 name="圆角矩形 1"/>
          <p:cNvSpPr/>
          <p:nvPr/>
        </p:nvSpPr>
        <p:spPr>
          <a:xfrm>
            <a:off x="-957566" y="1998319"/>
            <a:ext cx="5261917" cy="2861362"/>
          </a:xfrm>
          <a:prstGeom prst="roundRect">
            <a:avLst>
              <a:gd name="adj" fmla="val 50000"/>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5" name="圆角矩形 4"/>
          <p:cNvSpPr/>
          <p:nvPr/>
        </p:nvSpPr>
        <p:spPr>
          <a:xfrm>
            <a:off x="5642044" y="1204577"/>
            <a:ext cx="911156" cy="577144"/>
          </a:xfrm>
          <a:prstGeom prst="roundRect">
            <a:avLst>
              <a:gd name="adj" fmla="val 50000"/>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01</a:t>
            </a:r>
            <a:endParaRPr lang="zh-CN" altLang="en-US"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6" name="圆角矩形 5"/>
          <p:cNvSpPr/>
          <p:nvPr/>
        </p:nvSpPr>
        <p:spPr>
          <a:xfrm>
            <a:off x="5642044" y="2172502"/>
            <a:ext cx="911156" cy="577144"/>
          </a:xfrm>
          <a:prstGeom prst="roundRect">
            <a:avLst>
              <a:gd name="adj" fmla="val 50000"/>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02</a:t>
            </a:r>
            <a:endParaRPr lang="zh-CN" altLang="en-US"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7" name="圆角矩形 6"/>
          <p:cNvSpPr/>
          <p:nvPr/>
        </p:nvSpPr>
        <p:spPr>
          <a:xfrm>
            <a:off x="5642044" y="3140427"/>
            <a:ext cx="911156" cy="577144"/>
          </a:xfrm>
          <a:prstGeom prst="roundRect">
            <a:avLst>
              <a:gd name="adj" fmla="val 50000"/>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03</a:t>
            </a:r>
            <a:endParaRPr lang="zh-CN" altLang="en-US"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8" name="圆角矩形 7"/>
          <p:cNvSpPr/>
          <p:nvPr/>
        </p:nvSpPr>
        <p:spPr>
          <a:xfrm>
            <a:off x="5642044" y="4108352"/>
            <a:ext cx="911156" cy="577144"/>
          </a:xfrm>
          <a:prstGeom prst="roundRect">
            <a:avLst>
              <a:gd name="adj" fmla="val 50000"/>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04</a:t>
            </a:r>
            <a:endParaRPr lang="zh-CN" altLang="en-US"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9" name="圆角矩形 8"/>
          <p:cNvSpPr/>
          <p:nvPr/>
        </p:nvSpPr>
        <p:spPr>
          <a:xfrm>
            <a:off x="5642044" y="5076279"/>
            <a:ext cx="911156" cy="577144"/>
          </a:xfrm>
          <a:prstGeom prst="roundRect">
            <a:avLst>
              <a:gd name="adj" fmla="val 50000"/>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05</a:t>
            </a:r>
            <a:endParaRPr lang="zh-CN" altLang="en-US"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59" name="圆角矩形 58"/>
          <p:cNvSpPr/>
          <p:nvPr/>
        </p:nvSpPr>
        <p:spPr>
          <a:xfrm>
            <a:off x="6746944" y="1204577"/>
            <a:ext cx="3476556" cy="577144"/>
          </a:xfrm>
          <a:prstGeom prst="roundRect">
            <a:avLst>
              <a:gd name="adj" fmla="val 50000"/>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Introduction</a:t>
            </a:r>
            <a:endParaRPr lang="zh-CN" altLang="en-US" sz="2000"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60" name="圆角矩形 59"/>
          <p:cNvSpPr/>
          <p:nvPr/>
        </p:nvSpPr>
        <p:spPr>
          <a:xfrm>
            <a:off x="6746944" y="2172502"/>
            <a:ext cx="3476556" cy="577144"/>
          </a:xfrm>
          <a:prstGeom prst="roundRect">
            <a:avLst>
              <a:gd name="adj" fmla="val 50000"/>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Process</a:t>
            </a:r>
            <a:endParaRPr lang="zh-CN" altLang="en-US" sz="2000"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61" name="圆角矩形 60"/>
          <p:cNvSpPr/>
          <p:nvPr/>
        </p:nvSpPr>
        <p:spPr>
          <a:xfrm>
            <a:off x="6746944" y="3140427"/>
            <a:ext cx="3476556" cy="577144"/>
          </a:xfrm>
          <a:prstGeom prst="roundRect">
            <a:avLst>
              <a:gd name="adj" fmla="val 50000"/>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Difficulties</a:t>
            </a:r>
            <a:endParaRPr lang="zh-CN" altLang="en-US" sz="2000"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62" name="圆角矩形 61"/>
          <p:cNvSpPr/>
          <p:nvPr/>
        </p:nvSpPr>
        <p:spPr>
          <a:xfrm>
            <a:off x="6746944" y="4108352"/>
            <a:ext cx="3476556" cy="577144"/>
          </a:xfrm>
          <a:prstGeom prst="roundRect">
            <a:avLst>
              <a:gd name="adj" fmla="val 50000"/>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Prospective</a:t>
            </a:r>
            <a:endParaRPr lang="zh-CN" altLang="en-US" sz="2000"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63" name="圆角矩形 62"/>
          <p:cNvSpPr/>
          <p:nvPr/>
        </p:nvSpPr>
        <p:spPr>
          <a:xfrm>
            <a:off x="6746944" y="5076279"/>
            <a:ext cx="3476556" cy="577144"/>
          </a:xfrm>
          <a:prstGeom prst="roundRect">
            <a:avLst>
              <a:gd name="adj" fmla="val 50000"/>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References</a:t>
            </a:r>
            <a:endParaRPr lang="zh-CN" altLang="en-US" sz="2000"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64" name="TextBox 78"/>
          <p:cNvSpPr txBox="1"/>
          <p:nvPr/>
        </p:nvSpPr>
        <p:spPr>
          <a:xfrm>
            <a:off x="412117" y="3071240"/>
            <a:ext cx="2807594" cy="646331"/>
          </a:xfrm>
          <a:prstGeom prst="rect">
            <a:avLst/>
          </a:prstGeom>
          <a:noFill/>
        </p:spPr>
        <p:txBody>
          <a:bodyPr wrap="square" rtlCol="0">
            <a:spAutoFit/>
          </a:bodyPr>
          <a:lstStyle/>
          <a:p>
            <a:pPr algn="ctr"/>
            <a:r>
              <a:rPr lang="en-US" altLang="zh-CN" sz="3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CONTENTS</a:t>
            </a:r>
            <a:endParaRPr lang="zh-CN" altLang="en-US" sz="3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pic>
        <p:nvPicPr>
          <p:cNvPr id="22" name="图片 21"/>
          <p:cNvPicPr>
            <a:picLocks noChangeAspect="1"/>
          </p:cNvPicPr>
          <p:nvPr/>
        </p:nvPicPr>
        <p:blipFill rotWithShape="1">
          <a:blip r:embed="rId3" cstate="print">
            <a:duotone>
              <a:prstClr val="black"/>
              <a:schemeClr val="accent6">
                <a:lumMod val="75000"/>
                <a:tint val="45000"/>
                <a:satMod val="400000"/>
              </a:schemeClr>
            </a:duotone>
            <a:extLst>
              <a:ext uri="{28A0092B-C50C-407E-A947-70E740481C1C}">
                <a14:useLocalDpi xmlns:a14="http://schemas.microsoft.com/office/drawing/2010/main" val="0"/>
              </a:ext>
            </a:extLst>
          </a:blip>
          <a:srcRect l="18895" t="31123" r="16221" b="20215"/>
          <a:stretch/>
        </p:blipFill>
        <p:spPr>
          <a:xfrm>
            <a:off x="9862346" y="156377"/>
            <a:ext cx="741472" cy="584091"/>
          </a:xfrm>
          <a:prstGeom prst="rect">
            <a:avLst/>
          </a:prstGeom>
        </p:spPr>
      </p:pic>
    </p:spTree>
    <p:extLst>
      <p:ext uri="{BB962C8B-B14F-4D97-AF65-F5344CB8AC3E}">
        <p14:creationId xmlns:p14="http://schemas.microsoft.com/office/powerpoint/2010/main" val="2277703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53333"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anim calcmode="lin" valueType="num">
                                      <p:cBhvr>
                                        <p:cTn id="15" dur="500" fill="hold"/>
                                        <p:tgtEl>
                                          <p:spTgt spid="64"/>
                                        </p:tgtEl>
                                        <p:attrNameLst>
                                          <p:attrName>ppt_w</p:attrName>
                                        </p:attrNameLst>
                                      </p:cBhvr>
                                      <p:tavLst>
                                        <p:tav tm="0">
                                          <p:val>
                                            <p:fltVal val="0"/>
                                          </p:val>
                                        </p:tav>
                                        <p:tav tm="100000">
                                          <p:val>
                                            <p:strVal val="#ppt_w"/>
                                          </p:val>
                                        </p:tav>
                                      </p:tavLst>
                                    </p:anim>
                                    <p:anim calcmode="lin" valueType="num">
                                      <p:cBhvr>
                                        <p:cTn id="16" dur="500" fill="hold"/>
                                        <p:tgtEl>
                                          <p:spTgt spid="64"/>
                                        </p:tgtEl>
                                        <p:attrNameLst>
                                          <p:attrName>ppt_h</p:attrName>
                                        </p:attrNameLst>
                                      </p:cBhvr>
                                      <p:tavLst>
                                        <p:tav tm="0">
                                          <p:val>
                                            <p:fltVal val="0"/>
                                          </p:val>
                                        </p:tav>
                                        <p:tav tm="100000">
                                          <p:val>
                                            <p:strVal val="#ppt_h"/>
                                          </p:val>
                                        </p:tav>
                                      </p:tavLst>
                                    </p:anim>
                                    <p:animEffect transition="in" filter="fade">
                                      <p:cBhvr>
                                        <p:cTn id="17" dur="500"/>
                                        <p:tgtEl>
                                          <p:spTgt spid="64"/>
                                        </p:tgtEl>
                                      </p:cBhvr>
                                    </p:animEffect>
                                  </p:childTnLst>
                                </p:cTn>
                              </p:par>
                            </p:childTnLst>
                          </p:cTn>
                        </p:par>
                        <p:par>
                          <p:cTn id="18" fill="hold">
                            <p:stCondLst>
                              <p:cond delay="750"/>
                            </p:stCondLst>
                            <p:childTnLst>
                              <p:par>
                                <p:cTn id="19" presetID="53" presetClass="entr" presetSubtype="16"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2" presetClass="entr" presetSubtype="2" decel="53333" fill="hold" grpId="0" nodeType="withEffect">
                                  <p:stCondLst>
                                    <p:cond delay="250"/>
                                  </p:stCondLst>
                                  <p:childTnLst>
                                    <p:set>
                                      <p:cBhvr>
                                        <p:cTn id="25" dur="1" fill="hold">
                                          <p:stCondLst>
                                            <p:cond delay="0"/>
                                          </p:stCondLst>
                                        </p:cTn>
                                        <p:tgtEl>
                                          <p:spTgt spid="59"/>
                                        </p:tgtEl>
                                        <p:attrNameLst>
                                          <p:attrName>style.visibility</p:attrName>
                                        </p:attrNameLst>
                                      </p:cBhvr>
                                      <p:to>
                                        <p:strVal val="visible"/>
                                      </p:to>
                                    </p:set>
                                    <p:anim calcmode="lin" valueType="num">
                                      <p:cBhvr additive="base">
                                        <p:cTn id="26" dur="750" fill="hold"/>
                                        <p:tgtEl>
                                          <p:spTgt spid="59"/>
                                        </p:tgtEl>
                                        <p:attrNameLst>
                                          <p:attrName>ppt_x</p:attrName>
                                        </p:attrNameLst>
                                      </p:cBhvr>
                                      <p:tavLst>
                                        <p:tav tm="0">
                                          <p:val>
                                            <p:strVal val="1+#ppt_w/2"/>
                                          </p:val>
                                        </p:tav>
                                        <p:tav tm="100000">
                                          <p:val>
                                            <p:strVal val="#ppt_x"/>
                                          </p:val>
                                        </p:tav>
                                      </p:tavLst>
                                    </p:anim>
                                    <p:anim calcmode="lin" valueType="num">
                                      <p:cBhvr additive="base">
                                        <p:cTn id="27" dur="750" fill="hold"/>
                                        <p:tgtEl>
                                          <p:spTgt spid="59"/>
                                        </p:tgtEl>
                                        <p:attrNameLst>
                                          <p:attrName>ppt_y</p:attrName>
                                        </p:attrNameLst>
                                      </p:cBhvr>
                                      <p:tavLst>
                                        <p:tav tm="0">
                                          <p:val>
                                            <p:strVal val="#ppt_y"/>
                                          </p:val>
                                        </p:tav>
                                        <p:tav tm="100000">
                                          <p:val>
                                            <p:strVal val="#ppt_y"/>
                                          </p:val>
                                        </p:tav>
                                      </p:tavLst>
                                    </p:anim>
                                  </p:childTnLst>
                                </p:cTn>
                              </p:par>
                            </p:childTnLst>
                          </p:cTn>
                        </p:par>
                        <p:par>
                          <p:cTn id="28" fill="hold">
                            <p:stCondLst>
                              <p:cond delay="1750"/>
                            </p:stCondLst>
                            <p:childTnLst>
                              <p:par>
                                <p:cTn id="29" presetID="53" presetClass="entr" presetSubtype="16"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par>
                                <p:cTn id="34" presetID="2" presetClass="entr" presetSubtype="2" decel="53333" fill="hold" grpId="0" nodeType="withEffect">
                                  <p:stCondLst>
                                    <p:cond delay="250"/>
                                  </p:stCondLst>
                                  <p:childTnLst>
                                    <p:set>
                                      <p:cBhvr>
                                        <p:cTn id="35" dur="1" fill="hold">
                                          <p:stCondLst>
                                            <p:cond delay="0"/>
                                          </p:stCondLst>
                                        </p:cTn>
                                        <p:tgtEl>
                                          <p:spTgt spid="60"/>
                                        </p:tgtEl>
                                        <p:attrNameLst>
                                          <p:attrName>style.visibility</p:attrName>
                                        </p:attrNameLst>
                                      </p:cBhvr>
                                      <p:to>
                                        <p:strVal val="visible"/>
                                      </p:to>
                                    </p:set>
                                    <p:anim calcmode="lin" valueType="num">
                                      <p:cBhvr additive="base">
                                        <p:cTn id="36" dur="750" fill="hold"/>
                                        <p:tgtEl>
                                          <p:spTgt spid="60"/>
                                        </p:tgtEl>
                                        <p:attrNameLst>
                                          <p:attrName>ppt_x</p:attrName>
                                        </p:attrNameLst>
                                      </p:cBhvr>
                                      <p:tavLst>
                                        <p:tav tm="0">
                                          <p:val>
                                            <p:strVal val="1+#ppt_w/2"/>
                                          </p:val>
                                        </p:tav>
                                        <p:tav tm="100000">
                                          <p:val>
                                            <p:strVal val="#ppt_x"/>
                                          </p:val>
                                        </p:tav>
                                      </p:tavLst>
                                    </p:anim>
                                    <p:anim calcmode="lin" valueType="num">
                                      <p:cBhvr additive="base">
                                        <p:cTn id="37" dur="750" fill="hold"/>
                                        <p:tgtEl>
                                          <p:spTgt spid="60"/>
                                        </p:tgtEl>
                                        <p:attrNameLst>
                                          <p:attrName>ppt_y</p:attrName>
                                        </p:attrNameLst>
                                      </p:cBhvr>
                                      <p:tavLst>
                                        <p:tav tm="0">
                                          <p:val>
                                            <p:strVal val="#ppt_y"/>
                                          </p:val>
                                        </p:tav>
                                        <p:tav tm="100000">
                                          <p:val>
                                            <p:strVal val="#ppt_y"/>
                                          </p:val>
                                        </p:tav>
                                      </p:tavLst>
                                    </p:anim>
                                  </p:childTnLst>
                                </p:cTn>
                              </p:par>
                            </p:childTnLst>
                          </p:cTn>
                        </p:par>
                        <p:par>
                          <p:cTn id="38" fill="hold">
                            <p:stCondLst>
                              <p:cond delay="2750"/>
                            </p:stCondLst>
                            <p:childTnLst>
                              <p:par>
                                <p:cTn id="39" presetID="53" presetClass="entr" presetSubtype="16"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2" presetClass="entr" presetSubtype="2" decel="53333" fill="hold" grpId="0" nodeType="withEffect">
                                  <p:stCondLst>
                                    <p:cond delay="250"/>
                                  </p:stCondLst>
                                  <p:childTnLst>
                                    <p:set>
                                      <p:cBhvr>
                                        <p:cTn id="45" dur="1" fill="hold">
                                          <p:stCondLst>
                                            <p:cond delay="0"/>
                                          </p:stCondLst>
                                        </p:cTn>
                                        <p:tgtEl>
                                          <p:spTgt spid="61"/>
                                        </p:tgtEl>
                                        <p:attrNameLst>
                                          <p:attrName>style.visibility</p:attrName>
                                        </p:attrNameLst>
                                      </p:cBhvr>
                                      <p:to>
                                        <p:strVal val="visible"/>
                                      </p:to>
                                    </p:set>
                                    <p:anim calcmode="lin" valueType="num">
                                      <p:cBhvr additive="base">
                                        <p:cTn id="46" dur="750" fill="hold"/>
                                        <p:tgtEl>
                                          <p:spTgt spid="61"/>
                                        </p:tgtEl>
                                        <p:attrNameLst>
                                          <p:attrName>ppt_x</p:attrName>
                                        </p:attrNameLst>
                                      </p:cBhvr>
                                      <p:tavLst>
                                        <p:tav tm="0">
                                          <p:val>
                                            <p:strVal val="1+#ppt_w/2"/>
                                          </p:val>
                                        </p:tav>
                                        <p:tav tm="100000">
                                          <p:val>
                                            <p:strVal val="#ppt_x"/>
                                          </p:val>
                                        </p:tav>
                                      </p:tavLst>
                                    </p:anim>
                                    <p:anim calcmode="lin" valueType="num">
                                      <p:cBhvr additive="base">
                                        <p:cTn id="47" dur="750" fill="hold"/>
                                        <p:tgtEl>
                                          <p:spTgt spid="61"/>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53" presetClass="entr" presetSubtype="16"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2" presetClass="entr" presetSubtype="2" decel="53333" fill="hold" grpId="0" nodeType="withEffect">
                                  <p:stCondLst>
                                    <p:cond delay="250"/>
                                  </p:stCondLst>
                                  <p:childTnLst>
                                    <p:set>
                                      <p:cBhvr>
                                        <p:cTn id="55" dur="1" fill="hold">
                                          <p:stCondLst>
                                            <p:cond delay="0"/>
                                          </p:stCondLst>
                                        </p:cTn>
                                        <p:tgtEl>
                                          <p:spTgt spid="62"/>
                                        </p:tgtEl>
                                        <p:attrNameLst>
                                          <p:attrName>style.visibility</p:attrName>
                                        </p:attrNameLst>
                                      </p:cBhvr>
                                      <p:to>
                                        <p:strVal val="visible"/>
                                      </p:to>
                                    </p:set>
                                    <p:anim calcmode="lin" valueType="num">
                                      <p:cBhvr additive="base">
                                        <p:cTn id="56" dur="750" fill="hold"/>
                                        <p:tgtEl>
                                          <p:spTgt spid="62"/>
                                        </p:tgtEl>
                                        <p:attrNameLst>
                                          <p:attrName>ppt_x</p:attrName>
                                        </p:attrNameLst>
                                      </p:cBhvr>
                                      <p:tavLst>
                                        <p:tav tm="0">
                                          <p:val>
                                            <p:strVal val="1+#ppt_w/2"/>
                                          </p:val>
                                        </p:tav>
                                        <p:tav tm="100000">
                                          <p:val>
                                            <p:strVal val="#ppt_x"/>
                                          </p:val>
                                        </p:tav>
                                      </p:tavLst>
                                    </p:anim>
                                    <p:anim calcmode="lin" valueType="num">
                                      <p:cBhvr additive="base">
                                        <p:cTn id="57" dur="750" fill="hold"/>
                                        <p:tgtEl>
                                          <p:spTgt spid="62"/>
                                        </p:tgtEl>
                                        <p:attrNameLst>
                                          <p:attrName>ppt_y</p:attrName>
                                        </p:attrNameLst>
                                      </p:cBhvr>
                                      <p:tavLst>
                                        <p:tav tm="0">
                                          <p:val>
                                            <p:strVal val="#ppt_y"/>
                                          </p:val>
                                        </p:tav>
                                        <p:tav tm="100000">
                                          <p:val>
                                            <p:strVal val="#ppt_y"/>
                                          </p:val>
                                        </p:tav>
                                      </p:tavLst>
                                    </p:anim>
                                  </p:childTnLst>
                                </p:cTn>
                              </p:par>
                            </p:childTnLst>
                          </p:cTn>
                        </p:par>
                        <p:par>
                          <p:cTn id="58" fill="hold">
                            <p:stCondLst>
                              <p:cond delay="4750"/>
                            </p:stCondLst>
                            <p:childTnLst>
                              <p:par>
                                <p:cTn id="59" presetID="53" presetClass="entr" presetSubtype="16" fill="hold" grpId="0" nodeType="after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p:cTn id="61" dur="500" fill="hold"/>
                                        <p:tgtEl>
                                          <p:spTgt spid="9"/>
                                        </p:tgtEl>
                                        <p:attrNameLst>
                                          <p:attrName>ppt_w</p:attrName>
                                        </p:attrNameLst>
                                      </p:cBhvr>
                                      <p:tavLst>
                                        <p:tav tm="0">
                                          <p:val>
                                            <p:fltVal val="0"/>
                                          </p:val>
                                        </p:tav>
                                        <p:tav tm="100000">
                                          <p:val>
                                            <p:strVal val="#ppt_w"/>
                                          </p:val>
                                        </p:tav>
                                      </p:tavLst>
                                    </p:anim>
                                    <p:anim calcmode="lin" valueType="num">
                                      <p:cBhvr>
                                        <p:cTn id="62" dur="500" fill="hold"/>
                                        <p:tgtEl>
                                          <p:spTgt spid="9"/>
                                        </p:tgtEl>
                                        <p:attrNameLst>
                                          <p:attrName>ppt_h</p:attrName>
                                        </p:attrNameLst>
                                      </p:cBhvr>
                                      <p:tavLst>
                                        <p:tav tm="0">
                                          <p:val>
                                            <p:fltVal val="0"/>
                                          </p:val>
                                        </p:tav>
                                        <p:tav tm="100000">
                                          <p:val>
                                            <p:strVal val="#ppt_h"/>
                                          </p:val>
                                        </p:tav>
                                      </p:tavLst>
                                    </p:anim>
                                    <p:animEffect transition="in" filter="fade">
                                      <p:cBhvr>
                                        <p:cTn id="63" dur="500"/>
                                        <p:tgtEl>
                                          <p:spTgt spid="9"/>
                                        </p:tgtEl>
                                      </p:cBhvr>
                                    </p:animEffect>
                                  </p:childTnLst>
                                </p:cTn>
                              </p:par>
                              <p:par>
                                <p:cTn id="64" presetID="2" presetClass="entr" presetSubtype="2" decel="53333" fill="hold" grpId="0" nodeType="withEffect">
                                  <p:stCondLst>
                                    <p:cond delay="250"/>
                                  </p:stCondLst>
                                  <p:childTnLst>
                                    <p:set>
                                      <p:cBhvr>
                                        <p:cTn id="65" dur="1" fill="hold">
                                          <p:stCondLst>
                                            <p:cond delay="0"/>
                                          </p:stCondLst>
                                        </p:cTn>
                                        <p:tgtEl>
                                          <p:spTgt spid="63"/>
                                        </p:tgtEl>
                                        <p:attrNameLst>
                                          <p:attrName>style.visibility</p:attrName>
                                        </p:attrNameLst>
                                      </p:cBhvr>
                                      <p:to>
                                        <p:strVal val="visible"/>
                                      </p:to>
                                    </p:set>
                                    <p:anim calcmode="lin" valueType="num">
                                      <p:cBhvr additive="base">
                                        <p:cTn id="66" dur="750" fill="hold"/>
                                        <p:tgtEl>
                                          <p:spTgt spid="63"/>
                                        </p:tgtEl>
                                        <p:attrNameLst>
                                          <p:attrName>ppt_x</p:attrName>
                                        </p:attrNameLst>
                                      </p:cBhvr>
                                      <p:tavLst>
                                        <p:tav tm="0">
                                          <p:val>
                                            <p:strVal val="1+#ppt_w/2"/>
                                          </p:val>
                                        </p:tav>
                                        <p:tav tm="100000">
                                          <p:val>
                                            <p:strVal val="#ppt_x"/>
                                          </p:val>
                                        </p:tav>
                                      </p:tavLst>
                                    </p:anim>
                                    <p:anim calcmode="lin" valueType="num">
                                      <p:cBhvr additive="base">
                                        <p:cTn id="67" dur="75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animBg="1"/>
      <p:bldP spid="5" grpId="0" animBg="1"/>
      <p:bldP spid="6" grpId="0" animBg="1"/>
      <p:bldP spid="7" grpId="0" animBg="1"/>
      <p:bldP spid="8" grpId="0" animBg="1"/>
      <p:bldP spid="9" grpId="0" animBg="1"/>
      <p:bldP spid="59" grpId="0" animBg="1"/>
      <p:bldP spid="60" grpId="0" animBg="1"/>
      <p:bldP spid="61" grpId="0" animBg="1"/>
      <p:bldP spid="62" grpId="0" animBg="1"/>
      <p:bldP spid="63" grpId="0" animBg="1"/>
      <p:bldP spid="6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grpSp>
        <p:nvGrpSpPr>
          <p:cNvPr id="5" name="组合 4"/>
          <p:cNvGrpSpPr/>
          <p:nvPr/>
        </p:nvGrpSpPr>
        <p:grpSpPr>
          <a:xfrm>
            <a:off x="5321300" y="3044202"/>
            <a:ext cx="1549400" cy="1378900"/>
            <a:chOff x="5127859" y="2518592"/>
            <a:chExt cx="1936282" cy="1723208"/>
          </a:xfrm>
          <a:solidFill>
            <a:srgbClr val="8DAEF7"/>
          </a:solidFill>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2">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2">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grpSp>
      <p:sp>
        <p:nvSpPr>
          <p:cNvPr id="8" name="文本框 7"/>
          <p:cNvSpPr txBox="1"/>
          <p:nvPr/>
        </p:nvSpPr>
        <p:spPr>
          <a:xfrm>
            <a:off x="5389586" y="3502819"/>
            <a:ext cx="1340432" cy="461665"/>
          </a:xfrm>
          <a:prstGeom prst="rect">
            <a:avLst/>
          </a:prstGeom>
          <a:noFill/>
        </p:spPr>
        <p:txBody>
          <a:bodyPr wrap="none" rtlCol="0">
            <a:spAutoFit/>
          </a:bodyPr>
          <a:lstStyle/>
          <a:p>
            <a:r>
              <a:rPr lang="en-US" altLang="zh-CN" sz="24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Part.05</a:t>
            </a:r>
          </a:p>
        </p:txBody>
      </p:sp>
      <p:sp>
        <p:nvSpPr>
          <p:cNvPr id="9" name="文本框 8"/>
          <p:cNvSpPr txBox="1"/>
          <p:nvPr/>
        </p:nvSpPr>
        <p:spPr>
          <a:xfrm>
            <a:off x="3451835" y="4779380"/>
            <a:ext cx="5537198" cy="707886"/>
          </a:xfrm>
          <a:prstGeom prst="rect">
            <a:avLst/>
          </a:prstGeom>
          <a:noFill/>
          <a:ln>
            <a:noFill/>
          </a:ln>
        </p:spPr>
        <p:txBody>
          <a:bodyPr wrap="square" rtlCol="0">
            <a:spAutoFit/>
          </a:bodyPr>
          <a:lstStyle/>
          <a:p>
            <a:pPr algn="ctr"/>
            <a:r>
              <a:rPr lang="en-US" altLang="zh-CN" sz="4000" b="1" spc="600" dirty="0">
                <a:solidFill>
                  <a:srgbClr val="0836BF"/>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Prospective</a:t>
            </a:r>
            <a:endParaRPr lang="zh-CN" altLang="en-US" sz="4000" b="1" spc="600" dirty="0">
              <a:solidFill>
                <a:srgbClr val="0836BF"/>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pic>
        <p:nvPicPr>
          <p:cNvPr id="12" name="图片 11"/>
          <p:cNvPicPr>
            <a:picLocks noChangeAspect="1"/>
          </p:cNvPicPr>
          <p:nvPr/>
        </p:nvPicPr>
        <p:blipFill rotWithShape="1">
          <a:blip r:embed="rId3" cstate="print">
            <a:biLevel thresh="25000"/>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l="18895" t="31123" r="16221" b="20215"/>
          <a:stretch/>
        </p:blipFill>
        <p:spPr>
          <a:xfrm>
            <a:off x="5436482" y="1370734"/>
            <a:ext cx="1294441" cy="1019690"/>
          </a:xfrm>
          <a:prstGeom prst="rect">
            <a:avLst/>
          </a:prstGeom>
        </p:spPr>
      </p:pic>
    </p:spTree>
    <p:extLst>
      <p:ext uri="{BB962C8B-B14F-4D97-AF65-F5344CB8AC3E}">
        <p14:creationId xmlns:p14="http://schemas.microsoft.com/office/powerpoint/2010/main" val="3489789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14:presetBounceEnd="40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40000">
                                          <p:cBhvr additive="base">
                                            <p:cTn id="12"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ppt_x"/>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4.1 Prospective</a:t>
            </a:r>
            <a:endParaRPr lang="zh-CN" altLang="en-US"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8" name="矩形 17"/>
          <p:cNvSpPr/>
          <p:nvPr/>
        </p:nvSpPr>
        <p:spPr>
          <a:xfrm>
            <a:off x="1245664" y="1925640"/>
            <a:ext cx="9555685" cy="1593954"/>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0" name="斜纹 19"/>
          <p:cNvSpPr/>
          <p:nvPr/>
        </p:nvSpPr>
        <p:spPr>
          <a:xfrm>
            <a:off x="1217750" y="1903936"/>
            <a:ext cx="359773" cy="359773"/>
          </a:xfrm>
          <a:prstGeom prst="diagStripe">
            <a:avLst/>
          </a:prstGeom>
          <a:solidFill>
            <a:srgbClr val="283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1" name="斜纹 20"/>
          <p:cNvSpPr/>
          <p:nvPr/>
        </p:nvSpPr>
        <p:spPr>
          <a:xfrm rot="10800000">
            <a:off x="10475731" y="3202913"/>
            <a:ext cx="359773" cy="359773"/>
          </a:xfrm>
          <a:prstGeom prst="diagStripe">
            <a:avLst/>
          </a:prstGeom>
          <a:solidFill>
            <a:srgbClr val="283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5" name="矩形 24"/>
          <p:cNvSpPr/>
          <p:nvPr/>
        </p:nvSpPr>
        <p:spPr>
          <a:xfrm>
            <a:off x="482398" y="2471957"/>
            <a:ext cx="576000" cy="576000"/>
          </a:xfrm>
          <a:prstGeom prst="rect">
            <a:avLst/>
          </a:prstGeom>
          <a:solidFill>
            <a:srgbClr val="8DAEF7"/>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1</a:t>
            </a:r>
            <a:endParaRPr lang="zh-CN" altLang="en-US"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31" name="矩形 30"/>
          <p:cNvSpPr/>
          <p:nvPr/>
        </p:nvSpPr>
        <p:spPr>
          <a:xfrm>
            <a:off x="482398" y="4753160"/>
            <a:ext cx="576000" cy="576000"/>
          </a:xfrm>
          <a:prstGeom prst="rect">
            <a:avLst/>
          </a:prstGeom>
          <a:solidFill>
            <a:srgbClr val="8DAEF7"/>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2</a:t>
            </a:r>
            <a:endParaRPr lang="zh-CN" altLang="en-US"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3" name="矩形 2">
            <a:extLst>
              <a:ext uri="{FF2B5EF4-FFF2-40B4-BE49-F238E27FC236}">
                <a16:creationId xmlns:a16="http://schemas.microsoft.com/office/drawing/2014/main" id="{4AA0ADF3-5C85-0938-8D1E-E1080115D2B8}"/>
              </a:ext>
            </a:extLst>
          </p:cNvPr>
          <p:cNvSpPr/>
          <p:nvPr/>
        </p:nvSpPr>
        <p:spPr>
          <a:xfrm>
            <a:off x="1686083" y="2122473"/>
            <a:ext cx="8928000" cy="1292662"/>
          </a:xfrm>
          <a:prstGeom prst="rect">
            <a:avLst/>
          </a:prstGeom>
        </p:spPr>
        <p:txBody>
          <a:bodyPr wrap="square">
            <a:spAutoFit/>
          </a:bodyPr>
          <a:lstStyle/>
          <a:p>
            <a:r>
              <a:rPr lang="en-US" altLang="zh-CN" sz="2000"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Anomaly Detection</a:t>
            </a:r>
            <a:r>
              <a:rPr lang="zh-CN" altLang="en-US" sz="2000"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a:t>
            </a:r>
            <a:endParaRPr lang="en-US" altLang="zh-CN" sz="2000"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a:p>
            <a:endParaRPr lang="en-US" altLang="zh-CN" sz="1000"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a:p>
            <a:r>
              <a:rPr lang="en-US" altLang="zh-CN"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Based on this mathematics model, complex system is supposed to hold an anomaly detection function after setting threshold of exponent, or interacting with machine learning, and leave a health surveillance of current complex system.  </a:t>
            </a:r>
            <a:endParaRPr lang="zh-CN" altLang="en-US" sz="1600" dirty="0">
              <a:solidFill>
                <a:srgbClr val="FF0000"/>
              </a:solidFill>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endParaRPr>
          </a:p>
        </p:txBody>
      </p:sp>
      <p:sp>
        <p:nvSpPr>
          <p:cNvPr id="4" name="矩形 3">
            <a:extLst>
              <a:ext uri="{FF2B5EF4-FFF2-40B4-BE49-F238E27FC236}">
                <a16:creationId xmlns:a16="http://schemas.microsoft.com/office/drawing/2014/main" id="{52E4A70F-5F79-6451-351C-36464361E5D5}"/>
              </a:ext>
            </a:extLst>
          </p:cNvPr>
          <p:cNvSpPr/>
          <p:nvPr/>
        </p:nvSpPr>
        <p:spPr>
          <a:xfrm>
            <a:off x="1217750" y="4244183"/>
            <a:ext cx="9555685" cy="1593954"/>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6" name="矩形 5">
            <a:extLst>
              <a:ext uri="{FF2B5EF4-FFF2-40B4-BE49-F238E27FC236}">
                <a16:creationId xmlns:a16="http://schemas.microsoft.com/office/drawing/2014/main" id="{8E0E1D6E-F5FD-E572-6E0D-07A86606BDAB}"/>
              </a:ext>
            </a:extLst>
          </p:cNvPr>
          <p:cNvSpPr/>
          <p:nvPr/>
        </p:nvSpPr>
        <p:spPr>
          <a:xfrm>
            <a:off x="1656852" y="4411196"/>
            <a:ext cx="8928000" cy="1538883"/>
          </a:xfrm>
          <a:prstGeom prst="rect">
            <a:avLst/>
          </a:prstGeom>
        </p:spPr>
        <p:txBody>
          <a:bodyPr wrap="square">
            <a:spAutoFit/>
          </a:bodyPr>
          <a:lstStyle/>
          <a:p>
            <a:r>
              <a:rPr lang="en-US" altLang="zh-CN" sz="2000"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Optimization</a:t>
            </a:r>
            <a:r>
              <a:rPr lang="zh-CN" altLang="en-US" sz="2000"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a:t>
            </a:r>
            <a:endParaRPr lang="en-US" altLang="zh-CN" sz="2000"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a:p>
            <a:endParaRPr lang="en-US" altLang="zh-CN" sz="1000"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a:p>
            <a:r>
              <a:rPr lang="en-US" altLang="zh-CN"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For any complex system, like power grid, there is an optimization span of efficiency of power transmission. Only if got enough data, we may capture the optimal degree information and then conduct the design of connection among power stations to optimize networks. </a:t>
            </a:r>
            <a:endParaRPr lang="zh-CN" altLang="en-US" sz="1600" dirty="0">
              <a:solidFill>
                <a:srgbClr val="FF0000"/>
              </a:solidFill>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endParaRPr>
          </a:p>
        </p:txBody>
      </p:sp>
      <p:sp>
        <p:nvSpPr>
          <p:cNvPr id="7" name="斜纹 6">
            <a:extLst>
              <a:ext uri="{FF2B5EF4-FFF2-40B4-BE49-F238E27FC236}">
                <a16:creationId xmlns:a16="http://schemas.microsoft.com/office/drawing/2014/main" id="{B0C98FF3-383B-018D-565D-C79CA18DA06B}"/>
              </a:ext>
            </a:extLst>
          </p:cNvPr>
          <p:cNvSpPr/>
          <p:nvPr/>
        </p:nvSpPr>
        <p:spPr>
          <a:xfrm>
            <a:off x="1175394" y="4205152"/>
            <a:ext cx="359773" cy="359773"/>
          </a:xfrm>
          <a:prstGeom prst="diagStripe">
            <a:avLst/>
          </a:prstGeom>
          <a:solidFill>
            <a:srgbClr val="283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8" name="斜纹 7">
            <a:extLst>
              <a:ext uri="{FF2B5EF4-FFF2-40B4-BE49-F238E27FC236}">
                <a16:creationId xmlns:a16="http://schemas.microsoft.com/office/drawing/2014/main" id="{451ADC71-FC7A-54E7-D26C-9A3180ECB562}"/>
              </a:ext>
            </a:extLst>
          </p:cNvPr>
          <p:cNvSpPr/>
          <p:nvPr/>
        </p:nvSpPr>
        <p:spPr>
          <a:xfrm rot="10800000">
            <a:off x="10469511" y="5505129"/>
            <a:ext cx="359773" cy="359773"/>
          </a:xfrm>
          <a:prstGeom prst="diagStripe">
            <a:avLst/>
          </a:prstGeom>
          <a:solidFill>
            <a:srgbClr val="283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9" name="矩形 8">
            <a:extLst>
              <a:ext uri="{FF2B5EF4-FFF2-40B4-BE49-F238E27FC236}">
                <a16:creationId xmlns:a16="http://schemas.microsoft.com/office/drawing/2014/main" id="{C1D6A449-9BEF-DA45-C79C-25E9F0E8D958}"/>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0" name="直接连接符 9">
            <a:extLst>
              <a:ext uri="{FF2B5EF4-FFF2-40B4-BE49-F238E27FC236}">
                <a16:creationId xmlns:a16="http://schemas.microsoft.com/office/drawing/2014/main" id="{F494BB12-B227-DE6F-44F0-63A189A2EE35}"/>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F7FC24B1-CB6A-02A6-3388-2C8EB3839C2A}"/>
              </a:ext>
            </a:extLst>
          </p:cNvPr>
          <p:cNvSpPr/>
          <p:nvPr/>
        </p:nvSpPr>
        <p:spPr>
          <a:xfrm>
            <a:off x="8330494" y="0"/>
            <a:ext cx="1666001" cy="792000"/>
          </a:xfrm>
          <a:prstGeom prst="rect">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2" name="直接连接符 11">
            <a:extLst>
              <a:ext uri="{FF2B5EF4-FFF2-40B4-BE49-F238E27FC236}">
                <a16:creationId xmlns:a16="http://schemas.microsoft.com/office/drawing/2014/main" id="{20FC9461-A4D2-2EA7-CEA5-5E67D3B2FE09}"/>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6">
            <a:extLst>
              <a:ext uri="{FF2B5EF4-FFF2-40B4-BE49-F238E27FC236}">
                <a16:creationId xmlns:a16="http://schemas.microsoft.com/office/drawing/2014/main" id="{AEDB32A2-3C47-C41A-1CB1-EFB9934300D2}"/>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Introduction</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4" name="TextBox 7">
            <a:extLst>
              <a:ext uri="{FF2B5EF4-FFF2-40B4-BE49-F238E27FC236}">
                <a16:creationId xmlns:a16="http://schemas.microsoft.com/office/drawing/2014/main" id="{F2BF92D3-7884-93AB-58BB-4D3D562DF4DD}"/>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Process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32" name="TextBox 9">
            <a:extLst>
              <a:ext uri="{FF2B5EF4-FFF2-40B4-BE49-F238E27FC236}">
                <a16:creationId xmlns:a16="http://schemas.microsoft.com/office/drawing/2014/main" id="{5ED0A5DA-A7EF-069B-8A65-494AFA80F344}"/>
              </a:ext>
            </a:extLst>
          </p:cNvPr>
          <p:cNvSpPr txBox="1"/>
          <p:nvPr/>
        </p:nvSpPr>
        <p:spPr>
          <a:xfrm>
            <a:off x="67785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Difficulties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36" name="TextBox 10">
            <a:extLst>
              <a:ext uri="{FF2B5EF4-FFF2-40B4-BE49-F238E27FC236}">
                <a16:creationId xmlns:a16="http://schemas.microsoft.com/office/drawing/2014/main" id="{D4DE62A7-ECC7-4CA7-7754-07FD505D7836}"/>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en-US" altLang="zh-CN"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Prospective</a:t>
            </a:r>
            <a:endParaRPr lang="zh-CN" altLang="en-US"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3" name="TextBox 11">
            <a:extLst>
              <a:ext uri="{FF2B5EF4-FFF2-40B4-BE49-F238E27FC236}">
                <a16:creationId xmlns:a16="http://schemas.microsoft.com/office/drawing/2014/main" id="{72B19600-984C-0D70-9464-4FAD5CD5EC71}"/>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References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44" name="直接连接符 43">
            <a:extLst>
              <a:ext uri="{FF2B5EF4-FFF2-40B4-BE49-F238E27FC236}">
                <a16:creationId xmlns:a16="http://schemas.microsoft.com/office/drawing/2014/main" id="{F266BACA-5796-FC72-B9C8-3FC695B51377}"/>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5" name="图片 44">
            <a:extLst>
              <a:ext uri="{FF2B5EF4-FFF2-40B4-BE49-F238E27FC236}">
                <a16:creationId xmlns:a16="http://schemas.microsoft.com/office/drawing/2014/main" id="{1D2C4316-78EB-5311-DE34-E6BCD3C1392F}"/>
              </a:ext>
            </a:extLst>
          </p:cNvPr>
          <p:cNvPicPr>
            <a:picLocks noChangeAspect="1"/>
          </p:cNvPicPr>
          <p:nvPr/>
        </p:nvPicPr>
        <p:blipFill rotWithShape="1">
          <a:blip r:embed="rId3" cstate="print">
            <a:duotone>
              <a:prstClr val="black"/>
              <a:schemeClr val="accent6">
                <a:lumMod val="75000"/>
                <a:tint val="45000"/>
                <a:satMod val="400000"/>
              </a:schemeClr>
            </a:duotone>
            <a:extLst>
              <a:ext uri="{28A0092B-C50C-407E-A947-70E740481C1C}">
                <a14:useLocalDpi xmlns:a14="http://schemas.microsoft.com/office/drawing/2010/main" val="0"/>
              </a:ext>
            </a:extLst>
          </a:blip>
          <a:srcRect l="18895" t="31123" r="16221" b="20215"/>
          <a:stretch/>
        </p:blipFill>
        <p:spPr>
          <a:xfrm>
            <a:off x="1027620" y="103954"/>
            <a:ext cx="909539" cy="584091"/>
          </a:xfrm>
          <a:prstGeom prst="rect">
            <a:avLst/>
          </a:prstGeom>
        </p:spPr>
      </p:pic>
    </p:spTree>
    <p:extLst>
      <p:ext uri="{BB962C8B-B14F-4D97-AF65-F5344CB8AC3E}">
        <p14:creationId xmlns:p14="http://schemas.microsoft.com/office/powerpoint/2010/main" val="1400473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53" presetClass="entr" presetSubtype="528"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750" fill="hold"/>
                                        <p:tgtEl>
                                          <p:spTgt spid="20"/>
                                        </p:tgtEl>
                                        <p:attrNameLst>
                                          <p:attrName>ppt_w</p:attrName>
                                        </p:attrNameLst>
                                      </p:cBhvr>
                                      <p:tavLst>
                                        <p:tav tm="0">
                                          <p:val>
                                            <p:fltVal val="0"/>
                                          </p:val>
                                        </p:tav>
                                        <p:tav tm="100000">
                                          <p:val>
                                            <p:strVal val="#ppt_w"/>
                                          </p:val>
                                        </p:tav>
                                      </p:tavLst>
                                    </p:anim>
                                    <p:anim calcmode="lin" valueType="num">
                                      <p:cBhvr>
                                        <p:cTn id="15" dur="750" fill="hold"/>
                                        <p:tgtEl>
                                          <p:spTgt spid="20"/>
                                        </p:tgtEl>
                                        <p:attrNameLst>
                                          <p:attrName>ppt_h</p:attrName>
                                        </p:attrNameLst>
                                      </p:cBhvr>
                                      <p:tavLst>
                                        <p:tav tm="0">
                                          <p:val>
                                            <p:fltVal val="0"/>
                                          </p:val>
                                        </p:tav>
                                        <p:tav tm="100000">
                                          <p:val>
                                            <p:strVal val="#ppt_h"/>
                                          </p:val>
                                        </p:tav>
                                      </p:tavLst>
                                    </p:anim>
                                    <p:animEffect transition="in" filter="fade">
                                      <p:cBhvr>
                                        <p:cTn id="16" dur="750"/>
                                        <p:tgtEl>
                                          <p:spTgt spid="20"/>
                                        </p:tgtEl>
                                      </p:cBhvr>
                                    </p:animEffect>
                                    <p:anim calcmode="lin" valueType="num">
                                      <p:cBhvr>
                                        <p:cTn id="17" dur="750" fill="hold"/>
                                        <p:tgtEl>
                                          <p:spTgt spid="20"/>
                                        </p:tgtEl>
                                        <p:attrNameLst>
                                          <p:attrName>ppt_x</p:attrName>
                                        </p:attrNameLst>
                                      </p:cBhvr>
                                      <p:tavLst>
                                        <p:tav tm="0">
                                          <p:val>
                                            <p:fltVal val="0.5"/>
                                          </p:val>
                                        </p:tav>
                                        <p:tav tm="100000">
                                          <p:val>
                                            <p:strVal val="#ppt_x"/>
                                          </p:val>
                                        </p:tav>
                                      </p:tavLst>
                                    </p:anim>
                                    <p:anim calcmode="lin" valueType="num">
                                      <p:cBhvr>
                                        <p:cTn id="18" dur="750" fill="hold"/>
                                        <p:tgtEl>
                                          <p:spTgt spid="20"/>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750" fill="hold"/>
                                        <p:tgtEl>
                                          <p:spTgt spid="21"/>
                                        </p:tgtEl>
                                        <p:attrNameLst>
                                          <p:attrName>ppt_w</p:attrName>
                                        </p:attrNameLst>
                                      </p:cBhvr>
                                      <p:tavLst>
                                        <p:tav tm="0">
                                          <p:val>
                                            <p:fltVal val="0"/>
                                          </p:val>
                                        </p:tav>
                                        <p:tav tm="100000">
                                          <p:val>
                                            <p:strVal val="#ppt_w"/>
                                          </p:val>
                                        </p:tav>
                                      </p:tavLst>
                                    </p:anim>
                                    <p:anim calcmode="lin" valueType="num">
                                      <p:cBhvr>
                                        <p:cTn id="22" dur="750" fill="hold"/>
                                        <p:tgtEl>
                                          <p:spTgt spid="21"/>
                                        </p:tgtEl>
                                        <p:attrNameLst>
                                          <p:attrName>ppt_h</p:attrName>
                                        </p:attrNameLst>
                                      </p:cBhvr>
                                      <p:tavLst>
                                        <p:tav tm="0">
                                          <p:val>
                                            <p:fltVal val="0"/>
                                          </p:val>
                                        </p:tav>
                                        <p:tav tm="100000">
                                          <p:val>
                                            <p:strVal val="#ppt_h"/>
                                          </p:val>
                                        </p:tav>
                                      </p:tavLst>
                                    </p:anim>
                                    <p:animEffect transition="in" filter="fade">
                                      <p:cBhvr>
                                        <p:cTn id="23" dur="750"/>
                                        <p:tgtEl>
                                          <p:spTgt spid="21"/>
                                        </p:tgtEl>
                                      </p:cBhvr>
                                    </p:animEffect>
                                    <p:anim calcmode="lin" valueType="num">
                                      <p:cBhvr>
                                        <p:cTn id="24" dur="750" fill="hold"/>
                                        <p:tgtEl>
                                          <p:spTgt spid="21"/>
                                        </p:tgtEl>
                                        <p:attrNameLst>
                                          <p:attrName>ppt_x</p:attrName>
                                        </p:attrNameLst>
                                      </p:cBhvr>
                                      <p:tavLst>
                                        <p:tav tm="0">
                                          <p:val>
                                            <p:fltVal val="0.5"/>
                                          </p:val>
                                        </p:tav>
                                        <p:tav tm="100000">
                                          <p:val>
                                            <p:strVal val="#ppt_x"/>
                                          </p:val>
                                        </p:tav>
                                      </p:tavLst>
                                    </p:anim>
                                    <p:anim calcmode="lin" valueType="num">
                                      <p:cBhvr>
                                        <p:cTn id="25" dur="750" fill="hold"/>
                                        <p:tgtEl>
                                          <p:spTgt spid="21"/>
                                        </p:tgtEl>
                                        <p:attrNameLst>
                                          <p:attrName>ppt_y</p:attrName>
                                        </p:attrNameLst>
                                      </p:cBhvr>
                                      <p:tavLst>
                                        <p:tav tm="0">
                                          <p:val>
                                            <p:fltVal val="0.5"/>
                                          </p:val>
                                        </p:tav>
                                        <p:tav tm="100000">
                                          <p:val>
                                            <p:strVal val="#ppt_y"/>
                                          </p:val>
                                        </p:tav>
                                      </p:tavLst>
                                    </p:anim>
                                  </p:childTnLst>
                                </p:cTn>
                              </p:par>
                            </p:childTnLst>
                          </p:cTn>
                        </p:par>
                        <p:par>
                          <p:cTn id="26" fill="hold">
                            <p:stCondLst>
                              <p:cond delay="1250"/>
                            </p:stCondLst>
                            <p:childTnLst>
                              <p:par>
                                <p:cTn id="27" presetID="16" presetClass="entr" presetSubtype="21"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arn(inVertical)">
                                      <p:cBhvr>
                                        <p:cTn id="29" dur="500"/>
                                        <p:tgtEl>
                                          <p:spTgt spid="18"/>
                                        </p:tgtEl>
                                      </p:cBhvr>
                                    </p:animEffect>
                                  </p:childTnLst>
                                </p:cTn>
                              </p:par>
                            </p:childTnLst>
                          </p:cTn>
                        </p:par>
                        <p:par>
                          <p:cTn id="30" fill="hold">
                            <p:stCondLst>
                              <p:cond delay="1750"/>
                            </p:stCondLst>
                            <p:childTnLst>
                              <p:par>
                                <p:cTn id="31" presetID="31" presetClass="entr" presetSubtype="0"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p:cTn id="33" dur="1000" fill="hold"/>
                                        <p:tgtEl>
                                          <p:spTgt spid="25"/>
                                        </p:tgtEl>
                                        <p:attrNameLst>
                                          <p:attrName>ppt_w</p:attrName>
                                        </p:attrNameLst>
                                      </p:cBhvr>
                                      <p:tavLst>
                                        <p:tav tm="0">
                                          <p:val>
                                            <p:fltVal val="0"/>
                                          </p:val>
                                        </p:tav>
                                        <p:tav tm="100000">
                                          <p:val>
                                            <p:strVal val="#ppt_w"/>
                                          </p:val>
                                        </p:tav>
                                      </p:tavLst>
                                    </p:anim>
                                    <p:anim calcmode="lin" valueType="num">
                                      <p:cBhvr>
                                        <p:cTn id="34" dur="1000" fill="hold"/>
                                        <p:tgtEl>
                                          <p:spTgt spid="25"/>
                                        </p:tgtEl>
                                        <p:attrNameLst>
                                          <p:attrName>ppt_h</p:attrName>
                                        </p:attrNameLst>
                                      </p:cBhvr>
                                      <p:tavLst>
                                        <p:tav tm="0">
                                          <p:val>
                                            <p:fltVal val="0"/>
                                          </p:val>
                                        </p:tav>
                                        <p:tav tm="100000">
                                          <p:val>
                                            <p:strVal val="#ppt_h"/>
                                          </p:val>
                                        </p:tav>
                                      </p:tavLst>
                                    </p:anim>
                                    <p:anim calcmode="lin" valueType="num">
                                      <p:cBhvr>
                                        <p:cTn id="35" dur="1000" fill="hold"/>
                                        <p:tgtEl>
                                          <p:spTgt spid="25"/>
                                        </p:tgtEl>
                                        <p:attrNameLst>
                                          <p:attrName>style.rotation</p:attrName>
                                        </p:attrNameLst>
                                      </p:cBhvr>
                                      <p:tavLst>
                                        <p:tav tm="0">
                                          <p:val>
                                            <p:fltVal val="90"/>
                                          </p:val>
                                        </p:tav>
                                        <p:tav tm="100000">
                                          <p:val>
                                            <p:fltVal val="0"/>
                                          </p:val>
                                        </p:tav>
                                      </p:tavLst>
                                    </p:anim>
                                    <p:animEffect transition="in" filter="fade">
                                      <p:cBhvr>
                                        <p:cTn id="36" dur="1000"/>
                                        <p:tgtEl>
                                          <p:spTgt spid="25"/>
                                        </p:tgtEl>
                                      </p:cBhvr>
                                    </p:animEffect>
                                  </p:childTnLst>
                                </p:cTn>
                              </p:par>
                            </p:childTnLst>
                          </p:cTn>
                        </p:par>
                        <p:par>
                          <p:cTn id="37" fill="hold">
                            <p:stCondLst>
                              <p:cond delay="2750"/>
                            </p:stCondLst>
                            <p:childTnLst>
                              <p:par>
                                <p:cTn id="38" presetID="31" presetClass="entr" presetSubtype="0"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 calcmode="lin" valueType="num">
                                      <p:cBhvr>
                                        <p:cTn id="40" dur="1000" fill="hold"/>
                                        <p:tgtEl>
                                          <p:spTgt spid="31"/>
                                        </p:tgtEl>
                                        <p:attrNameLst>
                                          <p:attrName>ppt_w</p:attrName>
                                        </p:attrNameLst>
                                      </p:cBhvr>
                                      <p:tavLst>
                                        <p:tav tm="0">
                                          <p:val>
                                            <p:fltVal val="0"/>
                                          </p:val>
                                        </p:tav>
                                        <p:tav tm="100000">
                                          <p:val>
                                            <p:strVal val="#ppt_w"/>
                                          </p:val>
                                        </p:tav>
                                      </p:tavLst>
                                    </p:anim>
                                    <p:anim calcmode="lin" valueType="num">
                                      <p:cBhvr>
                                        <p:cTn id="41" dur="1000" fill="hold"/>
                                        <p:tgtEl>
                                          <p:spTgt spid="31"/>
                                        </p:tgtEl>
                                        <p:attrNameLst>
                                          <p:attrName>ppt_h</p:attrName>
                                        </p:attrNameLst>
                                      </p:cBhvr>
                                      <p:tavLst>
                                        <p:tav tm="0">
                                          <p:val>
                                            <p:fltVal val="0"/>
                                          </p:val>
                                        </p:tav>
                                        <p:tav tm="100000">
                                          <p:val>
                                            <p:strVal val="#ppt_h"/>
                                          </p:val>
                                        </p:tav>
                                      </p:tavLst>
                                    </p:anim>
                                    <p:anim calcmode="lin" valueType="num">
                                      <p:cBhvr>
                                        <p:cTn id="42" dur="1000" fill="hold"/>
                                        <p:tgtEl>
                                          <p:spTgt spid="31"/>
                                        </p:tgtEl>
                                        <p:attrNameLst>
                                          <p:attrName>style.rotation</p:attrName>
                                        </p:attrNameLst>
                                      </p:cBhvr>
                                      <p:tavLst>
                                        <p:tav tm="0">
                                          <p:val>
                                            <p:fltVal val="90"/>
                                          </p:val>
                                        </p:tav>
                                        <p:tav tm="100000">
                                          <p:val>
                                            <p:fltVal val="0"/>
                                          </p:val>
                                        </p:tav>
                                      </p:tavLst>
                                    </p:anim>
                                    <p:animEffect transition="in" filter="fade">
                                      <p:cBhvr>
                                        <p:cTn id="43" dur="1000"/>
                                        <p:tgtEl>
                                          <p:spTgt spid="31"/>
                                        </p:tgtEl>
                                      </p:cBhvr>
                                    </p:animEffect>
                                  </p:childTnLst>
                                </p:cTn>
                              </p:par>
                            </p:childTnLst>
                          </p:cTn>
                        </p:par>
                        <p:par>
                          <p:cTn id="44" fill="hold">
                            <p:stCondLst>
                              <p:cond delay="3750"/>
                            </p:stCondLst>
                            <p:childTnLst>
                              <p:par>
                                <p:cTn id="45" presetID="14" presetClass="entr" presetSubtype="10" fill="hold" grpId="0" nodeType="afterEffect">
                                  <p:stCondLst>
                                    <p:cond delay="0"/>
                                  </p:stCondLst>
                                  <p:iterate type="lt">
                                    <p:tmPct val="10000"/>
                                  </p:iterate>
                                  <p:childTnLst>
                                    <p:set>
                                      <p:cBhvr>
                                        <p:cTn id="46" dur="1" fill="hold">
                                          <p:stCondLst>
                                            <p:cond delay="0"/>
                                          </p:stCondLst>
                                        </p:cTn>
                                        <p:tgtEl>
                                          <p:spTgt spid="3"/>
                                        </p:tgtEl>
                                        <p:attrNameLst>
                                          <p:attrName>style.visibility</p:attrName>
                                        </p:attrNameLst>
                                      </p:cBhvr>
                                      <p:to>
                                        <p:strVal val="visible"/>
                                      </p:to>
                                    </p:set>
                                    <p:animEffect transition="in" filter="randombar(horizontal)">
                                      <p:cBhvr>
                                        <p:cTn id="47" dur="500"/>
                                        <p:tgtEl>
                                          <p:spTgt spid="3"/>
                                        </p:tgtEl>
                                      </p:cBhvr>
                                    </p:animEffect>
                                  </p:childTnLst>
                                </p:cTn>
                              </p:par>
                            </p:childTnLst>
                          </p:cTn>
                        </p:par>
                        <p:par>
                          <p:cTn id="48" fill="hold">
                            <p:stCondLst>
                              <p:cond delay="14950"/>
                            </p:stCondLst>
                            <p:childTnLst>
                              <p:par>
                                <p:cTn id="49" presetID="16" presetClass="entr" presetSubtype="21" fill="hold" grpId="0" nodeType="after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barn(inVertical)">
                                      <p:cBhvr>
                                        <p:cTn id="51" dur="500"/>
                                        <p:tgtEl>
                                          <p:spTgt spid="4"/>
                                        </p:tgtEl>
                                      </p:cBhvr>
                                    </p:animEffect>
                                  </p:childTnLst>
                                </p:cTn>
                              </p:par>
                            </p:childTnLst>
                          </p:cTn>
                        </p:par>
                        <p:par>
                          <p:cTn id="52" fill="hold">
                            <p:stCondLst>
                              <p:cond delay="15450"/>
                            </p:stCondLst>
                            <p:childTnLst>
                              <p:par>
                                <p:cTn id="53" presetID="14" presetClass="entr" presetSubtype="10" fill="hold" grpId="0" nodeType="afterEffect">
                                  <p:stCondLst>
                                    <p:cond delay="0"/>
                                  </p:stCondLst>
                                  <p:iterate type="lt">
                                    <p:tmPct val="10000"/>
                                  </p:iterate>
                                  <p:childTnLst>
                                    <p:set>
                                      <p:cBhvr>
                                        <p:cTn id="54" dur="1" fill="hold">
                                          <p:stCondLst>
                                            <p:cond delay="0"/>
                                          </p:stCondLst>
                                        </p:cTn>
                                        <p:tgtEl>
                                          <p:spTgt spid="6"/>
                                        </p:tgtEl>
                                        <p:attrNameLst>
                                          <p:attrName>style.visibility</p:attrName>
                                        </p:attrNameLst>
                                      </p:cBhvr>
                                      <p:to>
                                        <p:strVal val="visible"/>
                                      </p:to>
                                    </p:set>
                                    <p:animEffect transition="in" filter="randombar(horizontal)">
                                      <p:cBhvr>
                                        <p:cTn id="55" dur="500"/>
                                        <p:tgtEl>
                                          <p:spTgt spid="6"/>
                                        </p:tgtEl>
                                      </p:cBhvr>
                                    </p:animEffect>
                                  </p:childTnLst>
                                </p:cTn>
                              </p:par>
                            </p:childTnLst>
                          </p:cTn>
                        </p:par>
                        <p:par>
                          <p:cTn id="56" fill="hold">
                            <p:stCondLst>
                              <p:cond delay="27650"/>
                            </p:stCondLst>
                            <p:childTnLst>
                              <p:par>
                                <p:cTn id="57" presetID="53" presetClass="entr" presetSubtype="528"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p:cTn id="59" dur="750" fill="hold"/>
                                        <p:tgtEl>
                                          <p:spTgt spid="7"/>
                                        </p:tgtEl>
                                        <p:attrNameLst>
                                          <p:attrName>ppt_w</p:attrName>
                                        </p:attrNameLst>
                                      </p:cBhvr>
                                      <p:tavLst>
                                        <p:tav tm="0">
                                          <p:val>
                                            <p:fltVal val="0"/>
                                          </p:val>
                                        </p:tav>
                                        <p:tav tm="100000">
                                          <p:val>
                                            <p:strVal val="#ppt_w"/>
                                          </p:val>
                                        </p:tav>
                                      </p:tavLst>
                                    </p:anim>
                                    <p:anim calcmode="lin" valueType="num">
                                      <p:cBhvr>
                                        <p:cTn id="60" dur="750" fill="hold"/>
                                        <p:tgtEl>
                                          <p:spTgt spid="7"/>
                                        </p:tgtEl>
                                        <p:attrNameLst>
                                          <p:attrName>ppt_h</p:attrName>
                                        </p:attrNameLst>
                                      </p:cBhvr>
                                      <p:tavLst>
                                        <p:tav tm="0">
                                          <p:val>
                                            <p:fltVal val="0"/>
                                          </p:val>
                                        </p:tav>
                                        <p:tav tm="100000">
                                          <p:val>
                                            <p:strVal val="#ppt_h"/>
                                          </p:val>
                                        </p:tav>
                                      </p:tavLst>
                                    </p:anim>
                                    <p:animEffect transition="in" filter="fade">
                                      <p:cBhvr>
                                        <p:cTn id="61" dur="750"/>
                                        <p:tgtEl>
                                          <p:spTgt spid="7"/>
                                        </p:tgtEl>
                                      </p:cBhvr>
                                    </p:animEffect>
                                    <p:anim calcmode="lin" valueType="num">
                                      <p:cBhvr>
                                        <p:cTn id="62" dur="750" fill="hold"/>
                                        <p:tgtEl>
                                          <p:spTgt spid="7"/>
                                        </p:tgtEl>
                                        <p:attrNameLst>
                                          <p:attrName>ppt_x</p:attrName>
                                        </p:attrNameLst>
                                      </p:cBhvr>
                                      <p:tavLst>
                                        <p:tav tm="0">
                                          <p:val>
                                            <p:fltVal val="0.5"/>
                                          </p:val>
                                        </p:tav>
                                        <p:tav tm="100000">
                                          <p:val>
                                            <p:strVal val="#ppt_x"/>
                                          </p:val>
                                        </p:tav>
                                      </p:tavLst>
                                    </p:anim>
                                    <p:anim calcmode="lin" valueType="num">
                                      <p:cBhvr>
                                        <p:cTn id="63" dur="750" fill="hold"/>
                                        <p:tgtEl>
                                          <p:spTgt spid="7"/>
                                        </p:tgtEl>
                                        <p:attrNameLst>
                                          <p:attrName>ppt_y</p:attrName>
                                        </p:attrNameLst>
                                      </p:cBhvr>
                                      <p:tavLst>
                                        <p:tav tm="0">
                                          <p:val>
                                            <p:fltVal val="0.5"/>
                                          </p:val>
                                        </p:tav>
                                        <p:tav tm="100000">
                                          <p:val>
                                            <p:strVal val="#ppt_y"/>
                                          </p:val>
                                        </p:tav>
                                      </p:tavLst>
                                    </p:anim>
                                  </p:childTnLst>
                                </p:cTn>
                              </p:par>
                              <p:par>
                                <p:cTn id="64" presetID="53" presetClass="entr" presetSubtype="528"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p:cTn id="66" dur="750" fill="hold"/>
                                        <p:tgtEl>
                                          <p:spTgt spid="8"/>
                                        </p:tgtEl>
                                        <p:attrNameLst>
                                          <p:attrName>ppt_w</p:attrName>
                                        </p:attrNameLst>
                                      </p:cBhvr>
                                      <p:tavLst>
                                        <p:tav tm="0">
                                          <p:val>
                                            <p:fltVal val="0"/>
                                          </p:val>
                                        </p:tav>
                                        <p:tav tm="100000">
                                          <p:val>
                                            <p:strVal val="#ppt_w"/>
                                          </p:val>
                                        </p:tav>
                                      </p:tavLst>
                                    </p:anim>
                                    <p:anim calcmode="lin" valueType="num">
                                      <p:cBhvr>
                                        <p:cTn id="67" dur="750" fill="hold"/>
                                        <p:tgtEl>
                                          <p:spTgt spid="8"/>
                                        </p:tgtEl>
                                        <p:attrNameLst>
                                          <p:attrName>ppt_h</p:attrName>
                                        </p:attrNameLst>
                                      </p:cBhvr>
                                      <p:tavLst>
                                        <p:tav tm="0">
                                          <p:val>
                                            <p:fltVal val="0"/>
                                          </p:val>
                                        </p:tav>
                                        <p:tav tm="100000">
                                          <p:val>
                                            <p:strVal val="#ppt_h"/>
                                          </p:val>
                                        </p:tav>
                                      </p:tavLst>
                                    </p:anim>
                                    <p:animEffect transition="in" filter="fade">
                                      <p:cBhvr>
                                        <p:cTn id="68" dur="750"/>
                                        <p:tgtEl>
                                          <p:spTgt spid="8"/>
                                        </p:tgtEl>
                                      </p:cBhvr>
                                    </p:animEffect>
                                    <p:anim calcmode="lin" valueType="num">
                                      <p:cBhvr>
                                        <p:cTn id="69" dur="750" fill="hold"/>
                                        <p:tgtEl>
                                          <p:spTgt spid="8"/>
                                        </p:tgtEl>
                                        <p:attrNameLst>
                                          <p:attrName>ppt_x</p:attrName>
                                        </p:attrNameLst>
                                      </p:cBhvr>
                                      <p:tavLst>
                                        <p:tav tm="0">
                                          <p:val>
                                            <p:fltVal val="0.5"/>
                                          </p:val>
                                        </p:tav>
                                        <p:tav tm="100000">
                                          <p:val>
                                            <p:strVal val="#ppt_x"/>
                                          </p:val>
                                        </p:tav>
                                      </p:tavLst>
                                    </p:anim>
                                    <p:anim calcmode="lin" valueType="num">
                                      <p:cBhvr>
                                        <p:cTn id="70" dur="750" fill="hold"/>
                                        <p:tgtEl>
                                          <p:spTgt spid="8"/>
                                        </p:tgtEl>
                                        <p:attrNameLst>
                                          <p:attrName>ppt_y</p:attrName>
                                        </p:attrNameLst>
                                      </p:cBhvr>
                                      <p:tavLst>
                                        <p:tav tm="0">
                                          <p:val>
                                            <p:fltVal val="0.5"/>
                                          </p:val>
                                        </p:tav>
                                        <p:tav tm="100000">
                                          <p:val>
                                            <p:strVal val="#ppt_y"/>
                                          </p:val>
                                        </p:tav>
                                      </p:tavLst>
                                    </p:anim>
                                  </p:childTnLst>
                                </p:cTn>
                              </p:par>
                            </p:childTnLst>
                          </p:cTn>
                        </p:par>
                        <p:par>
                          <p:cTn id="71" fill="hold">
                            <p:stCondLst>
                              <p:cond delay="28400"/>
                            </p:stCondLst>
                            <p:childTnLst>
                              <p:par>
                                <p:cTn id="72" presetID="53" presetClass="entr" presetSubtype="16" fill="hold" grpId="0" nodeType="after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p:cTn id="74" dur="500" fill="hold"/>
                                        <p:tgtEl>
                                          <p:spTgt spid="13"/>
                                        </p:tgtEl>
                                        <p:attrNameLst>
                                          <p:attrName>ppt_w</p:attrName>
                                        </p:attrNameLst>
                                      </p:cBhvr>
                                      <p:tavLst>
                                        <p:tav tm="0">
                                          <p:val>
                                            <p:fltVal val="0"/>
                                          </p:val>
                                        </p:tav>
                                        <p:tav tm="100000">
                                          <p:val>
                                            <p:strVal val="#ppt_w"/>
                                          </p:val>
                                        </p:tav>
                                      </p:tavLst>
                                    </p:anim>
                                    <p:anim calcmode="lin" valueType="num">
                                      <p:cBhvr>
                                        <p:cTn id="75" dur="500" fill="hold"/>
                                        <p:tgtEl>
                                          <p:spTgt spid="13"/>
                                        </p:tgtEl>
                                        <p:attrNameLst>
                                          <p:attrName>ppt_h</p:attrName>
                                        </p:attrNameLst>
                                      </p:cBhvr>
                                      <p:tavLst>
                                        <p:tav tm="0">
                                          <p:val>
                                            <p:fltVal val="0"/>
                                          </p:val>
                                        </p:tav>
                                        <p:tav tm="100000">
                                          <p:val>
                                            <p:strVal val="#ppt_h"/>
                                          </p:val>
                                        </p:tav>
                                      </p:tavLst>
                                    </p:anim>
                                    <p:animEffect transition="in" filter="fade">
                                      <p:cBhvr>
                                        <p:cTn id="7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8" grpId="0" animBg="1"/>
      <p:bldP spid="20" grpId="0" animBg="1"/>
      <p:bldP spid="21" grpId="0" animBg="1"/>
      <p:bldP spid="25" grpId="0" animBg="1"/>
      <p:bldP spid="31" grpId="0" animBg="1"/>
      <p:bldP spid="3" grpId="0"/>
      <p:bldP spid="4" grpId="0" animBg="1"/>
      <p:bldP spid="6" grpId="0"/>
      <p:bldP spid="7" grpId="0" animBg="1"/>
      <p:bldP spid="8" grpId="0" animBg="1"/>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a:picLocks/>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a:picLocks/>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5" name="文本框 14"/>
          <p:cNvSpPr txBox="1"/>
          <p:nvPr/>
        </p:nvSpPr>
        <p:spPr>
          <a:xfrm>
            <a:off x="2001399" y="3127816"/>
            <a:ext cx="7888224" cy="1015663"/>
          </a:xfrm>
          <a:prstGeom prst="rect">
            <a:avLst/>
          </a:prstGeom>
          <a:noFill/>
        </p:spPr>
        <p:txBody>
          <a:bodyPr wrap="square" rtlCol="0">
            <a:spAutoFit/>
          </a:bodyPr>
          <a:lstStyle/>
          <a:p>
            <a:pPr algn="ctr"/>
            <a:r>
              <a:rPr lang="en-US" altLang="zh-CN" sz="6000" b="1" dirty="0">
                <a:solidFill>
                  <a:schemeClr val="bg1">
                    <a:lumMod val="9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Thanks!</a:t>
            </a:r>
            <a:endParaRPr lang="zh-CN" altLang="en-US" sz="6000" b="1" dirty="0">
              <a:solidFill>
                <a:schemeClr val="bg1">
                  <a:lumMod val="9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3" name="TextBox 6"/>
          <p:cNvSpPr txBox="1"/>
          <p:nvPr/>
        </p:nvSpPr>
        <p:spPr>
          <a:xfrm>
            <a:off x="9075864" y="5582728"/>
            <a:ext cx="2794307"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en-US" altLang="zh-CN" b="1" dirty="0">
                <a:solidFill>
                  <a:srgbClr val="404040"/>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Pleader</a:t>
            </a:r>
            <a:r>
              <a:rPr lang="zh-CN" altLang="en-US" dirty="0">
                <a:solidFill>
                  <a:srgbClr val="404040"/>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a:t>
            </a:r>
            <a:r>
              <a:rPr lang="en-US" altLang="zh-CN" dirty="0" err="1">
                <a:solidFill>
                  <a:srgbClr val="404040"/>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Deqiang</a:t>
            </a:r>
            <a:r>
              <a:rPr lang="en-US" altLang="zh-CN" dirty="0">
                <a:solidFill>
                  <a:srgbClr val="404040"/>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 Zou</a:t>
            </a:r>
            <a:endParaRPr lang="zh-CN" altLang="en-US" dirty="0">
              <a:solidFill>
                <a:srgbClr val="404040"/>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1" name="Freeform 7"/>
          <p:cNvSpPr>
            <a:spLocks noChangeAspect="1" noEditPoints="1"/>
          </p:cNvSpPr>
          <p:nvPr/>
        </p:nvSpPr>
        <p:spPr bwMode="auto">
          <a:xfrm>
            <a:off x="8612964" y="5516569"/>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836BF"/>
          </a:solidFill>
          <a:ln>
            <a:noFill/>
          </a:ln>
        </p:spPr>
        <p:txBody>
          <a:bodyPr vert="horz" wrap="square" lIns="91416" tIns="45708" rIns="91416" bIns="45708" numCol="1" anchor="t" anchorCtr="0" compatLnSpc="1">
            <a:prstTxWarp prst="textNoShape">
              <a:avLst/>
            </a:prstTxWarp>
          </a:bodyPr>
          <a:lstStyle/>
          <a:p>
            <a:endParaRPr lang="zh-CN" altLang="en-US">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pic>
        <p:nvPicPr>
          <p:cNvPr id="19" name="图片 18"/>
          <p:cNvPicPr>
            <a:picLocks noChangeAspect="1"/>
          </p:cNvPicPr>
          <p:nvPr/>
        </p:nvPicPr>
        <p:blipFill rotWithShape="1">
          <a:blip r:embed="rId6" cstate="print">
            <a:duotone>
              <a:prstClr val="black"/>
              <a:schemeClr val="accent6">
                <a:lumMod val="75000"/>
                <a:tint val="45000"/>
                <a:satMod val="400000"/>
              </a:schemeClr>
            </a:duotone>
            <a:extLst>
              <a:ext uri="{28A0092B-C50C-407E-A947-70E740481C1C}">
                <a14:useLocalDpi xmlns:a14="http://schemas.microsoft.com/office/drawing/2010/main" val="0"/>
              </a:ext>
            </a:extLst>
          </a:blip>
          <a:srcRect l="18895" t="31123" r="16221" b="20215"/>
          <a:stretch/>
        </p:blipFill>
        <p:spPr>
          <a:xfrm>
            <a:off x="5456371" y="1139371"/>
            <a:ext cx="1039393" cy="818777"/>
          </a:xfrm>
          <a:prstGeom prst="rect">
            <a:avLst/>
          </a:prstGeom>
        </p:spPr>
      </p:pic>
    </p:spTree>
    <p:extLst>
      <p:ext uri="{BB962C8B-B14F-4D97-AF65-F5344CB8AC3E}">
        <p14:creationId xmlns:p14="http://schemas.microsoft.com/office/powerpoint/2010/main" val="2534596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53333"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1+#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6" presetClass="entr" presetSubtype="2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750"/>
                                        <p:tgtEl>
                                          <p:spTgt spid="8"/>
                                        </p:tgtEl>
                                      </p:cBhvr>
                                    </p:animEffect>
                                  </p:childTnLst>
                                </p:cTn>
                              </p:par>
                            </p:childTnLst>
                          </p:cTn>
                        </p:par>
                        <p:par>
                          <p:cTn id="17" fill="hold">
                            <p:stCondLst>
                              <p:cond delay="1500"/>
                            </p:stCondLst>
                            <p:childTnLst>
                              <p:par>
                                <p:cTn id="18" presetID="50" presetClass="entr" presetSubtype="0" decel="100000" fill="hold" grpId="0" nodeType="afterEffect">
                                  <p:stCondLst>
                                    <p:cond delay="0"/>
                                  </p:stCondLst>
                                  <p:iterate type="lt">
                                    <p:tmPct val="10000"/>
                                  </p:iterate>
                                  <p:childTnLst>
                                    <p:set>
                                      <p:cBhvr>
                                        <p:cTn id="19" dur="1" fill="hold">
                                          <p:stCondLst>
                                            <p:cond delay="0"/>
                                          </p:stCondLst>
                                        </p:cTn>
                                        <p:tgtEl>
                                          <p:spTgt spid="15"/>
                                        </p:tgtEl>
                                        <p:attrNameLst>
                                          <p:attrName>style.visibility</p:attrName>
                                        </p:attrNameLst>
                                      </p:cBhvr>
                                      <p:to>
                                        <p:strVal val="visible"/>
                                      </p:to>
                                    </p:set>
                                    <p:anim calcmode="lin" valueType="num">
                                      <p:cBhvr>
                                        <p:cTn id="20" dur="1000" fill="hold"/>
                                        <p:tgtEl>
                                          <p:spTgt spid="15"/>
                                        </p:tgtEl>
                                        <p:attrNameLst>
                                          <p:attrName>ppt_w</p:attrName>
                                        </p:attrNameLst>
                                      </p:cBhvr>
                                      <p:tavLst>
                                        <p:tav tm="0">
                                          <p:val>
                                            <p:strVal val="#ppt_w+.3"/>
                                          </p:val>
                                        </p:tav>
                                        <p:tav tm="100000">
                                          <p:val>
                                            <p:strVal val="#ppt_w"/>
                                          </p:val>
                                        </p:tav>
                                      </p:tavLst>
                                    </p:anim>
                                    <p:anim calcmode="lin" valueType="num">
                                      <p:cBhvr>
                                        <p:cTn id="21" dur="1000" fill="hold"/>
                                        <p:tgtEl>
                                          <p:spTgt spid="15"/>
                                        </p:tgtEl>
                                        <p:attrNameLst>
                                          <p:attrName>ppt_h</p:attrName>
                                        </p:attrNameLst>
                                      </p:cBhvr>
                                      <p:tavLst>
                                        <p:tav tm="0">
                                          <p:val>
                                            <p:strVal val="#ppt_h"/>
                                          </p:val>
                                        </p:tav>
                                        <p:tav tm="100000">
                                          <p:val>
                                            <p:strVal val="#ppt_h"/>
                                          </p:val>
                                        </p:tav>
                                      </p:tavLst>
                                    </p:anim>
                                    <p:animEffect transition="in" filter="fade">
                                      <p:cBhvr>
                                        <p:cTn id="22" dur="1000"/>
                                        <p:tgtEl>
                                          <p:spTgt spid="15"/>
                                        </p:tgtEl>
                                      </p:cBhvr>
                                    </p:animEffect>
                                  </p:childTnLst>
                                </p:cTn>
                              </p:par>
                            </p:childTnLst>
                          </p:cTn>
                        </p:par>
                        <p:par>
                          <p:cTn id="23" fill="hold">
                            <p:stCondLst>
                              <p:cond delay="3100"/>
                            </p:stCondLst>
                            <p:childTnLst>
                              <p:par>
                                <p:cTn id="24" presetID="53" presetClass="entr" presetSubtype="16"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par>
                          <p:cTn id="29" fill="hold">
                            <p:stCondLst>
                              <p:cond delay="3600"/>
                            </p:stCondLst>
                            <p:childTnLst>
                              <p:par>
                                <p:cTn id="30" presetID="22" presetClass="entr" presetSubtype="8"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3" grpId="0"/>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5.1 References</a:t>
            </a:r>
            <a:endParaRPr lang="zh-CN" altLang="en-US"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8" name="直接连接符 17"/>
          <p:cNvCxnSpPr>
            <a:cxnSpLocks/>
            <a:endCxn id="36" idx="2"/>
          </p:cNvCxnSpPr>
          <p:nvPr/>
        </p:nvCxnSpPr>
        <p:spPr>
          <a:xfrm>
            <a:off x="1549400" y="1838830"/>
            <a:ext cx="0" cy="4612276"/>
          </a:xfrm>
          <a:prstGeom prst="line">
            <a:avLst/>
          </a:prstGeom>
        </p:spPr>
        <p:style>
          <a:lnRef idx="1">
            <a:schemeClr val="accent1"/>
          </a:lnRef>
          <a:fillRef idx="0">
            <a:schemeClr val="accent1"/>
          </a:fillRef>
          <a:effectRef idx="0">
            <a:schemeClr val="accent1"/>
          </a:effectRef>
          <a:fontRef idx="minor">
            <a:schemeClr val="tx1"/>
          </a:fontRef>
        </p:style>
      </p:cxnSp>
      <p:sp>
        <p:nvSpPr>
          <p:cNvPr id="20" name="菱形 19"/>
          <p:cNvSpPr/>
          <p:nvPr/>
        </p:nvSpPr>
        <p:spPr>
          <a:xfrm>
            <a:off x="1371600" y="1805256"/>
            <a:ext cx="355600" cy="355600"/>
          </a:xfrm>
          <a:prstGeom prst="diamond">
            <a:avLst/>
          </a:prstGeom>
          <a:solidFill>
            <a:srgbClr val="8DA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1" name="菱形 20"/>
          <p:cNvSpPr/>
          <p:nvPr/>
        </p:nvSpPr>
        <p:spPr>
          <a:xfrm>
            <a:off x="1371600" y="2520298"/>
            <a:ext cx="355600" cy="355600"/>
          </a:xfrm>
          <a:prstGeom prst="diamond">
            <a:avLst/>
          </a:prstGeom>
          <a:solidFill>
            <a:srgbClr val="283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3" name="菱形 22"/>
          <p:cNvSpPr/>
          <p:nvPr/>
        </p:nvSpPr>
        <p:spPr>
          <a:xfrm>
            <a:off x="1371600" y="3235340"/>
            <a:ext cx="355600" cy="355600"/>
          </a:xfrm>
          <a:prstGeom prst="diamond">
            <a:avLst/>
          </a:prstGeom>
          <a:solidFill>
            <a:srgbClr val="8DA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5" name="菱形 24"/>
          <p:cNvSpPr/>
          <p:nvPr/>
        </p:nvSpPr>
        <p:spPr>
          <a:xfrm>
            <a:off x="1371600" y="3950382"/>
            <a:ext cx="355600" cy="355600"/>
          </a:xfrm>
          <a:prstGeom prst="diamond">
            <a:avLst/>
          </a:prstGeom>
          <a:solidFill>
            <a:srgbClr val="283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31" name="菱形 30"/>
          <p:cNvSpPr/>
          <p:nvPr/>
        </p:nvSpPr>
        <p:spPr>
          <a:xfrm>
            <a:off x="1371600" y="4665424"/>
            <a:ext cx="355600" cy="355600"/>
          </a:xfrm>
          <a:prstGeom prst="diamond">
            <a:avLst/>
          </a:prstGeom>
          <a:solidFill>
            <a:srgbClr val="8DA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32" name="菱形 31"/>
          <p:cNvSpPr/>
          <p:nvPr/>
        </p:nvSpPr>
        <p:spPr>
          <a:xfrm>
            <a:off x="1371600" y="5380466"/>
            <a:ext cx="355600" cy="355600"/>
          </a:xfrm>
          <a:prstGeom prst="diamond">
            <a:avLst/>
          </a:prstGeom>
          <a:solidFill>
            <a:srgbClr val="283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36" name="菱形 35"/>
          <p:cNvSpPr/>
          <p:nvPr/>
        </p:nvSpPr>
        <p:spPr>
          <a:xfrm>
            <a:off x="1371600" y="6095506"/>
            <a:ext cx="355600" cy="355600"/>
          </a:xfrm>
          <a:prstGeom prst="diamond">
            <a:avLst/>
          </a:prstGeom>
          <a:solidFill>
            <a:srgbClr val="8DA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37" name="Rectangle 5">
            <a:hlinkClick r:id="rId3"/>
          </p:cNvPr>
          <p:cNvSpPr>
            <a:spLocks noChangeArrowheads="1"/>
          </p:cNvSpPr>
          <p:nvPr/>
        </p:nvSpPr>
        <p:spPr bwMode="gray">
          <a:xfrm>
            <a:off x="1878563" y="1723036"/>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indent="0">
              <a:buNone/>
            </a:pPr>
            <a:r>
              <a:rPr lang="en-US" altLang="zh-CN" sz="1400" dirty="0" err="1">
                <a:latin typeface="MV Boli" panose="02000500030200090000" pitchFamily="2" charset="0"/>
                <a:cs typeface="MV Boli" panose="02000500030200090000" pitchFamily="2" charset="0"/>
              </a:rPr>
              <a:t>Broido</a:t>
            </a:r>
            <a:r>
              <a:rPr lang="en-US" altLang="zh-CN" sz="1400" dirty="0">
                <a:latin typeface="MV Boli" panose="02000500030200090000" pitchFamily="2" charset="0"/>
                <a:cs typeface="MV Boli" panose="02000500030200090000" pitchFamily="2" charset="0"/>
              </a:rPr>
              <a:t> A D, </a:t>
            </a:r>
            <a:r>
              <a:rPr lang="en-US" altLang="zh-CN" sz="1400" dirty="0" err="1">
                <a:latin typeface="MV Boli" panose="02000500030200090000" pitchFamily="2" charset="0"/>
                <a:cs typeface="MV Boli" panose="02000500030200090000" pitchFamily="2" charset="0"/>
              </a:rPr>
              <a:t>Clauset</a:t>
            </a:r>
            <a:r>
              <a:rPr lang="en-US" altLang="zh-CN" sz="1400" dirty="0">
                <a:latin typeface="MV Boli" panose="02000500030200090000" pitchFamily="2" charset="0"/>
                <a:cs typeface="MV Boli" panose="02000500030200090000" pitchFamily="2" charset="0"/>
              </a:rPr>
              <a:t> A. Scale-free networks are rare[J]. Nature Communications, 2019, 10(1):1017-1027.</a:t>
            </a:r>
            <a:endParaRPr lang="en-US" altLang="zh-CN" sz="900" noProof="1">
              <a:solidFill>
                <a:srgbClr val="333333"/>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38" name="Rectangle 5">
            <a:hlinkClick r:id="rId3"/>
          </p:cNvPr>
          <p:cNvSpPr>
            <a:spLocks noChangeArrowheads="1"/>
          </p:cNvSpPr>
          <p:nvPr/>
        </p:nvSpPr>
        <p:spPr bwMode="gray">
          <a:xfrm>
            <a:off x="1872213" y="2409657"/>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indent="0">
              <a:buNone/>
            </a:pPr>
            <a:r>
              <a:rPr lang="en-US" altLang="zh-CN" sz="1400" dirty="0">
                <a:latin typeface="MV Boli" panose="02000500030200090000" pitchFamily="2" charset="0"/>
                <a:cs typeface="MV Boli" panose="02000500030200090000" pitchFamily="2" charset="0"/>
              </a:rPr>
              <a:t>Goldstein M L, Morris S A, Yen G </a:t>
            </a:r>
            <a:r>
              <a:rPr lang="en-US" altLang="zh-CN" sz="1400" dirty="0" err="1">
                <a:latin typeface="MV Boli" panose="02000500030200090000" pitchFamily="2" charset="0"/>
                <a:cs typeface="MV Boli" panose="02000500030200090000" pitchFamily="2" charset="0"/>
              </a:rPr>
              <a:t>G</a:t>
            </a:r>
            <a:r>
              <a:rPr lang="en-US" altLang="zh-CN" sz="1400" dirty="0">
                <a:latin typeface="MV Boli" panose="02000500030200090000" pitchFamily="2" charset="0"/>
                <a:cs typeface="MV Boli" panose="02000500030200090000" pitchFamily="2" charset="0"/>
              </a:rPr>
              <a:t>. Problems with fitting to the power-law distribution[J]. The European Physical Journal B, 2004, 41(2):255-258. </a:t>
            </a:r>
            <a:endParaRPr lang="en-US" altLang="zh-CN" sz="900" noProof="1">
              <a:solidFill>
                <a:srgbClr val="333333"/>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39" name="Rectangle 5">
            <a:hlinkClick r:id="rId3"/>
          </p:cNvPr>
          <p:cNvSpPr>
            <a:spLocks noChangeArrowheads="1"/>
          </p:cNvSpPr>
          <p:nvPr/>
        </p:nvSpPr>
        <p:spPr bwMode="gray">
          <a:xfrm>
            <a:off x="1872213" y="3143749"/>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indent="0">
              <a:buNone/>
            </a:pPr>
            <a:r>
              <a:rPr lang="en-US" altLang="zh-CN" sz="1400" dirty="0" err="1">
                <a:latin typeface="MV Boli" panose="02000500030200090000" pitchFamily="2" charset="0"/>
                <a:cs typeface="MV Boli" panose="02000500030200090000" pitchFamily="2" charset="0"/>
              </a:rPr>
              <a:t>Clauset</a:t>
            </a:r>
            <a:r>
              <a:rPr lang="en-US" altLang="zh-CN" sz="1400" dirty="0">
                <a:latin typeface="MV Boli" panose="02000500030200090000" pitchFamily="2" charset="0"/>
                <a:cs typeface="MV Boli" panose="02000500030200090000" pitchFamily="2" charset="0"/>
              </a:rPr>
              <a:t> A, </a:t>
            </a:r>
            <a:r>
              <a:rPr lang="en-US" altLang="zh-CN" sz="1400" dirty="0" err="1">
                <a:latin typeface="MV Boli" panose="02000500030200090000" pitchFamily="2" charset="0"/>
                <a:cs typeface="MV Boli" panose="02000500030200090000" pitchFamily="2" charset="0"/>
              </a:rPr>
              <a:t>Shalizi</a:t>
            </a:r>
            <a:r>
              <a:rPr lang="en-US" altLang="zh-CN" sz="1400" dirty="0">
                <a:latin typeface="MV Boli" panose="02000500030200090000" pitchFamily="2" charset="0"/>
                <a:cs typeface="MV Boli" panose="02000500030200090000" pitchFamily="2" charset="0"/>
              </a:rPr>
              <a:t> C R, Newman M E J. Power-law distributions in empirical data[J]. SIAM Review, 2009, 51(4):661-703.</a:t>
            </a:r>
            <a:endParaRPr lang="en-US" altLang="zh-CN" sz="900" noProof="1">
              <a:solidFill>
                <a:srgbClr val="333333"/>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0" name="Rectangle 5">
            <a:hlinkClick r:id="rId3"/>
          </p:cNvPr>
          <p:cNvSpPr>
            <a:spLocks noChangeArrowheads="1"/>
          </p:cNvSpPr>
          <p:nvPr/>
        </p:nvSpPr>
        <p:spPr bwMode="gray">
          <a:xfrm>
            <a:off x="1878563" y="3890541"/>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indent="0">
              <a:buNone/>
            </a:pPr>
            <a:r>
              <a:rPr lang="en-US" altLang="zh-CN" sz="1400" dirty="0">
                <a:latin typeface="MV Boli" panose="02000500030200090000" pitchFamily="2" charset="0"/>
                <a:cs typeface="MV Boli" panose="02000500030200090000" pitchFamily="2" charset="0"/>
              </a:rPr>
              <a:t>Van Der </a:t>
            </a:r>
            <a:r>
              <a:rPr lang="en-US" altLang="zh-CN" sz="1400" dirty="0" err="1">
                <a:latin typeface="MV Boli" panose="02000500030200090000" pitchFamily="2" charset="0"/>
                <a:cs typeface="MV Boli" panose="02000500030200090000" pitchFamily="2" charset="0"/>
              </a:rPr>
              <a:t>Hofstad</a:t>
            </a:r>
            <a:r>
              <a:rPr lang="en-US" altLang="zh-CN" sz="1400" dirty="0">
                <a:latin typeface="MV Boli" panose="02000500030200090000" pitchFamily="2" charset="0"/>
                <a:cs typeface="MV Boli" panose="02000500030200090000" pitchFamily="2" charset="0"/>
              </a:rPr>
              <a:t> R. Random graphs and complex networks: volume 1[M]. [</a:t>
            </a:r>
            <a:r>
              <a:rPr lang="en-US" altLang="zh-CN" sz="1400" dirty="0" err="1">
                <a:latin typeface="MV Boli" panose="02000500030200090000" pitchFamily="2" charset="0"/>
                <a:cs typeface="MV Boli" panose="02000500030200090000" pitchFamily="2" charset="0"/>
              </a:rPr>
              <a:t>S.l.</a:t>
            </a:r>
            <a:r>
              <a:rPr lang="en-US" altLang="zh-CN" sz="1400" dirty="0">
                <a:latin typeface="MV Boli" panose="02000500030200090000" pitchFamily="2" charset="0"/>
                <a:cs typeface="MV Boli" panose="02000500030200090000" pitchFamily="2" charset="0"/>
              </a:rPr>
              <a:t>: </a:t>
            </a:r>
            <a:r>
              <a:rPr lang="en-US" altLang="zh-CN" sz="1400" dirty="0" err="1">
                <a:latin typeface="MV Boli" panose="02000500030200090000" pitchFamily="2" charset="0"/>
                <a:cs typeface="MV Boli" panose="02000500030200090000" pitchFamily="2" charset="0"/>
              </a:rPr>
              <a:t>s.n</a:t>
            </a:r>
            <a:r>
              <a:rPr lang="en-US" altLang="zh-CN" sz="1400" dirty="0">
                <a:latin typeface="MV Boli" panose="02000500030200090000" pitchFamily="2" charset="0"/>
                <a:cs typeface="MV Boli" panose="02000500030200090000" pitchFamily="2" charset="0"/>
              </a:rPr>
              <a:t>.], 2016: 181-201.</a:t>
            </a:r>
            <a:endParaRPr lang="en-US" altLang="zh-CN" sz="900" noProof="1">
              <a:solidFill>
                <a:srgbClr val="333333"/>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1" name="Rectangle 5">
            <a:hlinkClick r:id="rId3"/>
          </p:cNvPr>
          <p:cNvSpPr>
            <a:spLocks noChangeArrowheads="1"/>
          </p:cNvSpPr>
          <p:nvPr/>
        </p:nvSpPr>
        <p:spPr bwMode="gray">
          <a:xfrm>
            <a:off x="1878563" y="4573833"/>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indent="0">
              <a:buNone/>
            </a:pPr>
            <a:r>
              <a:rPr lang="en-US" altLang="zh-CN" sz="1400" dirty="0">
                <a:latin typeface="MV Boli" panose="02000500030200090000" pitchFamily="2" charset="0"/>
                <a:cs typeface="MV Boli" panose="02000500030200090000" pitchFamily="2" charset="0"/>
              </a:rPr>
              <a:t>Rossi R A, Ahmed N K. The network data repository with interactive graph analytics and visualization[C/OL]//AAAI. 2015. http://networkrepository.com.</a:t>
            </a:r>
            <a:endParaRPr lang="en-US" altLang="zh-CN" sz="900" noProof="1">
              <a:solidFill>
                <a:srgbClr val="333333"/>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2" name="Rectangle 5">
            <a:hlinkClick r:id="rId3"/>
          </p:cNvPr>
          <p:cNvSpPr>
            <a:spLocks noChangeArrowheads="1"/>
          </p:cNvSpPr>
          <p:nvPr/>
        </p:nvSpPr>
        <p:spPr bwMode="gray">
          <a:xfrm>
            <a:off x="1878563" y="5348210"/>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indent="0">
              <a:buNone/>
            </a:pPr>
            <a:r>
              <a:rPr lang="en-US" altLang="zh-CN" sz="1400" dirty="0">
                <a:latin typeface="MV Boli" panose="02000500030200090000" pitchFamily="2" charset="0"/>
                <a:cs typeface="MV Boli" panose="02000500030200090000" pitchFamily="2" charset="0"/>
              </a:rPr>
              <a:t>Watts D J, </a:t>
            </a:r>
            <a:r>
              <a:rPr lang="en-US" altLang="zh-CN" sz="1400" dirty="0" err="1">
                <a:latin typeface="MV Boli" panose="02000500030200090000" pitchFamily="2" charset="0"/>
                <a:cs typeface="MV Boli" panose="02000500030200090000" pitchFamily="2" charset="0"/>
              </a:rPr>
              <a:t>Strogatz</a:t>
            </a:r>
            <a:r>
              <a:rPr lang="en-US" altLang="zh-CN" sz="1400" dirty="0">
                <a:latin typeface="MV Boli" panose="02000500030200090000" pitchFamily="2" charset="0"/>
                <a:cs typeface="MV Boli" panose="02000500030200090000" pitchFamily="2" charset="0"/>
              </a:rPr>
              <a:t> S H. Collective dynamics of ’small-world’ networks[J]. Nature, 1998, 393(6684):440-442.</a:t>
            </a:r>
            <a:endParaRPr lang="en-US" altLang="zh-CN" sz="900" noProof="1">
              <a:solidFill>
                <a:srgbClr val="333333"/>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3" name="Rectangle 5">
            <a:hlinkClick r:id="rId3"/>
          </p:cNvPr>
          <p:cNvSpPr>
            <a:spLocks noChangeArrowheads="1"/>
          </p:cNvSpPr>
          <p:nvPr/>
        </p:nvSpPr>
        <p:spPr bwMode="gray">
          <a:xfrm>
            <a:off x="1872213" y="5997565"/>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har char="•"/>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marL="0" indent="0">
              <a:buNone/>
            </a:pPr>
            <a:r>
              <a:rPr lang="en-US" altLang="zh-CN" sz="1400" dirty="0" err="1">
                <a:latin typeface="MV Boli" panose="02000500030200090000" pitchFamily="2" charset="0"/>
                <a:cs typeface="MV Boli" panose="02000500030200090000" pitchFamily="2" charset="0"/>
              </a:rPr>
              <a:t>Barab´asi</a:t>
            </a:r>
            <a:r>
              <a:rPr lang="en-US" altLang="zh-CN" sz="1400" dirty="0">
                <a:latin typeface="MV Boli" panose="02000500030200090000" pitchFamily="2" charset="0"/>
                <a:cs typeface="MV Boli" panose="02000500030200090000" pitchFamily="2" charset="0"/>
              </a:rPr>
              <a:t> A L, Albert R. Emergence of scaling in random networks[J]. Science (American Association for the Advancement of Science), 1999, 286(5439):509-512.</a:t>
            </a:r>
            <a:endParaRPr lang="en-US" altLang="zh-CN" sz="900" dirty="0">
              <a:latin typeface="MV Boli" panose="02000500030200090000" pitchFamily="2" charset="0"/>
              <a:cs typeface="MV Boli" panose="02000500030200090000" pitchFamily="2" charset="0"/>
            </a:endParaRPr>
          </a:p>
        </p:txBody>
      </p:sp>
      <p:sp>
        <p:nvSpPr>
          <p:cNvPr id="2" name="矩形 1">
            <a:extLst>
              <a:ext uri="{FF2B5EF4-FFF2-40B4-BE49-F238E27FC236}">
                <a16:creationId xmlns:a16="http://schemas.microsoft.com/office/drawing/2014/main" id="{AB0BAE45-C199-E464-F7C6-EE4F152C002E}"/>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3" name="直接连接符 2">
            <a:extLst>
              <a:ext uri="{FF2B5EF4-FFF2-40B4-BE49-F238E27FC236}">
                <a16:creationId xmlns:a16="http://schemas.microsoft.com/office/drawing/2014/main" id="{8AB17278-8FC9-16D6-949A-3EA342B9714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CDA0AB56-2D0C-CF77-2535-40534BD11AE2}"/>
              </a:ext>
            </a:extLst>
          </p:cNvPr>
          <p:cNvSpPr/>
          <p:nvPr/>
        </p:nvSpPr>
        <p:spPr>
          <a:xfrm>
            <a:off x="10014142" y="0"/>
            <a:ext cx="1666001" cy="792000"/>
          </a:xfrm>
          <a:prstGeom prst="rect">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5" name="直接连接符 4">
            <a:extLst>
              <a:ext uri="{FF2B5EF4-FFF2-40B4-BE49-F238E27FC236}">
                <a16:creationId xmlns:a16="http://schemas.microsoft.com/office/drawing/2014/main" id="{5AD4BA08-0E31-277B-5C1F-9E48A9162007}"/>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C6DB34E6-F2DD-D946-5E82-9CE8C22A3C81}"/>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Introduction</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7" name="TextBox 7">
            <a:extLst>
              <a:ext uri="{FF2B5EF4-FFF2-40B4-BE49-F238E27FC236}">
                <a16:creationId xmlns:a16="http://schemas.microsoft.com/office/drawing/2014/main" id="{F8A2937B-176D-F0D8-F94D-9C3D070B1894}"/>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Process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8" name="TextBox 9">
            <a:extLst>
              <a:ext uri="{FF2B5EF4-FFF2-40B4-BE49-F238E27FC236}">
                <a16:creationId xmlns:a16="http://schemas.microsoft.com/office/drawing/2014/main" id="{88D2DE47-CEFC-E62F-A478-7540206B73CD}"/>
              </a:ext>
            </a:extLst>
          </p:cNvPr>
          <p:cNvSpPr txBox="1"/>
          <p:nvPr/>
        </p:nvSpPr>
        <p:spPr>
          <a:xfrm>
            <a:off x="67785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Difficulties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9" name="TextBox 10">
            <a:extLst>
              <a:ext uri="{FF2B5EF4-FFF2-40B4-BE49-F238E27FC236}">
                <a16:creationId xmlns:a16="http://schemas.microsoft.com/office/drawing/2014/main" id="{6E6A3012-3574-D210-0D5C-F4099C100F58}"/>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Prospective</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0" name="TextBox 11">
            <a:extLst>
              <a:ext uri="{FF2B5EF4-FFF2-40B4-BE49-F238E27FC236}">
                <a16:creationId xmlns:a16="http://schemas.microsoft.com/office/drawing/2014/main" id="{AE036F6F-F042-5A91-A9B7-22771A188882}"/>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en-US" altLang="zh-CN"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References</a:t>
            </a:r>
            <a:endParaRPr lang="zh-CN" altLang="en-US"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1" name="直接连接符 10">
            <a:extLst>
              <a:ext uri="{FF2B5EF4-FFF2-40B4-BE49-F238E27FC236}">
                <a16:creationId xmlns:a16="http://schemas.microsoft.com/office/drawing/2014/main" id="{A47159AE-6547-067E-DC2B-3B7AE1E544FB}"/>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17333C89-2251-23F2-94FA-6A835986D32C}"/>
              </a:ext>
            </a:extLst>
          </p:cNvPr>
          <p:cNvPicPr>
            <a:picLocks noChangeAspect="1"/>
          </p:cNvPicPr>
          <p:nvPr/>
        </p:nvPicPr>
        <p:blipFill rotWithShape="1">
          <a:blip r:embed="rId4" cstate="print">
            <a:duotone>
              <a:prstClr val="black"/>
              <a:schemeClr val="accent6">
                <a:lumMod val="75000"/>
                <a:tint val="45000"/>
                <a:satMod val="400000"/>
              </a:schemeClr>
            </a:duotone>
            <a:extLst>
              <a:ext uri="{28A0092B-C50C-407E-A947-70E740481C1C}">
                <a14:useLocalDpi xmlns:a14="http://schemas.microsoft.com/office/drawing/2010/main" val="0"/>
              </a:ext>
            </a:extLst>
          </a:blip>
          <a:srcRect l="18895" t="31123" r="16221" b="20215"/>
          <a:stretch/>
        </p:blipFill>
        <p:spPr>
          <a:xfrm>
            <a:off x="1027620" y="103954"/>
            <a:ext cx="909539" cy="584091"/>
          </a:xfrm>
          <a:prstGeom prst="rect">
            <a:avLst/>
          </a:prstGeom>
        </p:spPr>
      </p:pic>
    </p:spTree>
    <p:extLst>
      <p:ext uri="{BB962C8B-B14F-4D97-AF65-F5344CB8AC3E}">
        <p14:creationId xmlns:p14="http://schemas.microsoft.com/office/powerpoint/2010/main" val="1250107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par>
                                <p:cTn id="21" presetID="2" presetClass="entr" presetSubtype="2" decel="6000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1+#ppt_w/2"/>
                                          </p:val>
                                        </p:tav>
                                        <p:tav tm="100000">
                                          <p:val>
                                            <p:strVal val="#ppt_x"/>
                                          </p:val>
                                        </p:tav>
                                      </p:tavLst>
                                    </p:anim>
                                    <p:anim calcmode="lin" valueType="num">
                                      <p:cBhvr additive="base">
                                        <p:cTn id="24" dur="500" fill="hold"/>
                                        <p:tgtEl>
                                          <p:spTgt spid="37"/>
                                        </p:tgtEl>
                                        <p:attrNameLst>
                                          <p:attrName>ppt_y</p:attrName>
                                        </p:attrNameLst>
                                      </p:cBhvr>
                                      <p:tavLst>
                                        <p:tav tm="0">
                                          <p:val>
                                            <p:strVal val="#ppt_y"/>
                                          </p:val>
                                        </p:tav>
                                        <p:tav tm="100000">
                                          <p:val>
                                            <p:strVal val="#ppt_y"/>
                                          </p:val>
                                        </p:tav>
                                      </p:tavLst>
                                    </p:anim>
                                  </p:childTnLst>
                                </p:cTn>
                              </p:par>
                              <p:par>
                                <p:cTn id="25" presetID="53" presetClass="entr" presetSubtype="16" fill="hold" grpId="0" nodeType="withEffect">
                                  <p:stCondLst>
                                    <p:cond delay="25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Effect transition="in" filter="fade">
                                      <p:cBhvr>
                                        <p:cTn id="29" dur="500"/>
                                        <p:tgtEl>
                                          <p:spTgt spid="21"/>
                                        </p:tgtEl>
                                      </p:cBhvr>
                                    </p:animEffect>
                                  </p:childTnLst>
                                </p:cTn>
                              </p:par>
                              <p:par>
                                <p:cTn id="30" presetID="2" presetClass="entr" presetSubtype="2" decel="60000" fill="hold" grpId="0" nodeType="withEffect">
                                  <p:stCondLst>
                                    <p:cond delay="250"/>
                                  </p:stCondLst>
                                  <p:childTnLst>
                                    <p:set>
                                      <p:cBhvr>
                                        <p:cTn id="31" dur="1" fill="hold">
                                          <p:stCondLst>
                                            <p:cond delay="0"/>
                                          </p:stCondLst>
                                        </p:cTn>
                                        <p:tgtEl>
                                          <p:spTgt spid="38"/>
                                        </p:tgtEl>
                                        <p:attrNameLst>
                                          <p:attrName>style.visibility</p:attrName>
                                        </p:attrNameLst>
                                      </p:cBhvr>
                                      <p:to>
                                        <p:strVal val="visible"/>
                                      </p:to>
                                    </p:set>
                                    <p:anim calcmode="lin" valueType="num">
                                      <p:cBhvr additive="base">
                                        <p:cTn id="32" dur="500" fill="hold"/>
                                        <p:tgtEl>
                                          <p:spTgt spid="38"/>
                                        </p:tgtEl>
                                        <p:attrNameLst>
                                          <p:attrName>ppt_x</p:attrName>
                                        </p:attrNameLst>
                                      </p:cBhvr>
                                      <p:tavLst>
                                        <p:tav tm="0">
                                          <p:val>
                                            <p:strVal val="1+#ppt_w/2"/>
                                          </p:val>
                                        </p:tav>
                                        <p:tav tm="100000">
                                          <p:val>
                                            <p:strVal val="#ppt_x"/>
                                          </p:val>
                                        </p:tav>
                                      </p:tavLst>
                                    </p:anim>
                                    <p:anim calcmode="lin" valueType="num">
                                      <p:cBhvr additive="base">
                                        <p:cTn id="33" dur="500" fill="hold"/>
                                        <p:tgtEl>
                                          <p:spTgt spid="38"/>
                                        </p:tgtEl>
                                        <p:attrNameLst>
                                          <p:attrName>ppt_y</p:attrName>
                                        </p:attrNameLst>
                                      </p:cBhvr>
                                      <p:tavLst>
                                        <p:tav tm="0">
                                          <p:val>
                                            <p:strVal val="#ppt_y"/>
                                          </p:val>
                                        </p:tav>
                                        <p:tav tm="100000">
                                          <p:val>
                                            <p:strVal val="#ppt_y"/>
                                          </p:val>
                                        </p:tav>
                                      </p:tavLst>
                                    </p:anim>
                                  </p:childTnLst>
                                </p:cTn>
                              </p:par>
                              <p:par>
                                <p:cTn id="34" presetID="53" presetClass="entr" presetSubtype="16" fill="hold" grpId="0" nodeType="withEffect">
                                  <p:stCondLst>
                                    <p:cond delay="500"/>
                                  </p:stCondLst>
                                  <p:childTnLst>
                                    <p:set>
                                      <p:cBhvr>
                                        <p:cTn id="35" dur="1" fill="hold">
                                          <p:stCondLst>
                                            <p:cond delay="0"/>
                                          </p:stCondLst>
                                        </p:cTn>
                                        <p:tgtEl>
                                          <p:spTgt spid="23"/>
                                        </p:tgtEl>
                                        <p:attrNameLst>
                                          <p:attrName>style.visibility</p:attrName>
                                        </p:attrNameLst>
                                      </p:cBhvr>
                                      <p:to>
                                        <p:strVal val="visible"/>
                                      </p:to>
                                    </p:set>
                                    <p:anim calcmode="lin" valueType="num">
                                      <p:cBhvr>
                                        <p:cTn id="36" dur="500" fill="hold"/>
                                        <p:tgtEl>
                                          <p:spTgt spid="23"/>
                                        </p:tgtEl>
                                        <p:attrNameLst>
                                          <p:attrName>ppt_w</p:attrName>
                                        </p:attrNameLst>
                                      </p:cBhvr>
                                      <p:tavLst>
                                        <p:tav tm="0">
                                          <p:val>
                                            <p:fltVal val="0"/>
                                          </p:val>
                                        </p:tav>
                                        <p:tav tm="100000">
                                          <p:val>
                                            <p:strVal val="#ppt_w"/>
                                          </p:val>
                                        </p:tav>
                                      </p:tavLst>
                                    </p:anim>
                                    <p:anim calcmode="lin" valueType="num">
                                      <p:cBhvr>
                                        <p:cTn id="37" dur="500" fill="hold"/>
                                        <p:tgtEl>
                                          <p:spTgt spid="23"/>
                                        </p:tgtEl>
                                        <p:attrNameLst>
                                          <p:attrName>ppt_h</p:attrName>
                                        </p:attrNameLst>
                                      </p:cBhvr>
                                      <p:tavLst>
                                        <p:tav tm="0">
                                          <p:val>
                                            <p:fltVal val="0"/>
                                          </p:val>
                                        </p:tav>
                                        <p:tav tm="100000">
                                          <p:val>
                                            <p:strVal val="#ppt_h"/>
                                          </p:val>
                                        </p:tav>
                                      </p:tavLst>
                                    </p:anim>
                                    <p:animEffect transition="in" filter="fade">
                                      <p:cBhvr>
                                        <p:cTn id="38" dur="500"/>
                                        <p:tgtEl>
                                          <p:spTgt spid="23"/>
                                        </p:tgtEl>
                                      </p:cBhvr>
                                    </p:animEffect>
                                  </p:childTnLst>
                                </p:cTn>
                              </p:par>
                              <p:par>
                                <p:cTn id="39" presetID="2" presetClass="entr" presetSubtype="2" decel="60000" fill="hold" grpId="0" nodeType="withEffect">
                                  <p:stCondLst>
                                    <p:cond delay="50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fill="hold"/>
                                        <p:tgtEl>
                                          <p:spTgt spid="39"/>
                                        </p:tgtEl>
                                        <p:attrNameLst>
                                          <p:attrName>ppt_x</p:attrName>
                                        </p:attrNameLst>
                                      </p:cBhvr>
                                      <p:tavLst>
                                        <p:tav tm="0">
                                          <p:val>
                                            <p:strVal val="1+#ppt_w/2"/>
                                          </p:val>
                                        </p:tav>
                                        <p:tav tm="100000">
                                          <p:val>
                                            <p:strVal val="#ppt_x"/>
                                          </p:val>
                                        </p:tav>
                                      </p:tavLst>
                                    </p:anim>
                                    <p:anim calcmode="lin" valueType="num">
                                      <p:cBhvr additive="base">
                                        <p:cTn id="42" dur="500" fill="hold"/>
                                        <p:tgtEl>
                                          <p:spTgt spid="39"/>
                                        </p:tgtEl>
                                        <p:attrNameLst>
                                          <p:attrName>ppt_y</p:attrName>
                                        </p:attrNameLst>
                                      </p:cBhvr>
                                      <p:tavLst>
                                        <p:tav tm="0">
                                          <p:val>
                                            <p:strVal val="#ppt_y"/>
                                          </p:val>
                                        </p:tav>
                                        <p:tav tm="100000">
                                          <p:val>
                                            <p:strVal val="#ppt_y"/>
                                          </p:val>
                                        </p:tav>
                                      </p:tavLst>
                                    </p:anim>
                                  </p:childTnLst>
                                </p:cTn>
                              </p:par>
                              <p:par>
                                <p:cTn id="43" presetID="53" presetClass="entr" presetSubtype="16" fill="hold" grpId="0" nodeType="withEffect">
                                  <p:stCondLst>
                                    <p:cond delay="750"/>
                                  </p:stCondLst>
                                  <p:childTnLst>
                                    <p:set>
                                      <p:cBhvr>
                                        <p:cTn id="44" dur="1" fill="hold">
                                          <p:stCondLst>
                                            <p:cond delay="0"/>
                                          </p:stCondLst>
                                        </p:cTn>
                                        <p:tgtEl>
                                          <p:spTgt spid="25"/>
                                        </p:tgtEl>
                                        <p:attrNameLst>
                                          <p:attrName>style.visibility</p:attrName>
                                        </p:attrNameLst>
                                      </p:cBhvr>
                                      <p:to>
                                        <p:strVal val="visible"/>
                                      </p:to>
                                    </p:set>
                                    <p:anim calcmode="lin" valueType="num">
                                      <p:cBhvr>
                                        <p:cTn id="45" dur="500" fill="hold"/>
                                        <p:tgtEl>
                                          <p:spTgt spid="25"/>
                                        </p:tgtEl>
                                        <p:attrNameLst>
                                          <p:attrName>ppt_w</p:attrName>
                                        </p:attrNameLst>
                                      </p:cBhvr>
                                      <p:tavLst>
                                        <p:tav tm="0">
                                          <p:val>
                                            <p:fltVal val="0"/>
                                          </p:val>
                                        </p:tav>
                                        <p:tav tm="100000">
                                          <p:val>
                                            <p:strVal val="#ppt_w"/>
                                          </p:val>
                                        </p:tav>
                                      </p:tavLst>
                                    </p:anim>
                                    <p:anim calcmode="lin" valueType="num">
                                      <p:cBhvr>
                                        <p:cTn id="46" dur="500" fill="hold"/>
                                        <p:tgtEl>
                                          <p:spTgt spid="25"/>
                                        </p:tgtEl>
                                        <p:attrNameLst>
                                          <p:attrName>ppt_h</p:attrName>
                                        </p:attrNameLst>
                                      </p:cBhvr>
                                      <p:tavLst>
                                        <p:tav tm="0">
                                          <p:val>
                                            <p:fltVal val="0"/>
                                          </p:val>
                                        </p:tav>
                                        <p:tav tm="100000">
                                          <p:val>
                                            <p:strVal val="#ppt_h"/>
                                          </p:val>
                                        </p:tav>
                                      </p:tavLst>
                                    </p:anim>
                                    <p:animEffect transition="in" filter="fade">
                                      <p:cBhvr>
                                        <p:cTn id="47" dur="500"/>
                                        <p:tgtEl>
                                          <p:spTgt spid="25"/>
                                        </p:tgtEl>
                                      </p:cBhvr>
                                    </p:animEffect>
                                  </p:childTnLst>
                                </p:cTn>
                              </p:par>
                              <p:par>
                                <p:cTn id="48" presetID="2" presetClass="entr" presetSubtype="2" decel="60000" fill="hold" grpId="0" nodeType="withEffect">
                                  <p:stCondLst>
                                    <p:cond delay="750"/>
                                  </p:stCondLst>
                                  <p:childTnLst>
                                    <p:set>
                                      <p:cBhvr>
                                        <p:cTn id="49" dur="1" fill="hold">
                                          <p:stCondLst>
                                            <p:cond delay="0"/>
                                          </p:stCondLst>
                                        </p:cTn>
                                        <p:tgtEl>
                                          <p:spTgt spid="40"/>
                                        </p:tgtEl>
                                        <p:attrNameLst>
                                          <p:attrName>style.visibility</p:attrName>
                                        </p:attrNameLst>
                                      </p:cBhvr>
                                      <p:to>
                                        <p:strVal val="visible"/>
                                      </p:to>
                                    </p:set>
                                    <p:anim calcmode="lin" valueType="num">
                                      <p:cBhvr additive="base">
                                        <p:cTn id="50" dur="500" fill="hold"/>
                                        <p:tgtEl>
                                          <p:spTgt spid="40"/>
                                        </p:tgtEl>
                                        <p:attrNameLst>
                                          <p:attrName>ppt_x</p:attrName>
                                        </p:attrNameLst>
                                      </p:cBhvr>
                                      <p:tavLst>
                                        <p:tav tm="0">
                                          <p:val>
                                            <p:strVal val="1+#ppt_w/2"/>
                                          </p:val>
                                        </p:tav>
                                        <p:tav tm="100000">
                                          <p:val>
                                            <p:strVal val="#ppt_x"/>
                                          </p:val>
                                        </p:tav>
                                      </p:tavLst>
                                    </p:anim>
                                    <p:anim calcmode="lin" valueType="num">
                                      <p:cBhvr additive="base">
                                        <p:cTn id="51" dur="500" fill="hold"/>
                                        <p:tgtEl>
                                          <p:spTgt spid="40"/>
                                        </p:tgtEl>
                                        <p:attrNameLst>
                                          <p:attrName>ppt_y</p:attrName>
                                        </p:attrNameLst>
                                      </p:cBhvr>
                                      <p:tavLst>
                                        <p:tav tm="0">
                                          <p:val>
                                            <p:strVal val="#ppt_y"/>
                                          </p:val>
                                        </p:tav>
                                        <p:tav tm="100000">
                                          <p:val>
                                            <p:strVal val="#ppt_y"/>
                                          </p:val>
                                        </p:tav>
                                      </p:tavLst>
                                    </p:anim>
                                  </p:childTnLst>
                                </p:cTn>
                              </p:par>
                              <p:par>
                                <p:cTn id="52" presetID="53" presetClass="entr" presetSubtype="16" fill="hold" grpId="0" nodeType="withEffect">
                                  <p:stCondLst>
                                    <p:cond delay="100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par>
                                <p:cTn id="57" presetID="2" presetClass="entr" presetSubtype="2" decel="60000" fill="hold" grpId="0" nodeType="withEffect">
                                  <p:stCondLst>
                                    <p:cond delay="100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1+#ppt_w/2"/>
                                          </p:val>
                                        </p:tav>
                                        <p:tav tm="100000">
                                          <p:val>
                                            <p:strVal val="#ppt_x"/>
                                          </p:val>
                                        </p:tav>
                                      </p:tavLst>
                                    </p:anim>
                                    <p:anim calcmode="lin" valueType="num">
                                      <p:cBhvr additive="base">
                                        <p:cTn id="60" dur="500" fill="hold"/>
                                        <p:tgtEl>
                                          <p:spTgt spid="41"/>
                                        </p:tgtEl>
                                        <p:attrNameLst>
                                          <p:attrName>ppt_y</p:attrName>
                                        </p:attrNameLst>
                                      </p:cBhvr>
                                      <p:tavLst>
                                        <p:tav tm="0">
                                          <p:val>
                                            <p:strVal val="#ppt_y"/>
                                          </p:val>
                                        </p:tav>
                                        <p:tav tm="100000">
                                          <p:val>
                                            <p:strVal val="#ppt_y"/>
                                          </p:val>
                                        </p:tav>
                                      </p:tavLst>
                                    </p:anim>
                                  </p:childTnLst>
                                </p:cTn>
                              </p:par>
                              <p:par>
                                <p:cTn id="61" presetID="53" presetClass="entr" presetSubtype="16" fill="hold" grpId="0" nodeType="withEffect">
                                  <p:stCondLst>
                                    <p:cond delay="1250"/>
                                  </p:stCondLst>
                                  <p:childTnLst>
                                    <p:set>
                                      <p:cBhvr>
                                        <p:cTn id="62" dur="1" fill="hold">
                                          <p:stCondLst>
                                            <p:cond delay="0"/>
                                          </p:stCondLst>
                                        </p:cTn>
                                        <p:tgtEl>
                                          <p:spTgt spid="32"/>
                                        </p:tgtEl>
                                        <p:attrNameLst>
                                          <p:attrName>style.visibility</p:attrName>
                                        </p:attrNameLst>
                                      </p:cBhvr>
                                      <p:to>
                                        <p:strVal val="visible"/>
                                      </p:to>
                                    </p:set>
                                    <p:anim calcmode="lin" valueType="num">
                                      <p:cBhvr>
                                        <p:cTn id="63" dur="500" fill="hold"/>
                                        <p:tgtEl>
                                          <p:spTgt spid="32"/>
                                        </p:tgtEl>
                                        <p:attrNameLst>
                                          <p:attrName>ppt_w</p:attrName>
                                        </p:attrNameLst>
                                      </p:cBhvr>
                                      <p:tavLst>
                                        <p:tav tm="0">
                                          <p:val>
                                            <p:fltVal val="0"/>
                                          </p:val>
                                        </p:tav>
                                        <p:tav tm="100000">
                                          <p:val>
                                            <p:strVal val="#ppt_w"/>
                                          </p:val>
                                        </p:tav>
                                      </p:tavLst>
                                    </p:anim>
                                    <p:anim calcmode="lin" valueType="num">
                                      <p:cBhvr>
                                        <p:cTn id="64" dur="500" fill="hold"/>
                                        <p:tgtEl>
                                          <p:spTgt spid="32"/>
                                        </p:tgtEl>
                                        <p:attrNameLst>
                                          <p:attrName>ppt_h</p:attrName>
                                        </p:attrNameLst>
                                      </p:cBhvr>
                                      <p:tavLst>
                                        <p:tav tm="0">
                                          <p:val>
                                            <p:fltVal val="0"/>
                                          </p:val>
                                        </p:tav>
                                        <p:tav tm="100000">
                                          <p:val>
                                            <p:strVal val="#ppt_h"/>
                                          </p:val>
                                        </p:tav>
                                      </p:tavLst>
                                    </p:anim>
                                    <p:animEffect transition="in" filter="fade">
                                      <p:cBhvr>
                                        <p:cTn id="65" dur="500"/>
                                        <p:tgtEl>
                                          <p:spTgt spid="32"/>
                                        </p:tgtEl>
                                      </p:cBhvr>
                                    </p:animEffect>
                                  </p:childTnLst>
                                </p:cTn>
                              </p:par>
                              <p:par>
                                <p:cTn id="66" presetID="2" presetClass="entr" presetSubtype="2" decel="60000" fill="hold" grpId="0" nodeType="withEffect">
                                  <p:stCondLst>
                                    <p:cond delay="1250"/>
                                  </p:stCondLst>
                                  <p:childTnLst>
                                    <p:set>
                                      <p:cBhvr>
                                        <p:cTn id="67" dur="1" fill="hold">
                                          <p:stCondLst>
                                            <p:cond delay="0"/>
                                          </p:stCondLst>
                                        </p:cTn>
                                        <p:tgtEl>
                                          <p:spTgt spid="42"/>
                                        </p:tgtEl>
                                        <p:attrNameLst>
                                          <p:attrName>style.visibility</p:attrName>
                                        </p:attrNameLst>
                                      </p:cBhvr>
                                      <p:to>
                                        <p:strVal val="visible"/>
                                      </p:to>
                                    </p:set>
                                    <p:anim calcmode="lin" valueType="num">
                                      <p:cBhvr additive="base">
                                        <p:cTn id="68" dur="500" fill="hold"/>
                                        <p:tgtEl>
                                          <p:spTgt spid="42"/>
                                        </p:tgtEl>
                                        <p:attrNameLst>
                                          <p:attrName>ppt_x</p:attrName>
                                        </p:attrNameLst>
                                      </p:cBhvr>
                                      <p:tavLst>
                                        <p:tav tm="0">
                                          <p:val>
                                            <p:strVal val="1+#ppt_w/2"/>
                                          </p:val>
                                        </p:tav>
                                        <p:tav tm="100000">
                                          <p:val>
                                            <p:strVal val="#ppt_x"/>
                                          </p:val>
                                        </p:tav>
                                      </p:tavLst>
                                    </p:anim>
                                    <p:anim calcmode="lin" valueType="num">
                                      <p:cBhvr additive="base">
                                        <p:cTn id="69" dur="500" fill="hold"/>
                                        <p:tgtEl>
                                          <p:spTgt spid="42"/>
                                        </p:tgtEl>
                                        <p:attrNameLst>
                                          <p:attrName>ppt_y</p:attrName>
                                        </p:attrNameLst>
                                      </p:cBhvr>
                                      <p:tavLst>
                                        <p:tav tm="0">
                                          <p:val>
                                            <p:strVal val="#ppt_y"/>
                                          </p:val>
                                        </p:tav>
                                        <p:tav tm="100000">
                                          <p:val>
                                            <p:strVal val="#ppt_y"/>
                                          </p:val>
                                        </p:tav>
                                      </p:tavLst>
                                    </p:anim>
                                  </p:childTnLst>
                                </p:cTn>
                              </p:par>
                              <p:par>
                                <p:cTn id="70" presetID="53" presetClass="entr" presetSubtype="16" fill="hold" grpId="0" nodeType="withEffect">
                                  <p:stCondLst>
                                    <p:cond delay="1500"/>
                                  </p:stCondLst>
                                  <p:childTnLst>
                                    <p:set>
                                      <p:cBhvr>
                                        <p:cTn id="71" dur="1" fill="hold">
                                          <p:stCondLst>
                                            <p:cond delay="0"/>
                                          </p:stCondLst>
                                        </p:cTn>
                                        <p:tgtEl>
                                          <p:spTgt spid="36"/>
                                        </p:tgtEl>
                                        <p:attrNameLst>
                                          <p:attrName>style.visibility</p:attrName>
                                        </p:attrNameLst>
                                      </p:cBhvr>
                                      <p:to>
                                        <p:strVal val="visible"/>
                                      </p:to>
                                    </p:set>
                                    <p:anim calcmode="lin" valueType="num">
                                      <p:cBhvr>
                                        <p:cTn id="72" dur="500" fill="hold"/>
                                        <p:tgtEl>
                                          <p:spTgt spid="36"/>
                                        </p:tgtEl>
                                        <p:attrNameLst>
                                          <p:attrName>ppt_w</p:attrName>
                                        </p:attrNameLst>
                                      </p:cBhvr>
                                      <p:tavLst>
                                        <p:tav tm="0">
                                          <p:val>
                                            <p:fltVal val="0"/>
                                          </p:val>
                                        </p:tav>
                                        <p:tav tm="100000">
                                          <p:val>
                                            <p:strVal val="#ppt_w"/>
                                          </p:val>
                                        </p:tav>
                                      </p:tavLst>
                                    </p:anim>
                                    <p:anim calcmode="lin" valueType="num">
                                      <p:cBhvr>
                                        <p:cTn id="73" dur="500" fill="hold"/>
                                        <p:tgtEl>
                                          <p:spTgt spid="36"/>
                                        </p:tgtEl>
                                        <p:attrNameLst>
                                          <p:attrName>ppt_h</p:attrName>
                                        </p:attrNameLst>
                                      </p:cBhvr>
                                      <p:tavLst>
                                        <p:tav tm="0">
                                          <p:val>
                                            <p:fltVal val="0"/>
                                          </p:val>
                                        </p:tav>
                                        <p:tav tm="100000">
                                          <p:val>
                                            <p:strVal val="#ppt_h"/>
                                          </p:val>
                                        </p:tav>
                                      </p:tavLst>
                                    </p:anim>
                                    <p:animEffect transition="in" filter="fade">
                                      <p:cBhvr>
                                        <p:cTn id="74" dur="500"/>
                                        <p:tgtEl>
                                          <p:spTgt spid="36"/>
                                        </p:tgtEl>
                                      </p:cBhvr>
                                    </p:animEffect>
                                  </p:childTnLst>
                                </p:cTn>
                              </p:par>
                              <p:par>
                                <p:cTn id="75" presetID="2" presetClass="entr" presetSubtype="2" decel="60000" fill="hold" grpId="0" nodeType="withEffect">
                                  <p:stCondLst>
                                    <p:cond delay="1500"/>
                                  </p:stCondLst>
                                  <p:childTnLst>
                                    <p:set>
                                      <p:cBhvr>
                                        <p:cTn id="76" dur="1" fill="hold">
                                          <p:stCondLst>
                                            <p:cond delay="0"/>
                                          </p:stCondLst>
                                        </p:cTn>
                                        <p:tgtEl>
                                          <p:spTgt spid="43"/>
                                        </p:tgtEl>
                                        <p:attrNameLst>
                                          <p:attrName>style.visibility</p:attrName>
                                        </p:attrNameLst>
                                      </p:cBhvr>
                                      <p:to>
                                        <p:strVal val="visible"/>
                                      </p:to>
                                    </p:set>
                                    <p:anim calcmode="lin" valueType="num">
                                      <p:cBhvr additive="base">
                                        <p:cTn id="77" dur="500" fill="hold"/>
                                        <p:tgtEl>
                                          <p:spTgt spid="43"/>
                                        </p:tgtEl>
                                        <p:attrNameLst>
                                          <p:attrName>ppt_x</p:attrName>
                                        </p:attrNameLst>
                                      </p:cBhvr>
                                      <p:tavLst>
                                        <p:tav tm="0">
                                          <p:val>
                                            <p:strVal val="1+#ppt_w/2"/>
                                          </p:val>
                                        </p:tav>
                                        <p:tav tm="100000">
                                          <p:val>
                                            <p:strVal val="#ppt_x"/>
                                          </p:val>
                                        </p:tav>
                                      </p:tavLst>
                                    </p:anim>
                                    <p:anim calcmode="lin" valueType="num">
                                      <p:cBhvr additive="base">
                                        <p:cTn id="78" dur="500" fill="hold"/>
                                        <p:tgtEl>
                                          <p:spTgt spid="43"/>
                                        </p:tgtEl>
                                        <p:attrNameLst>
                                          <p:attrName>ppt_y</p:attrName>
                                        </p:attrNameLst>
                                      </p:cBhvr>
                                      <p:tavLst>
                                        <p:tav tm="0">
                                          <p:val>
                                            <p:strVal val="#ppt_y"/>
                                          </p:val>
                                        </p:tav>
                                        <p:tav tm="100000">
                                          <p:val>
                                            <p:strVal val="#ppt_y"/>
                                          </p:val>
                                        </p:tav>
                                      </p:tavLst>
                                    </p:anim>
                                  </p:childTnLst>
                                </p:cTn>
                              </p:par>
                            </p:childTnLst>
                          </p:cTn>
                        </p:par>
                        <p:par>
                          <p:cTn id="79" fill="hold">
                            <p:stCondLst>
                              <p:cond delay="3000"/>
                            </p:stCondLst>
                            <p:childTnLst>
                              <p:par>
                                <p:cTn id="80" presetID="53" presetClass="entr" presetSubtype="16" fill="hold" grpId="0" nodeType="afterEffect">
                                  <p:stCondLst>
                                    <p:cond delay="0"/>
                                  </p:stCondLst>
                                  <p:childTnLst>
                                    <p:set>
                                      <p:cBhvr>
                                        <p:cTn id="81" dur="1" fill="hold">
                                          <p:stCondLst>
                                            <p:cond delay="0"/>
                                          </p:stCondLst>
                                        </p:cTn>
                                        <p:tgtEl>
                                          <p:spTgt spid="6"/>
                                        </p:tgtEl>
                                        <p:attrNameLst>
                                          <p:attrName>style.visibility</p:attrName>
                                        </p:attrNameLst>
                                      </p:cBhvr>
                                      <p:to>
                                        <p:strVal val="visible"/>
                                      </p:to>
                                    </p:set>
                                    <p:anim calcmode="lin" valueType="num">
                                      <p:cBhvr>
                                        <p:cTn id="82" dur="500" fill="hold"/>
                                        <p:tgtEl>
                                          <p:spTgt spid="6"/>
                                        </p:tgtEl>
                                        <p:attrNameLst>
                                          <p:attrName>ppt_w</p:attrName>
                                        </p:attrNameLst>
                                      </p:cBhvr>
                                      <p:tavLst>
                                        <p:tav tm="0">
                                          <p:val>
                                            <p:fltVal val="0"/>
                                          </p:val>
                                        </p:tav>
                                        <p:tav tm="100000">
                                          <p:val>
                                            <p:strVal val="#ppt_w"/>
                                          </p:val>
                                        </p:tav>
                                      </p:tavLst>
                                    </p:anim>
                                    <p:anim calcmode="lin" valueType="num">
                                      <p:cBhvr>
                                        <p:cTn id="83" dur="500" fill="hold"/>
                                        <p:tgtEl>
                                          <p:spTgt spid="6"/>
                                        </p:tgtEl>
                                        <p:attrNameLst>
                                          <p:attrName>ppt_h</p:attrName>
                                        </p:attrNameLst>
                                      </p:cBhvr>
                                      <p:tavLst>
                                        <p:tav tm="0">
                                          <p:val>
                                            <p:fltVal val="0"/>
                                          </p:val>
                                        </p:tav>
                                        <p:tav tm="100000">
                                          <p:val>
                                            <p:strVal val="#ppt_h"/>
                                          </p:val>
                                        </p:tav>
                                      </p:tavLst>
                                    </p:anim>
                                    <p:animEffect transition="in" filter="fade">
                                      <p:cBhvr>
                                        <p:cTn id="8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0" grpId="0" animBg="1"/>
      <p:bldP spid="21" grpId="0" animBg="1"/>
      <p:bldP spid="23" grpId="0" animBg="1"/>
      <p:bldP spid="25" grpId="0" animBg="1"/>
      <p:bldP spid="31" grpId="0" animBg="1"/>
      <p:bldP spid="32" grpId="0" animBg="1"/>
      <p:bldP spid="36" grpId="0" animBg="1"/>
      <p:bldP spid="37" grpId="0"/>
      <p:bldP spid="38" grpId="0"/>
      <p:bldP spid="39" grpId="0"/>
      <p:bldP spid="40" grpId="0"/>
      <p:bldP spid="41" grpId="0"/>
      <p:bldP spid="42" grpId="0"/>
      <p:bldP spid="43"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02879" y="-4227756"/>
            <a:ext cx="3736490" cy="12192002"/>
          </a:xfrm>
          <a:prstGeom prst="rect">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2">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8DAE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2">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grpSp>
      <p:sp>
        <p:nvSpPr>
          <p:cNvPr id="8" name="文本框 7"/>
          <p:cNvSpPr txBox="1"/>
          <p:nvPr/>
        </p:nvSpPr>
        <p:spPr>
          <a:xfrm>
            <a:off x="5538681" y="3502819"/>
            <a:ext cx="1048685" cy="461665"/>
          </a:xfrm>
          <a:prstGeom prst="rect">
            <a:avLst/>
          </a:prstGeom>
          <a:noFill/>
        </p:spPr>
        <p:txBody>
          <a:bodyPr wrap="none" rtlCol="0">
            <a:spAutoFit/>
          </a:bodyPr>
          <a:lstStyle/>
          <a:p>
            <a:r>
              <a:rPr lang="en-US" altLang="zh-CN" sz="24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Part.1</a:t>
            </a:r>
          </a:p>
        </p:txBody>
      </p:sp>
      <p:sp>
        <p:nvSpPr>
          <p:cNvPr id="9" name="文本框 8"/>
          <p:cNvSpPr txBox="1"/>
          <p:nvPr/>
        </p:nvSpPr>
        <p:spPr>
          <a:xfrm>
            <a:off x="3464250" y="4779380"/>
            <a:ext cx="5537198" cy="707886"/>
          </a:xfrm>
          <a:prstGeom prst="rect">
            <a:avLst/>
          </a:prstGeom>
          <a:noFill/>
          <a:ln>
            <a:noFill/>
          </a:ln>
        </p:spPr>
        <p:txBody>
          <a:bodyPr wrap="square" rtlCol="0">
            <a:spAutoFit/>
          </a:bodyPr>
          <a:lstStyle/>
          <a:p>
            <a:pPr algn="ctr"/>
            <a:r>
              <a:rPr lang="en-US" altLang="zh-CN" sz="4000" b="1" spc="600" dirty="0">
                <a:solidFill>
                  <a:srgbClr val="0836BF"/>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Introduction</a:t>
            </a:r>
            <a:endParaRPr lang="zh-CN" altLang="en-US" sz="4000" b="1" spc="600" dirty="0">
              <a:solidFill>
                <a:srgbClr val="0836BF"/>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pic>
        <p:nvPicPr>
          <p:cNvPr id="12" name="图片 11"/>
          <p:cNvPicPr>
            <a:picLocks noChangeAspect="1"/>
          </p:cNvPicPr>
          <p:nvPr/>
        </p:nvPicPr>
        <p:blipFill rotWithShape="1">
          <a:blip r:embed="rId3" cstate="print">
            <a:biLevel thresh="25000"/>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l="18895" t="31123" r="16221" b="20215"/>
          <a:stretch/>
        </p:blipFill>
        <p:spPr>
          <a:xfrm>
            <a:off x="5424722" y="1358400"/>
            <a:ext cx="1294441" cy="1019690"/>
          </a:xfrm>
          <a:prstGeom prst="rect">
            <a:avLst/>
          </a:prstGeom>
        </p:spPr>
      </p:pic>
    </p:spTree>
    <p:extLst>
      <p:ext uri="{BB962C8B-B14F-4D97-AF65-F5344CB8AC3E}">
        <p14:creationId xmlns:p14="http://schemas.microsoft.com/office/powerpoint/2010/main" val="87389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14:presetBounceEnd="40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40000">
                                          <p:cBhvr additive="base">
                                            <p:cTn id="12"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ppt_x"/>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en-US" altLang="zh-CN"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Introduction</a:t>
            </a:r>
            <a:endParaRPr lang="zh-CN" altLang="en-US"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Process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Difficulties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Prospective</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References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726023" y="1108968"/>
            <a:ext cx="2098047" cy="384260"/>
          </a:xfrm>
          <a:prstGeom prst="rect">
            <a:avLst/>
          </a:prstGeom>
          <a:noFill/>
        </p:spPr>
        <p:txBody>
          <a:bodyPr wrap="square" lIns="0" tIns="48000" rIns="0" bIns="48000" rtlCol="0">
            <a:spAutoFit/>
          </a:bodyPr>
          <a:lstStyle/>
          <a:p>
            <a:pPr algn="ctr"/>
            <a:r>
              <a:rPr lang="en-US" altLang="zh-CN"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1.1 Introduction</a:t>
            </a:r>
            <a:endParaRPr lang="zh-CN" altLang="en-US"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grpSp>
        <p:nvGrpSpPr>
          <p:cNvPr id="2" name="组合 1"/>
          <p:cNvGrpSpPr/>
          <p:nvPr/>
        </p:nvGrpSpPr>
        <p:grpSpPr>
          <a:xfrm>
            <a:off x="1763643" y="1731147"/>
            <a:ext cx="1283075" cy="4860235"/>
            <a:chOff x="1763643" y="1731147"/>
            <a:chExt cx="1283075" cy="4860235"/>
          </a:xfrm>
        </p:grpSpPr>
        <p:sp>
          <p:nvSpPr>
            <p:cNvPr id="37" name="学论网-www.xuelun.me"/>
            <p:cNvSpPr/>
            <p:nvPr/>
          </p:nvSpPr>
          <p:spPr>
            <a:xfrm rot="5400000">
              <a:off x="1763643" y="1731147"/>
              <a:ext cx="1283075" cy="1283075"/>
            </a:xfrm>
            <a:prstGeom prst="blockArc">
              <a:avLst>
                <a:gd name="adj1" fmla="val 10800000"/>
                <a:gd name="adj2" fmla="val 149699"/>
                <a:gd name="adj3" fmla="val 6982"/>
              </a:avLst>
            </a:prstGeom>
            <a:solidFill>
              <a:srgbClr val="283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38" name="学论网-www.xuelun.me"/>
            <p:cNvSpPr/>
            <p:nvPr/>
          </p:nvSpPr>
          <p:spPr>
            <a:xfrm rot="16200000" flipH="1">
              <a:off x="1763643" y="2922916"/>
              <a:ext cx="1283075" cy="1283075"/>
            </a:xfrm>
            <a:prstGeom prst="blockArc">
              <a:avLst>
                <a:gd name="adj1" fmla="val 10800000"/>
                <a:gd name="adj2" fmla="val 149699"/>
                <a:gd name="adj3" fmla="val 6982"/>
              </a:avLst>
            </a:prstGeom>
            <a:solidFill>
              <a:srgbClr val="283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39" name="学论网-www.xuelun.me"/>
            <p:cNvSpPr/>
            <p:nvPr/>
          </p:nvSpPr>
          <p:spPr>
            <a:xfrm rot="5400000">
              <a:off x="1763643" y="4116538"/>
              <a:ext cx="1283075" cy="1283075"/>
            </a:xfrm>
            <a:prstGeom prst="blockArc">
              <a:avLst>
                <a:gd name="adj1" fmla="val 10800000"/>
                <a:gd name="adj2" fmla="val 149699"/>
                <a:gd name="adj3" fmla="val 6982"/>
              </a:avLst>
            </a:prstGeom>
            <a:solidFill>
              <a:srgbClr val="283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0" name="学论网-www.xuelun.me"/>
            <p:cNvSpPr/>
            <p:nvPr/>
          </p:nvSpPr>
          <p:spPr>
            <a:xfrm rot="16200000" flipH="1">
              <a:off x="1763643" y="5308307"/>
              <a:ext cx="1283075" cy="1283075"/>
            </a:xfrm>
            <a:prstGeom prst="blockArc">
              <a:avLst>
                <a:gd name="adj1" fmla="val 10800000"/>
                <a:gd name="adj2" fmla="val 149699"/>
                <a:gd name="adj3" fmla="val 6982"/>
              </a:avLst>
            </a:prstGeom>
            <a:solidFill>
              <a:srgbClr val="283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grpSp>
      <p:sp>
        <p:nvSpPr>
          <p:cNvPr id="41" name="学论网-www.xuelun.me"/>
          <p:cNvSpPr/>
          <p:nvPr/>
        </p:nvSpPr>
        <p:spPr>
          <a:xfrm>
            <a:off x="1947980" y="1924496"/>
            <a:ext cx="914400" cy="914400"/>
          </a:xfrm>
          <a:prstGeom prst="ellipse">
            <a:avLst/>
          </a:prstGeom>
          <a:solidFill>
            <a:srgbClr val="8DA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A.</a:t>
            </a:r>
            <a:endParaRPr lang="zh-CN" altLang="en-US" sz="3200"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2" name="学论网-www.xuelun.me"/>
          <p:cNvSpPr/>
          <p:nvPr/>
        </p:nvSpPr>
        <p:spPr>
          <a:xfrm>
            <a:off x="1985300" y="3113658"/>
            <a:ext cx="914400" cy="914400"/>
          </a:xfrm>
          <a:prstGeom prst="ellipse">
            <a:avLst/>
          </a:prstGeom>
          <a:solidFill>
            <a:srgbClr val="8DA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B.</a:t>
            </a:r>
            <a:endParaRPr lang="zh-CN" altLang="en-US" sz="3200"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3" name="学论网-www.xuelun.me"/>
          <p:cNvSpPr/>
          <p:nvPr/>
        </p:nvSpPr>
        <p:spPr>
          <a:xfrm>
            <a:off x="1947980" y="4302820"/>
            <a:ext cx="914400" cy="914400"/>
          </a:xfrm>
          <a:prstGeom prst="ellipse">
            <a:avLst/>
          </a:prstGeom>
          <a:solidFill>
            <a:srgbClr val="8DAE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C.</a:t>
            </a:r>
            <a:endParaRPr lang="zh-CN" altLang="en-US" sz="3200" b="1"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8" name="学论网-www.xuelun.me"/>
          <p:cNvSpPr txBox="1"/>
          <p:nvPr/>
        </p:nvSpPr>
        <p:spPr>
          <a:xfrm>
            <a:off x="2663493" y="5653938"/>
            <a:ext cx="9100684" cy="1231106"/>
          </a:xfrm>
          <a:prstGeom prst="rect">
            <a:avLst/>
          </a:prstGeom>
          <a:noFill/>
          <a:ln>
            <a:noFill/>
          </a:ln>
        </p:spPr>
        <p:txBody>
          <a:bodyPr wrap="square" lIns="0" tIns="0" rIns="0" bIns="0" rtlCol="0">
            <a:spAutoFit/>
          </a:bodyPr>
          <a:lstStyle/>
          <a:p>
            <a:r>
              <a:rPr lang="en-US" altLang="zh-CN" sz="1600" b="1"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Example</a:t>
            </a:r>
            <a:r>
              <a:rPr lang="zh-CN" altLang="en-US"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a:t>
            </a:r>
            <a:r>
              <a:rPr lang="en-US" altLang="zh-CN"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North America Power Grid Network(NAPGN)</a:t>
            </a:r>
            <a:r>
              <a:rPr lang="zh-CN" altLang="en-US"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a:t>
            </a:r>
            <a:r>
              <a:rPr lang="en-US" altLang="zh-CN"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during 2003, it consistently experienced a series of blackouts</a:t>
            </a:r>
            <a:r>
              <a:rPr lang="zh-CN" altLang="en-US"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 </a:t>
            </a:r>
            <a:r>
              <a:rPr lang="en-US" altLang="zh-CN"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which resulted in a huge economic loss. Electrical Engineer studied electric transmission through topology of power grid networks, and then lower crisis of cascading power failure with strategies to average the electric burden. On the other hand, propose strategies to deal with energy emergency. </a:t>
            </a:r>
            <a:endParaRPr lang="zh-CN" altLang="en-US"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endParaRPr>
          </a:p>
        </p:txBody>
      </p:sp>
      <p:pic>
        <p:nvPicPr>
          <p:cNvPr id="52" name="图片 51"/>
          <p:cNvPicPr>
            <a:picLocks noChangeAspect="1"/>
          </p:cNvPicPr>
          <p:nvPr/>
        </p:nvPicPr>
        <p:blipFill rotWithShape="1">
          <a:blip r:embed="rId3" cstate="print">
            <a:duotone>
              <a:prstClr val="black"/>
              <a:schemeClr val="accent6">
                <a:lumMod val="75000"/>
                <a:tint val="45000"/>
                <a:satMod val="400000"/>
              </a:schemeClr>
            </a:duotone>
            <a:extLst>
              <a:ext uri="{28A0092B-C50C-407E-A947-70E740481C1C}">
                <a14:useLocalDpi xmlns:a14="http://schemas.microsoft.com/office/drawing/2010/main" val="0"/>
              </a:ext>
            </a:extLst>
          </a:blip>
          <a:srcRect l="18895" t="31123" r="16221" b="20215"/>
          <a:stretch/>
        </p:blipFill>
        <p:spPr>
          <a:xfrm>
            <a:off x="1027620" y="103954"/>
            <a:ext cx="909539" cy="584091"/>
          </a:xfrm>
          <a:prstGeom prst="rect">
            <a:avLst/>
          </a:prstGeom>
        </p:spPr>
      </p:pic>
      <p:sp>
        <p:nvSpPr>
          <p:cNvPr id="3" name="学论网-www.xuelun.me">
            <a:extLst>
              <a:ext uri="{FF2B5EF4-FFF2-40B4-BE49-F238E27FC236}">
                <a16:creationId xmlns:a16="http://schemas.microsoft.com/office/drawing/2014/main" id="{D4CE24F9-DDDB-7DCC-F0EB-145F0F8B586C}"/>
              </a:ext>
            </a:extLst>
          </p:cNvPr>
          <p:cNvSpPr txBox="1"/>
          <p:nvPr/>
        </p:nvSpPr>
        <p:spPr>
          <a:xfrm>
            <a:off x="3374948" y="2049746"/>
            <a:ext cx="7572337" cy="738664"/>
          </a:xfrm>
          <a:prstGeom prst="rect">
            <a:avLst/>
          </a:prstGeom>
          <a:noFill/>
          <a:ln>
            <a:noFill/>
          </a:ln>
        </p:spPr>
        <p:txBody>
          <a:bodyPr wrap="square" lIns="0" tIns="0" rIns="0" bIns="0" rtlCol="0">
            <a:spAutoFit/>
          </a:bodyPr>
          <a:lstStyle/>
          <a:p>
            <a:r>
              <a:rPr lang="en-US" altLang="zh-CN"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Degree of complex networks is an important magnitude. With the knowledge of degree distribution, it literally presents the panorama of targets which improve efficiency of analysis on problem.  </a:t>
            </a:r>
            <a:endParaRPr lang="zh-CN" altLang="en-US"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endParaRPr>
          </a:p>
        </p:txBody>
      </p:sp>
      <p:sp>
        <p:nvSpPr>
          <p:cNvPr id="4" name="学论网-www.xuelun.me">
            <a:extLst>
              <a:ext uri="{FF2B5EF4-FFF2-40B4-BE49-F238E27FC236}">
                <a16:creationId xmlns:a16="http://schemas.microsoft.com/office/drawing/2014/main" id="{D8A51D13-68D6-0058-CA33-95FD2D07B294}"/>
              </a:ext>
            </a:extLst>
          </p:cNvPr>
          <p:cNvSpPr txBox="1"/>
          <p:nvPr/>
        </p:nvSpPr>
        <p:spPr>
          <a:xfrm>
            <a:off x="3368035" y="3327423"/>
            <a:ext cx="7572337" cy="492443"/>
          </a:xfrm>
          <a:prstGeom prst="rect">
            <a:avLst/>
          </a:prstGeom>
          <a:noFill/>
          <a:ln>
            <a:noFill/>
          </a:ln>
        </p:spPr>
        <p:txBody>
          <a:bodyPr wrap="square" lIns="0" tIns="0" rIns="0" bIns="0" rtlCol="0">
            <a:spAutoFit/>
          </a:bodyPr>
          <a:lstStyle/>
          <a:p>
            <a:r>
              <a:rPr lang="en-US" altLang="zh-CN"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Graph Theory is gradually going to be the hot pot for complex networks, as tools which shows pretty laws to study complex networks.</a:t>
            </a:r>
            <a:endParaRPr lang="zh-CN" altLang="en-US"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endParaRPr>
          </a:p>
        </p:txBody>
      </p:sp>
      <p:sp>
        <p:nvSpPr>
          <p:cNvPr id="5" name="学论网-www.xuelun.me">
            <a:extLst>
              <a:ext uri="{FF2B5EF4-FFF2-40B4-BE49-F238E27FC236}">
                <a16:creationId xmlns:a16="http://schemas.microsoft.com/office/drawing/2014/main" id="{7353508A-5646-11E1-271D-0615C97D9267}"/>
              </a:ext>
            </a:extLst>
          </p:cNvPr>
          <p:cNvSpPr txBox="1"/>
          <p:nvPr/>
        </p:nvSpPr>
        <p:spPr>
          <a:xfrm>
            <a:off x="3420410" y="4468961"/>
            <a:ext cx="7572337" cy="738664"/>
          </a:xfrm>
          <a:prstGeom prst="rect">
            <a:avLst/>
          </a:prstGeom>
          <a:noFill/>
          <a:ln>
            <a:noFill/>
          </a:ln>
        </p:spPr>
        <p:txBody>
          <a:bodyPr wrap="square" lIns="0" tIns="0" rIns="0" bIns="0" rtlCol="0">
            <a:spAutoFit/>
          </a:bodyPr>
          <a:lstStyle/>
          <a:p>
            <a:r>
              <a:rPr lang="en-US" altLang="zh-CN"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Generalized Random Graph is a good derivative of graph theory, which introduces weight considered as tendency of connecting among vertices, much like the concept of degree.</a:t>
            </a:r>
            <a:endParaRPr lang="zh-CN" altLang="en-US"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endParaRPr>
          </a:p>
        </p:txBody>
      </p:sp>
    </p:spTree>
    <p:extLst>
      <p:ext uri="{BB962C8B-B14F-4D97-AF65-F5344CB8AC3E}">
        <p14:creationId xmlns:p14="http://schemas.microsoft.com/office/powerpoint/2010/main" val="911598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750"/>
                                        <p:tgtEl>
                                          <p:spTgt spid="2"/>
                                        </p:tgtEl>
                                      </p:cBhvr>
                                    </p:animEffect>
                                  </p:childTnLst>
                                </p:cTn>
                              </p:par>
                            </p:childTnLst>
                          </p:cTn>
                        </p:par>
                        <p:par>
                          <p:cTn id="21" fill="hold">
                            <p:stCondLst>
                              <p:cond delay="1750"/>
                            </p:stCondLst>
                            <p:childTnLst>
                              <p:par>
                                <p:cTn id="22" presetID="53" presetClass="entr" presetSubtype="16"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p:cTn id="24" dur="500" fill="hold"/>
                                        <p:tgtEl>
                                          <p:spTgt spid="41"/>
                                        </p:tgtEl>
                                        <p:attrNameLst>
                                          <p:attrName>ppt_w</p:attrName>
                                        </p:attrNameLst>
                                      </p:cBhvr>
                                      <p:tavLst>
                                        <p:tav tm="0">
                                          <p:val>
                                            <p:fltVal val="0"/>
                                          </p:val>
                                        </p:tav>
                                        <p:tav tm="100000">
                                          <p:val>
                                            <p:strVal val="#ppt_w"/>
                                          </p:val>
                                        </p:tav>
                                      </p:tavLst>
                                    </p:anim>
                                    <p:anim calcmode="lin" valueType="num">
                                      <p:cBhvr>
                                        <p:cTn id="25" dur="500" fill="hold"/>
                                        <p:tgtEl>
                                          <p:spTgt spid="41"/>
                                        </p:tgtEl>
                                        <p:attrNameLst>
                                          <p:attrName>ppt_h</p:attrName>
                                        </p:attrNameLst>
                                      </p:cBhvr>
                                      <p:tavLst>
                                        <p:tav tm="0">
                                          <p:val>
                                            <p:fltVal val="0"/>
                                          </p:val>
                                        </p:tav>
                                        <p:tav tm="100000">
                                          <p:val>
                                            <p:strVal val="#ppt_h"/>
                                          </p:val>
                                        </p:tav>
                                      </p:tavLst>
                                    </p:anim>
                                    <p:animEffect transition="in" filter="fade">
                                      <p:cBhvr>
                                        <p:cTn id="26" dur="500"/>
                                        <p:tgtEl>
                                          <p:spTgt spid="41"/>
                                        </p:tgtEl>
                                      </p:cBhvr>
                                    </p:animEffect>
                                  </p:childTnLst>
                                </p:cTn>
                              </p:par>
                              <p:par>
                                <p:cTn id="27" presetID="53" presetClass="entr" presetSubtype="16" fill="hold" grpId="0" nodeType="withEffect">
                                  <p:stCondLst>
                                    <p:cond delay="250"/>
                                  </p:stCondLst>
                                  <p:childTnLst>
                                    <p:set>
                                      <p:cBhvr>
                                        <p:cTn id="28" dur="1" fill="hold">
                                          <p:stCondLst>
                                            <p:cond delay="0"/>
                                          </p:stCondLst>
                                        </p:cTn>
                                        <p:tgtEl>
                                          <p:spTgt spid="42"/>
                                        </p:tgtEl>
                                        <p:attrNameLst>
                                          <p:attrName>style.visibility</p:attrName>
                                        </p:attrNameLst>
                                      </p:cBhvr>
                                      <p:to>
                                        <p:strVal val="visible"/>
                                      </p:to>
                                    </p:set>
                                    <p:anim calcmode="lin" valueType="num">
                                      <p:cBhvr>
                                        <p:cTn id="29" dur="500" fill="hold"/>
                                        <p:tgtEl>
                                          <p:spTgt spid="42"/>
                                        </p:tgtEl>
                                        <p:attrNameLst>
                                          <p:attrName>ppt_w</p:attrName>
                                        </p:attrNameLst>
                                      </p:cBhvr>
                                      <p:tavLst>
                                        <p:tav tm="0">
                                          <p:val>
                                            <p:fltVal val="0"/>
                                          </p:val>
                                        </p:tav>
                                        <p:tav tm="100000">
                                          <p:val>
                                            <p:strVal val="#ppt_w"/>
                                          </p:val>
                                        </p:tav>
                                      </p:tavLst>
                                    </p:anim>
                                    <p:anim calcmode="lin" valueType="num">
                                      <p:cBhvr>
                                        <p:cTn id="30" dur="500" fill="hold"/>
                                        <p:tgtEl>
                                          <p:spTgt spid="42"/>
                                        </p:tgtEl>
                                        <p:attrNameLst>
                                          <p:attrName>ppt_h</p:attrName>
                                        </p:attrNameLst>
                                      </p:cBhvr>
                                      <p:tavLst>
                                        <p:tav tm="0">
                                          <p:val>
                                            <p:fltVal val="0"/>
                                          </p:val>
                                        </p:tav>
                                        <p:tav tm="100000">
                                          <p:val>
                                            <p:strVal val="#ppt_h"/>
                                          </p:val>
                                        </p:tav>
                                      </p:tavLst>
                                    </p:anim>
                                    <p:animEffect transition="in" filter="fade">
                                      <p:cBhvr>
                                        <p:cTn id="31" dur="500"/>
                                        <p:tgtEl>
                                          <p:spTgt spid="42"/>
                                        </p:tgtEl>
                                      </p:cBhvr>
                                    </p:animEffect>
                                  </p:childTnLst>
                                </p:cTn>
                              </p:par>
                              <p:par>
                                <p:cTn id="32" presetID="53" presetClass="entr" presetSubtype="16" fill="hold" grpId="0" nodeType="withEffect">
                                  <p:stCondLst>
                                    <p:cond delay="500"/>
                                  </p:stCondLst>
                                  <p:childTnLst>
                                    <p:set>
                                      <p:cBhvr>
                                        <p:cTn id="33" dur="1" fill="hold">
                                          <p:stCondLst>
                                            <p:cond delay="0"/>
                                          </p:stCondLst>
                                        </p:cTn>
                                        <p:tgtEl>
                                          <p:spTgt spid="43"/>
                                        </p:tgtEl>
                                        <p:attrNameLst>
                                          <p:attrName>style.visibility</p:attrName>
                                        </p:attrNameLst>
                                      </p:cBhvr>
                                      <p:to>
                                        <p:strVal val="visible"/>
                                      </p:to>
                                    </p:set>
                                    <p:anim calcmode="lin" valueType="num">
                                      <p:cBhvr>
                                        <p:cTn id="34" dur="500" fill="hold"/>
                                        <p:tgtEl>
                                          <p:spTgt spid="43"/>
                                        </p:tgtEl>
                                        <p:attrNameLst>
                                          <p:attrName>ppt_w</p:attrName>
                                        </p:attrNameLst>
                                      </p:cBhvr>
                                      <p:tavLst>
                                        <p:tav tm="0">
                                          <p:val>
                                            <p:fltVal val="0"/>
                                          </p:val>
                                        </p:tav>
                                        <p:tav tm="100000">
                                          <p:val>
                                            <p:strVal val="#ppt_w"/>
                                          </p:val>
                                        </p:tav>
                                      </p:tavLst>
                                    </p:anim>
                                    <p:anim calcmode="lin" valueType="num">
                                      <p:cBhvr>
                                        <p:cTn id="35" dur="500" fill="hold"/>
                                        <p:tgtEl>
                                          <p:spTgt spid="43"/>
                                        </p:tgtEl>
                                        <p:attrNameLst>
                                          <p:attrName>ppt_h</p:attrName>
                                        </p:attrNameLst>
                                      </p:cBhvr>
                                      <p:tavLst>
                                        <p:tav tm="0">
                                          <p:val>
                                            <p:fltVal val="0"/>
                                          </p:val>
                                        </p:tav>
                                        <p:tav tm="100000">
                                          <p:val>
                                            <p:strVal val="#ppt_h"/>
                                          </p:val>
                                        </p:tav>
                                      </p:tavLst>
                                    </p:anim>
                                    <p:animEffect transition="in" filter="fade">
                                      <p:cBhvr>
                                        <p:cTn id="36" dur="500"/>
                                        <p:tgtEl>
                                          <p:spTgt spid="43"/>
                                        </p:tgtEl>
                                      </p:cBhvr>
                                    </p:animEffect>
                                  </p:childTnLst>
                                </p:cTn>
                              </p:par>
                            </p:childTnLst>
                          </p:cTn>
                        </p:par>
                        <p:par>
                          <p:cTn id="37" fill="hold">
                            <p:stCondLst>
                              <p:cond delay="2750"/>
                            </p:stCondLst>
                            <p:childTnLst>
                              <p:par>
                                <p:cTn id="38" presetID="22" presetClass="entr" presetSubtype="8" fill="hold" grpId="0"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left)">
                                      <p:cBhvr>
                                        <p:cTn id="40" dur="300"/>
                                        <p:tgtEl>
                                          <p:spTgt spid="48"/>
                                        </p:tgtEl>
                                      </p:cBhvr>
                                    </p:animEffect>
                                  </p:childTnLst>
                                </p:cTn>
                              </p:par>
                            </p:childTnLst>
                          </p:cTn>
                        </p:par>
                        <p:par>
                          <p:cTn id="41" fill="hold">
                            <p:stCondLst>
                              <p:cond delay="3050"/>
                            </p:stCondLst>
                            <p:childTnLst>
                              <p:par>
                                <p:cTn id="42" presetID="22" presetClass="entr" presetSubtype="8" fill="hold" grpId="0" nodeType="after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300"/>
                                        <p:tgtEl>
                                          <p:spTgt spid="3"/>
                                        </p:tgtEl>
                                      </p:cBhvr>
                                    </p:animEffect>
                                  </p:childTnLst>
                                </p:cTn>
                              </p:par>
                            </p:childTnLst>
                          </p:cTn>
                        </p:par>
                        <p:par>
                          <p:cTn id="45" fill="hold">
                            <p:stCondLst>
                              <p:cond delay="3350"/>
                            </p:stCondLst>
                            <p:childTnLst>
                              <p:par>
                                <p:cTn id="46" presetID="22" presetClass="entr" presetSubtype="8" fill="hold" grpId="0"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300"/>
                                        <p:tgtEl>
                                          <p:spTgt spid="4"/>
                                        </p:tgtEl>
                                      </p:cBhvr>
                                    </p:animEffect>
                                  </p:childTnLst>
                                </p:cTn>
                              </p:par>
                            </p:childTnLst>
                          </p:cTn>
                        </p:par>
                        <p:par>
                          <p:cTn id="49" fill="hold">
                            <p:stCondLst>
                              <p:cond delay="3650"/>
                            </p:stCondLst>
                            <p:childTnLst>
                              <p:par>
                                <p:cTn id="50" presetID="22" presetClass="entr" presetSubtype="8"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left)">
                                      <p:cBhvr>
                                        <p:cTn id="52" dur="3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P spid="41" grpId="0" animBg="1"/>
      <p:bldP spid="42" grpId="0" animBg="1"/>
      <p:bldP spid="43" grpId="0" animBg="1"/>
      <p:bldP spid="48" grpId="0"/>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3" y="1108968"/>
            <a:ext cx="2012649" cy="384260"/>
          </a:xfrm>
          <a:prstGeom prst="rect">
            <a:avLst/>
          </a:prstGeom>
          <a:noFill/>
        </p:spPr>
        <p:txBody>
          <a:bodyPr wrap="square" lIns="0" tIns="48000" rIns="0" bIns="48000" rtlCol="0">
            <a:spAutoFit/>
          </a:bodyPr>
          <a:lstStyle/>
          <a:p>
            <a:pPr algn="ctr"/>
            <a:r>
              <a:rPr lang="en-US" altLang="zh-CN"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1.2 Related works</a:t>
            </a:r>
            <a:endParaRPr lang="zh-CN" altLang="en-US"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39" name="矩形 38"/>
          <p:cNvSpPr/>
          <p:nvPr/>
        </p:nvSpPr>
        <p:spPr>
          <a:xfrm rot="16200000">
            <a:off x="867259" y="3100045"/>
            <a:ext cx="888322" cy="1989969"/>
          </a:xfrm>
          <a:prstGeom prst="rect">
            <a:avLst/>
          </a:prstGeom>
          <a:solidFill>
            <a:srgbClr val="8DAE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2400" spc="300"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Related work</a:t>
            </a:r>
            <a:endParaRPr lang="zh-CN" altLang="en-US" sz="2400" spc="300"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0" name="左大括号 39"/>
          <p:cNvSpPr/>
          <p:nvPr/>
        </p:nvSpPr>
        <p:spPr>
          <a:xfrm>
            <a:off x="2393518" y="2154532"/>
            <a:ext cx="180000" cy="3922496"/>
          </a:xfrm>
          <a:prstGeom prst="leftBrace">
            <a:avLst>
              <a:gd name="adj1" fmla="val 17131"/>
              <a:gd name="adj2" fmla="val 50000"/>
            </a:avLst>
          </a:prstGeom>
          <a:ln>
            <a:solidFill>
              <a:srgbClr val="0836B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1" name="矩形 40"/>
          <p:cNvSpPr/>
          <p:nvPr/>
        </p:nvSpPr>
        <p:spPr>
          <a:xfrm>
            <a:off x="2690302" y="2154532"/>
            <a:ext cx="2182670" cy="504000"/>
          </a:xfrm>
          <a:prstGeom prst="rect">
            <a:avLst/>
          </a:prstGeom>
          <a:solidFill>
            <a:srgbClr val="283848"/>
          </a:solidFill>
          <a:ln>
            <a:solidFill>
              <a:srgbClr val="283848"/>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2000" spc="300"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Before 2003</a:t>
            </a:r>
            <a:endParaRPr lang="zh-CN" altLang="en-US" sz="2000" spc="300"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2" name="矩形 41"/>
          <p:cNvSpPr/>
          <p:nvPr/>
        </p:nvSpPr>
        <p:spPr>
          <a:xfrm>
            <a:off x="2690300" y="3827780"/>
            <a:ext cx="2182669" cy="504000"/>
          </a:xfrm>
          <a:prstGeom prst="rect">
            <a:avLst/>
          </a:prstGeom>
          <a:solidFill>
            <a:srgbClr val="283848"/>
          </a:solidFill>
          <a:ln>
            <a:solidFill>
              <a:srgbClr val="283848"/>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2000" spc="300"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2004~2015</a:t>
            </a:r>
            <a:endParaRPr lang="zh-CN" altLang="en-US" sz="2000" spc="300"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3" name="矩形 42"/>
          <p:cNvSpPr/>
          <p:nvPr/>
        </p:nvSpPr>
        <p:spPr>
          <a:xfrm>
            <a:off x="2690300" y="5501028"/>
            <a:ext cx="2221330" cy="504000"/>
          </a:xfrm>
          <a:prstGeom prst="rect">
            <a:avLst/>
          </a:prstGeom>
          <a:solidFill>
            <a:srgbClr val="283848"/>
          </a:solidFill>
          <a:ln>
            <a:solidFill>
              <a:srgbClr val="283848"/>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2000" spc="300"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Recent Years</a:t>
            </a:r>
            <a:endParaRPr lang="zh-CN" altLang="en-US" sz="2000" spc="300"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4" name="左大括号 43"/>
          <p:cNvSpPr/>
          <p:nvPr/>
        </p:nvSpPr>
        <p:spPr>
          <a:xfrm>
            <a:off x="4911630" y="3487130"/>
            <a:ext cx="180000" cy="1257300"/>
          </a:xfrm>
          <a:prstGeom prst="leftBrace">
            <a:avLst>
              <a:gd name="adj1" fmla="val 17131"/>
              <a:gd name="adj2" fmla="val 50000"/>
            </a:avLst>
          </a:prstGeom>
          <a:ln>
            <a:solidFill>
              <a:srgbClr val="0836B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5" name="左大括号 44"/>
          <p:cNvSpPr/>
          <p:nvPr/>
        </p:nvSpPr>
        <p:spPr>
          <a:xfrm>
            <a:off x="4911630" y="1813882"/>
            <a:ext cx="180000" cy="1257300"/>
          </a:xfrm>
          <a:prstGeom prst="leftBrace">
            <a:avLst>
              <a:gd name="adj1" fmla="val 17131"/>
              <a:gd name="adj2" fmla="val 50000"/>
            </a:avLst>
          </a:prstGeom>
          <a:ln>
            <a:solidFill>
              <a:srgbClr val="0836B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6" name="左大括号 45"/>
          <p:cNvSpPr/>
          <p:nvPr/>
        </p:nvSpPr>
        <p:spPr>
          <a:xfrm>
            <a:off x="4917850" y="5160378"/>
            <a:ext cx="180000" cy="1257300"/>
          </a:xfrm>
          <a:prstGeom prst="leftBrace">
            <a:avLst>
              <a:gd name="adj1" fmla="val 17131"/>
              <a:gd name="adj2" fmla="val 50000"/>
            </a:avLst>
          </a:prstGeom>
          <a:ln>
            <a:solidFill>
              <a:srgbClr val="0836B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7" name="矩形 46"/>
          <p:cNvSpPr/>
          <p:nvPr/>
        </p:nvSpPr>
        <p:spPr>
          <a:xfrm>
            <a:off x="5265859" y="3631539"/>
            <a:ext cx="5828305" cy="923330"/>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MV Boli" panose="02000500030200090000" pitchFamily="2" charset="0"/>
                <a:ea typeface="字魂105号-简雅黑" panose="00000500000000000000"/>
                <a:cs typeface="MV Boli" panose="02000500030200090000" pitchFamily="2" charset="0"/>
              </a:rPr>
              <a:t>MLE + KS table (Introduced); </a:t>
            </a:r>
            <a:endParaRPr lang="zh-CN" altLang="en-US" dirty="0">
              <a:latin typeface="MV Boli" panose="02000500030200090000" pitchFamily="2" charset="0"/>
              <a:ea typeface="字魂105号-简雅黑" panose="00000500000000000000"/>
              <a:cs typeface="MV Boli" panose="02000500030200090000" pitchFamily="2" charset="0"/>
            </a:endParaRPr>
          </a:p>
          <a:p>
            <a:pPr marL="285750" indent="-285750">
              <a:buFont typeface="Wingdings" panose="05000000000000000000" pitchFamily="2" charset="2"/>
              <a:buChar char="l"/>
            </a:pPr>
            <a:r>
              <a:rPr lang="en-US" altLang="zh-CN" dirty="0">
                <a:latin typeface="MV Boli" panose="02000500030200090000" pitchFamily="2" charset="0"/>
                <a:ea typeface="字魂105号-简雅黑" panose="00000500000000000000"/>
                <a:cs typeface="MV Boli" panose="02000500030200090000" pitchFamily="2" charset="0"/>
              </a:rPr>
              <a:t>MLE + Truncate + KS (hot);</a:t>
            </a:r>
          </a:p>
          <a:p>
            <a:pPr marL="285750" indent="-285750">
              <a:buFont typeface="Wingdings" panose="05000000000000000000" pitchFamily="2" charset="2"/>
              <a:buChar char="l"/>
            </a:pPr>
            <a:r>
              <a:rPr lang="en-US" altLang="zh-CN" dirty="0">
                <a:latin typeface="MV Boli" panose="02000500030200090000" pitchFamily="2" charset="0"/>
                <a:ea typeface="字魂105号-简雅黑" panose="00000500000000000000"/>
                <a:cs typeface="MV Boli" panose="02000500030200090000" pitchFamily="2" charset="0"/>
                <a:sym typeface="字魂105号-简雅黑" panose="00000500000000000000" pitchFamily="2" charset="-122"/>
              </a:rPr>
              <a:t>Derivatives</a:t>
            </a:r>
            <a:endParaRPr lang="zh-CN" altLang="en-US" dirty="0">
              <a:latin typeface="MV Boli" panose="02000500030200090000" pitchFamily="2" charset="0"/>
              <a:ea typeface="字魂105号-简雅黑" panose="00000500000000000000"/>
              <a:cs typeface="MV Boli" panose="02000500030200090000" pitchFamily="2" charset="0"/>
              <a:sym typeface="字魂105号-简雅黑" panose="00000500000000000000" pitchFamily="2" charset="-122"/>
            </a:endParaRPr>
          </a:p>
        </p:txBody>
      </p:sp>
      <p:sp>
        <p:nvSpPr>
          <p:cNvPr id="32" name="矩形 31"/>
          <p:cNvSpPr/>
          <p:nvPr/>
        </p:nvSpPr>
        <p:spPr>
          <a:xfrm>
            <a:off x="5278799" y="1817078"/>
            <a:ext cx="6527536" cy="1200329"/>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MV Boli" panose="02000500030200090000" pitchFamily="2" charset="0"/>
                <a:cs typeface="MV Boli" panose="02000500030200090000" pitchFamily="2" charset="0"/>
              </a:rPr>
              <a:t>Linear fitting to logarithmically binned histograms</a:t>
            </a:r>
            <a:r>
              <a:rPr lang="zh-CN" altLang="en-US" dirty="0">
                <a:latin typeface="MV Boli" panose="02000500030200090000" pitchFamily="2" charset="0"/>
                <a:cs typeface="MV Boli" panose="02000500030200090000" pitchFamily="2" charset="0"/>
              </a:rPr>
              <a:t>；</a:t>
            </a:r>
            <a:endParaRPr lang="en-US" altLang="zh-CN" sz="1400" dirty="0">
              <a:latin typeface="MV Boli" panose="02000500030200090000" pitchFamily="2" charset="0"/>
              <a:cs typeface="MV Boli" panose="02000500030200090000" pitchFamily="2" charset="0"/>
            </a:endParaRPr>
          </a:p>
          <a:p>
            <a:pPr marL="285750" indent="-285750">
              <a:buFont typeface="Wingdings" panose="05000000000000000000" pitchFamily="2" charset="2"/>
              <a:buChar char="l"/>
            </a:pPr>
            <a:r>
              <a:rPr lang="en-US" altLang="zh-CN" dirty="0">
                <a:latin typeface="MV Boli" panose="02000500030200090000" pitchFamily="2" charset="0"/>
                <a:cs typeface="MV Boli" panose="02000500030200090000" pitchFamily="2" charset="0"/>
              </a:rPr>
              <a:t>Direct linear fit of the X-log plot of the full raw histogram of the data;</a:t>
            </a:r>
          </a:p>
          <a:p>
            <a:pPr marL="285750" indent="-285750">
              <a:buFont typeface="Wingdings" panose="05000000000000000000" pitchFamily="2" charset="2"/>
              <a:buChar char="l"/>
            </a:pPr>
            <a:r>
              <a:rPr lang="en-US" altLang="zh-CN" dirty="0">
                <a:latin typeface="MV Boli" panose="02000500030200090000" pitchFamily="2" charset="0"/>
                <a:cs typeface="MV Boli" panose="02000500030200090000" pitchFamily="2" charset="0"/>
              </a:rPr>
              <a:t>Initial 5 points of the X-log plot of the raw histogram;</a:t>
            </a:r>
            <a:endParaRPr lang="zh-CN" altLang="en-US" sz="1400" dirty="0">
              <a:latin typeface="MV Boli" panose="02000500030200090000" pitchFamily="2" charset="0"/>
              <a:cs typeface="MV Boli" panose="02000500030200090000" pitchFamily="2" charset="0"/>
            </a:endParaRPr>
          </a:p>
        </p:txBody>
      </p:sp>
      <p:sp>
        <p:nvSpPr>
          <p:cNvPr id="36" name="矩形 35"/>
          <p:cNvSpPr/>
          <p:nvPr/>
        </p:nvSpPr>
        <p:spPr>
          <a:xfrm>
            <a:off x="5309699" y="5543431"/>
            <a:ext cx="6216451" cy="646331"/>
          </a:xfrm>
          <a:prstGeom prst="rect">
            <a:avLst/>
          </a:prstGeom>
        </p:spPr>
        <p:txBody>
          <a:bodyPr wrap="square">
            <a:spAutoFit/>
          </a:bodyPr>
          <a:lstStyle/>
          <a:p>
            <a:r>
              <a:rPr lang="en-US" altLang="zh-CN" dirty="0">
                <a:latin typeface="MV Boli" panose="02000500030200090000" pitchFamily="2" charset="0"/>
                <a:ea typeface="宋体" panose="02010600030101010101" pitchFamily="2" charset="-122"/>
                <a:cs typeface="MV Boli" panose="02000500030200090000" pitchFamily="2" charset="0"/>
              </a:rPr>
              <a:t>Graph Theory: Edge Adding, Edge Deleting, None-Balanced Theory,</a:t>
            </a:r>
            <a:r>
              <a:rPr lang="zh-CN" altLang="en-US" dirty="0">
                <a:latin typeface="MV Boli" panose="02000500030200090000" pitchFamily="2" charset="0"/>
                <a:ea typeface="宋体" panose="02010600030101010101" pitchFamily="2" charset="-122"/>
                <a:cs typeface="MV Boli" panose="02000500030200090000" pitchFamily="2" charset="0"/>
              </a:rPr>
              <a:t> </a:t>
            </a:r>
            <a:r>
              <a:rPr lang="en-US" altLang="zh-CN" dirty="0">
                <a:latin typeface="MV Boli" panose="02000500030200090000" pitchFamily="2" charset="0"/>
                <a:ea typeface="宋体" panose="02010600030101010101" pitchFamily="2" charset="-122"/>
                <a:cs typeface="MV Boli" panose="02000500030200090000" pitchFamily="2" charset="0"/>
              </a:rPr>
              <a:t>etc.</a:t>
            </a:r>
            <a:endParaRPr lang="zh-CN" altLang="en-US" sz="1400" dirty="0">
              <a:solidFill>
                <a:schemeClr val="tx1">
                  <a:lumMod val="65000"/>
                  <a:lumOff val="35000"/>
                </a:schemeClr>
              </a:solidFill>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endParaRPr>
          </a:p>
        </p:txBody>
      </p:sp>
      <p:sp>
        <p:nvSpPr>
          <p:cNvPr id="14" name="矩形 4">
            <a:extLst>
              <a:ext uri="{FF2B5EF4-FFF2-40B4-BE49-F238E27FC236}">
                <a16:creationId xmlns:a16="http://schemas.microsoft.com/office/drawing/2014/main" id="{F76C8653-9C79-F74F-3380-2F9DAB604A87}"/>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5" name="直接连接符 14">
            <a:extLst>
              <a:ext uri="{FF2B5EF4-FFF2-40B4-BE49-F238E27FC236}">
                <a16:creationId xmlns:a16="http://schemas.microsoft.com/office/drawing/2014/main" id="{9E84AA77-C94F-BEC6-9B39-B52853951CBC}"/>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12D4B680-0B42-122B-EA87-B5AEBEA05210}"/>
              </a:ext>
            </a:extLst>
          </p:cNvPr>
          <p:cNvSpPr/>
          <p:nvPr/>
        </p:nvSpPr>
        <p:spPr>
          <a:xfrm>
            <a:off x="3231850" y="0"/>
            <a:ext cx="1666001" cy="792000"/>
          </a:xfrm>
          <a:prstGeom prst="rect">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7" name="直接连接符 16">
            <a:extLst>
              <a:ext uri="{FF2B5EF4-FFF2-40B4-BE49-F238E27FC236}">
                <a16:creationId xmlns:a16="http://schemas.microsoft.com/office/drawing/2014/main" id="{E8C22293-FC05-3497-8F1D-F95FE9AF1108}"/>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Box 6">
            <a:extLst>
              <a:ext uri="{FF2B5EF4-FFF2-40B4-BE49-F238E27FC236}">
                <a16:creationId xmlns:a16="http://schemas.microsoft.com/office/drawing/2014/main" id="{B8E689CA-4B0F-5F71-1174-8B284CAC1701}"/>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en-US" altLang="zh-CN"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Introduction</a:t>
            </a:r>
            <a:endParaRPr lang="zh-CN" altLang="en-US"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9" name="TextBox 7">
            <a:extLst>
              <a:ext uri="{FF2B5EF4-FFF2-40B4-BE49-F238E27FC236}">
                <a16:creationId xmlns:a16="http://schemas.microsoft.com/office/drawing/2014/main" id="{AE4FC5D0-07CE-7A95-EBEC-532CD2211309}"/>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Process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0" name="TextBox 9">
            <a:extLst>
              <a:ext uri="{FF2B5EF4-FFF2-40B4-BE49-F238E27FC236}">
                <a16:creationId xmlns:a16="http://schemas.microsoft.com/office/drawing/2014/main" id="{7530B881-C5C5-4B2E-BDA8-9961A56E71F3}"/>
              </a:ext>
            </a:extLst>
          </p:cNvPr>
          <p:cNvSpPr txBox="1"/>
          <p:nvPr/>
        </p:nvSpPr>
        <p:spPr>
          <a:xfrm>
            <a:off x="67785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Difficulties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1" name="TextBox 10">
            <a:extLst>
              <a:ext uri="{FF2B5EF4-FFF2-40B4-BE49-F238E27FC236}">
                <a16:creationId xmlns:a16="http://schemas.microsoft.com/office/drawing/2014/main" id="{566A03C8-FC93-2EC2-C65F-EEE0E422C0B9}"/>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Prospective</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33" name="TextBox 11">
            <a:extLst>
              <a:ext uri="{FF2B5EF4-FFF2-40B4-BE49-F238E27FC236}">
                <a16:creationId xmlns:a16="http://schemas.microsoft.com/office/drawing/2014/main" id="{BF120527-CF52-54E0-44A8-1CA883B53B75}"/>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References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49" name="直接连接符 48">
            <a:extLst>
              <a:ext uri="{FF2B5EF4-FFF2-40B4-BE49-F238E27FC236}">
                <a16:creationId xmlns:a16="http://schemas.microsoft.com/office/drawing/2014/main" id="{90A45FEF-964C-6403-4CCD-4D289D214351}"/>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0" name="图片 49">
            <a:extLst>
              <a:ext uri="{FF2B5EF4-FFF2-40B4-BE49-F238E27FC236}">
                <a16:creationId xmlns:a16="http://schemas.microsoft.com/office/drawing/2014/main" id="{D0622F87-1C40-E40B-4852-50EFEA54F398}"/>
              </a:ext>
            </a:extLst>
          </p:cNvPr>
          <p:cNvPicPr>
            <a:picLocks noChangeAspect="1"/>
          </p:cNvPicPr>
          <p:nvPr/>
        </p:nvPicPr>
        <p:blipFill rotWithShape="1">
          <a:blip r:embed="rId3" cstate="print">
            <a:duotone>
              <a:prstClr val="black"/>
              <a:schemeClr val="accent6">
                <a:lumMod val="75000"/>
                <a:tint val="45000"/>
                <a:satMod val="400000"/>
              </a:schemeClr>
            </a:duotone>
            <a:extLst>
              <a:ext uri="{28A0092B-C50C-407E-A947-70E740481C1C}">
                <a14:useLocalDpi xmlns:a14="http://schemas.microsoft.com/office/drawing/2010/main" val="0"/>
              </a:ext>
            </a:extLst>
          </a:blip>
          <a:srcRect l="18895" t="31123" r="16221" b="20215"/>
          <a:stretch/>
        </p:blipFill>
        <p:spPr>
          <a:xfrm>
            <a:off x="1027620" y="103954"/>
            <a:ext cx="909539" cy="584091"/>
          </a:xfrm>
          <a:prstGeom prst="rect">
            <a:avLst/>
          </a:prstGeom>
        </p:spPr>
      </p:pic>
    </p:spTree>
    <p:extLst>
      <p:ext uri="{BB962C8B-B14F-4D97-AF65-F5344CB8AC3E}">
        <p14:creationId xmlns:p14="http://schemas.microsoft.com/office/powerpoint/2010/main" val="16757071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16" presetClass="entr" presetSubtype="26" fill="hold" grpId="0"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barn(inHorizontal)">
                                      <p:cBhvr>
                                        <p:cTn id="14" dur="500"/>
                                        <p:tgtEl>
                                          <p:spTgt spid="39"/>
                                        </p:tgtEl>
                                      </p:cBhvr>
                                    </p:animEffect>
                                  </p:childTnLst>
                                </p:cTn>
                              </p:par>
                            </p:childTnLst>
                          </p:cTn>
                        </p:par>
                        <p:par>
                          <p:cTn id="15" fill="hold">
                            <p:stCondLst>
                              <p:cond delay="1000"/>
                            </p:stCondLst>
                            <p:childTnLst>
                              <p:par>
                                <p:cTn id="16" presetID="16" presetClass="entr" presetSubtype="42" fill="hold" grpId="0" nodeType="after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barn(outHorizontal)">
                                      <p:cBhvr>
                                        <p:cTn id="18" dur="500"/>
                                        <p:tgtEl>
                                          <p:spTgt spid="40"/>
                                        </p:tgtEl>
                                      </p:cBhvr>
                                    </p:animEffect>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additive="base">
                                        <p:cTn id="22" dur="500" fill="hold"/>
                                        <p:tgtEl>
                                          <p:spTgt spid="41"/>
                                        </p:tgtEl>
                                        <p:attrNameLst>
                                          <p:attrName>ppt_x</p:attrName>
                                        </p:attrNameLst>
                                      </p:cBhvr>
                                      <p:tavLst>
                                        <p:tav tm="0">
                                          <p:val>
                                            <p:strVal val="1+#ppt_w/2"/>
                                          </p:val>
                                        </p:tav>
                                        <p:tav tm="100000">
                                          <p:val>
                                            <p:strVal val="#ppt_x"/>
                                          </p:val>
                                        </p:tav>
                                      </p:tavLst>
                                    </p:anim>
                                    <p:anim calcmode="lin" valueType="num">
                                      <p:cBhvr additive="base">
                                        <p:cTn id="23" dur="500" fill="hold"/>
                                        <p:tgtEl>
                                          <p:spTgt spid="4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1+#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additive="base">
                                        <p:cTn id="32" dur="500" fill="hold"/>
                                        <p:tgtEl>
                                          <p:spTgt spid="43"/>
                                        </p:tgtEl>
                                        <p:attrNameLst>
                                          <p:attrName>ppt_x</p:attrName>
                                        </p:attrNameLst>
                                      </p:cBhvr>
                                      <p:tavLst>
                                        <p:tav tm="0">
                                          <p:val>
                                            <p:strVal val="1+#ppt_w/2"/>
                                          </p:val>
                                        </p:tav>
                                        <p:tav tm="100000">
                                          <p:val>
                                            <p:strVal val="#ppt_x"/>
                                          </p:val>
                                        </p:tav>
                                      </p:tavLst>
                                    </p:anim>
                                    <p:anim calcmode="lin" valueType="num">
                                      <p:cBhvr additive="base">
                                        <p:cTn id="33" dur="500" fill="hold"/>
                                        <p:tgtEl>
                                          <p:spTgt spid="43"/>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6" presetClass="entr" presetSubtype="42" fill="hold" grpId="0" nodeType="after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arn(outHorizontal)">
                                      <p:cBhvr>
                                        <p:cTn id="37" dur="500"/>
                                        <p:tgtEl>
                                          <p:spTgt spid="45"/>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wipe(left)">
                                      <p:cBhvr>
                                        <p:cTn id="41" dur="500"/>
                                        <p:tgtEl>
                                          <p:spTgt spid="47"/>
                                        </p:tgtEl>
                                      </p:cBhvr>
                                    </p:animEffect>
                                  </p:childTnLst>
                                </p:cTn>
                              </p:par>
                            </p:childTnLst>
                          </p:cTn>
                        </p:par>
                        <p:par>
                          <p:cTn id="42" fill="hold">
                            <p:stCondLst>
                              <p:cond delay="4000"/>
                            </p:stCondLst>
                            <p:childTnLst>
                              <p:par>
                                <p:cTn id="43" presetID="16" presetClass="entr" presetSubtype="42"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barn(outHorizontal)">
                                      <p:cBhvr>
                                        <p:cTn id="45" dur="500"/>
                                        <p:tgtEl>
                                          <p:spTgt spid="44"/>
                                        </p:tgtEl>
                                      </p:cBhvr>
                                    </p:animEffect>
                                  </p:childTnLst>
                                </p:cTn>
                              </p:par>
                            </p:childTnLst>
                          </p:cTn>
                        </p:par>
                        <p:par>
                          <p:cTn id="46" fill="hold">
                            <p:stCondLst>
                              <p:cond delay="4500"/>
                            </p:stCondLst>
                            <p:childTnLst>
                              <p:par>
                                <p:cTn id="47" presetID="16" presetClass="entr" presetSubtype="42" fill="hold" grpId="0" nodeType="after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barn(outHorizontal)">
                                      <p:cBhvr>
                                        <p:cTn id="49" dur="500"/>
                                        <p:tgtEl>
                                          <p:spTgt spid="46"/>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childTnLst>
                          </p:cTn>
                        </p:par>
                        <p:par>
                          <p:cTn id="54" fill="hold">
                            <p:stCondLst>
                              <p:cond delay="5500"/>
                            </p:stCondLst>
                            <p:childTnLst>
                              <p:par>
                                <p:cTn id="55" presetID="22" presetClass="entr" presetSubtype="8" fill="hold" grpId="0" nodeType="after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left)">
                                      <p:cBhvr>
                                        <p:cTn id="57" dur="500"/>
                                        <p:tgtEl>
                                          <p:spTgt spid="36"/>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animEffect transition="in" filter="fade">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9" grpId="0" animBg="1"/>
      <p:bldP spid="40" grpId="0" animBg="1"/>
      <p:bldP spid="41" grpId="0" animBg="1"/>
      <p:bldP spid="42" grpId="0" animBg="1"/>
      <p:bldP spid="43" grpId="0" animBg="1"/>
      <p:bldP spid="44" grpId="0" animBg="1"/>
      <p:bldP spid="45" grpId="0" animBg="1"/>
      <p:bldP spid="46" grpId="0" animBg="1"/>
      <p:bldP spid="47" grpId="0"/>
      <p:bldP spid="32" grpId="0"/>
      <p:bldP spid="36"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2159108" cy="384260"/>
          </a:xfrm>
          <a:prstGeom prst="rect">
            <a:avLst/>
          </a:prstGeom>
          <a:noFill/>
        </p:spPr>
        <p:txBody>
          <a:bodyPr wrap="square" lIns="0" tIns="48000" rIns="0" bIns="48000" rtlCol="0">
            <a:spAutoFit/>
          </a:bodyPr>
          <a:lstStyle/>
          <a:p>
            <a:pPr algn="ctr"/>
            <a:r>
              <a:rPr lang="en-US" altLang="zh-CN"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1.3 Main Work</a:t>
            </a:r>
            <a:endParaRPr lang="zh-CN" altLang="en-US"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grpSp>
        <p:nvGrpSpPr>
          <p:cNvPr id="15" name="组合 14"/>
          <p:cNvGrpSpPr/>
          <p:nvPr/>
        </p:nvGrpSpPr>
        <p:grpSpPr>
          <a:xfrm rot="5400000">
            <a:off x="1169962" y="1592693"/>
            <a:ext cx="2430942" cy="4770866"/>
            <a:chOff x="5287963" y="2346952"/>
            <a:chExt cx="1611313" cy="3162300"/>
          </a:xfrm>
        </p:grpSpPr>
        <p:grpSp>
          <p:nvGrpSpPr>
            <p:cNvPr id="16" name="组合 15"/>
            <p:cNvGrpSpPr/>
            <p:nvPr/>
          </p:nvGrpSpPr>
          <p:grpSpPr>
            <a:xfrm>
              <a:off x="5287963" y="2346952"/>
              <a:ext cx="1611313" cy="1192212"/>
              <a:chOff x="5287963" y="1844676"/>
              <a:chExt cx="1611313" cy="1192212"/>
            </a:xfrm>
          </p:grpSpPr>
          <p:sp>
            <p:nvSpPr>
              <p:cNvPr id="44" name="Line 9"/>
              <p:cNvSpPr>
                <a:spLocks noChangeShapeType="1"/>
              </p:cNvSpPr>
              <p:nvPr/>
            </p:nvSpPr>
            <p:spPr bwMode="auto">
              <a:xfrm flipV="1">
                <a:off x="6091238" y="1844676"/>
                <a:ext cx="0" cy="239713"/>
              </a:xfrm>
              <a:prstGeom prst="line">
                <a:avLst/>
              </a:prstGeom>
              <a:noFill/>
              <a:ln w="46038" cap="rnd">
                <a:solidFill>
                  <a:srgbClr val="8DAE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5" name="Line 10"/>
              <p:cNvSpPr>
                <a:spLocks noChangeShapeType="1"/>
              </p:cNvSpPr>
              <p:nvPr/>
            </p:nvSpPr>
            <p:spPr bwMode="auto">
              <a:xfrm flipV="1">
                <a:off x="6370638" y="1949451"/>
                <a:ext cx="122238" cy="209550"/>
              </a:xfrm>
              <a:prstGeom prst="line">
                <a:avLst/>
              </a:prstGeom>
              <a:noFill/>
              <a:ln w="46038" cap="rnd">
                <a:solidFill>
                  <a:srgbClr val="8DAE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6" name="Line 11"/>
              <p:cNvSpPr>
                <a:spLocks noChangeShapeType="1"/>
              </p:cNvSpPr>
              <p:nvPr/>
            </p:nvSpPr>
            <p:spPr bwMode="auto">
              <a:xfrm flipV="1">
                <a:off x="6573838" y="2239963"/>
                <a:ext cx="211138" cy="122238"/>
              </a:xfrm>
              <a:prstGeom prst="line">
                <a:avLst/>
              </a:prstGeom>
              <a:noFill/>
              <a:ln w="46038" cap="rnd">
                <a:solidFill>
                  <a:srgbClr val="8DAE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7" name="Line 12"/>
              <p:cNvSpPr>
                <a:spLocks noChangeShapeType="1"/>
              </p:cNvSpPr>
              <p:nvPr/>
            </p:nvSpPr>
            <p:spPr bwMode="auto">
              <a:xfrm>
                <a:off x="6646863" y="2638426"/>
                <a:ext cx="252413" cy="0"/>
              </a:xfrm>
              <a:prstGeom prst="line">
                <a:avLst/>
              </a:prstGeom>
              <a:noFill/>
              <a:ln w="46038" cap="rnd">
                <a:solidFill>
                  <a:srgbClr val="8DAE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8" name="Line 13"/>
              <p:cNvSpPr>
                <a:spLocks noChangeShapeType="1"/>
              </p:cNvSpPr>
              <p:nvPr/>
            </p:nvSpPr>
            <p:spPr bwMode="auto">
              <a:xfrm>
                <a:off x="6573838" y="2916238"/>
                <a:ext cx="211138" cy="120650"/>
              </a:xfrm>
              <a:prstGeom prst="line">
                <a:avLst/>
              </a:prstGeom>
              <a:noFill/>
              <a:ln w="46038" cap="rnd">
                <a:solidFill>
                  <a:srgbClr val="8DAE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9" name="Line 14"/>
              <p:cNvSpPr>
                <a:spLocks noChangeShapeType="1"/>
              </p:cNvSpPr>
              <p:nvPr/>
            </p:nvSpPr>
            <p:spPr bwMode="auto">
              <a:xfrm flipH="1" flipV="1">
                <a:off x="5689600" y="1949451"/>
                <a:ext cx="122238" cy="209550"/>
              </a:xfrm>
              <a:prstGeom prst="line">
                <a:avLst/>
              </a:prstGeom>
              <a:noFill/>
              <a:ln w="46038" cap="rnd">
                <a:solidFill>
                  <a:srgbClr val="8DAE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50" name="Line 15"/>
              <p:cNvSpPr>
                <a:spLocks noChangeShapeType="1"/>
              </p:cNvSpPr>
              <p:nvPr/>
            </p:nvSpPr>
            <p:spPr bwMode="auto">
              <a:xfrm flipH="1" flipV="1">
                <a:off x="5397500" y="2239963"/>
                <a:ext cx="211138" cy="122238"/>
              </a:xfrm>
              <a:prstGeom prst="line">
                <a:avLst/>
              </a:prstGeom>
              <a:noFill/>
              <a:ln w="46038" cap="rnd">
                <a:solidFill>
                  <a:srgbClr val="8DAE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51" name="Line 16"/>
              <p:cNvSpPr>
                <a:spLocks noChangeShapeType="1"/>
              </p:cNvSpPr>
              <p:nvPr/>
            </p:nvSpPr>
            <p:spPr bwMode="auto">
              <a:xfrm flipH="1">
                <a:off x="5287963" y="2638426"/>
                <a:ext cx="244475" cy="0"/>
              </a:xfrm>
              <a:prstGeom prst="line">
                <a:avLst/>
              </a:prstGeom>
              <a:noFill/>
              <a:ln w="46038" cap="rnd">
                <a:solidFill>
                  <a:srgbClr val="8DAE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52" name="Line 17"/>
              <p:cNvSpPr>
                <a:spLocks noChangeShapeType="1"/>
              </p:cNvSpPr>
              <p:nvPr/>
            </p:nvSpPr>
            <p:spPr bwMode="auto">
              <a:xfrm flipH="1">
                <a:off x="5397500" y="2916238"/>
                <a:ext cx="211138" cy="120650"/>
              </a:xfrm>
              <a:prstGeom prst="line">
                <a:avLst/>
              </a:prstGeom>
              <a:noFill/>
              <a:ln w="46038" cap="rnd">
                <a:solidFill>
                  <a:srgbClr val="8DAE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grpSp>
        <p:grpSp>
          <p:nvGrpSpPr>
            <p:cNvPr id="17" name="组合 16"/>
            <p:cNvGrpSpPr/>
            <p:nvPr/>
          </p:nvGrpSpPr>
          <p:grpSpPr>
            <a:xfrm>
              <a:off x="5686425" y="2720014"/>
              <a:ext cx="809625" cy="1139825"/>
              <a:chOff x="5686425" y="2217738"/>
              <a:chExt cx="809625" cy="1139825"/>
            </a:xfrm>
          </p:grpSpPr>
          <p:sp>
            <p:nvSpPr>
              <p:cNvPr id="37" name="Freeform 5"/>
              <p:cNvSpPr>
                <a:spLocks/>
              </p:cNvSpPr>
              <p:nvPr/>
            </p:nvSpPr>
            <p:spPr bwMode="auto">
              <a:xfrm>
                <a:off x="6091238" y="2336801"/>
                <a:ext cx="282575" cy="282575"/>
              </a:xfrm>
              <a:custGeom>
                <a:avLst/>
                <a:gdLst>
                  <a:gd name="T0" fmla="*/ 146 w 146"/>
                  <a:gd name="T1" fmla="*/ 147 h 147"/>
                  <a:gd name="T2" fmla="*/ 0 w 146"/>
                  <a:gd name="T3" fmla="*/ 0 h 147"/>
                </a:gdLst>
                <a:ahLst/>
                <a:cxnLst>
                  <a:cxn ang="0">
                    <a:pos x="T0" y="T1"/>
                  </a:cxn>
                  <a:cxn ang="0">
                    <a:pos x="T2" y="T3"/>
                  </a:cxn>
                </a:cxnLst>
                <a:rect l="0" t="0" r="r" b="b"/>
                <a:pathLst>
                  <a:path w="146" h="147">
                    <a:moveTo>
                      <a:pt x="146" y="147"/>
                    </a:moveTo>
                    <a:cubicBezTo>
                      <a:pt x="146" y="66"/>
                      <a:pt x="81" y="0"/>
                      <a:pt x="0" y="0"/>
                    </a:cubicBezTo>
                  </a:path>
                </a:pathLst>
              </a:custGeom>
              <a:noFill/>
              <a:ln w="46038" cap="rnd">
                <a:solidFill>
                  <a:srgbClr val="8DAEF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38" name="Freeform 6"/>
              <p:cNvSpPr>
                <a:spLocks/>
              </p:cNvSpPr>
              <p:nvPr/>
            </p:nvSpPr>
            <p:spPr bwMode="auto">
              <a:xfrm>
                <a:off x="6143625" y="2800351"/>
                <a:ext cx="104775" cy="422275"/>
              </a:xfrm>
              <a:custGeom>
                <a:avLst/>
                <a:gdLst>
                  <a:gd name="T0" fmla="*/ 23 w 66"/>
                  <a:gd name="T1" fmla="*/ 266 h 266"/>
                  <a:gd name="T2" fmla="*/ 0 w 66"/>
                  <a:gd name="T3" fmla="*/ 262 h 266"/>
                  <a:gd name="T4" fmla="*/ 44 w 66"/>
                  <a:gd name="T5" fmla="*/ 0 h 266"/>
                  <a:gd name="T6" fmla="*/ 66 w 66"/>
                  <a:gd name="T7" fmla="*/ 4 h 266"/>
                  <a:gd name="T8" fmla="*/ 23 w 66"/>
                  <a:gd name="T9" fmla="*/ 266 h 266"/>
                  <a:gd name="T10" fmla="*/ 23 w 66"/>
                  <a:gd name="T11" fmla="*/ 266 h 266"/>
                </a:gdLst>
                <a:ahLst/>
                <a:cxnLst>
                  <a:cxn ang="0">
                    <a:pos x="T0" y="T1"/>
                  </a:cxn>
                  <a:cxn ang="0">
                    <a:pos x="T2" y="T3"/>
                  </a:cxn>
                  <a:cxn ang="0">
                    <a:pos x="T4" y="T5"/>
                  </a:cxn>
                  <a:cxn ang="0">
                    <a:pos x="T6" y="T7"/>
                  </a:cxn>
                  <a:cxn ang="0">
                    <a:pos x="T8" y="T9"/>
                  </a:cxn>
                  <a:cxn ang="0">
                    <a:pos x="T10" y="T11"/>
                  </a:cxn>
                </a:cxnLst>
                <a:rect l="0" t="0" r="r" b="b"/>
                <a:pathLst>
                  <a:path w="66" h="266">
                    <a:moveTo>
                      <a:pt x="23" y="266"/>
                    </a:moveTo>
                    <a:lnTo>
                      <a:pt x="0" y="262"/>
                    </a:lnTo>
                    <a:lnTo>
                      <a:pt x="44" y="0"/>
                    </a:lnTo>
                    <a:lnTo>
                      <a:pt x="66" y="4"/>
                    </a:lnTo>
                    <a:lnTo>
                      <a:pt x="23" y="266"/>
                    </a:lnTo>
                    <a:lnTo>
                      <a:pt x="23" y="266"/>
                    </a:lnTo>
                    <a:close/>
                  </a:path>
                </a:pathLst>
              </a:custGeom>
              <a:solidFill>
                <a:srgbClr val="283848"/>
              </a:solidFill>
              <a:ln w="9525">
                <a:solidFill>
                  <a:srgbClr val="8DAEF7"/>
                </a:solidFill>
                <a:round/>
                <a:headEnd/>
                <a:tailEnd/>
              </a:ln>
            </p:spPr>
            <p:txBody>
              <a:bodyPr vert="horz" wrap="square" lIns="91440" tIns="45720" rIns="91440" bIns="45720" numCol="1" anchor="t" anchorCtr="0" compatLnSpc="1">
                <a:prstTxWarp prst="textNoShape">
                  <a:avLst/>
                </a:prstTxWarp>
              </a:bodyPr>
              <a:lstStyle/>
              <a:p>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39" name="Freeform 7"/>
              <p:cNvSpPr>
                <a:spLocks/>
              </p:cNvSpPr>
              <p:nvPr/>
            </p:nvSpPr>
            <p:spPr bwMode="auto">
              <a:xfrm>
                <a:off x="5932488" y="2800351"/>
                <a:ext cx="104775" cy="422275"/>
              </a:xfrm>
              <a:custGeom>
                <a:avLst/>
                <a:gdLst>
                  <a:gd name="T0" fmla="*/ 44 w 66"/>
                  <a:gd name="T1" fmla="*/ 266 h 266"/>
                  <a:gd name="T2" fmla="*/ 0 w 66"/>
                  <a:gd name="T3" fmla="*/ 4 h 266"/>
                  <a:gd name="T4" fmla="*/ 23 w 66"/>
                  <a:gd name="T5" fmla="*/ 0 h 266"/>
                  <a:gd name="T6" fmla="*/ 66 w 66"/>
                  <a:gd name="T7" fmla="*/ 262 h 266"/>
                  <a:gd name="T8" fmla="*/ 44 w 66"/>
                  <a:gd name="T9" fmla="*/ 266 h 266"/>
                  <a:gd name="T10" fmla="*/ 44 w 66"/>
                  <a:gd name="T11" fmla="*/ 266 h 266"/>
                </a:gdLst>
                <a:ahLst/>
                <a:cxnLst>
                  <a:cxn ang="0">
                    <a:pos x="T0" y="T1"/>
                  </a:cxn>
                  <a:cxn ang="0">
                    <a:pos x="T2" y="T3"/>
                  </a:cxn>
                  <a:cxn ang="0">
                    <a:pos x="T4" y="T5"/>
                  </a:cxn>
                  <a:cxn ang="0">
                    <a:pos x="T6" y="T7"/>
                  </a:cxn>
                  <a:cxn ang="0">
                    <a:pos x="T8" y="T9"/>
                  </a:cxn>
                  <a:cxn ang="0">
                    <a:pos x="T10" y="T11"/>
                  </a:cxn>
                </a:cxnLst>
                <a:rect l="0" t="0" r="r" b="b"/>
                <a:pathLst>
                  <a:path w="66" h="266">
                    <a:moveTo>
                      <a:pt x="44" y="266"/>
                    </a:moveTo>
                    <a:lnTo>
                      <a:pt x="0" y="4"/>
                    </a:lnTo>
                    <a:lnTo>
                      <a:pt x="23" y="0"/>
                    </a:lnTo>
                    <a:lnTo>
                      <a:pt x="66" y="262"/>
                    </a:lnTo>
                    <a:lnTo>
                      <a:pt x="44" y="266"/>
                    </a:lnTo>
                    <a:lnTo>
                      <a:pt x="44" y="266"/>
                    </a:lnTo>
                    <a:close/>
                  </a:path>
                </a:pathLst>
              </a:custGeom>
              <a:solidFill>
                <a:srgbClr val="283848"/>
              </a:solidFill>
              <a:ln w="9525">
                <a:solidFill>
                  <a:srgbClr val="8DAEF7"/>
                </a:solidFill>
                <a:round/>
                <a:headEnd/>
                <a:tailEnd/>
              </a:ln>
            </p:spPr>
            <p:txBody>
              <a:bodyPr vert="horz" wrap="square" lIns="91440" tIns="45720" rIns="91440" bIns="45720" numCol="1" anchor="t" anchorCtr="0" compatLnSpc="1">
                <a:prstTxWarp prst="textNoShape">
                  <a:avLst/>
                </a:prstTxWarp>
              </a:bodyPr>
              <a:lstStyle/>
              <a:p>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0" name="Freeform 8"/>
              <p:cNvSpPr>
                <a:spLocks/>
              </p:cNvSpPr>
              <p:nvPr/>
            </p:nvSpPr>
            <p:spPr bwMode="auto">
              <a:xfrm>
                <a:off x="5959475" y="2801938"/>
                <a:ext cx="269875" cy="58738"/>
              </a:xfrm>
              <a:custGeom>
                <a:avLst/>
                <a:gdLst>
                  <a:gd name="T0" fmla="*/ 139 w 139"/>
                  <a:gd name="T1" fmla="*/ 30 h 30"/>
                  <a:gd name="T2" fmla="*/ 126 w 139"/>
                  <a:gd name="T3" fmla="*/ 17 h 30"/>
                  <a:gd name="T4" fmla="*/ 122 w 139"/>
                  <a:gd name="T5" fmla="*/ 10 h 30"/>
                  <a:gd name="T6" fmla="*/ 118 w 139"/>
                  <a:gd name="T7" fmla="*/ 17 h 30"/>
                  <a:gd name="T8" fmla="*/ 104 w 139"/>
                  <a:gd name="T9" fmla="*/ 30 h 30"/>
                  <a:gd name="T10" fmla="*/ 91 w 139"/>
                  <a:gd name="T11" fmla="*/ 17 h 30"/>
                  <a:gd name="T12" fmla="*/ 87 w 139"/>
                  <a:gd name="T13" fmla="*/ 10 h 30"/>
                  <a:gd name="T14" fmla="*/ 83 w 139"/>
                  <a:gd name="T15" fmla="*/ 17 h 30"/>
                  <a:gd name="T16" fmla="*/ 70 w 139"/>
                  <a:gd name="T17" fmla="*/ 30 h 30"/>
                  <a:gd name="T18" fmla="*/ 57 w 139"/>
                  <a:gd name="T19" fmla="*/ 17 h 30"/>
                  <a:gd name="T20" fmla="*/ 52 w 139"/>
                  <a:gd name="T21" fmla="*/ 10 h 30"/>
                  <a:gd name="T22" fmla="*/ 48 w 139"/>
                  <a:gd name="T23" fmla="*/ 17 h 30"/>
                  <a:gd name="T24" fmla="*/ 35 w 139"/>
                  <a:gd name="T25" fmla="*/ 30 h 30"/>
                  <a:gd name="T26" fmla="*/ 22 w 139"/>
                  <a:gd name="T27" fmla="*/ 17 h 30"/>
                  <a:gd name="T28" fmla="*/ 18 w 139"/>
                  <a:gd name="T29" fmla="*/ 10 h 30"/>
                  <a:gd name="T30" fmla="*/ 13 w 139"/>
                  <a:gd name="T31" fmla="*/ 17 h 30"/>
                  <a:gd name="T32" fmla="*/ 0 w 139"/>
                  <a:gd name="T33" fmla="*/ 30 h 30"/>
                  <a:gd name="T34" fmla="*/ 0 w 139"/>
                  <a:gd name="T35" fmla="*/ 20 h 30"/>
                  <a:gd name="T36" fmla="*/ 4 w 139"/>
                  <a:gd name="T37" fmla="*/ 13 h 30"/>
                  <a:gd name="T38" fmla="*/ 18 w 139"/>
                  <a:gd name="T39" fmla="*/ 0 h 30"/>
                  <a:gd name="T40" fmla="*/ 31 w 139"/>
                  <a:gd name="T41" fmla="*/ 13 h 30"/>
                  <a:gd name="T42" fmla="*/ 35 w 139"/>
                  <a:gd name="T43" fmla="*/ 20 h 30"/>
                  <a:gd name="T44" fmla="*/ 39 w 139"/>
                  <a:gd name="T45" fmla="*/ 13 h 30"/>
                  <a:gd name="T46" fmla="*/ 52 w 139"/>
                  <a:gd name="T47" fmla="*/ 0 h 30"/>
                  <a:gd name="T48" fmla="*/ 65 w 139"/>
                  <a:gd name="T49" fmla="*/ 13 h 30"/>
                  <a:gd name="T50" fmla="*/ 70 w 139"/>
                  <a:gd name="T51" fmla="*/ 20 h 30"/>
                  <a:gd name="T52" fmla="*/ 74 w 139"/>
                  <a:gd name="T53" fmla="*/ 13 h 30"/>
                  <a:gd name="T54" fmla="*/ 87 w 139"/>
                  <a:gd name="T55" fmla="*/ 0 h 30"/>
                  <a:gd name="T56" fmla="*/ 100 w 139"/>
                  <a:gd name="T57" fmla="*/ 13 h 30"/>
                  <a:gd name="T58" fmla="*/ 104 w 139"/>
                  <a:gd name="T59" fmla="*/ 20 h 30"/>
                  <a:gd name="T60" fmla="*/ 109 w 139"/>
                  <a:gd name="T61" fmla="*/ 13 h 30"/>
                  <a:gd name="T62" fmla="*/ 122 w 139"/>
                  <a:gd name="T63" fmla="*/ 0 h 30"/>
                  <a:gd name="T64" fmla="*/ 135 w 139"/>
                  <a:gd name="T65" fmla="*/ 13 h 30"/>
                  <a:gd name="T66" fmla="*/ 139 w 139"/>
                  <a:gd name="T67" fmla="*/ 20 h 30"/>
                  <a:gd name="T68" fmla="*/ 139 w 139"/>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9" h="30">
                    <a:moveTo>
                      <a:pt x="139" y="30"/>
                    </a:moveTo>
                    <a:cubicBezTo>
                      <a:pt x="132" y="30"/>
                      <a:pt x="128" y="22"/>
                      <a:pt x="126" y="17"/>
                    </a:cubicBezTo>
                    <a:cubicBezTo>
                      <a:pt x="125" y="15"/>
                      <a:pt x="123" y="10"/>
                      <a:pt x="122" y="10"/>
                    </a:cubicBezTo>
                    <a:cubicBezTo>
                      <a:pt x="121" y="10"/>
                      <a:pt x="119" y="15"/>
                      <a:pt x="118" y="17"/>
                    </a:cubicBezTo>
                    <a:cubicBezTo>
                      <a:pt x="115" y="22"/>
                      <a:pt x="112" y="30"/>
                      <a:pt x="104" y="30"/>
                    </a:cubicBezTo>
                    <a:cubicBezTo>
                      <a:pt x="97" y="30"/>
                      <a:pt x="94" y="22"/>
                      <a:pt x="91" y="17"/>
                    </a:cubicBezTo>
                    <a:cubicBezTo>
                      <a:pt x="90" y="15"/>
                      <a:pt x="88" y="10"/>
                      <a:pt x="87" y="10"/>
                    </a:cubicBezTo>
                    <a:cubicBezTo>
                      <a:pt x="86" y="10"/>
                      <a:pt x="84" y="15"/>
                      <a:pt x="83" y="17"/>
                    </a:cubicBezTo>
                    <a:cubicBezTo>
                      <a:pt x="80" y="22"/>
                      <a:pt x="77" y="30"/>
                      <a:pt x="70" y="30"/>
                    </a:cubicBezTo>
                    <a:cubicBezTo>
                      <a:pt x="62" y="30"/>
                      <a:pt x="59" y="22"/>
                      <a:pt x="57" y="17"/>
                    </a:cubicBezTo>
                    <a:cubicBezTo>
                      <a:pt x="56" y="15"/>
                      <a:pt x="53" y="10"/>
                      <a:pt x="52" y="10"/>
                    </a:cubicBezTo>
                    <a:cubicBezTo>
                      <a:pt x="51" y="10"/>
                      <a:pt x="49" y="15"/>
                      <a:pt x="48" y="17"/>
                    </a:cubicBezTo>
                    <a:cubicBezTo>
                      <a:pt x="46" y="22"/>
                      <a:pt x="42" y="30"/>
                      <a:pt x="35" y="30"/>
                    </a:cubicBezTo>
                    <a:cubicBezTo>
                      <a:pt x="27" y="30"/>
                      <a:pt x="24" y="22"/>
                      <a:pt x="22" y="17"/>
                    </a:cubicBezTo>
                    <a:cubicBezTo>
                      <a:pt x="21" y="15"/>
                      <a:pt x="19" y="10"/>
                      <a:pt x="18" y="10"/>
                    </a:cubicBezTo>
                    <a:cubicBezTo>
                      <a:pt x="16" y="10"/>
                      <a:pt x="14" y="15"/>
                      <a:pt x="13" y="17"/>
                    </a:cubicBezTo>
                    <a:cubicBezTo>
                      <a:pt x="11" y="22"/>
                      <a:pt x="8" y="30"/>
                      <a:pt x="0" y="30"/>
                    </a:cubicBezTo>
                    <a:cubicBezTo>
                      <a:pt x="0" y="20"/>
                      <a:pt x="0" y="20"/>
                      <a:pt x="0" y="20"/>
                    </a:cubicBezTo>
                    <a:cubicBezTo>
                      <a:pt x="1" y="20"/>
                      <a:pt x="3" y="15"/>
                      <a:pt x="4" y="13"/>
                    </a:cubicBezTo>
                    <a:cubicBezTo>
                      <a:pt x="7" y="8"/>
                      <a:pt x="10" y="0"/>
                      <a:pt x="18" y="0"/>
                    </a:cubicBezTo>
                    <a:cubicBezTo>
                      <a:pt x="25" y="0"/>
                      <a:pt x="28" y="8"/>
                      <a:pt x="31" y="13"/>
                    </a:cubicBezTo>
                    <a:cubicBezTo>
                      <a:pt x="32" y="15"/>
                      <a:pt x="34" y="20"/>
                      <a:pt x="35" y="20"/>
                    </a:cubicBezTo>
                    <a:cubicBezTo>
                      <a:pt x="36" y="20"/>
                      <a:pt x="38" y="15"/>
                      <a:pt x="39" y="13"/>
                    </a:cubicBezTo>
                    <a:cubicBezTo>
                      <a:pt x="42" y="8"/>
                      <a:pt x="45" y="0"/>
                      <a:pt x="52" y="0"/>
                    </a:cubicBezTo>
                    <a:cubicBezTo>
                      <a:pt x="60" y="0"/>
                      <a:pt x="63" y="8"/>
                      <a:pt x="65" y="13"/>
                    </a:cubicBezTo>
                    <a:cubicBezTo>
                      <a:pt x="66" y="15"/>
                      <a:pt x="68" y="20"/>
                      <a:pt x="70" y="20"/>
                    </a:cubicBezTo>
                    <a:cubicBezTo>
                      <a:pt x="71" y="20"/>
                      <a:pt x="73" y="15"/>
                      <a:pt x="74" y="13"/>
                    </a:cubicBezTo>
                    <a:cubicBezTo>
                      <a:pt x="76" y="8"/>
                      <a:pt x="80" y="0"/>
                      <a:pt x="87" y="0"/>
                    </a:cubicBezTo>
                    <a:cubicBezTo>
                      <a:pt x="95" y="0"/>
                      <a:pt x="98" y="8"/>
                      <a:pt x="100" y="13"/>
                    </a:cubicBezTo>
                    <a:cubicBezTo>
                      <a:pt x="101" y="15"/>
                      <a:pt x="103" y="20"/>
                      <a:pt x="104" y="20"/>
                    </a:cubicBezTo>
                    <a:cubicBezTo>
                      <a:pt x="106" y="20"/>
                      <a:pt x="108" y="15"/>
                      <a:pt x="109" y="13"/>
                    </a:cubicBezTo>
                    <a:cubicBezTo>
                      <a:pt x="111" y="8"/>
                      <a:pt x="114" y="0"/>
                      <a:pt x="122" y="0"/>
                    </a:cubicBezTo>
                    <a:cubicBezTo>
                      <a:pt x="129" y="0"/>
                      <a:pt x="132" y="8"/>
                      <a:pt x="135" y="13"/>
                    </a:cubicBezTo>
                    <a:cubicBezTo>
                      <a:pt x="136" y="15"/>
                      <a:pt x="138" y="20"/>
                      <a:pt x="139" y="20"/>
                    </a:cubicBezTo>
                    <a:cubicBezTo>
                      <a:pt x="139" y="30"/>
                      <a:pt x="139" y="30"/>
                      <a:pt x="139" y="30"/>
                    </a:cubicBezTo>
                    <a:close/>
                  </a:path>
                </a:pathLst>
              </a:custGeom>
              <a:solidFill>
                <a:srgbClr val="283848"/>
              </a:solidFill>
              <a:ln w="9525">
                <a:solidFill>
                  <a:srgbClr val="8DAEF7"/>
                </a:solidFill>
                <a:round/>
                <a:headEnd/>
                <a:tailEnd/>
              </a:ln>
            </p:spPr>
            <p:txBody>
              <a:bodyPr vert="horz" wrap="square" lIns="91440" tIns="45720" rIns="91440" bIns="45720" numCol="1" anchor="t" anchorCtr="0" compatLnSpc="1">
                <a:prstTxWarp prst="textNoShape">
                  <a:avLst/>
                </a:prstTxWarp>
              </a:bodyPr>
              <a:lstStyle/>
              <a:p>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1" name="Freeform 18"/>
              <p:cNvSpPr>
                <a:spLocks/>
              </p:cNvSpPr>
              <p:nvPr/>
            </p:nvSpPr>
            <p:spPr bwMode="auto">
              <a:xfrm>
                <a:off x="5686425" y="2217738"/>
                <a:ext cx="809625" cy="973138"/>
              </a:xfrm>
              <a:custGeom>
                <a:avLst/>
                <a:gdLst>
                  <a:gd name="T0" fmla="*/ 0 w 418"/>
                  <a:gd name="T1" fmla="*/ 209 h 506"/>
                  <a:gd name="T2" fmla="*/ 209 w 418"/>
                  <a:gd name="T3" fmla="*/ 0 h 506"/>
                  <a:gd name="T4" fmla="*/ 418 w 418"/>
                  <a:gd name="T5" fmla="*/ 209 h 506"/>
                  <a:gd name="T6" fmla="*/ 334 w 418"/>
                  <a:gd name="T7" fmla="*/ 414 h 506"/>
                  <a:gd name="T8" fmla="*/ 315 w 418"/>
                  <a:gd name="T9" fmla="*/ 506 h 506"/>
                  <a:gd name="T10" fmla="*/ 224 w 418"/>
                  <a:gd name="T11" fmla="*/ 506 h 506"/>
                  <a:gd name="T12" fmla="*/ 194 w 418"/>
                  <a:gd name="T13" fmla="*/ 506 h 506"/>
                  <a:gd name="T14" fmla="*/ 102 w 418"/>
                  <a:gd name="T15" fmla="*/ 506 h 506"/>
                  <a:gd name="T16" fmla="*/ 83 w 418"/>
                  <a:gd name="T17" fmla="*/ 414 h 506"/>
                  <a:gd name="T18" fmla="*/ 0 w 418"/>
                  <a:gd name="T19" fmla="*/ 209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8" h="506">
                    <a:moveTo>
                      <a:pt x="0" y="209"/>
                    </a:moveTo>
                    <a:cubicBezTo>
                      <a:pt x="0" y="93"/>
                      <a:pt x="93" y="0"/>
                      <a:pt x="209" y="0"/>
                    </a:cubicBezTo>
                    <a:cubicBezTo>
                      <a:pt x="325" y="0"/>
                      <a:pt x="418" y="93"/>
                      <a:pt x="418" y="209"/>
                    </a:cubicBezTo>
                    <a:cubicBezTo>
                      <a:pt x="418" y="216"/>
                      <a:pt x="413" y="312"/>
                      <a:pt x="334" y="414"/>
                    </a:cubicBezTo>
                    <a:cubicBezTo>
                      <a:pt x="311" y="445"/>
                      <a:pt x="315" y="506"/>
                      <a:pt x="315" y="506"/>
                    </a:cubicBezTo>
                    <a:cubicBezTo>
                      <a:pt x="283" y="506"/>
                      <a:pt x="256" y="506"/>
                      <a:pt x="224" y="506"/>
                    </a:cubicBezTo>
                    <a:cubicBezTo>
                      <a:pt x="214" y="506"/>
                      <a:pt x="204" y="506"/>
                      <a:pt x="194" y="506"/>
                    </a:cubicBezTo>
                    <a:cubicBezTo>
                      <a:pt x="162" y="506"/>
                      <a:pt x="134" y="506"/>
                      <a:pt x="102" y="506"/>
                    </a:cubicBezTo>
                    <a:cubicBezTo>
                      <a:pt x="102" y="506"/>
                      <a:pt x="106" y="445"/>
                      <a:pt x="83" y="414"/>
                    </a:cubicBezTo>
                    <a:cubicBezTo>
                      <a:pt x="5" y="312"/>
                      <a:pt x="0" y="216"/>
                      <a:pt x="0" y="209"/>
                    </a:cubicBezTo>
                    <a:close/>
                  </a:path>
                </a:pathLst>
              </a:custGeom>
              <a:noFill/>
              <a:ln w="77788" cap="rnd">
                <a:solidFill>
                  <a:srgbClr val="8DAEF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2" name="Line 19"/>
              <p:cNvSpPr>
                <a:spLocks noChangeShapeType="1"/>
              </p:cNvSpPr>
              <p:nvPr/>
            </p:nvSpPr>
            <p:spPr bwMode="auto">
              <a:xfrm>
                <a:off x="5897563" y="3273426"/>
                <a:ext cx="385763" cy="0"/>
              </a:xfrm>
              <a:prstGeom prst="line">
                <a:avLst/>
              </a:prstGeom>
              <a:noFill/>
              <a:ln w="77788" cap="rnd">
                <a:solidFill>
                  <a:srgbClr val="8DAE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3" name="Line 20"/>
              <p:cNvSpPr>
                <a:spLocks noChangeShapeType="1"/>
              </p:cNvSpPr>
              <p:nvPr/>
            </p:nvSpPr>
            <p:spPr bwMode="auto">
              <a:xfrm>
                <a:off x="5926138" y="3357563"/>
                <a:ext cx="330200" cy="0"/>
              </a:xfrm>
              <a:prstGeom prst="line">
                <a:avLst/>
              </a:prstGeom>
              <a:noFill/>
              <a:ln w="77788" cap="rnd">
                <a:solidFill>
                  <a:srgbClr val="8DAE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grpSp>
        <p:grpSp>
          <p:nvGrpSpPr>
            <p:cNvPr id="18" name="组合 17"/>
            <p:cNvGrpSpPr/>
            <p:nvPr/>
          </p:nvGrpSpPr>
          <p:grpSpPr>
            <a:xfrm>
              <a:off x="5664200" y="3937627"/>
              <a:ext cx="1074738" cy="1571625"/>
              <a:chOff x="5664200" y="3435351"/>
              <a:chExt cx="1074738" cy="1571625"/>
            </a:xfrm>
          </p:grpSpPr>
          <p:sp>
            <p:nvSpPr>
              <p:cNvPr id="19" name="Line 21"/>
              <p:cNvSpPr>
                <a:spLocks noChangeShapeType="1"/>
              </p:cNvSpPr>
              <p:nvPr/>
            </p:nvSpPr>
            <p:spPr bwMode="auto">
              <a:xfrm>
                <a:off x="5975350" y="3435351"/>
                <a:ext cx="231775" cy="0"/>
              </a:xfrm>
              <a:prstGeom prst="line">
                <a:avLst/>
              </a:prstGeom>
              <a:noFill/>
              <a:ln w="77788" cap="rnd">
                <a:solidFill>
                  <a:srgbClr val="8DAEF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0" name="Freeform 22"/>
              <p:cNvSpPr>
                <a:spLocks/>
              </p:cNvSpPr>
              <p:nvPr/>
            </p:nvSpPr>
            <p:spPr bwMode="auto">
              <a:xfrm>
                <a:off x="5880100" y="3644901"/>
                <a:ext cx="795338" cy="317500"/>
              </a:xfrm>
              <a:custGeom>
                <a:avLst/>
                <a:gdLst>
                  <a:gd name="T0" fmla="*/ 327 w 410"/>
                  <a:gd name="T1" fmla="*/ 0 h 165"/>
                  <a:gd name="T2" fmla="*/ 410 w 410"/>
                  <a:gd name="T3" fmla="*/ 82 h 165"/>
                  <a:gd name="T4" fmla="*/ 410 w 410"/>
                  <a:gd name="T5" fmla="*/ 82 h 165"/>
                  <a:gd name="T6" fmla="*/ 327 w 410"/>
                  <a:gd name="T7" fmla="*/ 165 h 165"/>
                  <a:gd name="T8" fmla="*/ 0 w 410"/>
                  <a:gd name="T9" fmla="*/ 165 h 165"/>
                </a:gdLst>
                <a:ahLst/>
                <a:cxnLst>
                  <a:cxn ang="0">
                    <a:pos x="T0" y="T1"/>
                  </a:cxn>
                  <a:cxn ang="0">
                    <a:pos x="T2" y="T3"/>
                  </a:cxn>
                  <a:cxn ang="0">
                    <a:pos x="T4" y="T5"/>
                  </a:cxn>
                  <a:cxn ang="0">
                    <a:pos x="T6" y="T7"/>
                  </a:cxn>
                  <a:cxn ang="0">
                    <a:pos x="T8" y="T9"/>
                  </a:cxn>
                </a:cxnLst>
                <a:rect l="0" t="0" r="r" b="b"/>
                <a:pathLst>
                  <a:path w="410" h="165">
                    <a:moveTo>
                      <a:pt x="327" y="0"/>
                    </a:moveTo>
                    <a:cubicBezTo>
                      <a:pt x="373" y="0"/>
                      <a:pt x="410" y="37"/>
                      <a:pt x="410" y="82"/>
                    </a:cubicBezTo>
                    <a:cubicBezTo>
                      <a:pt x="410" y="82"/>
                      <a:pt x="410" y="82"/>
                      <a:pt x="410" y="82"/>
                    </a:cubicBezTo>
                    <a:cubicBezTo>
                      <a:pt x="410" y="128"/>
                      <a:pt x="373" y="165"/>
                      <a:pt x="327" y="165"/>
                    </a:cubicBezTo>
                    <a:cubicBezTo>
                      <a:pt x="0" y="165"/>
                      <a:pt x="0" y="165"/>
                      <a:pt x="0" y="165"/>
                    </a:cubicBezTo>
                  </a:path>
                </a:pathLst>
              </a:custGeom>
              <a:noFill/>
              <a:ln w="61913" cap="rnd">
                <a:solidFill>
                  <a:srgbClr val="8DAEF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21" name="Freeform 23"/>
              <p:cNvSpPr>
                <a:spLocks/>
              </p:cNvSpPr>
              <p:nvPr/>
            </p:nvSpPr>
            <p:spPr bwMode="auto">
              <a:xfrm>
                <a:off x="6116638" y="4364038"/>
                <a:ext cx="622300" cy="642938"/>
              </a:xfrm>
              <a:custGeom>
                <a:avLst/>
                <a:gdLst>
                  <a:gd name="T0" fmla="*/ 213 w 321"/>
                  <a:gd name="T1" fmla="*/ 0 h 334"/>
                  <a:gd name="T2" fmla="*/ 321 w 321"/>
                  <a:gd name="T3" fmla="*/ 108 h 334"/>
                  <a:gd name="T4" fmla="*/ 321 w 321"/>
                  <a:gd name="T5" fmla="*/ 108 h 334"/>
                  <a:gd name="T6" fmla="*/ 213 w 321"/>
                  <a:gd name="T7" fmla="*/ 216 h 334"/>
                  <a:gd name="T8" fmla="*/ 0 w 321"/>
                  <a:gd name="T9" fmla="*/ 216 h 334"/>
                  <a:gd name="T10" fmla="*/ 0 w 321"/>
                  <a:gd name="T11" fmla="*/ 334 h 334"/>
                </a:gdLst>
                <a:ahLst/>
                <a:cxnLst>
                  <a:cxn ang="0">
                    <a:pos x="T0" y="T1"/>
                  </a:cxn>
                  <a:cxn ang="0">
                    <a:pos x="T2" y="T3"/>
                  </a:cxn>
                  <a:cxn ang="0">
                    <a:pos x="T4" y="T5"/>
                  </a:cxn>
                  <a:cxn ang="0">
                    <a:pos x="T6" y="T7"/>
                  </a:cxn>
                  <a:cxn ang="0">
                    <a:pos x="T8" y="T9"/>
                  </a:cxn>
                  <a:cxn ang="0">
                    <a:pos x="T10" y="T11"/>
                  </a:cxn>
                </a:cxnLst>
                <a:rect l="0" t="0" r="r" b="b"/>
                <a:pathLst>
                  <a:path w="321" h="334">
                    <a:moveTo>
                      <a:pt x="213" y="0"/>
                    </a:moveTo>
                    <a:cubicBezTo>
                      <a:pt x="273" y="0"/>
                      <a:pt x="321" y="49"/>
                      <a:pt x="321" y="108"/>
                    </a:cubicBezTo>
                    <a:cubicBezTo>
                      <a:pt x="321" y="108"/>
                      <a:pt x="321" y="108"/>
                      <a:pt x="321" y="108"/>
                    </a:cubicBezTo>
                    <a:cubicBezTo>
                      <a:pt x="321" y="168"/>
                      <a:pt x="273" y="216"/>
                      <a:pt x="213" y="216"/>
                    </a:cubicBezTo>
                    <a:cubicBezTo>
                      <a:pt x="0" y="216"/>
                      <a:pt x="0" y="216"/>
                      <a:pt x="0" y="216"/>
                    </a:cubicBezTo>
                    <a:cubicBezTo>
                      <a:pt x="0" y="334"/>
                      <a:pt x="0" y="334"/>
                      <a:pt x="0" y="334"/>
                    </a:cubicBezTo>
                  </a:path>
                </a:pathLst>
              </a:custGeom>
              <a:noFill/>
              <a:ln w="61913" cap="rnd">
                <a:solidFill>
                  <a:srgbClr val="8DAEF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32" name="Freeform 24"/>
              <p:cNvSpPr>
                <a:spLocks/>
              </p:cNvSpPr>
              <p:nvPr/>
            </p:nvSpPr>
            <p:spPr bwMode="auto">
              <a:xfrm>
                <a:off x="5664200" y="3962401"/>
                <a:ext cx="879475" cy="401638"/>
              </a:xfrm>
              <a:custGeom>
                <a:avLst/>
                <a:gdLst>
                  <a:gd name="T0" fmla="*/ 453 w 453"/>
                  <a:gd name="T1" fmla="*/ 208 h 208"/>
                  <a:gd name="T2" fmla="*/ 104 w 453"/>
                  <a:gd name="T3" fmla="*/ 208 h 208"/>
                  <a:gd name="T4" fmla="*/ 0 w 453"/>
                  <a:gd name="T5" fmla="*/ 104 h 208"/>
                  <a:gd name="T6" fmla="*/ 0 w 453"/>
                  <a:gd name="T7" fmla="*/ 104 h 208"/>
                  <a:gd name="T8" fmla="*/ 104 w 453"/>
                  <a:gd name="T9" fmla="*/ 0 h 208"/>
                </a:gdLst>
                <a:ahLst/>
                <a:cxnLst>
                  <a:cxn ang="0">
                    <a:pos x="T0" y="T1"/>
                  </a:cxn>
                  <a:cxn ang="0">
                    <a:pos x="T2" y="T3"/>
                  </a:cxn>
                  <a:cxn ang="0">
                    <a:pos x="T4" y="T5"/>
                  </a:cxn>
                  <a:cxn ang="0">
                    <a:pos x="T6" y="T7"/>
                  </a:cxn>
                  <a:cxn ang="0">
                    <a:pos x="T8" y="T9"/>
                  </a:cxn>
                </a:cxnLst>
                <a:rect l="0" t="0" r="r" b="b"/>
                <a:pathLst>
                  <a:path w="453" h="208">
                    <a:moveTo>
                      <a:pt x="453" y="208"/>
                    </a:moveTo>
                    <a:cubicBezTo>
                      <a:pt x="104" y="208"/>
                      <a:pt x="104" y="208"/>
                      <a:pt x="104" y="208"/>
                    </a:cubicBezTo>
                    <a:cubicBezTo>
                      <a:pt x="47" y="208"/>
                      <a:pt x="0" y="161"/>
                      <a:pt x="0" y="104"/>
                    </a:cubicBezTo>
                    <a:cubicBezTo>
                      <a:pt x="0" y="104"/>
                      <a:pt x="0" y="104"/>
                      <a:pt x="0" y="104"/>
                    </a:cubicBezTo>
                    <a:cubicBezTo>
                      <a:pt x="0" y="46"/>
                      <a:pt x="47" y="0"/>
                      <a:pt x="104" y="0"/>
                    </a:cubicBezTo>
                  </a:path>
                </a:pathLst>
              </a:custGeom>
              <a:noFill/>
              <a:ln w="61913" cap="rnd">
                <a:solidFill>
                  <a:srgbClr val="8DAEF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36" name="Freeform 25"/>
              <p:cNvSpPr>
                <a:spLocks/>
              </p:cNvSpPr>
              <p:nvPr/>
            </p:nvSpPr>
            <p:spPr bwMode="auto">
              <a:xfrm>
                <a:off x="6097588" y="3479801"/>
                <a:ext cx="415925" cy="165100"/>
              </a:xfrm>
              <a:custGeom>
                <a:avLst/>
                <a:gdLst>
                  <a:gd name="T0" fmla="*/ 215 w 215"/>
                  <a:gd name="T1" fmla="*/ 86 h 86"/>
                  <a:gd name="T2" fmla="*/ 86 w 215"/>
                  <a:gd name="T3" fmla="*/ 86 h 86"/>
                  <a:gd name="T4" fmla="*/ 0 w 215"/>
                  <a:gd name="T5" fmla="*/ 0 h 86"/>
                  <a:gd name="T6" fmla="*/ 0 w 215"/>
                  <a:gd name="T7" fmla="*/ 0 h 86"/>
                </a:gdLst>
                <a:ahLst/>
                <a:cxnLst>
                  <a:cxn ang="0">
                    <a:pos x="T0" y="T1"/>
                  </a:cxn>
                  <a:cxn ang="0">
                    <a:pos x="T2" y="T3"/>
                  </a:cxn>
                  <a:cxn ang="0">
                    <a:pos x="T4" y="T5"/>
                  </a:cxn>
                  <a:cxn ang="0">
                    <a:pos x="T6" y="T7"/>
                  </a:cxn>
                </a:cxnLst>
                <a:rect l="0" t="0" r="r" b="b"/>
                <a:pathLst>
                  <a:path w="215" h="86">
                    <a:moveTo>
                      <a:pt x="215" y="86"/>
                    </a:moveTo>
                    <a:cubicBezTo>
                      <a:pt x="86" y="86"/>
                      <a:pt x="86" y="86"/>
                      <a:pt x="86" y="86"/>
                    </a:cubicBezTo>
                    <a:cubicBezTo>
                      <a:pt x="39" y="86"/>
                      <a:pt x="0" y="48"/>
                      <a:pt x="0" y="0"/>
                    </a:cubicBezTo>
                    <a:cubicBezTo>
                      <a:pt x="0" y="0"/>
                      <a:pt x="0" y="0"/>
                      <a:pt x="0" y="0"/>
                    </a:cubicBezTo>
                  </a:path>
                </a:pathLst>
              </a:custGeom>
              <a:noFill/>
              <a:ln w="61913" cap="rnd">
                <a:solidFill>
                  <a:srgbClr val="8DAEF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grpSp>
      </p:grpSp>
      <p:grpSp>
        <p:nvGrpSpPr>
          <p:cNvPr id="53" name="组合 52"/>
          <p:cNvGrpSpPr/>
          <p:nvPr/>
        </p:nvGrpSpPr>
        <p:grpSpPr>
          <a:xfrm>
            <a:off x="5412584" y="1901625"/>
            <a:ext cx="6230469" cy="489767"/>
            <a:chOff x="4910250" y="2570667"/>
            <a:chExt cx="3634002" cy="367328"/>
          </a:xfrm>
        </p:grpSpPr>
        <p:sp>
          <p:nvSpPr>
            <p:cNvPr id="54" name="学论网-专注原创-www.xuelun.me"/>
            <p:cNvSpPr/>
            <p:nvPr/>
          </p:nvSpPr>
          <p:spPr>
            <a:xfrm>
              <a:off x="5318515" y="2576649"/>
              <a:ext cx="3225737" cy="323168"/>
            </a:xfrm>
            <a:prstGeom prst="rect">
              <a:avLst/>
            </a:prstGeom>
          </p:spPr>
          <p:txBody>
            <a:bodyPr wrap="square">
              <a:spAutoFit/>
            </a:bodyPr>
            <a:lstStyle/>
            <a:p>
              <a:pPr>
                <a:lnSpc>
                  <a:spcPct val="150000"/>
                </a:lnSpc>
              </a:pPr>
              <a:r>
                <a:rPr lang="en-US" altLang="zh-CN"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Mathematics Modeling with Generalized Random Graph</a:t>
              </a:r>
              <a:endParaRPr lang="zh-CN" altLang="en-US"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endParaRPr>
            </a:p>
          </p:txBody>
        </p:sp>
        <p:sp>
          <p:nvSpPr>
            <p:cNvPr id="55" name="学论网-专注原创-www.xuelun.me"/>
            <p:cNvSpPr/>
            <p:nvPr/>
          </p:nvSpPr>
          <p:spPr>
            <a:xfrm>
              <a:off x="4910250" y="2570667"/>
              <a:ext cx="309415" cy="367328"/>
            </a:xfrm>
            <a:prstGeom prst="rect">
              <a:avLst/>
            </a:prstGeom>
            <a:solidFill>
              <a:srgbClr val="8DAEF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1</a:t>
              </a:r>
              <a:endParaRPr lang="zh-CN" altLang="en-US" sz="3200"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grpSp>
      <p:grpSp>
        <p:nvGrpSpPr>
          <p:cNvPr id="56" name="组合 55"/>
          <p:cNvGrpSpPr/>
          <p:nvPr/>
        </p:nvGrpSpPr>
        <p:grpSpPr>
          <a:xfrm>
            <a:off x="5412584" y="3096925"/>
            <a:ext cx="6428510" cy="489771"/>
            <a:chOff x="4910249" y="3335384"/>
            <a:chExt cx="4237731" cy="367328"/>
          </a:xfrm>
        </p:grpSpPr>
        <p:sp>
          <p:nvSpPr>
            <p:cNvPr id="57" name="学论网-专注原创-www.xuelun.me"/>
            <p:cNvSpPr txBox="1"/>
            <p:nvPr/>
          </p:nvSpPr>
          <p:spPr>
            <a:xfrm>
              <a:off x="5317873" y="3364013"/>
              <a:ext cx="3830107" cy="323165"/>
            </a:xfrm>
            <a:prstGeom prst="rect">
              <a:avLst/>
            </a:prstGeom>
            <a:noFill/>
          </p:spPr>
          <p:txBody>
            <a:bodyPr wrap="square" rtlCol="0">
              <a:spAutoFit/>
            </a:bodyPr>
            <a:lstStyle/>
            <a:p>
              <a:pPr>
                <a:lnSpc>
                  <a:spcPct val="150000"/>
                </a:lnSpc>
              </a:pPr>
              <a:r>
                <a:rPr lang="en-US" altLang="zh-CN"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Bayes</a:t>
              </a:r>
              <a:r>
                <a:rPr lang="en-US" altLang="zh-CN" sz="1600" dirty="0">
                  <a:solidFill>
                    <a:schemeClr val="tx1">
                      <a:lumMod val="65000"/>
                      <a:lumOff val="35000"/>
                    </a:schemeClr>
                  </a:solidFill>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 </a:t>
              </a:r>
              <a:r>
                <a:rPr lang="en-US" altLang="zh-CN"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Inference with Markov Chain Monte Carlo </a:t>
              </a:r>
              <a:endParaRPr lang="zh-CN" altLang="en-US"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endParaRPr>
            </a:p>
          </p:txBody>
        </p:sp>
        <p:sp>
          <p:nvSpPr>
            <p:cNvPr id="58" name="学论网-专注原创-www.xuelun.me"/>
            <p:cNvSpPr/>
            <p:nvPr/>
          </p:nvSpPr>
          <p:spPr>
            <a:xfrm>
              <a:off x="4910249" y="3335384"/>
              <a:ext cx="349704" cy="367328"/>
            </a:xfrm>
            <a:prstGeom prst="rect">
              <a:avLst/>
            </a:prstGeom>
            <a:solidFill>
              <a:srgbClr val="8DAEF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2</a:t>
              </a:r>
              <a:endParaRPr lang="zh-CN" altLang="en-US" sz="3200"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grpSp>
      <p:grpSp>
        <p:nvGrpSpPr>
          <p:cNvPr id="59" name="组合 58"/>
          <p:cNvGrpSpPr/>
          <p:nvPr/>
        </p:nvGrpSpPr>
        <p:grpSpPr>
          <a:xfrm>
            <a:off x="5412583" y="4308409"/>
            <a:ext cx="6472460" cy="489761"/>
            <a:chOff x="4910249" y="4085990"/>
            <a:chExt cx="4266704" cy="367328"/>
          </a:xfrm>
        </p:grpSpPr>
        <p:sp>
          <p:nvSpPr>
            <p:cNvPr id="60" name="学论网-专注原创-www.xuelun.me"/>
            <p:cNvSpPr txBox="1"/>
            <p:nvPr/>
          </p:nvSpPr>
          <p:spPr>
            <a:xfrm>
              <a:off x="5346846" y="4106201"/>
              <a:ext cx="3830107" cy="323172"/>
            </a:xfrm>
            <a:prstGeom prst="rect">
              <a:avLst/>
            </a:prstGeom>
            <a:noFill/>
          </p:spPr>
          <p:txBody>
            <a:bodyPr wrap="square" rtlCol="0">
              <a:spAutoFit/>
            </a:bodyPr>
            <a:lstStyle/>
            <a:p>
              <a:pPr>
                <a:lnSpc>
                  <a:spcPct val="150000"/>
                </a:lnSpc>
              </a:pPr>
              <a:r>
                <a:rPr lang="en-US" altLang="zh-CN"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Simulations</a:t>
              </a:r>
              <a:r>
                <a:rPr lang="en-US" altLang="zh-CN" sz="1600" dirty="0">
                  <a:solidFill>
                    <a:schemeClr val="tx1">
                      <a:lumMod val="65000"/>
                      <a:lumOff val="35000"/>
                    </a:schemeClr>
                  </a:solidFill>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 </a:t>
              </a:r>
              <a:r>
                <a:rPr lang="en-US" altLang="zh-CN"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 Real World Complex Networks</a:t>
              </a:r>
              <a:endParaRPr lang="zh-CN" altLang="en-US"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endParaRPr>
            </a:p>
          </p:txBody>
        </p:sp>
        <p:sp>
          <p:nvSpPr>
            <p:cNvPr id="61" name="学论网-专注原创-www.xuelun.me"/>
            <p:cNvSpPr/>
            <p:nvPr/>
          </p:nvSpPr>
          <p:spPr>
            <a:xfrm>
              <a:off x="4910249" y="4085990"/>
              <a:ext cx="349704" cy="367328"/>
            </a:xfrm>
            <a:prstGeom prst="rect">
              <a:avLst/>
            </a:prstGeom>
            <a:solidFill>
              <a:srgbClr val="8DAEF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3</a:t>
              </a:r>
              <a:endParaRPr lang="zh-CN" altLang="en-US" sz="3200"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grpSp>
      <p:grpSp>
        <p:nvGrpSpPr>
          <p:cNvPr id="62" name="组合 61"/>
          <p:cNvGrpSpPr/>
          <p:nvPr/>
        </p:nvGrpSpPr>
        <p:grpSpPr>
          <a:xfrm>
            <a:off x="5412583" y="5501653"/>
            <a:ext cx="6472465" cy="489770"/>
            <a:chOff x="4910249" y="4085990"/>
            <a:chExt cx="4266707" cy="367328"/>
          </a:xfrm>
        </p:grpSpPr>
        <p:sp>
          <p:nvSpPr>
            <p:cNvPr id="63" name="学论网-专注原创-www.xuelun.me"/>
            <p:cNvSpPr txBox="1"/>
            <p:nvPr/>
          </p:nvSpPr>
          <p:spPr>
            <a:xfrm>
              <a:off x="5346848" y="4106947"/>
              <a:ext cx="3830108" cy="323166"/>
            </a:xfrm>
            <a:prstGeom prst="rect">
              <a:avLst/>
            </a:prstGeom>
            <a:noFill/>
          </p:spPr>
          <p:txBody>
            <a:bodyPr wrap="square" rtlCol="0">
              <a:spAutoFit/>
            </a:bodyPr>
            <a:lstStyle/>
            <a:p>
              <a:pPr>
                <a:lnSpc>
                  <a:spcPct val="150000"/>
                </a:lnSpc>
              </a:pPr>
              <a:r>
                <a:rPr lang="en-US" altLang="zh-CN"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rPr>
                <a:t>KS-Test + Compared</a:t>
              </a:r>
              <a:endParaRPr lang="zh-CN" altLang="en-US" sz="1600" dirty="0">
                <a:latin typeface="MV Boli" panose="02000500030200090000" pitchFamily="2" charset="0"/>
                <a:ea typeface="宋体" panose="02010600030101010101" pitchFamily="2" charset="-122"/>
                <a:cs typeface="MV Boli" panose="02000500030200090000" pitchFamily="2" charset="0"/>
                <a:sym typeface="字魂105号-简雅黑" panose="00000500000000000000" pitchFamily="2" charset="-122"/>
              </a:endParaRPr>
            </a:p>
          </p:txBody>
        </p:sp>
        <p:sp>
          <p:nvSpPr>
            <p:cNvPr id="64" name="学论网-专注原创-www.xuelun.me"/>
            <p:cNvSpPr/>
            <p:nvPr/>
          </p:nvSpPr>
          <p:spPr>
            <a:xfrm>
              <a:off x="4910249" y="4085990"/>
              <a:ext cx="349704" cy="367328"/>
            </a:xfrm>
            <a:prstGeom prst="rect">
              <a:avLst/>
            </a:prstGeom>
            <a:solidFill>
              <a:srgbClr val="8DAEF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4</a:t>
              </a:r>
              <a:endParaRPr lang="zh-CN" altLang="en-US" sz="3200"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grpSp>
      <p:sp>
        <p:nvSpPr>
          <p:cNvPr id="2" name="矩形 4">
            <a:extLst>
              <a:ext uri="{FF2B5EF4-FFF2-40B4-BE49-F238E27FC236}">
                <a16:creationId xmlns:a16="http://schemas.microsoft.com/office/drawing/2014/main" id="{0BFC9AC4-5862-C072-B42D-CD62089A409A}"/>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3" name="直接连接符 2">
            <a:extLst>
              <a:ext uri="{FF2B5EF4-FFF2-40B4-BE49-F238E27FC236}">
                <a16:creationId xmlns:a16="http://schemas.microsoft.com/office/drawing/2014/main" id="{4D09417F-7B63-8C06-69BC-8E9F6C2B89DC}"/>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930944B0-A537-3179-FEB3-B38B6675010B}"/>
              </a:ext>
            </a:extLst>
          </p:cNvPr>
          <p:cNvSpPr/>
          <p:nvPr/>
        </p:nvSpPr>
        <p:spPr>
          <a:xfrm>
            <a:off x="3231850" y="0"/>
            <a:ext cx="1666001" cy="792000"/>
          </a:xfrm>
          <a:prstGeom prst="rect">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5" name="直接连接符 4">
            <a:extLst>
              <a:ext uri="{FF2B5EF4-FFF2-40B4-BE49-F238E27FC236}">
                <a16:creationId xmlns:a16="http://schemas.microsoft.com/office/drawing/2014/main" id="{61DE7BBB-9CBD-8D6D-CCD2-8C8741D92ECC}"/>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8A3F8E67-F9BA-602C-D15A-61C7C3AA128E}"/>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en-US" altLang="zh-CN"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Introduction</a:t>
            </a:r>
            <a:endParaRPr lang="zh-CN" altLang="en-US"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7" name="TextBox 7">
            <a:extLst>
              <a:ext uri="{FF2B5EF4-FFF2-40B4-BE49-F238E27FC236}">
                <a16:creationId xmlns:a16="http://schemas.microsoft.com/office/drawing/2014/main" id="{1FDCBEE8-4AEC-4002-5965-066DB6DE3DE0}"/>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Process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8" name="TextBox 9">
            <a:extLst>
              <a:ext uri="{FF2B5EF4-FFF2-40B4-BE49-F238E27FC236}">
                <a16:creationId xmlns:a16="http://schemas.microsoft.com/office/drawing/2014/main" id="{971479F9-55F0-D4BD-6491-EEB3928A859D}"/>
              </a:ext>
            </a:extLst>
          </p:cNvPr>
          <p:cNvSpPr txBox="1"/>
          <p:nvPr/>
        </p:nvSpPr>
        <p:spPr>
          <a:xfrm>
            <a:off x="67785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Difficulties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9" name="TextBox 10">
            <a:extLst>
              <a:ext uri="{FF2B5EF4-FFF2-40B4-BE49-F238E27FC236}">
                <a16:creationId xmlns:a16="http://schemas.microsoft.com/office/drawing/2014/main" id="{642547A1-C709-9E52-7A49-5BBD05DDCC09}"/>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Prospective</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10" name="TextBox 11">
            <a:extLst>
              <a:ext uri="{FF2B5EF4-FFF2-40B4-BE49-F238E27FC236}">
                <a16:creationId xmlns:a16="http://schemas.microsoft.com/office/drawing/2014/main" id="{4E5E3661-0E66-CED2-9728-6568F1DCEB91}"/>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References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11" name="直接连接符 10">
            <a:extLst>
              <a:ext uri="{FF2B5EF4-FFF2-40B4-BE49-F238E27FC236}">
                <a16:creationId xmlns:a16="http://schemas.microsoft.com/office/drawing/2014/main" id="{BEC136F1-8C97-F5FB-73C4-1DC822ED4E0B}"/>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DD19E4DB-E2B1-24C4-EDF7-3D25EA5F2AC0}"/>
              </a:ext>
            </a:extLst>
          </p:cNvPr>
          <p:cNvPicPr>
            <a:picLocks noChangeAspect="1"/>
          </p:cNvPicPr>
          <p:nvPr/>
        </p:nvPicPr>
        <p:blipFill rotWithShape="1">
          <a:blip r:embed="rId3" cstate="print">
            <a:duotone>
              <a:prstClr val="black"/>
              <a:schemeClr val="accent6">
                <a:lumMod val="75000"/>
                <a:tint val="45000"/>
                <a:satMod val="400000"/>
              </a:schemeClr>
            </a:duotone>
            <a:extLst>
              <a:ext uri="{28A0092B-C50C-407E-A947-70E740481C1C}">
                <a14:useLocalDpi xmlns:a14="http://schemas.microsoft.com/office/drawing/2010/main" val="0"/>
              </a:ext>
            </a:extLst>
          </a:blip>
          <a:srcRect l="18895" t="31123" r="16221" b="20215"/>
          <a:stretch/>
        </p:blipFill>
        <p:spPr>
          <a:xfrm>
            <a:off x="1027620" y="103954"/>
            <a:ext cx="909539" cy="584091"/>
          </a:xfrm>
          <a:prstGeom prst="rect">
            <a:avLst/>
          </a:prstGeom>
        </p:spPr>
      </p:pic>
    </p:spTree>
    <p:extLst>
      <p:ext uri="{BB962C8B-B14F-4D97-AF65-F5344CB8AC3E}">
        <p14:creationId xmlns:p14="http://schemas.microsoft.com/office/powerpoint/2010/main" val="31449527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1000"/>
                                        <p:tgtEl>
                                          <p:spTgt spid="53"/>
                                        </p:tgtEl>
                                      </p:cBhvr>
                                    </p:animEffect>
                                    <p:anim calcmode="lin" valueType="num">
                                      <p:cBhvr>
                                        <p:cTn id="19" dur="1000" fill="hold"/>
                                        <p:tgtEl>
                                          <p:spTgt spid="53"/>
                                        </p:tgtEl>
                                        <p:attrNameLst>
                                          <p:attrName>ppt_x</p:attrName>
                                        </p:attrNameLst>
                                      </p:cBhvr>
                                      <p:tavLst>
                                        <p:tav tm="0">
                                          <p:val>
                                            <p:strVal val="#ppt_x"/>
                                          </p:val>
                                        </p:tav>
                                        <p:tav tm="100000">
                                          <p:val>
                                            <p:strVal val="#ppt_x"/>
                                          </p:val>
                                        </p:tav>
                                      </p:tavLst>
                                    </p:anim>
                                    <p:anim calcmode="lin" valueType="num">
                                      <p:cBhvr>
                                        <p:cTn id="20" dur="1000" fill="hold"/>
                                        <p:tgtEl>
                                          <p:spTgt spid="5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1000"/>
                                        <p:tgtEl>
                                          <p:spTgt spid="56"/>
                                        </p:tgtEl>
                                      </p:cBhvr>
                                    </p:animEffect>
                                    <p:anim calcmode="lin" valueType="num">
                                      <p:cBhvr>
                                        <p:cTn id="25" dur="1000" fill="hold"/>
                                        <p:tgtEl>
                                          <p:spTgt spid="56"/>
                                        </p:tgtEl>
                                        <p:attrNameLst>
                                          <p:attrName>ppt_x</p:attrName>
                                        </p:attrNameLst>
                                      </p:cBhvr>
                                      <p:tavLst>
                                        <p:tav tm="0">
                                          <p:val>
                                            <p:strVal val="#ppt_x"/>
                                          </p:val>
                                        </p:tav>
                                        <p:tav tm="100000">
                                          <p:val>
                                            <p:strVal val="#ppt_x"/>
                                          </p:val>
                                        </p:tav>
                                      </p:tavLst>
                                    </p:anim>
                                    <p:anim calcmode="lin" valueType="num">
                                      <p:cBhvr>
                                        <p:cTn id="26" dur="1000" fill="hold"/>
                                        <p:tgtEl>
                                          <p:spTgt spid="56"/>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1000"/>
                                        <p:tgtEl>
                                          <p:spTgt spid="59"/>
                                        </p:tgtEl>
                                      </p:cBhvr>
                                    </p:animEffect>
                                    <p:anim calcmode="lin" valueType="num">
                                      <p:cBhvr>
                                        <p:cTn id="31" dur="1000" fill="hold"/>
                                        <p:tgtEl>
                                          <p:spTgt spid="59"/>
                                        </p:tgtEl>
                                        <p:attrNameLst>
                                          <p:attrName>ppt_x</p:attrName>
                                        </p:attrNameLst>
                                      </p:cBhvr>
                                      <p:tavLst>
                                        <p:tav tm="0">
                                          <p:val>
                                            <p:strVal val="#ppt_x"/>
                                          </p:val>
                                        </p:tav>
                                        <p:tav tm="100000">
                                          <p:val>
                                            <p:strVal val="#ppt_x"/>
                                          </p:val>
                                        </p:tav>
                                      </p:tavLst>
                                    </p:anim>
                                    <p:anim calcmode="lin" valueType="num">
                                      <p:cBhvr>
                                        <p:cTn id="32" dur="1000" fill="hold"/>
                                        <p:tgtEl>
                                          <p:spTgt spid="59"/>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nodeType="after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1000"/>
                                        <p:tgtEl>
                                          <p:spTgt spid="62"/>
                                        </p:tgtEl>
                                      </p:cBhvr>
                                    </p:animEffect>
                                    <p:anim calcmode="lin" valueType="num">
                                      <p:cBhvr>
                                        <p:cTn id="37" dur="1000" fill="hold"/>
                                        <p:tgtEl>
                                          <p:spTgt spid="62"/>
                                        </p:tgtEl>
                                        <p:attrNameLst>
                                          <p:attrName>ppt_x</p:attrName>
                                        </p:attrNameLst>
                                      </p:cBhvr>
                                      <p:tavLst>
                                        <p:tav tm="0">
                                          <p:val>
                                            <p:strVal val="#ppt_x"/>
                                          </p:val>
                                        </p:tav>
                                        <p:tav tm="100000">
                                          <p:val>
                                            <p:strVal val="#ppt_x"/>
                                          </p:val>
                                        </p:tav>
                                      </p:tavLst>
                                    </p:anim>
                                    <p:anim calcmode="lin" valueType="num">
                                      <p:cBhvr>
                                        <p:cTn id="38" dur="1000" fill="hold"/>
                                        <p:tgtEl>
                                          <p:spTgt spid="62"/>
                                        </p:tgtEl>
                                        <p:attrNameLst>
                                          <p:attrName>ppt_y</p:attrName>
                                        </p:attrNameLst>
                                      </p:cBhvr>
                                      <p:tavLst>
                                        <p:tav tm="0">
                                          <p:val>
                                            <p:strVal val="#ppt_y+.1"/>
                                          </p:val>
                                        </p:tav>
                                        <p:tav tm="100000">
                                          <p:val>
                                            <p:strVal val="#ppt_y"/>
                                          </p:val>
                                        </p:tav>
                                      </p:tavLst>
                                    </p:anim>
                                  </p:childTnLst>
                                </p:cTn>
                              </p:par>
                            </p:childTnLst>
                          </p:cTn>
                        </p:par>
                        <p:par>
                          <p:cTn id="39" fill="hold">
                            <p:stCondLst>
                              <p:cond delay="5000"/>
                            </p:stCondLst>
                            <p:childTnLst>
                              <p:par>
                                <p:cTn id="40" presetID="53" presetClass="entr" presetSubtype="16"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nvGrpSpPr>
          <p:cNvPr id="11" name="组合 10"/>
          <p:cNvGrpSpPr/>
          <p:nvPr/>
        </p:nvGrpSpPr>
        <p:grpSpPr>
          <a:xfrm>
            <a:off x="5321300" y="3044202"/>
            <a:ext cx="1549400" cy="1378900"/>
            <a:chOff x="5127859" y="2518592"/>
            <a:chExt cx="1936282" cy="1723208"/>
          </a:xfrm>
          <a:solidFill>
            <a:srgbClr val="8DAEF7"/>
          </a:solidFill>
        </p:grpSpPr>
        <p:sp>
          <p:nvSpPr>
            <p:cNvPr id="12" name="任意多边形 11"/>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grp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2">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12"/>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2">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8" name="文本框 7"/>
          <p:cNvSpPr txBox="1"/>
          <p:nvPr/>
        </p:nvSpPr>
        <p:spPr>
          <a:xfrm>
            <a:off x="5507581" y="3502819"/>
            <a:ext cx="1128835" cy="461665"/>
          </a:xfrm>
          <a:prstGeom prst="rect">
            <a:avLst/>
          </a:prstGeom>
          <a:noFill/>
        </p:spPr>
        <p:txBody>
          <a:bodyPr wrap="none" rtlCol="0">
            <a:spAutoFit/>
          </a:bodyPr>
          <a:lstStyle/>
          <a:p>
            <a:r>
              <a:rPr lang="en-US" altLang="zh-CN" sz="24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Part.2</a:t>
            </a:r>
          </a:p>
        </p:txBody>
      </p:sp>
      <p:sp>
        <p:nvSpPr>
          <p:cNvPr id="9" name="文本框 8"/>
          <p:cNvSpPr txBox="1"/>
          <p:nvPr/>
        </p:nvSpPr>
        <p:spPr>
          <a:xfrm>
            <a:off x="3420702" y="4789616"/>
            <a:ext cx="5537198" cy="707886"/>
          </a:xfrm>
          <a:prstGeom prst="rect">
            <a:avLst/>
          </a:prstGeom>
          <a:noFill/>
          <a:ln>
            <a:noFill/>
          </a:ln>
        </p:spPr>
        <p:txBody>
          <a:bodyPr wrap="square" rtlCol="0">
            <a:spAutoFit/>
          </a:bodyPr>
          <a:lstStyle/>
          <a:p>
            <a:pPr algn="ctr"/>
            <a:r>
              <a:rPr lang="en-US" altLang="zh-CN" sz="4000" b="1" spc="600" dirty="0">
                <a:solidFill>
                  <a:srgbClr val="0836BF"/>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Process</a:t>
            </a:r>
            <a:endParaRPr lang="zh-CN" altLang="en-US" sz="4000" b="1" spc="600" dirty="0">
              <a:solidFill>
                <a:srgbClr val="0836BF"/>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pic>
        <p:nvPicPr>
          <p:cNvPr id="15" name="图片 14"/>
          <p:cNvPicPr>
            <a:picLocks noChangeAspect="1"/>
          </p:cNvPicPr>
          <p:nvPr/>
        </p:nvPicPr>
        <p:blipFill rotWithShape="1">
          <a:blip r:embed="rId3" cstate="print">
            <a:biLevel thresh="25000"/>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l="18895" t="31123" r="16221" b="20215"/>
          <a:stretch/>
        </p:blipFill>
        <p:spPr>
          <a:xfrm>
            <a:off x="5448779" y="1446722"/>
            <a:ext cx="1294441" cy="1019690"/>
          </a:xfrm>
          <a:prstGeom prst="rect">
            <a:avLst/>
          </a:prstGeom>
        </p:spPr>
      </p:pic>
    </p:spTree>
    <p:extLst>
      <p:ext uri="{BB962C8B-B14F-4D97-AF65-F5344CB8AC3E}">
        <p14:creationId xmlns:p14="http://schemas.microsoft.com/office/powerpoint/2010/main" val="3794086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1250"/>
                                </p:stCondLst>
                                <p:childTnLst>
                                  <p:par>
                                    <p:cTn id="16" presetID="50" presetClass="entr" presetSubtype="0" decel="10000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ppt_w</p:attrName>
                                            </p:attrNameLst>
                                          </p:cBhvr>
                                          <p:tavLst>
                                            <p:tav tm="0">
                                              <p:val>
                                                <p:strVal val="#ppt_w+.3"/>
                                              </p:val>
                                            </p:tav>
                                            <p:tav tm="100000">
                                              <p:val>
                                                <p:strVal val="#ppt_w"/>
                                              </p:val>
                                            </p:tav>
                                          </p:tavLst>
                                        </p:anim>
                                        <p:anim calcmode="lin" valueType="num">
                                          <p:cBhvr>
                                            <p:cTn id="19" dur="1000" fill="hold"/>
                                            <p:tgtEl>
                                              <p:spTgt spid="9"/>
                                            </p:tgtEl>
                                            <p:attrNameLst>
                                              <p:attrName>ppt_h</p:attrName>
                                            </p:attrNameLst>
                                          </p:cBhvr>
                                          <p:tavLst>
                                            <p:tav tm="0">
                                              <p:val>
                                                <p:strVal val="#ppt_h"/>
                                              </p:val>
                                            </p:tav>
                                            <p:tav tm="100000">
                                              <p:val>
                                                <p:strVal val="#ppt_h"/>
                                              </p:val>
                                            </p:tav>
                                          </p:tavLst>
                                        </p:anim>
                                        <p:animEffect transition="in" filter="fade">
                                          <p:cBhvr>
                                            <p:cTn id="20" dur="1000"/>
                                            <p:tgtEl>
                                              <p:spTgt spid="9"/>
                                            </p:tgtEl>
                                          </p:cBhvr>
                                        </p:animEffect>
                                      </p:childTnLst>
                                    </p:cTn>
                                  </p:par>
                                </p:childTnLst>
                              </p:cTn>
                            </p:par>
                            <p:par>
                              <p:cTn id="21" fill="hold">
                                <p:stCondLst>
                                  <p:cond delay="2250"/>
                                </p:stCondLst>
                                <p:childTnLst>
                                  <p:par>
                                    <p:cTn id="22" presetID="2" presetClass="entr" presetSubtype="4" fill="hold" nodeType="afterEffect" p14:presetBounceEnd="40000">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14:bounceEnd="40000">
                                          <p:cBhvr additive="base">
                                            <p:cTn id="24" dur="750" fill="hold"/>
                                            <p:tgtEl>
                                              <p:spTgt spid="11"/>
                                            </p:tgtEl>
                                            <p:attrNameLst>
                                              <p:attrName>ppt_x</p:attrName>
                                            </p:attrNameLst>
                                          </p:cBhvr>
                                          <p:tavLst>
                                            <p:tav tm="0">
                                              <p:val>
                                                <p:strVal val="#ppt_x"/>
                                              </p:val>
                                            </p:tav>
                                            <p:tav tm="100000">
                                              <p:val>
                                                <p:strVal val="#ppt_x"/>
                                              </p:val>
                                            </p:tav>
                                          </p:tavLst>
                                        </p:anim>
                                        <p:anim calcmode="lin" valueType="num" p14:bounceEnd="40000">
                                          <p:cBhvr additive="base">
                                            <p:cTn id="25"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33"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1250"/>
                                </p:stCondLst>
                                <p:childTnLst>
                                  <p:par>
                                    <p:cTn id="16" presetID="50" presetClass="entr" presetSubtype="0" decel="10000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1000" fill="hold"/>
                                            <p:tgtEl>
                                              <p:spTgt spid="9"/>
                                            </p:tgtEl>
                                            <p:attrNameLst>
                                              <p:attrName>ppt_w</p:attrName>
                                            </p:attrNameLst>
                                          </p:cBhvr>
                                          <p:tavLst>
                                            <p:tav tm="0">
                                              <p:val>
                                                <p:strVal val="#ppt_w+.3"/>
                                              </p:val>
                                            </p:tav>
                                            <p:tav tm="100000">
                                              <p:val>
                                                <p:strVal val="#ppt_w"/>
                                              </p:val>
                                            </p:tav>
                                          </p:tavLst>
                                        </p:anim>
                                        <p:anim calcmode="lin" valueType="num">
                                          <p:cBhvr>
                                            <p:cTn id="19" dur="1000" fill="hold"/>
                                            <p:tgtEl>
                                              <p:spTgt spid="9"/>
                                            </p:tgtEl>
                                            <p:attrNameLst>
                                              <p:attrName>ppt_h</p:attrName>
                                            </p:attrNameLst>
                                          </p:cBhvr>
                                          <p:tavLst>
                                            <p:tav tm="0">
                                              <p:val>
                                                <p:strVal val="#ppt_h"/>
                                              </p:val>
                                            </p:tav>
                                            <p:tav tm="100000">
                                              <p:val>
                                                <p:strVal val="#ppt_h"/>
                                              </p:val>
                                            </p:tav>
                                          </p:tavLst>
                                        </p:anim>
                                        <p:animEffect transition="in" filter="fade">
                                          <p:cBhvr>
                                            <p:cTn id="20" dur="1000"/>
                                            <p:tgtEl>
                                              <p:spTgt spid="9"/>
                                            </p:tgtEl>
                                          </p:cBhvr>
                                        </p:animEffect>
                                      </p:childTnLst>
                                    </p:cTn>
                                  </p:par>
                                </p:childTnLst>
                              </p:cTn>
                            </p:par>
                            <p:par>
                              <p:cTn id="21" fill="hold">
                                <p:stCondLst>
                                  <p:cond delay="2250"/>
                                </p:stCondLst>
                                <p:childTnLst>
                                  <p:par>
                                    <p:cTn id="22" presetID="2" presetClass="entr" presetSubtype="4"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750" fill="hold"/>
                                            <p:tgtEl>
                                              <p:spTgt spid="11"/>
                                            </p:tgtEl>
                                            <p:attrNameLst>
                                              <p:attrName>ppt_x</p:attrName>
                                            </p:attrNameLst>
                                          </p:cBhvr>
                                          <p:tavLst>
                                            <p:tav tm="0">
                                              <p:val>
                                                <p:strVal val="#ppt_x"/>
                                              </p:val>
                                            </p:tav>
                                            <p:tav tm="100000">
                                              <p:val>
                                                <p:strVal val="#ppt_x"/>
                                              </p:val>
                                            </p:tav>
                                          </p:tavLst>
                                        </p:anim>
                                        <p:anim calcmode="lin" valueType="num">
                                          <p:cBhvr additive="base">
                                            <p:cTn id="25"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a:cxnSpLocks/>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298580" y="1108968"/>
            <a:ext cx="3028094" cy="384260"/>
          </a:xfrm>
          <a:prstGeom prst="rect">
            <a:avLst/>
          </a:prstGeom>
          <a:noFill/>
        </p:spPr>
        <p:txBody>
          <a:bodyPr wrap="square" lIns="0" tIns="48000" rIns="0" bIns="48000" rtlCol="0">
            <a:spAutoFit/>
          </a:bodyPr>
          <a:lstStyle/>
          <a:p>
            <a:pPr algn="ctr"/>
            <a:r>
              <a:rPr lang="en-US" altLang="zh-CN"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2.1 Mathematics Modeling</a:t>
            </a:r>
            <a:endParaRPr lang="zh-CN" altLang="en-US"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pic>
        <p:nvPicPr>
          <p:cNvPr id="7" name="图片 6">
            <a:extLst>
              <a:ext uri="{FF2B5EF4-FFF2-40B4-BE49-F238E27FC236}">
                <a16:creationId xmlns:a16="http://schemas.microsoft.com/office/drawing/2014/main" id="{B983EA55-B8B0-F62B-6CB8-8C438DB8C785}"/>
              </a:ext>
            </a:extLst>
          </p:cNvPr>
          <p:cNvPicPr>
            <a:picLocks noChangeAspect="1"/>
          </p:cNvPicPr>
          <p:nvPr/>
        </p:nvPicPr>
        <p:blipFill rotWithShape="1">
          <a:blip r:embed="rId3"/>
          <a:srcRect b="7486"/>
          <a:stretch/>
        </p:blipFill>
        <p:spPr>
          <a:xfrm>
            <a:off x="282119" y="1714472"/>
            <a:ext cx="7168430" cy="2633593"/>
          </a:xfrm>
          <a:prstGeom prst="rect">
            <a:avLst/>
          </a:prstGeom>
        </p:spPr>
      </p:pic>
      <p:pic>
        <p:nvPicPr>
          <p:cNvPr id="14" name="图片 13">
            <a:extLst>
              <a:ext uri="{FF2B5EF4-FFF2-40B4-BE49-F238E27FC236}">
                <a16:creationId xmlns:a16="http://schemas.microsoft.com/office/drawing/2014/main" id="{C2756346-711D-BD8A-449E-37F96D16304B}"/>
              </a:ext>
            </a:extLst>
          </p:cNvPr>
          <p:cNvPicPr>
            <a:picLocks noChangeAspect="1"/>
          </p:cNvPicPr>
          <p:nvPr/>
        </p:nvPicPr>
        <p:blipFill>
          <a:blip r:embed="rId4"/>
          <a:stretch>
            <a:fillRect/>
          </a:stretch>
        </p:blipFill>
        <p:spPr>
          <a:xfrm>
            <a:off x="282119" y="5009280"/>
            <a:ext cx="7065013" cy="1213789"/>
          </a:xfrm>
          <a:prstGeom prst="rect">
            <a:avLst/>
          </a:prstGeom>
        </p:spPr>
      </p:pic>
      <p:sp>
        <p:nvSpPr>
          <p:cNvPr id="33" name="文本框 32">
            <a:extLst>
              <a:ext uri="{FF2B5EF4-FFF2-40B4-BE49-F238E27FC236}">
                <a16:creationId xmlns:a16="http://schemas.microsoft.com/office/drawing/2014/main" id="{E9F51B50-E5BF-6788-D2A1-C02F1B0E730C}"/>
              </a:ext>
            </a:extLst>
          </p:cNvPr>
          <p:cNvSpPr txBox="1"/>
          <p:nvPr/>
        </p:nvSpPr>
        <p:spPr>
          <a:xfrm>
            <a:off x="9585649" y="3789783"/>
            <a:ext cx="2002971" cy="369332"/>
          </a:xfrm>
          <a:prstGeom prst="rect">
            <a:avLst/>
          </a:prstGeom>
          <a:noFill/>
        </p:spPr>
        <p:txBody>
          <a:bodyPr wrap="square" rtlCol="0">
            <a:spAutoFit/>
          </a:bodyPr>
          <a:lstStyle/>
          <a:p>
            <a:r>
              <a:rPr lang="en-US" altLang="zh-CN" dirty="0">
                <a:latin typeface="MV Boli" panose="02000500030200090000" pitchFamily="2" charset="0"/>
                <a:cs typeface="MV Boli" panose="02000500030200090000" pitchFamily="2" charset="0"/>
              </a:rPr>
              <a:t>Main References</a:t>
            </a:r>
            <a:endParaRPr lang="zh-CN" altLang="en-US" dirty="0">
              <a:latin typeface="MV Boli" panose="02000500030200090000" pitchFamily="2" charset="0"/>
              <a:cs typeface="MV Boli" panose="02000500030200090000" pitchFamily="2" charset="0"/>
            </a:endParaRPr>
          </a:p>
        </p:txBody>
      </p:sp>
      <p:sp>
        <p:nvSpPr>
          <p:cNvPr id="63" name="右大括号 62">
            <a:extLst>
              <a:ext uri="{FF2B5EF4-FFF2-40B4-BE49-F238E27FC236}">
                <a16:creationId xmlns:a16="http://schemas.microsoft.com/office/drawing/2014/main" id="{1868C590-FD9F-7A66-F8E9-45985E15E381}"/>
              </a:ext>
            </a:extLst>
          </p:cNvPr>
          <p:cNvSpPr/>
          <p:nvPr/>
        </p:nvSpPr>
        <p:spPr>
          <a:xfrm>
            <a:off x="8254481" y="2688025"/>
            <a:ext cx="966294" cy="251304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4" name="矩形 4">
            <a:extLst>
              <a:ext uri="{FF2B5EF4-FFF2-40B4-BE49-F238E27FC236}">
                <a16:creationId xmlns:a16="http://schemas.microsoft.com/office/drawing/2014/main" id="{115425F1-D13A-4352-831F-74536A88EFC7}"/>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68" name="直接连接符 67">
            <a:extLst>
              <a:ext uri="{FF2B5EF4-FFF2-40B4-BE49-F238E27FC236}">
                <a16:creationId xmlns:a16="http://schemas.microsoft.com/office/drawing/2014/main" id="{D3299720-1CED-0CAC-9C58-D697EC1018A1}"/>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71E7BFF0-CC43-2F42-5E62-BDAB3ADCA4F7}"/>
              </a:ext>
            </a:extLst>
          </p:cNvPr>
          <p:cNvSpPr/>
          <p:nvPr/>
        </p:nvSpPr>
        <p:spPr>
          <a:xfrm>
            <a:off x="4948677" y="0"/>
            <a:ext cx="1666001" cy="792000"/>
          </a:xfrm>
          <a:prstGeom prst="rect">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70" name="直接连接符 69">
            <a:extLst>
              <a:ext uri="{FF2B5EF4-FFF2-40B4-BE49-F238E27FC236}">
                <a16:creationId xmlns:a16="http://schemas.microsoft.com/office/drawing/2014/main" id="{DB88C0EE-3242-A444-A36A-C47688FE16A1}"/>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6">
            <a:extLst>
              <a:ext uri="{FF2B5EF4-FFF2-40B4-BE49-F238E27FC236}">
                <a16:creationId xmlns:a16="http://schemas.microsoft.com/office/drawing/2014/main" id="{73122E4B-A59B-91CD-771B-B742049F4288}"/>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Introduction</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72" name="TextBox 7">
            <a:extLst>
              <a:ext uri="{FF2B5EF4-FFF2-40B4-BE49-F238E27FC236}">
                <a16:creationId xmlns:a16="http://schemas.microsoft.com/office/drawing/2014/main" id="{96B8D5E6-772A-D971-6219-42EEFE07C68A}"/>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en-US" altLang="zh-CN"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Process</a:t>
            </a:r>
            <a:endParaRPr lang="zh-CN" altLang="en-US"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73" name="TextBox 9">
            <a:extLst>
              <a:ext uri="{FF2B5EF4-FFF2-40B4-BE49-F238E27FC236}">
                <a16:creationId xmlns:a16="http://schemas.microsoft.com/office/drawing/2014/main" id="{D45E59D7-29E7-9497-6EBF-B05C240E9FB7}"/>
              </a:ext>
            </a:extLst>
          </p:cNvPr>
          <p:cNvSpPr txBox="1"/>
          <p:nvPr/>
        </p:nvSpPr>
        <p:spPr>
          <a:xfrm>
            <a:off x="67785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Difficulties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74" name="TextBox 10">
            <a:extLst>
              <a:ext uri="{FF2B5EF4-FFF2-40B4-BE49-F238E27FC236}">
                <a16:creationId xmlns:a16="http://schemas.microsoft.com/office/drawing/2014/main" id="{8090411A-BB53-EC33-1DEF-1B7F4EB0A3CF}"/>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Prospective</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75" name="TextBox 11">
            <a:extLst>
              <a:ext uri="{FF2B5EF4-FFF2-40B4-BE49-F238E27FC236}">
                <a16:creationId xmlns:a16="http://schemas.microsoft.com/office/drawing/2014/main" id="{4BD8468A-BCF1-C30E-9605-FA8BE942075C}"/>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References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76" name="直接连接符 75">
            <a:extLst>
              <a:ext uri="{FF2B5EF4-FFF2-40B4-BE49-F238E27FC236}">
                <a16:creationId xmlns:a16="http://schemas.microsoft.com/office/drawing/2014/main" id="{4E787D39-DA36-62CA-7482-5229FF0CBED6}"/>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77" name="图片 76">
            <a:extLst>
              <a:ext uri="{FF2B5EF4-FFF2-40B4-BE49-F238E27FC236}">
                <a16:creationId xmlns:a16="http://schemas.microsoft.com/office/drawing/2014/main" id="{9F7F89E2-F76C-424B-D31B-2951C9CEC2D5}"/>
              </a:ext>
            </a:extLst>
          </p:cNvPr>
          <p:cNvPicPr>
            <a:picLocks noChangeAspect="1"/>
          </p:cNvPicPr>
          <p:nvPr/>
        </p:nvPicPr>
        <p:blipFill rotWithShape="1">
          <a:blip r:embed="rId5" cstate="print">
            <a:duotone>
              <a:prstClr val="black"/>
              <a:schemeClr val="accent6">
                <a:lumMod val="75000"/>
                <a:tint val="45000"/>
                <a:satMod val="400000"/>
              </a:schemeClr>
            </a:duotone>
            <a:extLst>
              <a:ext uri="{28A0092B-C50C-407E-A947-70E740481C1C}">
                <a14:useLocalDpi xmlns:a14="http://schemas.microsoft.com/office/drawing/2010/main" val="0"/>
              </a:ext>
            </a:extLst>
          </a:blip>
          <a:srcRect l="18895" t="31123" r="16221" b="20215"/>
          <a:stretch/>
        </p:blipFill>
        <p:spPr>
          <a:xfrm>
            <a:off x="1027620" y="103954"/>
            <a:ext cx="909539" cy="584091"/>
          </a:xfrm>
          <a:prstGeom prst="rect">
            <a:avLst/>
          </a:prstGeom>
        </p:spPr>
      </p:pic>
    </p:spTree>
    <p:extLst>
      <p:ext uri="{BB962C8B-B14F-4D97-AF65-F5344CB8AC3E}">
        <p14:creationId xmlns:p14="http://schemas.microsoft.com/office/powerpoint/2010/main" val="796406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71"/>
                                        </p:tgtEl>
                                        <p:attrNameLst>
                                          <p:attrName>style.visibility</p:attrName>
                                        </p:attrNameLst>
                                      </p:cBhvr>
                                      <p:to>
                                        <p:strVal val="visible"/>
                                      </p:to>
                                    </p:set>
                                    <p:anim calcmode="lin" valueType="num">
                                      <p:cBhvr>
                                        <p:cTn id="14" dur="500" fill="hold"/>
                                        <p:tgtEl>
                                          <p:spTgt spid="71"/>
                                        </p:tgtEl>
                                        <p:attrNameLst>
                                          <p:attrName>ppt_w</p:attrName>
                                        </p:attrNameLst>
                                      </p:cBhvr>
                                      <p:tavLst>
                                        <p:tav tm="0">
                                          <p:val>
                                            <p:fltVal val="0"/>
                                          </p:val>
                                        </p:tav>
                                        <p:tav tm="100000">
                                          <p:val>
                                            <p:strVal val="#ppt_w"/>
                                          </p:val>
                                        </p:tav>
                                      </p:tavLst>
                                    </p:anim>
                                    <p:anim calcmode="lin" valueType="num">
                                      <p:cBhvr>
                                        <p:cTn id="15" dur="500" fill="hold"/>
                                        <p:tgtEl>
                                          <p:spTgt spid="71"/>
                                        </p:tgtEl>
                                        <p:attrNameLst>
                                          <p:attrName>ppt_h</p:attrName>
                                        </p:attrNameLst>
                                      </p:cBhvr>
                                      <p:tavLst>
                                        <p:tav tm="0">
                                          <p:val>
                                            <p:fltVal val="0"/>
                                          </p:val>
                                        </p:tav>
                                        <p:tav tm="100000">
                                          <p:val>
                                            <p:strVal val="#ppt_h"/>
                                          </p:val>
                                        </p:tav>
                                      </p:tavLst>
                                    </p:anim>
                                    <p:animEffect transition="in" filter="fade">
                                      <p:cBhvr>
                                        <p:cTn id="1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298580" y="1108968"/>
            <a:ext cx="3028094" cy="384260"/>
          </a:xfrm>
          <a:prstGeom prst="rect">
            <a:avLst/>
          </a:prstGeom>
          <a:noFill/>
        </p:spPr>
        <p:txBody>
          <a:bodyPr wrap="square" lIns="0" tIns="48000" rIns="0" bIns="48000" rtlCol="0">
            <a:spAutoFit/>
          </a:bodyPr>
          <a:lstStyle/>
          <a:p>
            <a:pPr algn="ctr"/>
            <a:r>
              <a:rPr lang="en-US" altLang="zh-CN"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2.1 Mathematics Modeling</a:t>
            </a:r>
            <a:endParaRPr lang="zh-CN" altLang="en-US" sz="1867" b="1" dirty="0">
              <a:solidFill>
                <a:schemeClr val="tx1">
                  <a:lumMod val="65000"/>
                  <a:lumOff val="35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pic>
        <p:nvPicPr>
          <p:cNvPr id="3" name="图片 2">
            <a:extLst>
              <a:ext uri="{FF2B5EF4-FFF2-40B4-BE49-F238E27FC236}">
                <a16:creationId xmlns:a16="http://schemas.microsoft.com/office/drawing/2014/main" id="{8E1143FE-8E1B-B34B-849E-576FAED7456F}"/>
              </a:ext>
            </a:extLst>
          </p:cNvPr>
          <p:cNvPicPr>
            <a:picLocks noChangeAspect="1"/>
          </p:cNvPicPr>
          <p:nvPr/>
        </p:nvPicPr>
        <p:blipFill>
          <a:blip r:embed="rId3"/>
          <a:stretch>
            <a:fillRect/>
          </a:stretch>
        </p:blipFill>
        <p:spPr>
          <a:xfrm>
            <a:off x="225196" y="2218491"/>
            <a:ext cx="5807680" cy="669489"/>
          </a:xfrm>
          <a:prstGeom prst="rect">
            <a:avLst/>
          </a:prstGeom>
        </p:spPr>
      </p:pic>
      <p:sp>
        <p:nvSpPr>
          <p:cNvPr id="4" name="文本框 3">
            <a:extLst>
              <a:ext uri="{FF2B5EF4-FFF2-40B4-BE49-F238E27FC236}">
                <a16:creationId xmlns:a16="http://schemas.microsoft.com/office/drawing/2014/main" id="{C7A507DD-6E3B-8169-5E84-3CE9F5965EB8}"/>
              </a:ext>
            </a:extLst>
          </p:cNvPr>
          <p:cNvSpPr txBox="1"/>
          <p:nvPr/>
        </p:nvSpPr>
        <p:spPr>
          <a:xfrm>
            <a:off x="7386034" y="2368569"/>
            <a:ext cx="4532923" cy="369332"/>
          </a:xfrm>
          <a:prstGeom prst="rect">
            <a:avLst/>
          </a:prstGeom>
          <a:noFill/>
        </p:spPr>
        <p:txBody>
          <a:bodyPr wrap="square" rtlCol="0">
            <a:spAutoFit/>
          </a:bodyPr>
          <a:lstStyle/>
          <a:p>
            <a:r>
              <a:rPr lang="en-US" altLang="zh-CN" dirty="0">
                <a:latin typeface="MV Boli" panose="02000500030200090000" pitchFamily="2" charset="0"/>
                <a:cs typeface="MV Boli" panose="02000500030200090000" pitchFamily="2" charset="0"/>
              </a:rPr>
              <a:t>The distribution of vertices’ weights </a:t>
            </a:r>
            <a:endParaRPr lang="zh-CN" altLang="en-US" dirty="0">
              <a:latin typeface="MV Boli" panose="02000500030200090000" pitchFamily="2" charset="0"/>
              <a:cs typeface="MV Boli" panose="02000500030200090000" pitchFamily="2" charset="0"/>
            </a:endParaRPr>
          </a:p>
        </p:txBody>
      </p:sp>
      <p:sp>
        <p:nvSpPr>
          <p:cNvPr id="5" name="箭头: 左 4">
            <a:extLst>
              <a:ext uri="{FF2B5EF4-FFF2-40B4-BE49-F238E27FC236}">
                <a16:creationId xmlns:a16="http://schemas.microsoft.com/office/drawing/2014/main" id="{493373EB-35F9-7A7E-482C-D112F86E45AF}"/>
              </a:ext>
            </a:extLst>
          </p:cNvPr>
          <p:cNvSpPr/>
          <p:nvPr/>
        </p:nvSpPr>
        <p:spPr>
          <a:xfrm>
            <a:off x="6420749" y="2498501"/>
            <a:ext cx="881572" cy="54734"/>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6BBFC238-3DC8-BF12-E706-D364D194A63D}"/>
              </a:ext>
            </a:extLst>
          </p:cNvPr>
          <p:cNvPicPr>
            <a:picLocks noChangeAspect="1"/>
          </p:cNvPicPr>
          <p:nvPr/>
        </p:nvPicPr>
        <p:blipFill>
          <a:blip r:embed="rId4"/>
          <a:stretch>
            <a:fillRect/>
          </a:stretch>
        </p:blipFill>
        <p:spPr>
          <a:xfrm>
            <a:off x="48828" y="3412262"/>
            <a:ext cx="6047172" cy="1812519"/>
          </a:xfrm>
          <a:prstGeom prst="rect">
            <a:avLst/>
          </a:prstGeom>
        </p:spPr>
      </p:pic>
      <p:pic>
        <p:nvPicPr>
          <p:cNvPr id="32" name="图片 31">
            <a:extLst>
              <a:ext uri="{FF2B5EF4-FFF2-40B4-BE49-F238E27FC236}">
                <a16:creationId xmlns:a16="http://schemas.microsoft.com/office/drawing/2014/main" id="{55EA6AD5-E61B-145E-EEA5-189033BB93F3}"/>
              </a:ext>
            </a:extLst>
          </p:cNvPr>
          <p:cNvPicPr>
            <a:picLocks noChangeAspect="1"/>
          </p:cNvPicPr>
          <p:nvPr/>
        </p:nvPicPr>
        <p:blipFill rotWithShape="1">
          <a:blip r:embed="rId5"/>
          <a:srcRect l="40833"/>
          <a:stretch/>
        </p:blipFill>
        <p:spPr>
          <a:xfrm>
            <a:off x="6674497" y="3412262"/>
            <a:ext cx="2792173" cy="2275174"/>
          </a:xfrm>
          <a:prstGeom prst="rect">
            <a:avLst/>
          </a:prstGeom>
        </p:spPr>
      </p:pic>
      <p:pic>
        <p:nvPicPr>
          <p:cNvPr id="36" name="图片 35">
            <a:extLst>
              <a:ext uri="{FF2B5EF4-FFF2-40B4-BE49-F238E27FC236}">
                <a16:creationId xmlns:a16="http://schemas.microsoft.com/office/drawing/2014/main" id="{6D445E37-2DF9-1C69-0ACC-9B9D1CCA6E2F}"/>
              </a:ext>
            </a:extLst>
          </p:cNvPr>
          <p:cNvPicPr>
            <a:picLocks noChangeAspect="1"/>
          </p:cNvPicPr>
          <p:nvPr/>
        </p:nvPicPr>
        <p:blipFill rotWithShape="1">
          <a:blip r:embed="rId6"/>
          <a:srcRect l="13699" r="19413"/>
          <a:stretch/>
        </p:blipFill>
        <p:spPr>
          <a:xfrm>
            <a:off x="9411478" y="3553779"/>
            <a:ext cx="2027854" cy="1529483"/>
          </a:xfrm>
          <a:prstGeom prst="rect">
            <a:avLst/>
          </a:prstGeom>
        </p:spPr>
      </p:pic>
      <p:pic>
        <p:nvPicPr>
          <p:cNvPr id="38" name="图片 37">
            <a:extLst>
              <a:ext uri="{FF2B5EF4-FFF2-40B4-BE49-F238E27FC236}">
                <a16:creationId xmlns:a16="http://schemas.microsoft.com/office/drawing/2014/main" id="{AC0A876E-9A7E-02A5-A462-D7799A432B2A}"/>
              </a:ext>
            </a:extLst>
          </p:cNvPr>
          <p:cNvPicPr>
            <a:picLocks noChangeAspect="1"/>
          </p:cNvPicPr>
          <p:nvPr/>
        </p:nvPicPr>
        <p:blipFill>
          <a:blip r:embed="rId7"/>
          <a:stretch>
            <a:fillRect/>
          </a:stretch>
        </p:blipFill>
        <p:spPr>
          <a:xfrm>
            <a:off x="6568993" y="3287072"/>
            <a:ext cx="419111" cy="533414"/>
          </a:xfrm>
          <a:prstGeom prst="rect">
            <a:avLst/>
          </a:prstGeom>
        </p:spPr>
      </p:pic>
      <p:pic>
        <p:nvPicPr>
          <p:cNvPr id="40" name="图片 39">
            <a:extLst>
              <a:ext uri="{FF2B5EF4-FFF2-40B4-BE49-F238E27FC236}">
                <a16:creationId xmlns:a16="http://schemas.microsoft.com/office/drawing/2014/main" id="{A5DECE6D-C52E-3D84-33B3-0B9EF5C61BD2}"/>
              </a:ext>
            </a:extLst>
          </p:cNvPr>
          <p:cNvPicPr>
            <a:picLocks noChangeAspect="1"/>
          </p:cNvPicPr>
          <p:nvPr/>
        </p:nvPicPr>
        <p:blipFill>
          <a:blip r:embed="rId8"/>
          <a:stretch>
            <a:fillRect/>
          </a:stretch>
        </p:blipFill>
        <p:spPr>
          <a:xfrm>
            <a:off x="6797451" y="5661614"/>
            <a:ext cx="4871485" cy="566072"/>
          </a:xfrm>
          <a:prstGeom prst="rect">
            <a:avLst/>
          </a:prstGeom>
        </p:spPr>
      </p:pic>
      <p:sp>
        <p:nvSpPr>
          <p:cNvPr id="41" name="矩形 40">
            <a:extLst>
              <a:ext uri="{FF2B5EF4-FFF2-40B4-BE49-F238E27FC236}">
                <a16:creationId xmlns:a16="http://schemas.microsoft.com/office/drawing/2014/main" id="{A2A8D5DF-31BD-ABED-F069-58566EA1E628}"/>
              </a:ext>
            </a:extLst>
          </p:cNvPr>
          <p:cNvSpPr/>
          <p:nvPr/>
        </p:nvSpPr>
        <p:spPr>
          <a:xfrm>
            <a:off x="48828" y="3018798"/>
            <a:ext cx="6271107" cy="3195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F31B828A-5223-7028-C596-0611233E5CAD}"/>
              </a:ext>
            </a:extLst>
          </p:cNvPr>
          <p:cNvSpPr/>
          <p:nvPr/>
        </p:nvSpPr>
        <p:spPr>
          <a:xfrm>
            <a:off x="6420750" y="3012577"/>
            <a:ext cx="5018582" cy="32151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
            <a:extLst>
              <a:ext uri="{FF2B5EF4-FFF2-40B4-BE49-F238E27FC236}">
                <a16:creationId xmlns:a16="http://schemas.microsoft.com/office/drawing/2014/main" id="{D47FB220-8FE0-0192-86A4-8BB957473FA5}"/>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44" name="直接连接符 43">
            <a:extLst>
              <a:ext uri="{FF2B5EF4-FFF2-40B4-BE49-F238E27FC236}">
                <a16:creationId xmlns:a16="http://schemas.microsoft.com/office/drawing/2014/main" id="{046BF0DD-C505-8553-4676-E4315CB6C32C}"/>
              </a:ext>
            </a:extLst>
          </p:cNvPr>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5A807B1A-9A92-0E16-BDF2-855EBBC01800}"/>
              </a:ext>
            </a:extLst>
          </p:cNvPr>
          <p:cNvSpPr/>
          <p:nvPr/>
        </p:nvSpPr>
        <p:spPr>
          <a:xfrm>
            <a:off x="4948677" y="0"/>
            <a:ext cx="1666001" cy="792000"/>
          </a:xfrm>
          <a:prstGeom prst="rect">
            <a:avLst/>
          </a:prstGeom>
          <a:solidFill>
            <a:srgbClr val="0836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46" name="直接连接符 45">
            <a:extLst>
              <a:ext uri="{FF2B5EF4-FFF2-40B4-BE49-F238E27FC236}">
                <a16:creationId xmlns:a16="http://schemas.microsoft.com/office/drawing/2014/main" id="{5D5F9D7F-2B93-B4D6-A8BA-52F082BD7FC2}"/>
              </a:ext>
            </a:extLst>
          </p:cNvPr>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TextBox 6">
            <a:extLst>
              <a:ext uri="{FF2B5EF4-FFF2-40B4-BE49-F238E27FC236}">
                <a16:creationId xmlns:a16="http://schemas.microsoft.com/office/drawing/2014/main" id="{D2E16FF3-D4C3-55E2-22FB-FC75A1EF66F0}"/>
              </a:ext>
            </a:extLst>
          </p:cNvPr>
          <p:cNvSpPr txBox="1"/>
          <p:nvPr/>
        </p:nvSpPr>
        <p:spPr>
          <a:xfrm>
            <a:off x="33749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Introduction</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8" name="TextBox 7">
            <a:extLst>
              <a:ext uri="{FF2B5EF4-FFF2-40B4-BE49-F238E27FC236}">
                <a16:creationId xmlns:a16="http://schemas.microsoft.com/office/drawing/2014/main" id="{705D6ACE-2D29-DEE9-EAA1-BB60E0EEE3A5}"/>
              </a:ext>
            </a:extLst>
          </p:cNvPr>
          <p:cNvSpPr txBox="1"/>
          <p:nvPr/>
        </p:nvSpPr>
        <p:spPr>
          <a:xfrm>
            <a:off x="5076749" y="215904"/>
            <a:ext cx="1344000" cy="343159"/>
          </a:xfrm>
          <a:prstGeom prst="rect">
            <a:avLst/>
          </a:prstGeom>
          <a:noFill/>
        </p:spPr>
        <p:txBody>
          <a:bodyPr wrap="square" lIns="0" tIns="48000" rIns="0" bIns="48000" rtlCol="0">
            <a:spAutoFit/>
          </a:bodyPr>
          <a:lstStyle/>
          <a:p>
            <a:pPr algn="ctr"/>
            <a:r>
              <a:rPr lang="en-US" altLang="zh-CN"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Process</a:t>
            </a:r>
            <a:endParaRPr lang="zh-CN" altLang="en-US" sz="1600" b="1" dirty="0">
              <a:solidFill>
                <a:schemeClr val="bg1"/>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49" name="TextBox 9">
            <a:extLst>
              <a:ext uri="{FF2B5EF4-FFF2-40B4-BE49-F238E27FC236}">
                <a16:creationId xmlns:a16="http://schemas.microsoft.com/office/drawing/2014/main" id="{DE1437DA-6BE7-BB1B-6414-AE1D0C4263AB}"/>
              </a:ext>
            </a:extLst>
          </p:cNvPr>
          <p:cNvSpPr txBox="1"/>
          <p:nvPr/>
        </p:nvSpPr>
        <p:spPr>
          <a:xfrm>
            <a:off x="6778549"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Difficulties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50" name="TextBox 10">
            <a:extLst>
              <a:ext uri="{FF2B5EF4-FFF2-40B4-BE49-F238E27FC236}">
                <a16:creationId xmlns:a16="http://schemas.microsoft.com/office/drawing/2014/main" id="{A70B6FE3-DD1E-066F-EDFB-6FA784DE14B9}"/>
              </a:ext>
            </a:extLst>
          </p:cNvPr>
          <p:cNvSpPr txBox="1"/>
          <p:nvPr/>
        </p:nvSpPr>
        <p:spPr>
          <a:xfrm>
            <a:off x="8480349" y="215904"/>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Prospective</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sp>
        <p:nvSpPr>
          <p:cNvPr id="51" name="TextBox 11">
            <a:extLst>
              <a:ext uri="{FF2B5EF4-FFF2-40B4-BE49-F238E27FC236}">
                <a16:creationId xmlns:a16="http://schemas.microsoft.com/office/drawing/2014/main" id="{D2B3FEF3-1484-04B1-591C-6970EB7E37FF}"/>
              </a:ext>
            </a:extLst>
          </p:cNvPr>
          <p:cNvSpPr txBox="1"/>
          <p:nvPr/>
        </p:nvSpPr>
        <p:spPr>
          <a:xfrm>
            <a:off x="10182151" y="215903"/>
            <a:ext cx="1344000" cy="343159"/>
          </a:xfrm>
          <a:prstGeom prst="rect">
            <a:avLst/>
          </a:prstGeom>
          <a:noFill/>
        </p:spPr>
        <p:txBody>
          <a:bodyPr wrap="square" lIns="0" tIns="48000" rIns="0" bIns="48000" rtlCol="0">
            <a:spAutoFit/>
          </a:bodyPr>
          <a:lstStyle/>
          <a:p>
            <a:pPr algn="ctr"/>
            <a:r>
              <a:rPr lang="en-US" altLang="zh-CN"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rPr>
              <a:t>References</a:t>
            </a:r>
            <a:endParaRPr lang="zh-CN" altLang="en-US" sz="1600" b="1" dirty="0">
              <a:solidFill>
                <a:schemeClr val="bg1">
                  <a:lumMod val="50000"/>
                </a:schemeClr>
              </a:solidFill>
              <a:latin typeface="MV Boli" panose="02000500030200090000" pitchFamily="2" charset="0"/>
              <a:ea typeface="字魂105号-简雅黑" panose="00000500000000000000" pitchFamily="2" charset="-122"/>
              <a:cs typeface="MV Boli" panose="02000500030200090000" pitchFamily="2" charset="0"/>
              <a:sym typeface="字魂105号-简雅黑" panose="00000500000000000000" pitchFamily="2" charset="-122"/>
            </a:endParaRPr>
          </a:p>
        </p:txBody>
      </p:sp>
      <p:cxnSp>
        <p:nvCxnSpPr>
          <p:cNvPr id="52" name="直接连接符 51">
            <a:extLst>
              <a:ext uri="{FF2B5EF4-FFF2-40B4-BE49-F238E27FC236}">
                <a16:creationId xmlns:a16="http://schemas.microsoft.com/office/drawing/2014/main" id="{B9CD8729-8D3F-94DF-4005-8F273D440589}"/>
              </a:ext>
            </a:extLst>
          </p:cNvPr>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3" name="图片 52">
            <a:extLst>
              <a:ext uri="{FF2B5EF4-FFF2-40B4-BE49-F238E27FC236}">
                <a16:creationId xmlns:a16="http://schemas.microsoft.com/office/drawing/2014/main" id="{B2CD5CE3-83F2-D0F7-7D08-0F5F3DE3D142}"/>
              </a:ext>
            </a:extLst>
          </p:cNvPr>
          <p:cNvPicPr>
            <a:picLocks noChangeAspect="1"/>
          </p:cNvPicPr>
          <p:nvPr/>
        </p:nvPicPr>
        <p:blipFill rotWithShape="1">
          <a:blip r:embed="rId9" cstate="print">
            <a:duotone>
              <a:prstClr val="black"/>
              <a:schemeClr val="accent6">
                <a:lumMod val="75000"/>
                <a:tint val="45000"/>
                <a:satMod val="400000"/>
              </a:schemeClr>
            </a:duotone>
            <a:extLst>
              <a:ext uri="{28A0092B-C50C-407E-A947-70E740481C1C}">
                <a14:useLocalDpi xmlns:a14="http://schemas.microsoft.com/office/drawing/2010/main" val="0"/>
              </a:ext>
            </a:extLst>
          </a:blip>
          <a:srcRect l="18895" t="31123" r="16221" b="20215"/>
          <a:stretch/>
        </p:blipFill>
        <p:spPr>
          <a:xfrm>
            <a:off x="1027620" y="103954"/>
            <a:ext cx="909539" cy="584091"/>
          </a:xfrm>
          <a:prstGeom prst="rect">
            <a:avLst/>
          </a:prstGeom>
        </p:spPr>
      </p:pic>
    </p:spTree>
    <p:extLst>
      <p:ext uri="{BB962C8B-B14F-4D97-AF65-F5344CB8AC3E}">
        <p14:creationId xmlns:p14="http://schemas.microsoft.com/office/powerpoint/2010/main" val="249466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ipe(left)">
                                      <p:cBhvr>
                                        <p:cTn id="10" dur="500"/>
                                        <p:tgtEl>
                                          <p:spTgt spid="3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p:cTn id="14" dur="500" fill="hold"/>
                                        <p:tgtEl>
                                          <p:spTgt spid="47"/>
                                        </p:tgtEl>
                                        <p:attrNameLst>
                                          <p:attrName>ppt_w</p:attrName>
                                        </p:attrNameLst>
                                      </p:cBhvr>
                                      <p:tavLst>
                                        <p:tav tm="0">
                                          <p:val>
                                            <p:fltVal val="0"/>
                                          </p:val>
                                        </p:tav>
                                        <p:tav tm="100000">
                                          <p:val>
                                            <p:strVal val="#ppt_w"/>
                                          </p:val>
                                        </p:tav>
                                      </p:tavLst>
                                    </p:anim>
                                    <p:anim calcmode="lin" valueType="num">
                                      <p:cBhvr>
                                        <p:cTn id="15" dur="500" fill="hold"/>
                                        <p:tgtEl>
                                          <p:spTgt spid="47"/>
                                        </p:tgtEl>
                                        <p:attrNameLst>
                                          <p:attrName>ppt_h</p:attrName>
                                        </p:attrNameLst>
                                      </p:cBhvr>
                                      <p:tavLst>
                                        <p:tav tm="0">
                                          <p:val>
                                            <p:fltVal val="0"/>
                                          </p:val>
                                        </p:tav>
                                        <p:tav tm="100000">
                                          <p:val>
                                            <p:strVal val="#ppt_h"/>
                                          </p:val>
                                        </p:tav>
                                      </p:tavLst>
                                    </p:anim>
                                    <p:animEffect transition="in" filter="fade">
                                      <p:cBhvr>
                                        <p:cTn id="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F71E22A-A127-440C-9009-65AE8CB2A96D"/>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MK7pko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wrumSgh+CyMpAwAAhgwAACcAAAB1bml2ZXJzYWwvZmxhc2hfcHVibGlzaGluZ19zZXR0aW5ncy54bWzVV91u2jAUvucpLE+9LGk7unYooaoKaNVaQIVt7VVlYkOsOnYW21B6tafZg+1JdhwDBbXr0h+kTQgRn5/v/J+Y8Og2FWjCcs2VjPBudQcjJmNFuRxH+MugvX2IkTZEUiKUZBGWCqOjRiXM7FBwnfSZMSCqEcBIXc9MhBNjsnoQTKfTKtdZ7rhKWAP4uhqrNMhyppk0LA8yQWbwY2YZ03iOUAIAvqmSc7VGpYJQ6JHOFbWCIU7Bc8ldUES0BdEJDrzYkMQ341xZSU+UUDnKx8MIvzs8dp+FjIdq8pRJlxPdAKIjmzqhlDsviOjzO4YSxscJuHtQw2jKqUkivFdzKCAdPEQpsH3oxKGcKMiBNHP4lBlCiSH+6O0Zdmv0guBJdCZJyuMBcJCLP8LNwfWnq17r4uy08/l60O2eDU573olCJ1jHCYN1QyE4pGwes6WdkBhD4gT8Bp0REZqFwSppITZScs05d0ZDJSD3hRa0UTpktENStlKN/g2XbZDcxWgEgYhZhI9zTgRG3BDB46WytkNtuCmq3l6VRIAF7cnQeR/fm/fZiROSa7bq1oKjXc7jxjdlBUUzZZHgNwwZhSB+m8JTwtBqcdAoV2lBhfYxSAsOFiecTRk9KnI6B/yToSswkVrQhF7NBDPewnfL79CQjVQOuIxMoLOBzrXHrz4LOCNa34OShY9b/bPTZuv6tNNsXW65AAmdEBk/ExwKztLMbASfzJBUZqEH6YiJ1awoCuW04JWJrfryMmieWuHL/NbFWIHeYEk2Y+U5hfmrB6XNJmRSDKIbrgIaRpBDSTwmMGJYF1xaVhYwJhIpKWaIxLDWtBvrCVdWA8UPsIfWL/fQ6yMui9MYVhtYzCnLS0Hu7O69r+1/ODj8WK8Gv3783H5Sab7we4I4c37jnzy58pdr/+E2DAO3pR9f2ia3/+bO7l20vpbJa6d1OShV0la/FFy3jFT3cxmpC/+S6a28YEq5AEtp7IcM1pLgKTeMvmWLvaBNXvVu9z22mTbZYMyvGY3/JmR/Wl4T1+6FYfDoxdVxUi55ColwK3F5223s13bgpvkoq1IBtPX/Do3Kb1BLAwQUAAIACADCu6ZKa+E74LwCAABaCgAAIQAAAHVuaXZlcnNhbC9mbGFzaF9za2luX3NldHRpbmdzLnhtbJVWbU/bMBD+vl9Rdd8Jey2TTCUonYTEBhqI705yTaw6dmQ7Zf338yux26TNckLCd8/jO98bILklbPlhNkMFp1w8g1KEVdJogm5Gyut53inF2UXBmQKmLhgXDabz5cef9kOZRZ5j8R2IqZwNLqB3s7DfFIr38W1hZIxQ8KbFbP/AK36R42JbCd6x8mxo9b4FQQnbauTlj8VqPeqAEqnuFTRJTOsrI9MorQApwYT0fW3kLIviHGjwdGm/iZze1enXH9B2RBJlaTefjIzRWlxBmuSrGyPjeKZvT6uyMHKaoOCv0tAvn42MQineg0gvv/tqZJTB2679nx5pBa9MQlPO6SK+cyjHpR4/E9WlkbME8yDj6GwVfHrsW+8ikP81nntkxlVw+mTyerAQTNFzCkslOkBZODmbrPnbY6f0fMByg6nUgFjVg5500E+4k+GaVNfj/sAbYWUE8ooe8cpp18DKxRsBU32PX61u7aqI43vXRQEK2HllFGGv7JG/dVqPkJGyRz5TUsIjo/sj+KHFcUKJb7Ev5unsayswrI8hX+EUrMbTgxlcGbn2ioBpeAlLsw70ssaKcPZCGjDFQ5k1uciyo9AQwztSWcYvg8v39k0SZQcG33DD7YUUURSGus6Gqnd1HLk5pj3pa5o2pfvT0D/RnWdKb/LrOVYKF3WjXyvnM8/To6KdzLNhhk8OiHu24RHH+h4jNVhsQbxwTqe6YVyBnHo9dwM2BkdZlAOUDScZ+UuGss+6Jgex1kUjEJon1TlcTaqa6h/1SuANymD0ZRmxOqqq9X0Mk/fmjBS+BQCLog4N4A7O0nRUEQo7CAsgUtgXjz0NSd2jY+12ox5go+I94TUHHRkBopb0+6JvlRiXGgYIrzquYYazTGh7hXNpn5bMf1jF/RglyznsNNN8sXun8M2U3KztxznUSvM/5T9QSwMEFAACAAgAwrumSi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wrumSjv7U0+dAQAAJAYAAB8AAAB1bml2ZXJzYWwvaHRtbF9za2luX3NldHRpbmdzLmpzjZRNb4MwDIbv/RUou05V99ltt2rtpEk9TFpv0w6BuhQ1xFEIrKzqfx9OvwiEtfGFvDx6HRviTS+oFotY8BJs7LPdf7h7qwFpRudw7eqiQ09JZ0pDBtJwk6CcJSmIRAJrkMXB4ShvT4TPn0nrHZafIplDVvNjSG8WXGR1XHkstEfLPFrh0X482tqX+NepbF/VrqJat8PcGJT9CKWpWtWXqFNuGXb1Zle9wAaMBegz6IJH4JgO7eoiT44PQ4o6F2GquCynGGM/5NEq1pjLeVf+ZalAVx98tQMGz8PXiWMnksy8G0ibiSdPFN0k/VQZ7PM+Tii8sOAhiJrvwK5/UMe4XVCDLpIsMQd6dENRpxWPodWlpxGFi8nKq9XNIUWbM7A2O+LulsIhBC9Bt6zG9xQOiCpXF3xApTGmjrTQds+PqEA+T2S8Tz2g8HJ0WLLt6t6pUHv8MXOuEDau0NJ3+9KuyXHBtTfem5s10k59aYVPlD4RPYmVDyyOonMc0xwktP8KGDeGR8u0mg/VbKz6wPUK9AxRVOf/PjNam6l62z9QSwMEFAACAAgAwrumSj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wrumSg4UM7x8AAAAfQAAABwAAAB1bml2ZXJzYWwvbG9jYWxfc2V0dGluZ3MueG1ss7GvyM1RKEstKs7Mz7NVMtQzUFJIzUvOT8nMS7dVCg1x07VQUiguScxLSczJz0u1VcrLV1Kwt+OyyclPTswJTi0pASosVijISaxMLQpJzQUySlL9EnOBKp/tmfJ8ya5n09qfr9ivoJGcX1CpqaCr4As0Oi0zNUVJ344LAF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Cu6ZKrQ33vhkJAAALJQAAKQAAAHVuaXZlcnNhbC9za2luX2N1c3RvbWl6YXRpb25fc2V0dGluZ3MueG1stVrrbuO4Ff7fpyAcLLAFivgiXwuPCl3oRBhH9lqaZKZFYSg2EwuRRVeiPZOFf/RfX6DoExSL/mkfYFGg71Kgu32MHlKSLSmyI81MzUkwOuR3zuG5knKG4ZPra9uQ0bX7vcNc6luEMdd/DOVfIDRcUI8G04CEhAlCloR8Z03e1P7z9x/++48fG80aCpnjL51g+ab24HghqUWQBIRcmLjfMkb9ywX1GfHZpU+DtePV0M7xtsBqJD61+utAuiNBBdiDsyB5YT2dj1dRGUkDjY9CzIKuN47/PKaP9PLeWTw9BnTrLw9Iqc1HIXL1vCGB5/pPZTbkuSEzGFkXKCf1+CiB2oD7QnLUrYv5OA/0nHvilTZ7DpYXWB65c0OXpZBqm49C5MZ5JEWWPyMMHAYyiryF+TiDYeQTO6zGKh/Fqz3nmQRV1aKb7aZiEG0C+sitXARrDfg4D/Oos4S8P2D6Gh/nMXxzXFyZPWUMprf4SNYN66miIupOPV94IkZ3rr+kHw3/gcbApOBofDaUGyhSAPV7Sl/vwxPESgv12riF+0jHHQ3mBpI+kDSY01tNbVjPsYj4BmQBRaaY67CemX0JMPyQBMzwl+STLGVXp6eyO7gKwPywLpS7bT72idS93uYDtZudXgfvW4okSV2kdfSm3tj3eoOe0kS40e40pL3ab0ktCTU7neagu2/2Wh0JnkaDLnBp40EXtXvtdkvft3AL0EhRVL2l7XvSoNlUQBruD7T9aKT2Gg3UbDaltr7vdKWR2kCwWgIeitTnBpR0SZW6e0VVmn0JjbSROmrvsY67Wgf1W7jbaOzbqio1GkfjHneXNteRWno7iTlfYVjogsLZY7Rlg2u42AYBLLbJGqKcEXTvhMQU/e6nf/7557/++NNf/vTz3/6Fvl3QzfMvo0gGDG+kCeTQMTPUQ2rw5ikX8BrWxUwmg9JNuWRLlS+i+Il3VwYpinsFXLqpyhc98SkLi2VBTMM4BzrRVsuoeeyr8kVj0NPwWUEFjVW+wH0+ysOSRidfRD21FDLVWkFR8amAO4p83SInmqt8oTT5OAfNd1f5oq/wcR6Ta6+gY4+P10GiXcgXEi8BrbPLXzRY+SIqmWdR+Q5bxnpFLbaMo1/0WNCwwUcp0KHJlvFSbDaxfz23MH7M15LhGqSAc9PFJSYJllN1rk1upor5YT6eXE3mqnFVk7UoKxFPy29b3f6nZqcLlSvGleRk3SjjcZYXEsw6jXK8THs2Gc+BIR7PTfzersn8d2Xo5J09Nkxck+P/VGYwneHbmsx/l4G+m82wac+tsaHjuWHNzYkt7DLGNtZr8ge6RStnRxCjaOeSj4itCILy7AYEhZ67FBO8ZLv+lpSQp09uFMOcz7BlzwzNNiZmTbZoEDz/SnB2tmwFwbNyQrR0Q+feI0shFkJEzPPyAtLF3RDBP7ZyYSVdO65/WUb6TLkzzKu5PZmMrTk29YRSk7G/RHrgcEnVGc0UC8+ARwBtOfg8+FxEn+CAFM+rzOTauLoew4/NFbl2H1ce/LDP0GaKwSVT4pcAQuDgGUSdZd1NZjq3IQhEDto4YfiRBstM0KRdV4K3YWoTCE3NTvG3OZuENzje9RcQOmTBSvC7wZalXOG5OnkPMQ65OakImryFlHxbEfQBW5BD2CoBM5Vb40rhGcHTMEmQJAcXDo937xk5iwXguDV3Lt2GQOEWhjQR2RheVpZk4e/egSMNZXwi2yPGYGzx9OjuCKgSLKHNlZAFZUjDOo+u794Zv52PFGOM9TmEmz65m9uiSnKha+cZ+ZQhZ7lz/AWcb8nC2UImPMPc0l2KOe55ocIftu73yGFx/fkmLl2mjt9/8xkqZQpegWZwXgZhcEzZsNekc7PFO/hMRXisn9SijAE+WwVLw6YyMyZfx0Whu956UZX+Go46KFfVWa/q8eX2Ku+2/4MyVlSCVQMqmurSSiAMnZi3HGieXiWgYY5A3DSq51Dw+S21EgNzEvMwKfoCNrdguYwit2DRaizusGoZNhy27sg9v32UAItcjbxW7G9+R/QIXNIPqXpPHiiclzzi7KKDDPQu4f4yXk4dlTKtxTbsMShuAs/HKKiAq+eu+R2qHNt3NzgxRdQNMvu5o1tvKbLbc59ERwA7b9fk5TnsIaBrQfWcMInrqCn95gsVibY4i+ROqx0gDgla2lep/Pwij1lYmWnXc00xNcxvFDyfvfI4yA5uk7FtzceKyjlAmqwdtlhBF37g97zyvKIbgY5HCvCLN28RJ1is/v3HH8qzyekTUVFM/XVVPpD8vGriA7/fmZSR8Pcl+NiKmoWKh5LA+EKVQMvfr2wDAvSrXFmcqC2t6Zq/4iolGlIgdqNi24p2fQNZYomkoNsAzoIVmdwos7dQ+MRZvybfOMETFE6bUq8qI2F5Hpussg7HK+6Wea5PKsK/uBPxzdvGdK7ourj7Q4567uIpar9LuMDEr/mQRx+r8NOuFROqc44lWbqsOk/R3JKqBSUhej4WhF1hrzsQji9UPAdqOMu8n/FZQL0pf7P18lUuLOAv4iCMZRbwK33ylF4RrujH2Hey+HJ1WE+T8kunoMOUHxZjlllafvWM584yzTem5BfeUg/6ghZtJ8U6S8+jNE0Vb37TAg60F5rDNSueSql+JObXm+QTe7E+Rcyvt3hPmcC97qVO+ak0NHkdpzpBml7Gd7CG+KJKxWuSp+warsGYv5YNUxuJCdmVa7oksuiNtrsmcTpzWlrh+gmNh/7h+HLDMffPYtsh/9ohM3EM3/r5+B0yl3nkdHCLfUAKpk0tnosyIF5TlALR1wd5Y0RUxJ435E0NLiLOYsUrfVhDMY83NW7O43eSRbhNUs94OUshoz9jOAtdi3ouynklkT6v4tVE0SjZz4OG9Rd2GtbPeWgYsz3tQH+7vicBhhhwocrFHsoS08tXyauwW3EizeFOzKYZsBXw9uGOlGRCipAJLHGsSrIlekjPw9mSuR7ZkaRUpQgp45zf/zCE7Dgf3AobkweWDu+YUjkL4lp3jMVsDUzRT6LEjSwtJDdTMemYcx+K3RdUq6T5HHUsaEdJmebhnq7QlOW8Xi8QBWtPWX9YT7dZqFEvvmXN0wAK/E7+vdP/AFBLAwQUAAIACADCu6ZKiMVOUf4OAADYGQAAFwAAAHVuaXZlcnNhbC91bml2ZXJzYWwucG5n7VlpV1NX245atbVV2lpAgZAqWhxBUURAiANDtQJGQlGGpDhUiYQIGIZgiLaPRURIFSsFxCh5gQwYBkMCgRALD6YWgcbkJEAMqSgICSEgGQjJgefg8/6A99v7xQ/7OmufddZ9XWvve1/3fdbOOxYeunKF0woYDLby8LdBx2GwxQA0vv94GfSmuDgbDj0WpR0PPQjj9LiMQZOPzh0IOwCD1VM/tSUsheafXPz2ZBoM5rBxYSw6fHzDJAy2Fn846AA6E6NTEfJPD4PiFEQk4ordk5alBOPdgwQ06vOYh9ccVlQMfm5/58XSfocDyhfH7W25D67fWH/juMONGsqvnG0OgoOb8Qpkt97cPdGISWu9ffidb395CRmeuXOXu7uvb8mbN+Vbz3n5bPtGKpoz1nY2p711QFBsU0Mddsi4e75pkHxONuLy5B8Nt5CgQdp57VNHD8V05dgRNAU0KrqWhjhC2l3QV+NXxkt/Y3AkY5J2GOzJCe9LYV0Mziut5CA0I9Eoc5ZKBuf1oZBPoa9zW14NdeZ3rIbBrnS/PEYz7fRbBIP13WQsg1359QN8gA/wAT7AB/gAH+ADfID/T/h7JTbHMjzUfg1qXJ8UJs+MlBEc5i29FKh3hefhYLCP/w+gcwEIbZaRIcOYNH854vLFFLMqA+ErmgVqHSICLW+GaimgdnJ2CSxJm+/ZdsIGRcekP2UgCwVY25BjlxbDGg5R7j2uBG3TvVhf/WgD9WfBRCOcjj+q+wqwZ9O3ktD4tOpFsDWWN0URDubBbH2ddyEbJ5DwTFsYVM3XGg4uG9cSomxhP6ILJo7Rt2bcAdgNEt7/TLRO97yyManIucypxzRw3H+aMl2m3pYsNMorBTUxyYLPpjWEaUfs5am/bKJ5UL88xxHMIo1Zsom0NWCP1qZrmHtXLIorEeFUkWX3KDQz31fdyXKvdYrKHP4tmjdggV/THtPfBooAFzc//BlmiLiHhkTGIeqwANJ4wiUghNrSMQjU3lJJLIUtzR0kLSOQ4zN+L/cqen/Uncv6bLXz/UBjNRJMZNKii1OkYT7b34qmnjp3PWGNjhUnYIix6svT3dHJ07NtOXbEGNBjokXfNmwLdc06kzgxHRH1MvwtcFZGZntUtzdvf5ysKrs3j1OpTRYPeZW/iH4RvkUT+pZ2KICpKLKeFz7JkeX3FznJhus61o2scdnLwokCB0bir2vg6Hvo3XgnwN5XCmP9w3ySiIwelaWCXs/ZOedAPEbNr6tRJ5Zht8RoLxSM8PYPDtvYso9Tl05eygm+iPwpbiq2ixObQcaaabM5gKX2KajDteZH0TvpRJ/QV353yEiLfJPtPX1LEF08dDjlBLp3iqNG7VEktFeQlm+P2VOgkVx/g+6kMgZr9/ykzEl249mXS9WofGkgK8OXgqyNPrDP71+vnzoT9k2m5Y9FaTl6KwNDnMvB9IshsnFnHPcMd2JkU1zugOJmjw9fIrhqgYs7MHziCTTtzS3N8SXr0lxi3FlLyoKIneH5DVFbSFt+2dITUr2LukKV+Dsvi75pohjerTTZhGPvug2BUebyBpwKbDgLWKxZVoEoT/NdCCpef8Q2qxC5lnq0MCGCLOAVxl1ntzqUY2Z45OqUPuvehw8o4eQXO9V/JYsWs3bAl2ou9Uta8b1q2cP97JA8Mxywtv43GvjiO8/tIVLE3GSuftt/A8L5Ef7K3xhtZ4o6rPLmH1FCHLfql3+sFrsAw99Xp3WamGDjpsulKyb8TOmqhMXPq5P16S6pTP0FTPCEoS5vNovkcpk0V7XKOupZHW3ODczc2nbBEqVNRvqwe7BqxTuIGc4jMMTpncMLiX72mNxMH5Y3l6JU+mJSWjDxS9lZbvIPgXqheXCyPuPLPA1hI+XjnO4Kkl+jxRgkj0CQDZL3MqA1/M5/gshqr+7BPpSGrLZ+ETwSTW+xb7EvqZxrqlv6o3CGqY7aHomNrZPrmcIdA8M2N+Isq+6Rdf81Qnz4tTQydlrxqEUOFJZBe8hOocTyCQxHsaNHXJON0bY7jC64e9K+ofslKv4hZeR5yatE74KR3i+AtHFFiHbZSMoLpO409GO+1bL7cxR877YjW5K2XAmpBmyByaWShufVQ48XNxkoTxSrnjEsxsYCr+gmk6gY34ts8Gj6rnxQLqH61cYs5GqjaXrUFv16jodTH4s4SiOb+odDDaemevz129zSnP6uFZoG3hlu6KPoTWkhRMQsaEsXVk2X+VYIqgTwqi78aWitXA8HyV+TWRSF0EQAExt7N5P/regFvYQDYr5e+U463Qj2VZm+APD+Vh1OIYwXjeElbCkta6Rk2AzqotWKVj+8Snen1fkEzeQlgK9yY109WTPgIzvdVOU3flr1Z++lDS05nPIfKfc3sJTfZjLL8f6fVVblNJvSrH6/BREf8blMTFJNS5h87SPnPyvLH+NwCX2mPCnTlGVf3nhUee5m1UAu4J/kDZr4ooC6iT1XJKGj37zXcyF2oFWeiR9kKSuq/IT3l+BYOlyxhFe/1MLarBPHC1DoJY/X6Jxnr9Toq6t9jEFepbjdfNMn+OYNLDtlFt/IpSkVzHi6QD03l/eDgvzyvGr/j4YZldyQomq/6HRbZyAlqEyfNCZ1X0CarSJM56Uw0B+DRw4sH60yrQW8G//E2gOgpWrAi6jkKlMv9Q1+U9xYMCtMsqodgr135EvaHqbPeAOMSQMXo0TxEoGPJwLpJACirCBxtxOVMl2D7vrxXTE+v5a8lgbiSnnfIQlfUbbfjk1ydQAqTQiwrVEXGvs74TQNFa+ovzbngYq3/lk6YLorCSQWdQ3IebRl61mKvdmm8Xe/ywaRc1PUVw0Xhc4654HwiTpxSjnGX8W7PB8k8eeghEey2RmOdOKSkvihFFaV3x16ez33kHfVupPYsoG3gAxzhs+4H96YFBvhzD2fe4XbsT69v3Z8F0vJQ4/X3tCMycIJs8rTwKcF6Sfp0nRi31zOEbRdq1Eem0+bt73NR4CjofktEwLtFSVBRE7RyDanrFx9GE0tdLvnERkegzbj3lTe3xDqtsNtQYK0OsIOQVCuCWucT6TqckR9pwTtLdRXPM8a8kGy2pB7qxHDOjvwEJGruxDdfw6tMBvX03lEv/Xqu2P8+qMdzcIdzETg28uituYk6/L8CtLQlBiBfWrosEO22oYjAkx9p7v+4TQFZky8nPT6h7R7wId7606UW28kXnzS/x/JmPWmhldEQPJrI63XNaQGPP2o9BD2e3h+ILQRWdPdPrlUPl7G5cTPzrBvjTnIgTX4kgEEwMWheYn1A6vAE2b+Vu24P+uCEsfSxkYq1aaumheCuh4lL2O3k+jZWfyFskX961n+xPHndpSZjrN7zesC3nVh51LXKkJqXt1eSIpJvN/4s4dwn+jIzpnzJRtYWgEX9atDHV5TfOF/Zb3AXJHJ2gWqHPpwqHZZqtG3ky5+WYWLUXhIZy6oIuv7MMcIToCO/q1SJvpa/bSNLphvroIch1d9LVNbW4pD+Mab6qAU8UCw3Vme7L0cydtQyPj276uNzP1ZhuybUarnnu48Zq4sxuZkWW7c17OU5wx9fTIW+ZBynVwR5W8rVedOsE4vLmLc17jxaOp0k9TS3VYhMCiYqmTvgrtw6KwCFJlzwMieKKkgfW0nNnucv+iaA0Bn2unS+0LDdK0tTU4old29o3TSbmBMlz4K+R3pJmmXID6DCJlzMvgMEYzGfp9LthmgviF8L9I6/jjfEZOZMGaGfP2qVBNuAvUUStZnJqte1Ltz0iCN8Jxoer1qGS7Xh5SUhAPaHrpuxbNu/T7bjBS6Tut0vaVQliGFPufQxaSdKOkoN2ravBaotNPuKbjr/Mj591BhWgDpJb7iFEGVsEYX/3jMVqoYUeTUg/u84ZcY4IluAuVNUz45yHjeX9lqan8A7jtezddb8VCRPlsaxdd6pIPRw4ptLOVKL2HCrDNbViCjEaJzg4nwv3bCKzkPJn4e1/HVmKcZoud4voo3o9LnZPzgW8gRzBf+dBsMJjLFKYgedhXxQPxIoaZBk8dQexpNcIAYG1YtSYXOxXT/xg1UNsSfQuzD1/d452vYujoGhzL2UpxacIRaMQ5EYwPq4gqSFQjvwrvDo0yrftOmfgK6WGAbq3+OZ1nKbjaMu7H4jb0M16XEMPpZKHNG0uZslnIqKjB51afPtBtZ2sxZiYlwBI2FWpUFw+jYlA0aFXbb3FlUR5RwAMojplEWS+n+ZqfqnoExQSgePN+/UNO7pxK/Fl9ltBn4AcaDOC5Y9iVQDCA2m2izqNysVutEizqvwY8noGoQ8zPiLnfhWKpLWAWpkW0P5BW5Aso10PKrXWjxZFmeRjefPXSd0VZTONw2P2e1+ygNvvhFLpGcGkQhWf6wy6nL1DCrV/3LObSYgdleoIFaZMJMX5k0AZFy6SvOIbBzZvRy2hF1xUd7oqljRTlr/jS6Asb2RK5KuaBo653Z662Ju5FT/17ddejAXwbuctfMH1K6tvM/e11AP4yuvRtCPIxUE8vD1KX+KxQP27MvzTXL8nMlpKsgI+Lnvc8SyAGhxIBz4++mstxiQ4mzlgLFwYDPQ5ReUTSYF/wRpnKVPfNQiMbOUbuL4+saCBqkw+fi3sUbxT/RxZ17cPPHaHpfkss3mp1x4j2Fcl8ipFj3wGzcwO1CboClultmNB2BBz0s1/+g15i0uXjrHl6hJvUlpt7FtKLGF/Jxrzta0cbCgwImdZB9SxhZHb7Sczknw9jz9730tcFr4sNPFWuP+WslZ3VbQDenr9O+fJ1a1PEsXOP+8DnIUYejhLW3HpAZjjDlvrX3/TOSfU+BRTTbGQvTlXxUMWoIML98bIse6YWekzbYk2dRbnL3jTu2MnzI9RjP8Yi/0hXpMtNN3q76SLRPGrX9OV6BKvc7+qCieUgQiKtlosZX6JwkruV2sL0WXF2yDC7uPq+U+25WCrv8qWXXK5xgsM8BaKxegC8XQJAwNS+lzFvVr/IWLhagQoH0DDZGY8necTAY7ETtMkYxCoTOeu95bxgsiekkiCFBVRWwc/TEuHh8tnBToYt7f1ORHAlfcUoGETxl/cYuEZU75M8vCVwMHO0N/uUcFAl2ODg8iHPwh5/+A1BLAwQUAAIACADCu6ZK5sSYNVwAAABqAAAAGwAAAHVuaXZlcnNhbC91bml2ZXJzYWwucG5nLnhtbC2MSwqAIBQA90F3kHcA84NpoHmZJIV+WKjdPpFmN7MYbcu+oeTiHc7DAMUE7Nx3+oouBZdRqY1iSRqA3qaj+DWH5fEGJKGYcSmVqM27sPrHgGACT0xxrhQMdfkBUEsBAgAAFAACAAgAwrumSg5qJE5iBAAABREAAB0AAAAAAAAAAQAAAAAAAAAAAHVuaXZlcnNhbC9jb21tb25fbWVzc2FnZXMubG5nUEsBAgAAFAACAAgAwrumSgh+CyMpAwAAhgwAACcAAAAAAAAAAQAAAAAAnQQAAHVuaXZlcnNhbC9mbGFzaF9wdWJsaXNoaW5nX3NldHRpbmdzLnhtbFBLAQIAABQAAgAIAMK7pkpr4TvgvAIAAFoKAAAhAAAAAAAAAAEAAAAAAAsIAAB1bml2ZXJzYWwvZmxhc2hfc2tpbl9zZXR0aW5ncy54bWxQSwECAAAUAAIACADCu6ZKKpYPZ/4CAACXCwAAJgAAAAAAAAABAAAAAAAGCwAAdW5pdmVyc2FsL2h0bWxfcHVibGlzaGluZ19zZXR0aW5ncy54bWxQSwECAAAUAAIACADCu6ZKO/tTT50BAAAkBgAAHwAAAAAAAAABAAAAAABIDgAAdW5pdmVyc2FsL2h0bWxfc2tpbl9zZXR0aW5ncy5qc1BLAQIAABQAAgAIAMK7pko9PC/RwQAAAOUBAAAaAAAAAAAAAAEAAAAAACIQAAB1bml2ZXJzYWwvaTE4bl9wcmVzZXRzLnhtbFBLAQIAABQAAgAIAMK7pkoOFDO8fAAAAH0AAAAcAAAAAAAAAAEAAAAAABsRAAB1bml2ZXJzYWwvbG9jYWxfc2V0dGluZ3MueG1sUEsBAgAAFAACAAgARJRXRyO0Tvv7AgAAsAgAABQAAAAAAAAAAQAAAAAA0REAAHVuaXZlcnNhbC9wbGF5ZXIueG1sUEsBAgAAFAACAAgAwrumSq0N974ZCQAACyUAACkAAAAAAAAAAQAAAAAA/hQAAHVuaXZlcnNhbC9za2luX2N1c3RvbWl6YXRpb25fc2V0dGluZ3MueG1sUEsBAgAAFAACAAgAwrumSojFTlH+DgAA2BkAABcAAAAAAAAAAAAAAAAAXh4AAHVuaXZlcnNhbC91bml2ZXJzYWwucG5nUEsBAgAAFAACAAgAwrumSubEmDVcAAAAagAAABsAAAAAAAAAAQAAAAAAkS0AAHVuaXZlcnNhbC91bml2ZXJzYWwucG5nLnhtbFBLBQYAAAAACwALAEkDAAAmLgAAAAA="/>
  <p:tag name="ISPRING_PRESENTATION_TITLE" val="蓝色简约毕业论文答辩PPT模板"/>
</p:tagLst>
</file>

<file path=ppt/tags/tag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5.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4692</TotalTime>
  <Words>1102</Words>
  <Application>Microsoft Office PowerPoint</Application>
  <PresentationFormat>宽屏</PresentationFormat>
  <Paragraphs>198</Paragraphs>
  <Slides>23</Slides>
  <Notes>23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23</vt:i4>
      </vt:variant>
    </vt:vector>
  </HeadingPairs>
  <TitlesOfParts>
    <vt:vector size="35" baseType="lpstr">
      <vt:lpstr>LMRoman10-Regular</vt:lpstr>
      <vt:lpstr>等线</vt:lpstr>
      <vt:lpstr>等线 Light</vt:lpstr>
      <vt:lpstr>宋体</vt:lpstr>
      <vt:lpstr>字魂105号-简雅黑</vt:lpstr>
      <vt:lpstr>Arial</vt:lpstr>
      <vt:lpstr>Calibri</vt:lpstr>
      <vt:lpstr>Calibri Light</vt:lpstr>
      <vt:lpstr>MV Boli</vt:lpstr>
      <vt:lpstr>Wingdings</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蓝色简约毕业论文答辩PPT模板</dc:title>
  <dc:creator>LP</dc:creator>
  <cp:lastModifiedBy>Zou deyi_</cp:lastModifiedBy>
  <cp:revision>222</cp:revision>
  <dcterms:created xsi:type="dcterms:W3CDTF">2016-11-24T09:20:07Z</dcterms:created>
  <dcterms:modified xsi:type="dcterms:W3CDTF">2022-12-06T07:18:31Z</dcterms:modified>
</cp:coreProperties>
</file>