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6" r:id="rId13"/>
    <p:sldId id="267" r:id="rId14"/>
    <p:sldId id="270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0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9FCCD-312C-4B75-818E-C6B0DAD2BE07}" type="datetimeFigureOut">
              <a:rPr lang="en-IN" smtClean="0"/>
              <a:t>19-04-2021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C40784-BFF6-4CBB-AD8E-46CC0148D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905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2C8DF86-2259-4B6A-91A1-51F1D9708698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245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661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E963EEF-A4A0-4368-B592-7315B61CE91A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256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163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5E00B012-8F1D-4AE3-AF93-499EE5FCAF8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129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F8F0CE3-4F34-497D-A236-74EE2BC7398B}" type="datetime1">
              <a:rPr lang="en-IN" smtClean="0"/>
              <a:pPr/>
              <a:t>19-04-2021</a:t>
            </a:fld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A3DEC54-BE46-4135-A815-3E1AE5B296D8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026" name="Picture 2" descr="C:\Users\ganesh\Documents\Training Material\11-Automationfactory\Logo and FLyer\Automationfactory-logo-271-12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08" y="228600"/>
            <a:ext cx="81438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59E95-D352-457B-A07E-BB3567BE9FBB}" type="datetime1">
              <a:rPr lang="en-IN" smtClean="0"/>
              <a:t>19-04-2021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/>
          <a:p>
            <a:r>
              <a:rPr lang="en-IN" smtClean="0"/>
              <a:t>www.automationfactory.in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EC54-BE46-4135-A815-3E1AE5B296D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E1A35-2D76-4969-9B5D-DBBF08C5F3BB}" type="datetime1">
              <a:rPr lang="en-IN" smtClean="0"/>
              <a:t>19-04-2021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/>
          <a:p>
            <a:r>
              <a:rPr lang="en-IN" smtClean="0"/>
              <a:t>www.automationfactory.in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EC54-BE46-4135-A815-3E1AE5B296D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D5160-0F60-4C50-B9E7-1943C0635073}" type="datetime1">
              <a:rPr lang="en-IN" smtClean="0"/>
              <a:t>19-04-2021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EC54-BE46-4135-A815-3E1AE5B296D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9E41E-1203-4796-90D6-C95787FAF37E}" type="datetime1">
              <a:rPr lang="en-IN" smtClean="0"/>
              <a:t>19-04-2021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/>
          <a:p>
            <a:r>
              <a:rPr lang="en-IN" smtClean="0"/>
              <a:t>www.automationfactory.in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EC54-BE46-4135-A815-3E1AE5B296D8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C066-7EAE-4142-B333-1B0CEB7114EB}" type="datetime1">
              <a:rPr lang="en-IN" smtClean="0"/>
              <a:t>19-04-2021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EC54-BE46-4135-A815-3E1AE5B296D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E802D-9749-4D3F-A0AF-8466F599184C}" type="datetime1">
              <a:rPr lang="en-IN" smtClean="0"/>
              <a:t>19-04-2021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/>
          <a:p>
            <a:r>
              <a:rPr lang="en-IN" smtClean="0"/>
              <a:t>www.automationfactory.in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EC54-BE46-4135-A815-3E1AE5B296D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E6F9-F7EA-4546-B9CB-0B5E2B517AA4}" type="datetime1">
              <a:rPr lang="en-IN" smtClean="0"/>
              <a:t>19-04-2021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/>
          <a:p>
            <a:r>
              <a:rPr lang="en-IN" smtClean="0"/>
              <a:t>www.automationfactory.in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EC54-BE46-4135-A815-3E1AE5B296D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5CFB8-B04E-402F-881A-BE012842D433}" type="datetime1">
              <a:rPr lang="en-IN" smtClean="0"/>
              <a:t>19-04-2021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/>
          <a:p>
            <a:r>
              <a:rPr lang="en-IN" smtClean="0"/>
              <a:t>www.automationfactory.in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EC54-BE46-4135-A815-3E1AE5B296D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9531D-88DB-4FA1-966E-63C9594BAABD}" type="datetime1">
              <a:rPr lang="en-IN" smtClean="0"/>
              <a:t>19-04-2021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/>
          <a:p>
            <a:r>
              <a:rPr lang="en-IN" smtClean="0"/>
              <a:t>www.automationfactory.in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EC54-BE46-4135-A815-3E1AE5B296D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2D78-F522-4CCF-BAC6-020C044D0090}" type="datetime1">
              <a:rPr lang="en-IN" smtClean="0"/>
              <a:t>19-04-2021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/>
          <a:p>
            <a:r>
              <a:rPr lang="en-IN" smtClean="0"/>
              <a:t>www.automationfactory.in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A3DEC54-BE46-4135-A815-3E1AE5B296D8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A3DEC54-BE46-4135-A815-3E1AE5B296D8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git-scm.com/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Version Control Systems</a:t>
            </a:r>
            <a:endParaRPr lang="en-IN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By, Ganesh Palnitkar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07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tIns="36247" anchor="ctr"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Merge operations</a:t>
            </a:r>
            <a:endParaRPr lang="en-IN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57200" y="1477287"/>
            <a:ext cx="3505199" cy="4999713"/>
            <a:chOff x="312737" y="1320006"/>
            <a:chExt cx="4971785" cy="525780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37" y="1320006"/>
              <a:ext cx="4778944" cy="2377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737" y="4100309"/>
              <a:ext cx="4778944" cy="24774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Down Arrow 4"/>
            <p:cNvSpPr/>
            <p:nvPr/>
          </p:nvSpPr>
          <p:spPr bwMode="auto">
            <a:xfrm>
              <a:off x="2473609" y="3606006"/>
              <a:ext cx="457200" cy="646703"/>
            </a:xfrm>
            <a:prstGeom prst="downArrow">
              <a:avLst/>
            </a:prstGeom>
            <a:solidFill>
              <a:srgbClr val="00B8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362468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IN" sz="1400">
                <a:latin typeface="Arial" panose="020B060402020202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27336" y="3693001"/>
              <a:ext cx="2457186" cy="436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u="sng" dirty="0">
                  <a:latin typeface="Arial" panose="020B0604020202020204" pitchFamily="34" charset="0"/>
                  <a:cs typeface="Arial" panose="020B0604020202020204" pitchFamily="34" charset="0"/>
                </a:rPr>
                <a:t>After Fast-forward Merge</a:t>
              </a:r>
              <a:endParaRPr lang="en-IN" sz="1050" b="1" u="sng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540102" y="1479928"/>
            <a:ext cx="3223344" cy="4997071"/>
            <a:chOff x="6103937" y="1322783"/>
            <a:chExt cx="4572000" cy="5255022"/>
          </a:xfrm>
        </p:grpSpPr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3937" y="4085108"/>
              <a:ext cx="4572000" cy="2492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3937" y="1322783"/>
              <a:ext cx="4038600" cy="2371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Down Arrow 14"/>
            <p:cNvSpPr/>
            <p:nvPr/>
          </p:nvSpPr>
          <p:spPr bwMode="auto">
            <a:xfrm>
              <a:off x="7094537" y="3606006"/>
              <a:ext cx="457200" cy="646703"/>
            </a:xfrm>
            <a:prstGeom prst="downArrow">
              <a:avLst/>
            </a:prstGeom>
            <a:solidFill>
              <a:srgbClr val="00B8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362468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IN" sz="1400">
                <a:latin typeface="Arial" panose="020B060402020202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497193" y="3722959"/>
              <a:ext cx="2264344" cy="267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u="sng" dirty="0">
                  <a:latin typeface="Arial" panose="020B0604020202020204" pitchFamily="34" charset="0"/>
                  <a:cs typeface="Arial" panose="020B0604020202020204" pitchFamily="34" charset="0"/>
                </a:rPr>
                <a:t>3-way Merge</a:t>
              </a:r>
              <a:endParaRPr lang="en-IN" sz="1050" b="1" u="sng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EC54-BE46-4135-A815-3E1AE5B296D8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45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35376" y="152400"/>
            <a:ext cx="5761724" cy="688755"/>
          </a:xfrm>
          <a:prstGeom prst="rect">
            <a:avLst/>
          </a:prstGeom>
        </p:spPr>
        <p:txBody>
          <a:bodyPr wrap="none" lIns="72494" tIns="36247" rIns="72494" bIns="36247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Subversion (SVN) - VCS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990600"/>
            <a:ext cx="6178076" cy="5561884"/>
          </a:xfrm>
          <a:prstGeom prst="rect">
            <a:avLst/>
          </a:prstGeom>
          <a:noFill/>
        </p:spPr>
        <p:txBody>
          <a:bodyPr wrap="square" lIns="72494" tIns="36247" rIns="72494" bIns="36247" rtlCol="0">
            <a:spAutoFit/>
          </a:bodyPr>
          <a:lstStyle/>
          <a:p>
            <a:pPr marL="226543" indent="-226543">
              <a:spcAft>
                <a:spcPts val="476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Easy to use and most favorite among developer community.</a:t>
            </a:r>
          </a:p>
          <a:p>
            <a:pPr marL="226543" indent="-226543">
              <a:spcAft>
                <a:spcPts val="476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Open Source under apache project.</a:t>
            </a:r>
          </a:p>
          <a:p>
            <a:pPr marL="226543" indent="-226543">
              <a:spcAft>
                <a:spcPts val="476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To start with,</a:t>
            </a:r>
          </a:p>
          <a:p>
            <a:pPr marL="969403" lvl="1" indent="-226543">
              <a:spcAft>
                <a:spcPts val="238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Identify a machine to install SVN server.</a:t>
            </a:r>
          </a:p>
          <a:p>
            <a:pPr marL="969403" lvl="1" indent="-226543">
              <a:spcAft>
                <a:spcPts val="238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Tortoise SVN is a client software used for connecting to SVN server.</a:t>
            </a:r>
          </a:p>
          <a:p>
            <a:pPr marL="969403" lvl="1" indent="-226543">
              <a:spcAft>
                <a:spcPts val="238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The client has repository browser.</a:t>
            </a:r>
          </a:p>
          <a:p>
            <a:pPr marL="969403" lvl="1" indent="-226543">
              <a:spcAft>
                <a:spcPts val="238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Default folder structure involves,</a:t>
            </a:r>
          </a:p>
          <a:p>
            <a:pPr marL="1369405" lvl="2" indent="-226543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Trunk  --- development activities</a:t>
            </a:r>
          </a:p>
          <a:p>
            <a:pPr marL="1369405" lvl="2" indent="-226543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Tags   ---- a label for released version</a:t>
            </a:r>
          </a:p>
          <a:p>
            <a:pPr marL="1369405" lvl="2" indent="-226543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Branches --- release activities</a:t>
            </a: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8925" lvl="2" indent="-225425" algn="just">
              <a:spcBef>
                <a:spcPts val="600"/>
              </a:spcBef>
              <a:spcAft>
                <a:spcPts val="476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All development work is carries out in trunk folder. Once the code is ready for release a branch is created in branches as ‘release-1’ (example) and once the code is moved to production a tag is created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as a label for the released version.</a:t>
            </a:r>
          </a:p>
          <a:p>
            <a:pPr marL="288925" lvl="2" indent="-225425" algn="just">
              <a:spcAft>
                <a:spcPts val="476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For various hotfix activities a branch is derived from the tag.</a:t>
            </a:r>
          </a:p>
          <a:p>
            <a:pPr marL="288925" lvl="2" indent="-225425" algn="just">
              <a:spcAft>
                <a:spcPts val="476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SVN has PowerShell plugin for scripting and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utomation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enables automated version control operation while integrating or moving through development activities.</a:t>
            </a:r>
          </a:p>
          <a:p>
            <a:pPr marL="288925" lvl="2" indent="-225425" algn="just">
              <a:spcAft>
                <a:spcPts val="476"/>
              </a:spcAft>
              <a:buFont typeface="Arial" panose="020B0604020202020204" pitchFamily="34" charset="0"/>
              <a:buChar char="•"/>
            </a:pP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VisualSVN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supports HTML5, repositories can be accessed over web.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736" y="2209800"/>
            <a:ext cx="2477946" cy="39128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606736" y="990600"/>
            <a:ext cx="2477946" cy="934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72494" tIns="36247" rIns="72494" bIns="36247" rtlCol="0">
            <a:spAutoFit/>
          </a:bodyPr>
          <a:lstStyle/>
          <a:p>
            <a:pPr algn="just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Subversive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SVN plug-in: helps to provide team explorer view of project repository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EC54-BE46-4135-A815-3E1AE5B296D8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18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35376" y="152400"/>
            <a:ext cx="5761724" cy="688755"/>
          </a:xfrm>
          <a:prstGeom prst="rect">
            <a:avLst/>
          </a:prstGeom>
        </p:spPr>
        <p:txBody>
          <a:bodyPr wrap="none" lIns="72494" tIns="36247" rIns="72494" bIns="36247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Subversion (SVN) - VCS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245830"/>
            <a:ext cx="4676459" cy="496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7930" y="1222387"/>
            <a:ext cx="3599401" cy="4376944"/>
          </a:xfrm>
          <a:prstGeom prst="rect">
            <a:avLst/>
          </a:prstGeom>
          <a:noFill/>
        </p:spPr>
        <p:txBody>
          <a:bodyPr wrap="square" lIns="72494" tIns="36247" rIns="72494" bIns="36247" rtlCol="0">
            <a:spAutoFit/>
          </a:bodyPr>
          <a:lstStyle/>
          <a:p>
            <a:pPr algn="just"/>
            <a:r>
              <a:rPr lang="en-I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VisualSVN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 Server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is a freeware Apache Subversion 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package for Windows.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26543" indent="-226543" algn="just">
              <a:spcAft>
                <a:spcPts val="476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Active directory single sign-on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allows user to access SVN repository with their windows active directory credentials.</a:t>
            </a:r>
          </a:p>
          <a:p>
            <a:pPr marL="226543" indent="-226543" algn="just">
              <a:spcAft>
                <a:spcPts val="476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Provides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remote server administration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access.</a:t>
            </a:r>
          </a:p>
          <a:p>
            <a:pPr marL="226543" indent="-226543" algn="just">
              <a:spcAft>
                <a:spcPts val="476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Multisite repository replication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Using SVN distributed file system to fast replicate VCS database across geographically separated servers.</a:t>
            </a:r>
          </a:p>
          <a:p>
            <a:pPr marL="226543" indent="-226543" algn="just">
              <a:spcAft>
                <a:spcPts val="476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Repository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management delegation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can delegate repository management to non-administrator user.</a:t>
            </a:r>
          </a:p>
          <a:p>
            <a:pPr algn="just"/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EC54-BE46-4135-A815-3E1AE5B296D8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364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35376" y="152400"/>
            <a:ext cx="5761724" cy="688755"/>
          </a:xfrm>
          <a:prstGeom prst="rect">
            <a:avLst/>
          </a:prstGeom>
        </p:spPr>
        <p:txBody>
          <a:bodyPr wrap="none" lIns="72494" tIns="36247" rIns="72494" bIns="36247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Subversion (SVN) - VCS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651" y="1828800"/>
            <a:ext cx="8447420" cy="3985278"/>
          </a:xfrm>
          <a:prstGeom prst="rect">
            <a:avLst/>
          </a:prstGeom>
          <a:noFill/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74208" y="1143000"/>
            <a:ext cx="6812392" cy="380979"/>
          </a:xfrm>
          <a:prstGeom prst="rect">
            <a:avLst/>
          </a:prstGeom>
          <a:noFill/>
        </p:spPr>
        <p:txBody>
          <a:bodyPr wrap="square" lIns="72494" tIns="36247" rIns="72494" bIns="36247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Repository Browser View of a project repository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EC54-BE46-4135-A815-3E1AE5B296D8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77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Perforce (P4V)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381000" y="1295400"/>
            <a:ext cx="76962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IN" b="1" dirty="0">
                <a:latin typeface="Helvetica" panose="020B0604020202020204" pitchFamily="34" charset="0"/>
                <a:cs typeface="Helvetica" panose="020B0604020202020204" pitchFamily="34" charset="0"/>
              </a:rPr>
              <a:t>What is Perforce Visual Client (P4V)?</a:t>
            </a:r>
            <a:endParaRPr lang="en-IN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just"/>
            <a:r>
              <a:rPr lang="en-IN" dirty="0">
                <a:latin typeface="Helvetica" panose="020B0604020202020204" pitchFamily="34" charset="0"/>
                <a:cs typeface="Helvetica" panose="020B0604020202020204" pitchFamily="34" charset="0"/>
              </a:rPr>
              <a:t>P4V, the Perforce Visual Client, is </a:t>
            </a:r>
            <a:r>
              <a:rPr lang="en-IN" dirty="0" err="1">
                <a:latin typeface="Helvetica" panose="020B0604020202020204" pitchFamily="34" charset="0"/>
                <a:cs typeface="Helvetica" panose="020B0604020202020204" pitchFamily="34" charset="0"/>
              </a:rPr>
              <a:t>Perforce's</a:t>
            </a:r>
            <a:r>
              <a:rPr lang="en-IN" dirty="0">
                <a:latin typeface="Helvetica" panose="020B0604020202020204" pitchFamily="34" charset="0"/>
                <a:cs typeface="Helvetica" panose="020B0604020202020204" pitchFamily="34" charset="0"/>
              </a:rPr>
              <a:t> cross-platform graphical user interface. You can use P4V on Windows, Mac, UNIX, and Linux computers and benefit from an identical interface regardless of platform. 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IN" dirty="0">
                <a:latin typeface="Helvetica" panose="020B0604020202020204" pitchFamily="34" charset="0"/>
                <a:cs typeface="Helvetica" panose="020B0604020202020204" pitchFamily="34" charset="0"/>
              </a:rPr>
              <a:t>To use Perforce to manage files, you typically connect to the Perforce versioning service using an application like P4V. 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IN" dirty="0">
                <a:latin typeface="Helvetica" panose="020B0604020202020204" pitchFamily="34" charset="0"/>
                <a:cs typeface="Helvetica" panose="020B0604020202020204" pitchFamily="34" charset="0"/>
              </a:rPr>
              <a:t>P4V enables you to check files in and out, and perform various other versioning tasks. </a:t>
            </a:r>
          </a:p>
          <a:p>
            <a:r>
              <a:rPr lang="en-IN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</a:p>
          <a:p>
            <a:r>
              <a:rPr lang="en-IN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</a:p>
          <a:p>
            <a:endParaRPr lang="en-IN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IN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IN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IN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Above </a:t>
            </a:r>
            <a:r>
              <a:rPr lang="en-IN" dirty="0">
                <a:latin typeface="Helvetica" panose="020B0604020202020204" pitchFamily="34" charset="0"/>
                <a:cs typeface="Helvetica" panose="020B0604020202020204" pitchFamily="34" charset="0"/>
              </a:rPr>
              <a:t>diagram shows how one can use P4V to connect to the versioning service and in-turn the depot.</a:t>
            </a:r>
          </a:p>
          <a:p>
            <a:endParaRPr lang="en-IN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324350"/>
            <a:ext cx="6116637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EC54-BE46-4135-A815-3E1AE5B296D8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88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EC54-BE46-4135-A815-3E1AE5B296D8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02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76283" y="228600"/>
            <a:ext cx="1914517" cy="688755"/>
          </a:xfrm>
          <a:prstGeom prst="rect">
            <a:avLst/>
          </a:prstGeom>
        </p:spPr>
        <p:txBody>
          <a:bodyPr wrap="none" lIns="72494" tIns="36247" rIns="72494" bIns="36247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5375" y="1327671"/>
            <a:ext cx="7950915" cy="4171760"/>
          </a:xfrm>
          <a:prstGeom prst="rect">
            <a:avLst/>
          </a:prstGeom>
        </p:spPr>
        <p:txBody>
          <a:bodyPr wrap="square" lIns="72494" tIns="36247" rIns="72494" bIns="36247">
            <a:spAutoFit/>
          </a:bodyPr>
          <a:lstStyle/>
          <a:p>
            <a:pPr marL="362468" indent="-362468">
              <a:spcBef>
                <a:spcPts val="476"/>
              </a:spcBef>
              <a:spcAft>
                <a:spcPts val="476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Importance of Version Control System</a:t>
            </a:r>
          </a:p>
          <a:p>
            <a:pPr marL="362468" indent="-362468">
              <a:spcBef>
                <a:spcPts val="476"/>
              </a:spcBef>
              <a:spcAft>
                <a:spcPts val="476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Types of Version Control Systems</a:t>
            </a:r>
          </a:p>
          <a:p>
            <a:pPr lvl="1">
              <a:spcBef>
                <a:spcPts val="476"/>
              </a:spcBef>
              <a:spcAft>
                <a:spcPts val="476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Distributed VCS</a:t>
            </a:r>
          </a:p>
          <a:p>
            <a:pPr lvl="1">
              <a:spcBef>
                <a:spcPts val="476"/>
              </a:spcBef>
              <a:spcAft>
                <a:spcPts val="476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Centralized VCS</a:t>
            </a:r>
          </a:p>
          <a:p>
            <a:pPr marL="362468" indent="-362468">
              <a:spcBef>
                <a:spcPts val="476"/>
              </a:spcBef>
              <a:spcAft>
                <a:spcPts val="476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Importance of Branching and merging</a:t>
            </a:r>
          </a:p>
          <a:p>
            <a:pPr marL="362468" indent="-362468">
              <a:spcBef>
                <a:spcPts val="476"/>
              </a:spcBef>
              <a:spcAft>
                <a:spcPts val="476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Branching and Merging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strategies</a:t>
            </a:r>
          </a:p>
          <a:p>
            <a:pPr marL="454025" indent="-454025">
              <a:spcBef>
                <a:spcPts val="476"/>
              </a:spcBef>
              <a:spcAft>
                <a:spcPts val="476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Learning GIT – Common</a:t>
            </a:r>
          </a:p>
          <a:p>
            <a:pPr marL="454025" indent="-454025">
              <a:spcBef>
                <a:spcPts val="476"/>
              </a:spcBef>
              <a:spcAft>
                <a:spcPts val="476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Learning Subversion (SVN)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EC54-BE46-4135-A815-3E1AE5B296D8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34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1653" y="228600"/>
            <a:ext cx="7246681" cy="688755"/>
          </a:xfrm>
          <a:prstGeom prst="rect">
            <a:avLst/>
          </a:prstGeom>
        </p:spPr>
        <p:txBody>
          <a:bodyPr wrap="none" lIns="72494" tIns="36247" rIns="72494" bIns="36247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About Version Control Systems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7931" y="1066800"/>
            <a:ext cx="6301470" cy="5474681"/>
          </a:xfrm>
          <a:prstGeom prst="rect">
            <a:avLst/>
          </a:prstGeom>
          <a:noFill/>
        </p:spPr>
        <p:txBody>
          <a:bodyPr wrap="square" lIns="72494" tIns="36247" rIns="72494" bIns="36247" rtlCol="0">
            <a:spAutoFit/>
          </a:bodyPr>
          <a:lstStyle/>
          <a:p>
            <a:pPr marL="225425" indent="-225425" algn="just">
              <a:buFont typeface="Wingdings" panose="05000000000000000000" pitchFamily="2" charset="2"/>
              <a:buChar char="§"/>
            </a:pP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Version control software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is an essential part of the every-day of the modern software team's professional practices.</a:t>
            </a:r>
          </a:p>
          <a:p>
            <a:pPr marL="454025" indent="-225425" algn="just">
              <a:buFont typeface="Wingdings" panose="05000000000000000000" pitchFamily="2" charset="2"/>
              <a:buChar char="§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Version control software keeps track of every modification to the code in a special kind of database.</a:t>
            </a:r>
          </a:p>
          <a:p>
            <a:pPr marL="454025" indent="-225425" algn="just">
              <a:buFont typeface="Wingdings" panose="05000000000000000000" pitchFamily="2" charset="2"/>
              <a:buChar char="§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Version control protects source code from both catastrophe and the casual degradation of human error and unintended consequences.</a:t>
            </a:r>
          </a:p>
          <a:p>
            <a:pPr marL="454025" indent="-225425" algn="just">
              <a:buFont typeface="Wingdings" panose="05000000000000000000" pitchFamily="2" charset="2"/>
              <a:buChar char="§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Helps teams to solve problems like, tracking every individual change by each contributor and helping prevent concurrent work from conflict. </a:t>
            </a:r>
          </a:p>
          <a:p>
            <a:pPr marL="454025" indent="-225425" algn="just">
              <a:buFont typeface="Wingdings" panose="05000000000000000000" pitchFamily="2" charset="2"/>
              <a:buChar char="§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Conflicts if any should be solved using help of tool or manually.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Benefits:</a:t>
            </a:r>
          </a:p>
          <a:p>
            <a:pPr marL="454025" indent="-225425" algn="just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No need to keep multiple backups.</a:t>
            </a:r>
          </a:p>
          <a:p>
            <a:pPr marL="454025" indent="-225425" algn="just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Allows multiple people to work on same file / project.</a:t>
            </a:r>
            <a:endParaRPr lang="en-IN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4025" indent="-225425" algn="just">
              <a:buFont typeface="Wingdings" panose="05000000000000000000" pitchFamily="2" charset="2"/>
              <a:buChar char="§"/>
            </a:pP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complete long-term change history of every 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file.</a:t>
            </a:r>
          </a:p>
          <a:p>
            <a:pPr marL="454025" indent="-225425" algn="just">
              <a:buFont typeface="Wingdings" panose="05000000000000000000" pitchFamily="2" charset="2"/>
              <a:buChar char="§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Branching and 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merging – maintain code as per projects / release / functionality etc.</a:t>
            </a:r>
          </a:p>
          <a:p>
            <a:pPr marL="454025" indent="-225425" algn="just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Traceability - 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ability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to trace each change made to the software and connect it to project management and bug tracking 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software.</a:t>
            </a:r>
          </a:p>
          <a:p>
            <a:pPr marL="454025" indent="-225425" algn="just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Easily switch / work on earlier file versions.</a:t>
            </a:r>
            <a:endParaRPr lang="en-IN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851818"/>
            <a:ext cx="2119236" cy="2881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EC54-BE46-4135-A815-3E1AE5B296D8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563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5375" y="228600"/>
            <a:ext cx="7588698" cy="688755"/>
          </a:xfrm>
          <a:prstGeom prst="rect">
            <a:avLst/>
          </a:prstGeom>
        </p:spPr>
        <p:txBody>
          <a:bodyPr wrap="none" lIns="72494" tIns="36247" rIns="72494" bIns="36247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Types of Version Control System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6667173" y="1410783"/>
            <a:ext cx="2041452" cy="4953199"/>
            <a:chOff x="6667173" y="1410783"/>
            <a:chExt cx="2041452" cy="4953199"/>
          </a:xfrm>
        </p:grpSpPr>
        <p:sp>
          <p:nvSpPr>
            <p:cNvPr id="3" name="Rounded Rectangle 2"/>
            <p:cNvSpPr/>
            <p:nvPr/>
          </p:nvSpPr>
          <p:spPr bwMode="auto">
            <a:xfrm>
              <a:off x="6947796" y="1410783"/>
              <a:ext cx="805836" cy="488076"/>
            </a:xfrm>
            <a:prstGeom prst="roundRect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494" tIns="36247" rIns="72494" bIns="3624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362468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US" sz="1400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Server</a:t>
              </a:r>
              <a:endParaRPr lang="en-IN" sz="14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" name="Rounded Rectangle 3"/>
            <p:cNvSpPr/>
            <p:nvPr/>
          </p:nvSpPr>
          <p:spPr bwMode="auto">
            <a:xfrm>
              <a:off x="7753632" y="2451878"/>
              <a:ext cx="805836" cy="488076"/>
            </a:xfrm>
            <a:prstGeom prst="roundRect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494" tIns="36247" rIns="72494" bIns="3624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362468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US" sz="1400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Client</a:t>
              </a:r>
              <a:endParaRPr lang="en-IN" sz="14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" name="Rounded Rectangle 4"/>
            <p:cNvSpPr/>
            <p:nvPr/>
          </p:nvSpPr>
          <p:spPr bwMode="auto">
            <a:xfrm>
              <a:off x="6735311" y="2451878"/>
              <a:ext cx="805836" cy="488076"/>
            </a:xfrm>
            <a:prstGeom prst="roundRect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494" tIns="36247" rIns="72494" bIns="3624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362468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US" sz="1400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Client</a:t>
              </a:r>
              <a:endParaRPr lang="en-IN" sz="14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" name="Can 5"/>
            <p:cNvSpPr/>
            <p:nvPr/>
          </p:nvSpPr>
          <p:spPr bwMode="auto">
            <a:xfrm>
              <a:off x="8063955" y="1410783"/>
              <a:ext cx="495513" cy="488076"/>
            </a:xfrm>
            <a:prstGeom prst="can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494" tIns="36247" rIns="72494" bIns="36247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362468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US" sz="1000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repo</a:t>
              </a:r>
              <a:endParaRPr lang="en-IN" sz="1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7" name="Straight Arrow Connector 6"/>
            <p:cNvCxnSpPr>
              <a:stCxn id="3" idx="2"/>
              <a:endCxn id="5" idx="0"/>
            </p:cNvCxnSpPr>
            <p:nvPr/>
          </p:nvCxnSpPr>
          <p:spPr bwMode="auto">
            <a:xfrm flipH="1">
              <a:off x="7138229" y="1898860"/>
              <a:ext cx="212485" cy="553018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" name="Straight Arrow Connector 7"/>
            <p:cNvCxnSpPr>
              <a:stCxn id="3" idx="2"/>
              <a:endCxn id="4" idx="0"/>
            </p:cNvCxnSpPr>
            <p:nvPr/>
          </p:nvCxnSpPr>
          <p:spPr bwMode="auto">
            <a:xfrm>
              <a:off x="7350714" y="1898860"/>
              <a:ext cx="805836" cy="553018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Straight Arrow Connector 8"/>
            <p:cNvCxnSpPr/>
            <p:nvPr/>
          </p:nvCxnSpPr>
          <p:spPr bwMode="auto">
            <a:xfrm flipH="1">
              <a:off x="7726772" y="1656968"/>
              <a:ext cx="337184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" name="TextBox 10"/>
            <p:cNvSpPr txBox="1"/>
            <p:nvPr/>
          </p:nvSpPr>
          <p:spPr>
            <a:xfrm>
              <a:off x="7043230" y="3176473"/>
              <a:ext cx="1208754" cy="242479"/>
            </a:xfrm>
            <a:prstGeom prst="rect">
              <a:avLst/>
            </a:prstGeom>
            <a:noFill/>
          </p:spPr>
          <p:txBody>
            <a:bodyPr wrap="square" lIns="72494" tIns="36247" rIns="72494" bIns="36247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Centralized VCS</a:t>
              </a:r>
              <a:endParaRPr lang="en-IN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7350714" y="3901069"/>
              <a:ext cx="658718" cy="434758"/>
            </a:xfrm>
            <a:prstGeom prst="roundRect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494" tIns="36247" rIns="72494" bIns="3624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362468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US" sz="1300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Client</a:t>
              </a:r>
              <a:endParaRPr lang="en-IN" sz="13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3" name="Can 12"/>
            <p:cNvSpPr/>
            <p:nvPr/>
          </p:nvSpPr>
          <p:spPr bwMode="auto">
            <a:xfrm>
              <a:off x="8225122" y="3901069"/>
              <a:ext cx="483503" cy="434758"/>
            </a:xfrm>
            <a:prstGeom prst="can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494" tIns="36247" rIns="72494" bIns="36247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362468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US" sz="800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repo</a:t>
              </a:r>
              <a:endParaRPr lang="en-IN" sz="8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14" name="Straight Arrow Connector 13"/>
            <p:cNvCxnSpPr>
              <a:stCxn id="12" idx="3"/>
              <a:endCxn id="13" idx="2"/>
            </p:cNvCxnSpPr>
            <p:nvPr/>
          </p:nvCxnSpPr>
          <p:spPr bwMode="auto">
            <a:xfrm>
              <a:off x="8009432" y="4118448"/>
              <a:ext cx="215690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Rounded Rectangle 14"/>
            <p:cNvSpPr/>
            <p:nvPr/>
          </p:nvSpPr>
          <p:spPr bwMode="auto">
            <a:xfrm>
              <a:off x="6667173" y="4770584"/>
              <a:ext cx="658718" cy="434758"/>
            </a:xfrm>
            <a:prstGeom prst="roundRect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494" tIns="36247" rIns="72494" bIns="3624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362468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US" sz="1300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Client</a:t>
              </a:r>
              <a:endParaRPr lang="en-IN" sz="13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6" name="Can 15"/>
            <p:cNvSpPr/>
            <p:nvPr/>
          </p:nvSpPr>
          <p:spPr bwMode="auto">
            <a:xfrm>
              <a:off x="7541581" y="4770584"/>
              <a:ext cx="467851" cy="434758"/>
            </a:xfrm>
            <a:prstGeom prst="can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494" tIns="36247" rIns="72494" bIns="36247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362468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US" sz="800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repo</a:t>
              </a:r>
              <a:endParaRPr lang="en-IN" sz="8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17" name="Straight Arrow Connector 16"/>
            <p:cNvCxnSpPr>
              <a:stCxn id="15" idx="3"/>
              <a:endCxn id="16" idx="2"/>
            </p:cNvCxnSpPr>
            <p:nvPr/>
          </p:nvCxnSpPr>
          <p:spPr bwMode="auto">
            <a:xfrm>
              <a:off x="7325891" y="4987963"/>
              <a:ext cx="215690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Rounded Rectangle 17"/>
            <p:cNvSpPr/>
            <p:nvPr/>
          </p:nvSpPr>
          <p:spPr bwMode="auto">
            <a:xfrm>
              <a:off x="7365564" y="5567640"/>
              <a:ext cx="658718" cy="434758"/>
            </a:xfrm>
            <a:prstGeom prst="roundRect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494" tIns="36247" rIns="72494" bIns="3624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362468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US" sz="1300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Client</a:t>
              </a:r>
              <a:endParaRPr lang="en-IN" sz="13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9" name="Can 18"/>
            <p:cNvSpPr/>
            <p:nvPr/>
          </p:nvSpPr>
          <p:spPr bwMode="auto">
            <a:xfrm>
              <a:off x="8239972" y="5567640"/>
              <a:ext cx="468653" cy="434758"/>
            </a:xfrm>
            <a:prstGeom prst="can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494" tIns="36247" rIns="72494" bIns="36247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362468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US" sz="800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repo</a:t>
              </a:r>
              <a:endParaRPr lang="en-IN" sz="8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20" name="Straight Arrow Connector 19"/>
            <p:cNvCxnSpPr>
              <a:stCxn id="18" idx="3"/>
              <a:endCxn id="19" idx="2"/>
            </p:cNvCxnSpPr>
            <p:nvPr/>
          </p:nvCxnSpPr>
          <p:spPr bwMode="auto">
            <a:xfrm>
              <a:off x="8024282" y="5785019"/>
              <a:ext cx="215690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TextBox 20"/>
            <p:cNvSpPr txBox="1"/>
            <p:nvPr/>
          </p:nvSpPr>
          <p:spPr>
            <a:xfrm>
              <a:off x="7150675" y="6121503"/>
              <a:ext cx="1314348" cy="242479"/>
            </a:xfrm>
            <a:prstGeom prst="rect">
              <a:avLst/>
            </a:prstGeom>
            <a:noFill/>
          </p:spPr>
          <p:txBody>
            <a:bodyPr wrap="square" lIns="72494" tIns="36247" rIns="72494" bIns="36247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Distributed VCS</a:t>
              </a:r>
              <a:endParaRPr lang="en-IN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 bwMode="auto">
            <a:xfrm flipH="1">
              <a:off x="6970073" y="4335827"/>
              <a:ext cx="698391" cy="434758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Straight Arrow Connector 22"/>
            <p:cNvCxnSpPr>
              <a:stCxn id="15" idx="2"/>
              <a:endCxn id="18" idx="0"/>
            </p:cNvCxnSpPr>
            <p:nvPr/>
          </p:nvCxnSpPr>
          <p:spPr bwMode="auto">
            <a:xfrm>
              <a:off x="6996532" y="5205342"/>
              <a:ext cx="698391" cy="362298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Straight Arrow Connector 23"/>
            <p:cNvCxnSpPr>
              <a:stCxn id="12" idx="2"/>
            </p:cNvCxnSpPr>
            <p:nvPr/>
          </p:nvCxnSpPr>
          <p:spPr bwMode="auto">
            <a:xfrm flipH="1">
              <a:off x="7661037" y="4335827"/>
              <a:ext cx="19036" cy="1231813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6" name="TextBox 25"/>
          <p:cNvSpPr txBox="1"/>
          <p:nvPr/>
        </p:nvSpPr>
        <p:spPr>
          <a:xfrm>
            <a:off x="435375" y="1182752"/>
            <a:ext cx="3109857" cy="5490069"/>
          </a:xfrm>
          <a:prstGeom prst="rect">
            <a:avLst/>
          </a:prstGeom>
          <a:noFill/>
        </p:spPr>
        <p:txBody>
          <a:bodyPr wrap="square" lIns="72494" tIns="36247" rIns="72494" bIns="36247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Centralized VCS:</a:t>
            </a:r>
          </a:p>
          <a:p>
            <a:pPr>
              <a:spcBef>
                <a:spcPts val="476"/>
              </a:spcBef>
              <a:spcAft>
                <a:spcPts val="476"/>
              </a:spcAft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Workflow:</a:t>
            </a:r>
          </a:p>
          <a:p>
            <a:pPr marL="226543" indent="-226543">
              <a:buFont typeface="Arial" panose="020B0604020202020204" pitchFamily="34" charset="0"/>
              <a:buChar char="•"/>
            </a:pPr>
            <a:r>
              <a:rPr lang="en-IN" sz="1300" dirty="0">
                <a:latin typeface="Arial" panose="020B0604020202020204" pitchFamily="34" charset="0"/>
                <a:cs typeface="Arial" panose="020B0604020202020204" pitchFamily="34" charset="0"/>
              </a:rPr>
              <a:t>Pull down any changes other people have made from the central server.</a:t>
            </a:r>
          </a:p>
          <a:p>
            <a:pPr marL="226543" indent="-226543">
              <a:buFont typeface="Arial" panose="020B0604020202020204" pitchFamily="34" charset="0"/>
              <a:buChar char="•"/>
            </a:pPr>
            <a:r>
              <a:rPr lang="en-IN" sz="1300" dirty="0">
                <a:latin typeface="Arial" panose="020B0604020202020204" pitchFamily="34" charset="0"/>
                <a:cs typeface="Arial" panose="020B0604020202020204" pitchFamily="34" charset="0"/>
              </a:rPr>
              <a:t>Make your changes, and make sure they work properly.</a:t>
            </a:r>
          </a:p>
          <a:p>
            <a:pPr marL="226543" indent="-226543">
              <a:buFont typeface="Arial" panose="020B0604020202020204" pitchFamily="34" charset="0"/>
              <a:buChar char="•"/>
            </a:pPr>
            <a:r>
              <a:rPr lang="en-IN" sz="1300" dirty="0">
                <a:latin typeface="Arial" panose="020B0604020202020204" pitchFamily="34" charset="0"/>
                <a:cs typeface="Arial" panose="020B0604020202020204" pitchFamily="34" charset="0"/>
              </a:rPr>
              <a:t>Commit your changes to the central server, so other programmers can see them.</a:t>
            </a:r>
          </a:p>
          <a:p>
            <a:pPr>
              <a:spcBef>
                <a:spcPts val="476"/>
              </a:spcBef>
              <a:spcAft>
                <a:spcPts val="476"/>
              </a:spcAft>
            </a:pP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Benefits:</a:t>
            </a:r>
          </a:p>
          <a:p>
            <a:pPr marL="226543" indent="-226543">
              <a:buFont typeface="Arial" panose="020B0604020202020204" pitchFamily="34" charset="0"/>
              <a:buChar char="•"/>
            </a:pP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Project history and database is maintained on centralized server, beneficial incase of large project size and history.</a:t>
            </a:r>
          </a:p>
          <a:p>
            <a:pPr>
              <a:spcBef>
                <a:spcPts val="476"/>
              </a:spcBef>
              <a:spcAft>
                <a:spcPts val="476"/>
              </a:spcAft>
            </a:pP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Disadvantages:</a:t>
            </a:r>
          </a:p>
          <a:p>
            <a:pPr marL="226543" indent="-226543">
              <a:buFont typeface="Arial" panose="020B0604020202020204" pitchFamily="34" charset="0"/>
              <a:buChar char="•"/>
            </a:pP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Internet / network connection is must.</a:t>
            </a:r>
          </a:p>
          <a:p>
            <a:pPr marL="226543" indent="-226543">
              <a:buFont typeface="Arial" panose="020B0604020202020204" pitchFamily="34" charset="0"/>
              <a:buChar char="•"/>
            </a:pP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Frequent (daily) database sync is necessary.</a:t>
            </a:r>
          </a:p>
          <a:p>
            <a:pPr marL="226543" indent="-226543">
              <a:buFont typeface="Arial" panose="020B0604020202020204" pitchFamily="34" charset="0"/>
              <a:buChar char="•"/>
            </a:pP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Pull and push to centralized server can be time taking.</a:t>
            </a:r>
          </a:p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e.g. : SVN, TFS, Perforce</a:t>
            </a:r>
            <a:endParaRPr lang="en-IN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45232" y="1154752"/>
            <a:ext cx="2853329" cy="5492634"/>
          </a:xfrm>
          <a:prstGeom prst="rect">
            <a:avLst/>
          </a:prstGeom>
          <a:noFill/>
        </p:spPr>
        <p:txBody>
          <a:bodyPr wrap="square" lIns="72494" tIns="36247" rIns="72494" bIns="36247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Distributed VCS</a:t>
            </a:r>
          </a:p>
          <a:p>
            <a:pPr>
              <a:spcBef>
                <a:spcPts val="476"/>
              </a:spcBef>
              <a:spcAft>
                <a:spcPts val="476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Workflow:</a:t>
            </a:r>
          </a:p>
          <a:p>
            <a:pPr marL="226543" indent="-226543">
              <a:buFont typeface="Arial" panose="020B0604020202020204" pitchFamily="34" charset="0"/>
              <a:buChar char="•"/>
            </a:pP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Clone entire repository on local machine.</a:t>
            </a:r>
          </a:p>
          <a:p>
            <a:pPr marL="226543" indent="-226543">
              <a:buFont typeface="Arial" panose="020B0604020202020204" pitchFamily="34" charset="0"/>
              <a:buChar char="•"/>
            </a:pP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Maintain all code changes  on local machine.</a:t>
            </a:r>
          </a:p>
          <a:p>
            <a:pPr marL="226543" indent="-226543">
              <a:buFont typeface="Arial" panose="020B0604020202020204" pitchFamily="34" charset="0"/>
              <a:buChar char="•"/>
            </a:pP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Incase of sharing the code with others, merge the code on central GIT repo.</a:t>
            </a:r>
          </a:p>
          <a:p>
            <a:pPr>
              <a:spcBef>
                <a:spcPts val="476"/>
              </a:spcBef>
              <a:spcAft>
                <a:spcPts val="476"/>
              </a:spcAft>
            </a:pP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Benefits:</a:t>
            </a:r>
          </a:p>
          <a:p>
            <a:pPr marL="226543" indent="-226543">
              <a:buFont typeface="Arial" panose="020B0604020202020204" pitchFamily="34" charset="0"/>
              <a:buChar char="•"/>
            </a:pP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Extremely fast, as database resides on local drive.</a:t>
            </a:r>
          </a:p>
          <a:p>
            <a:pPr marL="226543" indent="-226543">
              <a:buFont typeface="Arial" panose="020B0604020202020204" pitchFamily="34" charset="0"/>
              <a:buChar char="•"/>
            </a:pP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Committing to a changeset can be done locally. Group of changesets then can be pushed to remote repository.</a:t>
            </a:r>
          </a:p>
          <a:p>
            <a:pPr marL="226543" indent="-226543">
              <a:buFont typeface="Arial" panose="020B0604020202020204" pitchFamily="34" charset="0"/>
              <a:buChar char="•"/>
            </a:pP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No need of internet connection.</a:t>
            </a:r>
          </a:p>
          <a:p>
            <a:pPr>
              <a:spcBef>
                <a:spcPts val="476"/>
              </a:spcBef>
              <a:spcAft>
                <a:spcPts val="476"/>
              </a:spcAft>
            </a:pP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Disadvantages:</a:t>
            </a:r>
          </a:p>
          <a:p>
            <a:pPr marL="226543" indent="-226543"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The only major one can be because of large project history / size. Initial cloning and maintaining huge database can eat up space on local machine.</a:t>
            </a:r>
          </a:p>
          <a:p>
            <a:pPr marL="226543" indent="-226543"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Database backup should be done locally.</a:t>
            </a:r>
          </a:p>
          <a:p>
            <a:pPr>
              <a:spcBef>
                <a:spcPts val="476"/>
              </a:spcBef>
            </a:pP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e.g. GIT, Mercurial</a:t>
            </a:r>
            <a:endParaRPr lang="en-IN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6553200" y="1154752"/>
            <a:ext cx="2286000" cy="2426648"/>
          </a:xfrm>
          <a:prstGeom prst="roundRect">
            <a:avLst>
              <a:gd name="adj" fmla="val 6667"/>
            </a:avLst>
          </a:prstGeom>
          <a:solidFill>
            <a:schemeClr val="accent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ounded Rectangle 35"/>
          <p:cNvSpPr/>
          <p:nvPr/>
        </p:nvSpPr>
        <p:spPr>
          <a:xfrm>
            <a:off x="6553200" y="3821752"/>
            <a:ext cx="2286000" cy="2542230"/>
          </a:xfrm>
          <a:prstGeom prst="roundRect">
            <a:avLst>
              <a:gd name="adj" fmla="val 6667"/>
            </a:avLst>
          </a:prstGeom>
          <a:solidFill>
            <a:schemeClr val="accent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EC54-BE46-4135-A815-3E1AE5B296D8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97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35375" y="152400"/>
            <a:ext cx="8212715" cy="688755"/>
          </a:xfrm>
          <a:prstGeom prst="rect">
            <a:avLst/>
          </a:prstGeom>
        </p:spPr>
        <p:txBody>
          <a:bodyPr wrap="none" lIns="72494" tIns="36247" rIns="72494" bIns="36247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Distributed VCS &amp; Centralized VCS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35375" y="1110293"/>
            <a:ext cx="3277066" cy="5296584"/>
            <a:chOff x="435375" y="1110293"/>
            <a:chExt cx="3277066" cy="5296584"/>
          </a:xfrm>
        </p:grpSpPr>
        <p:sp>
          <p:nvSpPr>
            <p:cNvPr id="7" name="Rectangle 6"/>
            <p:cNvSpPr/>
            <p:nvPr/>
          </p:nvSpPr>
          <p:spPr bwMode="auto">
            <a:xfrm>
              <a:off x="435375" y="1472590"/>
              <a:ext cx="1235615" cy="869515"/>
            </a:xfrm>
            <a:prstGeom prst="rect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494" tIns="36247" rIns="72494" bIns="36247" numCol="1" rtlCol="0" anchor="ctr" anchorCtr="0" compatLnSpc="1">
              <a:prstTxWarp prst="textNoShape">
                <a:avLst/>
              </a:prstTxWarp>
            </a:bodyPr>
            <a:lstStyle/>
            <a:p>
              <a:pPr defTabSz="362468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US" sz="1400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User A</a:t>
              </a:r>
              <a:endParaRPr lang="en-IN" sz="14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" name="Can 7"/>
            <p:cNvSpPr/>
            <p:nvPr/>
          </p:nvSpPr>
          <p:spPr bwMode="auto">
            <a:xfrm>
              <a:off x="1133766" y="1689969"/>
              <a:ext cx="429779" cy="507217"/>
            </a:xfrm>
            <a:prstGeom prst="can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72494" tIns="36247" rIns="72494" bIns="36247" numCol="1" rtlCol="0" anchor="t" anchorCtr="0" compatLnSpc="1">
              <a:prstTxWarp prst="textNoShape">
                <a:avLst/>
              </a:prstTxWarp>
            </a:bodyPr>
            <a:lstStyle/>
            <a:p>
              <a:pPr defTabSz="362468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US" sz="800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Local repo</a:t>
              </a:r>
              <a:endParaRPr lang="en-IN" sz="8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2476826" y="1472590"/>
              <a:ext cx="1235615" cy="869515"/>
            </a:xfrm>
            <a:prstGeom prst="rect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494" tIns="36247" rIns="72494" bIns="36247" numCol="1" rtlCol="0" anchor="ctr" anchorCtr="0" compatLnSpc="1">
              <a:prstTxWarp prst="textNoShape">
                <a:avLst/>
              </a:prstTxWarp>
            </a:bodyPr>
            <a:lstStyle/>
            <a:p>
              <a:pPr defTabSz="362468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US" sz="1400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User B</a:t>
              </a:r>
              <a:endParaRPr lang="en-IN" sz="14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" name="Can 9"/>
            <p:cNvSpPr/>
            <p:nvPr/>
          </p:nvSpPr>
          <p:spPr bwMode="auto">
            <a:xfrm>
              <a:off x="3175217" y="1689969"/>
              <a:ext cx="429779" cy="507217"/>
            </a:xfrm>
            <a:prstGeom prst="can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72494" tIns="36247" rIns="72494" bIns="36247" numCol="1" rtlCol="0" anchor="t" anchorCtr="0" compatLnSpc="1">
              <a:prstTxWarp prst="textNoShape">
                <a:avLst/>
              </a:prstTxWarp>
            </a:bodyPr>
            <a:lstStyle/>
            <a:p>
              <a:pPr defTabSz="362468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US" sz="800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Local repo</a:t>
              </a:r>
              <a:endParaRPr lang="en-IN" sz="8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12" name="Straight Arrow Connector 11"/>
            <p:cNvCxnSpPr>
              <a:stCxn id="7" idx="3"/>
              <a:endCxn id="9" idx="1"/>
            </p:cNvCxnSpPr>
            <p:nvPr/>
          </p:nvCxnSpPr>
          <p:spPr bwMode="auto">
            <a:xfrm>
              <a:off x="1670990" y="1907348"/>
              <a:ext cx="805836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" name="TextBox 12"/>
            <p:cNvSpPr txBox="1"/>
            <p:nvPr/>
          </p:nvSpPr>
          <p:spPr>
            <a:xfrm>
              <a:off x="1778435" y="1629007"/>
              <a:ext cx="537224" cy="242479"/>
            </a:xfrm>
            <a:prstGeom prst="rect">
              <a:avLst/>
            </a:prstGeom>
            <a:noFill/>
          </p:spPr>
          <p:txBody>
            <a:bodyPr wrap="square" lIns="72494" tIns="36247" rIns="72494" bIns="36247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clone</a:t>
              </a:r>
              <a:endParaRPr lang="en-IN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Freeform 15"/>
            <p:cNvSpPr/>
            <p:nvPr/>
          </p:nvSpPr>
          <p:spPr bwMode="auto">
            <a:xfrm>
              <a:off x="1670990" y="2260982"/>
              <a:ext cx="805836" cy="162246"/>
            </a:xfrm>
            <a:custGeom>
              <a:avLst/>
              <a:gdLst>
                <a:gd name="connsiteX0" fmla="*/ 0 w 968991"/>
                <a:gd name="connsiteY0" fmla="*/ 0 h 341242"/>
                <a:gd name="connsiteX1" fmla="*/ 477672 w 968991"/>
                <a:gd name="connsiteY1" fmla="*/ 341194 h 341242"/>
                <a:gd name="connsiteX2" fmla="*/ 968991 w 968991"/>
                <a:gd name="connsiteY2" fmla="*/ 27296 h 34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8991" h="341242">
                  <a:moveTo>
                    <a:pt x="0" y="0"/>
                  </a:moveTo>
                  <a:cubicBezTo>
                    <a:pt x="158087" y="168322"/>
                    <a:pt x="316174" y="336645"/>
                    <a:pt x="477672" y="341194"/>
                  </a:cubicBezTo>
                  <a:cubicBezTo>
                    <a:pt x="639170" y="345743"/>
                    <a:pt x="968991" y="27296"/>
                    <a:pt x="968991" y="27296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494" tIns="36247" rIns="72494" bIns="36247" numCol="1" rtlCol="0" anchor="t" anchorCtr="0" compatLnSpc="1">
              <a:prstTxWarp prst="textNoShape">
                <a:avLst/>
              </a:prstTxWarp>
            </a:bodyPr>
            <a:lstStyle/>
            <a:p>
              <a:pPr defTabSz="362468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IN" sz="14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7" name="Freeform 16"/>
            <p:cNvSpPr/>
            <p:nvPr/>
          </p:nvSpPr>
          <p:spPr bwMode="auto">
            <a:xfrm rot="10800000">
              <a:off x="1670990" y="1391467"/>
              <a:ext cx="805836" cy="162246"/>
            </a:xfrm>
            <a:custGeom>
              <a:avLst/>
              <a:gdLst>
                <a:gd name="connsiteX0" fmla="*/ 0 w 968991"/>
                <a:gd name="connsiteY0" fmla="*/ 0 h 341242"/>
                <a:gd name="connsiteX1" fmla="*/ 477672 w 968991"/>
                <a:gd name="connsiteY1" fmla="*/ 341194 h 341242"/>
                <a:gd name="connsiteX2" fmla="*/ 968991 w 968991"/>
                <a:gd name="connsiteY2" fmla="*/ 27296 h 34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8991" h="341242">
                  <a:moveTo>
                    <a:pt x="0" y="0"/>
                  </a:moveTo>
                  <a:cubicBezTo>
                    <a:pt x="158087" y="168322"/>
                    <a:pt x="316174" y="336645"/>
                    <a:pt x="477672" y="341194"/>
                  </a:cubicBezTo>
                  <a:cubicBezTo>
                    <a:pt x="639170" y="345743"/>
                    <a:pt x="968991" y="27296"/>
                    <a:pt x="968991" y="27296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494" tIns="36247" rIns="72494" bIns="36247" numCol="1" rtlCol="0" anchor="t" anchorCtr="0" compatLnSpc="1">
              <a:prstTxWarp prst="textNoShape">
                <a:avLst/>
              </a:prstTxWarp>
            </a:bodyPr>
            <a:lstStyle/>
            <a:p>
              <a:pPr defTabSz="362468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IN" sz="14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32157" y="2136225"/>
              <a:ext cx="537224" cy="242479"/>
            </a:xfrm>
            <a:prstGeom prst="rect">
              <a:avLst/>
            </a:prstGeom>
            <a:noFill/>
          </p:spPr>
          <p:txBody>
            <a:bodyPr wrap="square" lIns="72494" tIns="36247" rIns="72494" bIns="36247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pull</a:t>
              </a:r>
              <a:endParaRPr lang="en-IN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32157" y="1110293"/>
              <a:ext cx="537224" cy="242479"/>
            </a:xfrm>
            <a:prstGeom prst="rect">
              <a:avLst/>
            </a:prstGeom>
            <a:noFill/>
          </p:spPr>
          <p:txBody>
            <a:bodyPr wrap="square" lIns="72494" tIns="36247" rIns="72494" bIns="36247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push</a:t>
              </a:r>
              <a:endParaRPr lang="en-IN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Curved Up Arrow 25"/>
            <p:cNvSpPr/>
            <p:nvPr/>
          </p:nvSpPr>
          <p:spPr bwMode="auto">
            <a:xfrm>
              <a:off x="922156" y="2269646"/>
              <a:ext cx="426499" cy="289838"/>
            </a:xfrm>
            <a:prstGeom prst="curvedUpArrow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494" tIns="36247" rIns="72494" bIns="36247" numCol="1" rtlCol="0" anchor="t" anchorCtr="0" compatLnSpc="1">
              <a:prstTxWarp prst="textNoShape">
                <a:avLst/>
              </a:prstTxWarp>
            </a:bodyPr>
            <a:lstStyle/>
            <a:p>
              <a:pPr defTabSz="362468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IN" sz="14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7" name="Curved Up Arrow 26"/>
            <p:cNvSpPr/>
            <p:nvPr/>
          </p:nvSpPr>
          <p:spPr bwMode="auto">
            <a:xfrm>
              <a:off x="2981231" y="2260982"/>
              <a:ext cx="426499" cy="289838"/>
            </a:xfrm>
            <a:prstGeom prst="curvedUpArrow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494" tIns="36247" rIns="72494" bIns="36247" numCol="1" rtlCol="0" anchor="t" anchorCtr="0" compatLnSpc="1">
              <a:prstTxWarp prst="textNoShape">
                <a:avLst/>
              </a:prstTxWarp>
            </a:bodyPr>
            <a:lstStyle/>
            <a:p>
              <a:pPr defTabSz="362468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IN" sz="14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62000" y="2542132"/>
              <a:ext cx="640378" cy="242479"/>
            </a:xfrm>
            <a:prstGeom prst="rect">
              <a:avLst/>
            </a:prstGeom>
            <a:noFill/>
          </p:spPr>
          <p:txBody>
            <a:bodyPr wrap="square" lIns="72494" tIns="36247" rIns="72494" bIns="36247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commit</a:t>
              </a:r>
              <a:endParaRPr lang="en-IN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925868" y="2542131"/>
              <a:ext cx="679128" cy="242479"/>
            </a:xfrm>
            <a:prstGeom prst="rect">
              <a:avLst/>
            </a:prstGeom>
            <a:noFill/>
          </p:spPr>
          <p:txBody>
            <a:bodyPr wrap="square" lIns="72494" tIns="36247" rIns="72494" bIns="36247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commit</a:t>
              </a:r>
              <a:endParaRPr lang="en-IN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Cloud 29"/>
            <p:cNvSpPr/>
            <p:nvPr/>
          </p:nvSpPr>
          <p:spPr bwMode="auto">
            <a:xfrm>
              <a:off x="1563545" y="2822472"/>
              <a:ext cx="1128170" cy="507217"/>
            </a:xfrm>
            <a:prstGeom prst="cloud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494" tIns="36247" rIns="72494" bIns="36247" numCol="1" rtlCol="0" anchor="t" anchorCtr="0" compatLnSpc="1">
              <a:prstTxWarp prst="textNoShape">
                <a:avLst/>
              </a:prstTxWarp>
            </a:bodyPr>
            <a:lstStyle/>
            <a:p>
              <a:pPr defTabSz="362468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IN" sz="14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1563545" y="4950651"/>
              <a:ext cx="1235615" cy="869515"/>
            </a:xfrm>
            <a:prstGeom prst="rect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494" tIns="36247" rIns="72494" bIns="36247" numCol="1" rtlCol="0" anchor="ctr" anchorCtr="0" compatLnSpc="1">
              <a:prstTxWarp prst="textNoShape">
                <a:avLst/>
              </a:prstTxWarp>
            </a:bodyPr>
            <a:lstStyle/>
            <a:p>
              <a:pPr defTabSz="362468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US" sz="1400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User C</a:t>
              </a:r>
              <a:endParaRPr lang="en-IN" sz="14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2" name="Can 31"/>
            <p:cNvSpPr/>
            <p:nvPr/>
          </p:nvSpPr>
          <p:spPr bwMode="auto">
            <a:xfrm>
              <a:off x="2261937" y="5168030"/>
              <a:ext cx="429779" cy="507217"/>
            </a:xfrm>
            <a:prstGeom prst="can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72494" tIns="36247" rIns="72494" bIns="36247" numCol="1" rtlCol="0" anchor="t" anchorCtr="0" compatLnSpc="1">
              <a:prstTxWarp prst="textNoShape">
                <a:avLst/>
              </a:prstTxWarp>
            </a:bodyPr>
            <a:lstStyle/>
            <a:p>
              <a:pPr defTabSz="362468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US" sz="800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Local repo</a:t>
              </a:r>
              <a:endParaRPr lang="en-IN" sz="8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" name="Curved Up Arrow 32"/>
            <p:cNvSpPr/>
            <p:nvPr/>
          </p:nvSpPr>
          <p:spPr bwMode="auto">
            <a:xfrm>
              <a:off x="2050327" y="5747707"/>
              <a:ext cx="426499" cy="289838"/>
            </a:xfrm>
            <a:prstGeom prst="curvedUpArrow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494" tIns="36247" rIns="72494" bIns="36247" numCol="1" rtlCol="0" anchor="t" anchorCtr="0" compatLnSpc="1">
              <a:prstTxWarp prst="textNoShape">
                <a:avLst/>
              </a:prstTxWarp>
            </a:bodyPr>
            <a:lstStyle/>
            <a:p>
              <a:pPr defTabSz="362468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IN" sz="14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8879" y="3573919"/>
              <a:ext cx="671670" cy="869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Freeform 35"/>
            <p:cNvSpPr/>
            <p:nvPr/>
          </p:nvSpPr>
          <p:spPr bwMode="auto">
            <a:xfrm rot="3307584">
              <a:off x="901184" y="2968155"/>
              <a:ext cx="1418673" cy="208152"/>
            </a:xfrm>
            <a:custGeom>
              <a:avLst/>
              <a:gdLst>
                <a:gd name="connsiteX0" fmla="*/ 0 w 968991"/>
                <a:gd name="connsiteY0" fmla="*/ 0 h 341242"/>
                <a:gd name="connsiteX1" fmla="*/ 477672 w 968991"/>
                <a:gd name="connsiteY1" fmla="*/ 341194 h 341242"/>
                <a:gd name="connsiteX2" fmla="*/ 968991 w 968991"/>
                <a:gd name="connsiteY2" fmla="*/ 27296 h 34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8991" h="341242">
                  <a:moveTo>
                    <a:pt x="0" y="0"/>
                  </a:moveTo>
                  <a:cubicBezTo>
                    <a:pt x="158087" y="168322"/>
                    <a:pt x="316174" y="336645"/>
                    <a:pt x="477672" y="341194"/>
                  </a:cubicBezTo>
                  <a:cubicBezTo>
                    <a:pt x="639170" y="345743"/>
                    <a:pt x="968991" y="27296"/>
                    <a:pt x="968991" y="27296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494" tIns="36247" rIns="72494" bIns="36247" numCol="1" rtlCol="0" anchor="t" anchorCtr="0" compatLnSpc="1">
              <a:prstTxWarp prst="textNoShape">
                <a:avLst/>
              </a:prstTxWarp>
            </a:bodyPr>
            <a:lstStyle/>
            <a:p>
              <a:pPr defTabSz="362468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IN" sz="14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7" name="Freeform 36"/>
            <p:cNvSpPr/>
            <p:nvPr/>
          </p:nvSpPr>
          <p:spPr bwMode="auto">
            <a:xfrm rot="13843175">
              <a:off x="1134188" y="2800583"/>
              <a:ext cx="1395368" cy="124740"/>
            </a:xfrm>
            <a:custGeom>
              <a:avLst/>
              <a:gdLst>
                <a:gd name="connsiteX0" fmla="*/ 0 w 968991"/>
                <a:gd name="connsiteY0" fmla="*/ 0 h 341242"/>
                <a:gd name="connsiteX1" fmla="*/ 477672 w 968991"/>
                <a:gd name="connsiteY1" fmla="*/ 341194 h 341242"/>
                <a:gd name="connsiteX2" fmla="*/ 968991 w 968991"/>
                <a:gd name="connsiteY2" fmla="*/ 27296 h 34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8991" h="341242">
                  <a:moveTo>
                    <a:pt x="0" y="0"/>
                  </a:moveTo>
                  <a:cubicBezTo>
                    <a:pt x="158087" y="168322"/>
                    <a:pt x="316174" y="336645"/>
                    <a:pt x="477672" y="341194"/>
                  </a:cubicBezTo>
                  <a:cubicBezTo>
                    <a:pt x="639170" y="345743"/>
                    <a:pt x="968991" y="27296"/>
                    <a:pt x="968991" y="27296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494" tIns="36247" rIns="72494" bIns="36247" numCol="1" rtlCol="0" anchor="t" anchorCtr="0" compatLnSpc="1">
              <a:prstTxWarp prst="textNoShape">
                <a:avLst/>
              </a:prstTxWarp>
            </a:bodyPr>
            <a:lstStyle/>
            <a:p>
              <a:pPr defTabSz="362468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IN" sz="14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8" name="Freeform 37"/>
            <p:cNvSpPr/>
            <p:nvPr/>
          </p:nvSpPr>
          <p:spPr bwMode="auto">
            <a:xfrm rot="7406771">
              <a:off x="1848732" y="2842306"/>
              <a:ext cx="1256188" cy="186133"/>
            </a:xfrm>
            <a:custGeom>
              <a:avLst/>
              <a:gdLst>
                <a:gd name="connsiteX0" fmla="*/ 0 w 968991"/>
                <a:gd name="connsiteY0" fmla="*/ 0 h 341242"/>
                <a:gd name="connsiteX1" fmla="*/ 477672 w 968991"/>
                <a:gd name="connsiteY1" fmla="*/ 341194 h 341242"/>
                <a:gd name="connsiteX2" fmla="*/ 968991 w 968991"/>
                <a:gd name="connsiteY2" fmla="*/ 27296 h 34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8991" h="341242">
                  <a:moveTo>
                    <a:pt x="0" y="0"/>
                  </a:moveTo>
                  <a:cubicBezTo>
                    <a:pt x="158087" y="168322"/>
                    <a:pt x="316174" y="336645"/>
                    <a:pt x="477672" y="341194"/>
                  </a:cubicBezTo>
                  <a:cubicBezTo>
                    <a:pt x="639170" y="345743"/>
                    <a:pt x="968991" y="27296"/>
                    <a:pt x="968991" y="27296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494" tIns="36247" rIns="72494" bIns="36247" numCol="1" rtlCol="0" anchor="t" anchorCtr="0" compatLnSpc="1">
              <a:prstTxWarp prst="textNoShape">
                <a:avLst/>
              </a:prstTxWarp>
            </a:bodyPr>
            <a:lstStyle/>
            <a:p>
              <a:pPr defTabSz="362468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IN" sz="14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9" name="Freeform 38"/>
            <p:cNvSpPr/>
            <p:nvPr/>
          </p:nvSpPr>
          <p:spPr bwMode="auto">
            <a:xfrm rot="18216467">
              <a:off x="2004129" y="3046686"/>
              <a:ext cx="1340070" cy="147504"/>
            </a:xfrm>
            <a:custGeom>
              <a:avLst/>
              <a:gdLst>
                <a:gd name="connsiteX0" fmla="*/ 0 w 968991"/>
                <a:gd name="connsiteY0" fmla="*/ 0 h 341242"/>
                <a:gd name="connsiteX1" fmla="*/ 477672 w 968991"/>
                <a:gd name="connsiteY1" fmla="*/ 341194 h 341242"/>
                <a:gd name="connsiteX2" fmla="*/ 968991 w 968991"/>
                <a:gd name="connsiteY2" fmla="*/ 27296 h 34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8991" h="341242">
                  <a:moveTo>
                    <a:pt x="0" y="0"/>
                  </a:moveTo>
                  <a:cubicBezTo>
                    <a:pt x="158087" y="168322"/>
                    <a:pt x="316174" y="336645"/>
                    <a:pt x="477672" y="341194"/>
                  </a:cubicBezTo>
                  <a:cubicBezTo>
                    <a:pt x="639170" y="345743"/>
                    <a:pt x="968991" y="27296"/>
                    <a:pt x="968991" y="27296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494" tIns="36247" rIns="72494" bIns="36247" numCol="1" rtlCol="0" anchor="t" anchorCtr="0" compatLnSpc="1">
              <a:prstTxWarp prst="textNoShape">
                <a:avLst/>
              </a:prstTxWarp>
            </a:bodyPr>
            <a:lstStyle/>
            <a:p>
              <a:pPr defTabSz="362468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IN" sz="14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530548" y="3573919"/>
              <a:ext cx="805836" cy="581033"/>
            </a:xfrm>
            <a:prstGeom prst="rect">
              <a:avLst/>
            </a:prstGeom>
            <a:noFill/>
          </p:spPr>
          <p:txBody>
            <a:bodyPr wrap="square" lIns="72494" tIns="36247" rIns="72494" bIns="36247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Remote repository (GITHUB)</a:t>
              </a:r>
              <a:endParaRPr lang="en-IN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 bwMode="auto">
            <a:xfrm>
              <a:off x="2261936" y="4300825"/>
              <a:ext cx="0" cy="833285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" name="TextBox 41"/>
            <p:cNvSpPr txBox="1"/>
            <p:nvPr/>
          </p:nvSpPr>
          <p:spPr>
            <a:xfrm>
              <a:off x="1832157" y="4515894"/>
              <a:ext cx="537224" cy="242479"/>
            </a:xfrm>
            <a:prstGeom prst="rect">
              <a:avLst/>
            </a:prstGeom>
            <a:noFill/>
          </p:spPr>
          <p:txBody>
            <a:bodyPr wrap="square" lIns="72494" tIns="36247" rIns="72494" bIns="36247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clone</a:t>
              </a:r>
              <a:endParaRPr lang="en-IN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858879" y="6110005"/>
              <a:ext cx="640546" cy="242479"/>
            </a:xfrm>
            <a:prstGeom prst="rect">
              <a:avLst/>
            </a:prstGeom>
            <a:noFill/>
          </p:spPr>
          <p:txBody>
            <a:bodyPr wrap="square" lIns="72494" tIns="36247" rIns="72494" bIns="36247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commit</a:t>
              </a:r>
              <a:endParaRPr lang="en-IN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35375" y="6037545"/>
              <a:ext cx="1175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u="sng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DVCS</a:t>
              </a:r>
              <a:endParaRPr lang="en-IN" b="1" u="sng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431558" y="2121221"/>
            <a:ext cx="3062177" cy="3883611"/>
            <a:chOff x="5431558" y="2121221"/>
            <a:chExt cx="3062177" cy="3883611"/>
          </a:xfrm>
        </p:grpSpPr>
        <p:pic>
          <p:nvPicPr>
            <p:cNvPr id="4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2284" y="2121221"/>
              <a:ext cx="805836" cy="1043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" name="Cloud 46"/>
            <p:cNvSpPr/>
            <p:nvPr/>
          </p:nvSpPr>
          <p:spPr bwMode="auto">
            <a:xfrm>
              <a:off x="6237394" y="3406360"/>
              <a:ext cx="1128170" cy="507217"/>
            </a:xfrm>
            <a:prstGeom prst="cloud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494" tIns="36247" rIns="72494" bIns="36247" numCol="1" rtlCol="0" anchor="t" anchorCtr="0" compatLnSpc="1">
              <a:prstTxWarp prst="textNoShape">
                <a:avLst/>
              </a:prstTxWarp>
            </a:bodyPr>
            <a:lstStyle/>
            <a:p>
              <a:pPr defTabSz="362468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IN" sz="14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8" name="Freeform 47"/>
            <p:cNvSpPr/>
            <p:nvPr/>
          </p:nvSpPr>
          <p:spPr bwMode="auto">
            <a:xfrm rot="3326033">
              <a:off x="6399437" y="3803594"/>
              <a:ext cx="1292684" cy="121904"/>
            </a:xfrm>
            <a:custGeom>
              <a:avLst/>
              <a:gdLst>
                <a:gd name="connsiteX0" fmla="*/ 0 w 968991"/>
                <a:gd name="connsiteY0" fmla="*/ 0 h 341242"/>
                <a:gd name="connsiteX1" fmla="*/ 477672 w 968991"/>
                <a:gd name="connsiteY1" fmla="*/ 341194 h 341242"/>
                <a:gd name="connsiteX2" fmla="*/ 968991 w 968991"/>
                <a:gd name="connsiteY2" fmla="*/ 27296 h 34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8991" h="341242">
                  <a:moveTo>
                    <a:pt x="0" y="0"/>
                  </a:moveTo>
                  <a:cubicBezTo>
                    <a:pt x="158087" y="168322"/>
                    <a:pt x="316174" y="336645"/>
                    <a:pt x="477672" y="341194"/>
                  </a:cubicBezTo>
                  <a:cubicBezTo>
                    <a:pt x="639170" y="345743"/>
                    <a:pt x="968991" y="27296"/>
                    <a:pt x="968991" y="27296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494" tIns="36247" rIns="72494" bIns="36247" numCol="1" rtlCol="0" anchor="t" anchorCtr="0" compatLnSpc="1">
              <a:prstTxWarp prst="textNoShape">
                <a:avLst/>
              </a:prstTxWarp>
            </a:bodyPr>
            <a:lstStyle/>
            <a:p>
              <a:pPr defTabSz="362468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IN" sz="14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9" name="Freeform 48"/>
            <p:cNvSpPr/>
            <p:nvPr/>
          </p:nvSpPr>
          <p:spPr bwMode="auto">
            <a:xfrm rot="14135729">
              <a:off x="6563857" y="3666147"/>
              <a:ext cx="1299199" cy="99733"/>
            </a:xfrm>
            <a:custGeom>
              <a:avLst/>
              <a:gdLst>
                <a:gd name="connsiteX0" fmla="*/ 0 w 968991"/>
                <a:gd name="connsiteY0" fmla="*/ 0 h 341242"/>
                <a:gd name="connsiteX1" fmla="*/ 477672 w 968991"/>
                <a:gd name="connsiteY1" fmla="*/ 341194 h 341242"/>
                <a:gd name="connsiteX2" fmla="*/ 968991 w 968991"/>
                <a:gd name="connsiteY2" fmla="*/ 27296 h 34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8991" h="341242">
                  <a:moveTo>
                    <a:pt x="0" y="0"/>
                  </a:moveTo>
                  <a:cubicBezTo>
                    <a:pt x="158087" y="168322"/>
                    <a:pt x="316174" y="336645"/>
                    <a:pt x="477672" y="341194"/>
                  </a:cubicBezTo>
                  <a:cubicBezTo>
                    <a:pt x="639170" y="345743"/>
                    <a:pt x="968991" y="27296"/>
                    <a:pt x="968991" y="27296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494" tIns="36247" rIns="72494" bIns="36247" numCol="1" rtlCol="0" anchor="t" anchorCtr="0" compatLnSpc="1">
              <a:prstTxWarp prst="textNoShape">
                <a:avLst/>
              </a:prstTxWarp>
            </a:bodyPr>
            <a:lstStyle/>
            <a:p>
              <a:pPr defTabSz="362468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IN" sz="14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5431558" y="4443434"/>
              <a:ext cx="1235615" cy="869515"/>
            </a:xfrm>
            <a:prstGeom prst="rect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494" tIns="36247" rIns="72494" bIns="36247" numCol="1" rtlCol="0" anchor="ctr" anchorCtr="0" compatLnSpc="1">
              <a:prstTxWarp prst="textNoShape">
                <a:avLst/>
              </a:prstTxWarp>
            </a:bodyPr>
            <a:lstStyle/>
            <a:p>
              <a:pPr defTabSz="362468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US" sz="1400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User A – working copy / Client software</a:t>
              </a:r>
              <a:endParaRPr lang="en-IN" sz="14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667173" y="4076301"/>
              <a:ext cx="671530" cy="411756"/>
            </a:xfrm>
            <a:prstGeom prst="rect">
              <a:avLst/>
            </a:prstGeom>
            <a:noFill/>
          </p:spPr>
          <p:txBody>
            <a:bodyPr wrap="square" lIns="72494" tIns="36247" rIns="72494" bIns="36247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Check-out</a:t>
              </a:r>
              <a:endParaRPr lang="en-IN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499870" y="3610594"/>
              <a:ext cx="653530" cy="411756"/>
            </a:xfrm>
            <a:prstGeom prst="rect">
              <a:avLst/>
            </a:prstGeom>
            <a:noFill/>
          </p:spPr>
          <p:txBody>
            <a:bodyPr wrap="square" lIns="72494" tIns="36247" rIns="72494" bIns="36247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Check-in</a:t>
              </a:r>
              <a:endParaRPr lang="en-IN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832323" y="2452902"/>
              <a:ext cx="619961" cy="411756"/>
            </a:xfrm>
            <a:prstGeom prst="rect">
              <a:avLst/>
            </a:prstGeom>
            <a:noFill/>
          </p:spPr>
          <p:txBody>
            <a:bodyPr wrap="square" lIns="72494" tIns="36247" rIns="72494" bIns="36247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VCS Server</a:t>
              </a:r>
              <a:endParaRPr lang="en-IN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7258120" y="4443434"/>
              <a:ext cx="1235615" cy="869515"/>
            </a:xfrm>
            <a:prstGeom prst="rect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494" tIns="36247" rIns="72494" bIns="36247" numCol="1" rtlCol="0" anchor="ctr" anchorCtr="0" compatLnSpc="1">
              <a:prstTxWarp prst="textNoShape">
                <a:avLst/>
              </a:prstTxWarp>
            </a:bodyPr>
            <a:lstStyle/>
            <a:p>
              <a:pPr defTabSz="362468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US" sz="1400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User B – working copy / Client software</a:t>
              </a:r>
              <a:endParaRPr lang="en-IN" sz="14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7" name="Freeform 56"/>
            <p:cNvSpPr/>
            <p:nvPr/>
          </p:nvSpPr>
          <p:spPr bwMode="auto">
            <a:xfrm rot="7278435">
              <a:off x="5573915" y="3664154"/>
              <a:ext cx="1292684" cy="121904"/>
            </a:xfrm>
            <a:custGeom>
              <a:avLst/>
              <a:gdLst>
                <a:gd name="connsiteX0" fmla="*/ 0 w 968991"/>
                <a:gd name="connsiteY0" fmla="*/ 0 h 341242"/>
                <a:gd name="connsiteX1" fmla="*/ 477672 w 968991"/>
                <a:gd name="connsiteY1" fmla="*/ 341194 h 341242"/>
                <a:gd name="connsiteX2" fmla="*/ 968991 w 968991"/>
                <a:gd name="connsiteY2" fmla="*/ 27296 h 34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8991" h="341242">
                  <a:moveTo>
                    <a:pt x="0" y="0"/>
                  </a:moveTo>
                  <a:cubicBezTo>
                    <a:pt x="158087" y="168322"/>
                    <a:pt x="316174" y="336645"/>
                    <a:pt x="477672" y="341194"/>
                  </a:cubicBezTo>
                  <a:cubicBezTo>
                    <a:pt x="639170" y="345743"/>
                    <a:pt x="968991" y="27296"/>
                    <a:pt x="968991" y="27296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494" tIns="36247" rIns="72494" bIns="36247" numCol="1" rtlCol="0" anchor="t" anchorCtr="0" compatLnSpc="1">
              <a:prstTxWarp prst="textNoShape">
                <a:avLst/>
              </a:prstTxWarp>
            </a:bodyPr>
            <a:lstStyle/>
            <a:p>
              <a:pPr defTabSz="362468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IN" sz="14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8" name="Freeform 57"/>
            <p:cNvSpPr/>
            <p:nvPr/>
          </p:nvSpPr>
          <p:spPr bwMode="auto">
            <a:xfrm rot="18088131">
              <a:off x="5738336" y="3811066"/>
              <a:ext cx="1299199" cy="99733"/>
            </a:xfrm>
            <a:custGeom>
              <a:avLst/>
              <a:gdLst>
                <a:gd name="connsiteX0" fmla="*/ 0 w 968991"/>
                <a:gd name="connsiteY0" fmla="*/ 0 h 341242"/>
                <a:gd name="connsiteX1" fmla="*/ 477672 w 968991"/>
                <a:gd name="connsiteY1" fmla="*/ 341194 h 341242"/>
                <a:gd name="connsiteX2" fmla="*/ 968991 w 968991"/>
                <a:gd name="connsiteY2" fmla="*/ 27296 h 34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8991" h="341242">
                  <a:moveTo>
                    <a:pt x="0" y="0"/>
                  </a:moveTo>
                  <a:cubicBezTo>
                    <a:pt x="158087" y="168322"/>
                    <a:pt x="316174" y="336645"/>
                    <a:pt x="477672" y="341194"/>
                  </a:cubicBezTo>
                  <a:cubicBezTo>
                    <a:pt x="639170" y="345743"/>
                    <a:pt x="968991" y="27296"/>
                    <a:pt x="968991" y="27296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494" tIns="36247" rIns="72494" bIns="36247" numCol="1" rtlCol="0" anchor="t" anchorCtr="0" compatLnSpc="1">
              <a:prstTxWarp prst="textNoShape">
                <a:avLst/>
              </a:prstTxWarp>
            </a:bodyPr>
            <a:lstStyle/>
            <a:p>
              <a:pPr defTabSz="362468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IN" sz="14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619586" y="3204337"/>
              <a:ext cx="778975" cy="581033"/>
            </a:xfrm>
            <a:prstGeom prst="rect">
              <a:avLst/>
            </a:prstGeom>
            <a:noFill/>
          </p:spPr>
          <p:txBody>
            <a:bodyPr wrap="square" lIns="72494" tIns="36247" rIns="72494" bIns="36247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Over Network / internet</a:t>
              </a:r>
              <a:endParaRPr lang="en-IN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387935" y="5635500"/>
              <a:ext cx="1175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u="sng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b="1" u="sng" dirty="0" smtClean="0">
                  <a:latin typeface="Arial" panose="020B0604020202020204" pitchFamily="34" charset="0"/>
                  <a:cs typeface="Arial" panose="020B0604020202020204" pitchFamily="34" charset="0"/>
                </a:rPr>
                <a:t>VCS</a:t>
              </a:r>
              <a:endParaRPr lang="en-IN" b="1" u="sng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EC54-BE46-4135-A815-3E1AE5B296D8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5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5375" y="152400"/>
            <a:ext cx="7819979" cy="688755"/>
          </a:xfrm>
          <a:prstGeom prst="rect">
            <a:avLst/>
          </a:prstGeom>
        </p:spPr>
        <p:txBody>
          <a:bodyPr wrap="none" lIns="72494" tIns="36247" rIns="72494" bIns="36247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Branching and Merging strategies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861337" y="1211386"/>
            <a:ext cx="3277067" cy="5249413"/>
            <a:chOff x="5861337" y="1211386"/>
            <a:chExt cx="3277067" cy="5249413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5060" y="1211386"/>
              <a:ext cx="3215291" cy="2145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6452283" y="3368038"/>
              <a:ext cx="2524953" cy="242479"/>
            </a:xfrm>
            <a:prstGeom prst="rect">
              <a:avLst/>
            </a:prstGeom>
            <a:noFill/>
          </p:spPr>
          <p:txBody>
            <a:bodyPr wrap="square" lIns="72494" tIns="36247" rIns="72494" bIns="36247" rtlCol="0">
              <a:spAutoFit/>
            </a:bodyPr>
            <a:lstStyle/>
            <a:p>
              <a:r>
                <a:rPr lang="en-US" sz="1100" u="sng" dirty="0">
                  <a:latin typeface="Arial" panose="020B0604020202020204" pitchFamily="34" charset="0"/>
                  <a:cs typeface="Arial" panose="020B0604020202020204" pitchFamily="34" charset="0"/>
                </a:rPr>
                <a:t>Branching and merging scenario</a:t>
              </a:r>
              <a:endParaRPr lang="en-IN" sz="1100" u="sng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 bwMode="auto">
            <a:xfrm>
              <a:off x="5861337" y="4479664"/>
              <a:ext cx="537224" cy="289838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72494" tIns="36247" rIns="72494" bIns="3624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362468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US" sz="1100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C0</a:t>
              </a:r>
              <a:endParaRPr lang="en-IN" sz="11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6559728" y="4479664"/>
              <a:ext cx="483502" cy="289838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72494" tIns="36247" rIns="72494" bIns="3624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362468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US" sz="1100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C1</a:t>
              </a:r>
              <a:endParaRPr lang="en-IN" sz="11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7227232" y="4479664"/>
              <a:ext cx="483502" cy="289838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72494" tIns="36247" rIns="72494" bIns="3624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362468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US" sz="1100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C2</a:t>
              </a:r>
              <a:endParaRPr lang="en-IN" sz="11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7889626" y="5131800"/>
              <a:ext cx="483502" cy="289838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72494" tIns="36247" rIns="72494" bIns="3624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362468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US" sz="1100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C3</a:t>
              </a:r>
              <a:endParaRPr lang="en-IN" sz="11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 bwMode="auto">
            <a:xfrm>
              <a:off x="7855028" y="4479664"/>
              <a:ext cx="483502" cy="289838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72494" tIns="36247" rIns="72494" bIns="3624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362468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US" sz="1100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C4</a:t>
              </a:r>
              <a:endParaRPr lang="en-IN" sz="11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4" name="Rounded Rectangle 13"/>
            <p:cNvSpPr/>
            <p:nvPr/>
          </p:nvSpPr>
          <p:spPr bwMode="auto">
            <a:xfrm>
              <a:off x="8493735" y="5131800"/>
              <a:ext cx="483502" cy="289838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72494" tIns="36247" rIns="72494" bIns="3624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362468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US" sz="1100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C5</a:t>
              </a:r>
              <a:endParaRPr lang="en-IN" sz="11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6" name="Rounded Rectangle 15"/>
            <p:cNvSpPr/>
            <p:nvPr/>
          </p:nvSpPr>
          <p:spPr bwMode="auto">
            <a:xfrm>
              <a:off x="7842370" y="4027749"/>
              <a:ext cx="526869" cy="253609"/>
            </a:xfrm>
            <a:prstGeom prst="roundRect">
              <a:avLst>
                <a:gd name="adj" fmla="val 19296"/>
              </a:avLst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72494" tIns="36247" rIns="72494" bIns="3624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362468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US" sz="800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Master</a:t>
              </a:r>
              <a:endParaRPr lang="en-IN" sz="8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7" name="Rounded Rectangle 16"/>
            <p:cNvSpPr/>
            <p:nvPr/>
          </p:nvSpPr>
          <p:spPr bwMode="auto">
            <a:xfrm>
              <a:off x="8472051" y="5711477"/>
              <a:ext cx="526869" cy="253609"/>
            </a:xfrm>
            <a:prstGeom prst="roundRect">
              <a:avLst>
                <a:gd name="adj" fmla="val 19296"/>
              </a:avLst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72494" tIns="36247" rIns="72494" bIns="3624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362468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US" sz="800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Feature</a:t>
              </a:r>
              <a:endParaRPr lang="en-IN" sz="8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9" name="Straight Arrow Connector 8"/>
            <p:cNvCxnSpPr>
              <a:stCxn id="17" idx="0"/>
            </p:cNvCxnSpPr>
            <p:nvPr/>
          </p:nvCxnSpPr>
          <p:spPr bwMode="auto">
            <a:xfrm flipV="1">
              <a:off x="8735486" y="5403524"/>
              <a:ext cx="1586" cy="307953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Straight Arrow Connector 20"/>
            <p:cNvCxnSpPr>
              <a:stCxn id="14" idx="1"/>
            </p:cNvCxnSpPr>
            <p:nvPr/>
          </p:nvCxnSpPr>
          <p:spPr bwMode="auto">
            <a:xfrm flipH="1">
              <a:off x="8373128" y="5276719"/>
              <a:ext cx="120607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Straight Arrow Connector 22"/>
            <p:cNvCxnSpPr>
              <a:stCxn id="12" idx="1"/>
            </p:cNvCxnSpPr>
            <p:nvPr/>
          </p:nvCxnSpPr>
          <p:spPr bwMode="auto">
            <a:xfrm flipH="1" flipV="1">
              <a:off x="7470569" y="4769502"/>
              <a:ext cx="419057" cy="507217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Straight Arrow Connector 24"/>
            <p:cNvCxnSpPr>
              <a:stCxn id="13" idx="1"/>
            </p:cNvCxnSpPr>
            <p:nvPr/>
          </p:nvCxnSpPr>
          <p:spPr bwMode="auto">
            <a:xfrm flipH="1">
              <a:off x="7702750" y="4624583"/>
              <a:ext cx="152279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Straight Arrow Connector 26"/>
            <p:cNvCxnSpPr>
              <a:stCxn id="16" idx="2"/>
              <a:endCxn id="13" idx="0"/>
            </p:cNvCxnSpPr>
            <p:nvPr/>
          </p:nvCxnSpPr>
          <p:spPr bwMode="auto">
            <a:xfrm flipH="1">
              <a:off x="8096779" y="4281358"/>
              <a:ext cx="9026" cy="198306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Straight Arrow Connector 30"/>
            <p:cNvCxnSpPr/>
            <p:nvPr/>
          </p:nvCxnSpPr>
          <p:spPr bwMode="auto">
            <a:xfrm flipH="1">
              <a:off x="7043230" y="4624583"/>
              <a:ext cx="152279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Straight Arrow Connector 31"/>
            <p:cNvCxnSpPr/>
            <p:nvPr/>
          </p:nvCxnSpPr>
          <p:spPr bwMode="auto">
            <a:xfrm flipH="1">
              <a:off x="6398562" y="4624583"/>
              <a:ext cx="152279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" name="TextBox 29"/>
            <p:cNvSpPr txBox="1"/>
            <p:nvPr/>
          </p:nvSpPr>
          <p:spPr>
            <a:xfrm>
              <a:off x="6559728" y="4785466"/>
              <a:ext cx="644669" cy="350201"/>
            </a:xfrm>
            <a:prstGeom prst="rect">
              <a:avLst/>
            </a:prstGeom>
            <a:noFill/>
          </p:spPr>
          <p:txBody>
            <a:bodyPr wrap="square" lIns="72494" tIns="36247" rIns="72494" bIns="36247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Common Ancestor</a:t>
              </a:r>
              <a:endParaRPr lang="en-IN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93735" y="4780854"/>
              <a:ext cx="644669" cy="350201"/>
            </a:xfrm>
            <a:prstGeom prst="rect">
              <a:avLst/>
            </a:prstGeom>
            <a:noFill/>
          </p:spPr>
          <p:txBody>
            <a:bodyPr wrap="square" lIns="72494" tIns="36247" rIns="72494" bIns="36247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Snapshot to Merge</a:t>
              </a:r>
              <a:endParaRPr lang="en-IN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930242" y="6049043"/>
              <a:ext cx="2670937" cy="411756"/>
            </a:xfrm>
            <a:prstGeom prst="rect">
              <a:avLst/>
            </a:prstGeom>
            <a:noFill/>
          </p:spPr>
          <p:txBody>
            <a:bodyPr wrap="square" lIns="72494" tIns="36247" rIns="72494" bIns="36247" rtlCol="0">
              <a:spAutoFit/>
            </a:bodyPr>
            <a:lstStyle/>
            <a:p>
              <a:r>
                <a:rPr lang="en-US" sz="1100" u="sng" dirty="0">
                  <a:latin typeface="Arial" panose="020B0604020202020204" pitchFamily="34" charset="0"/>
                  <a:cs typeface="Arial" panose="020B0604020202020204" pitchFamily="34" charset="0"/>
                </a:rPr>
                <a:t>Simple Branching and merging in GIT project</a:t>
              </a:r>
              <a:endParaRPr lang="en-IN" sz="1100" u="sng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48" name="TextBox 2047"/>
          <p:cNvSpPr txBox="1"/>
          <p:nvPr/>
        </p:nvSpPr>
        <p:spPr>
          <a:xfrm>
            <a:off x="413708" y="1143000"/>
            <a:ext cx="4996183" cy="5059182"/>
          </a:xfrm>
          <a:prstGeom prst="rect">
            <a:avLst/>
          </a:prstGeom>
          <a:noFill/>
        </p:spPr>
        <p:txBody>
          <a:bodyPr wrap="square" lIns="72494" tIns="36247" rIns="72494" bIns="36247" rtlCol="0">
            <a:spAutoFit/>
          </a:bodyPr>
          <a:lstStyle/>
          <a:p>
            <a:pPr marL="226543" indent="-226543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Brach by release, “staircase model”.</a:t>
            </a:r>
          </a:p>
          <a:p>
            <a:pPr marL="226543" indent="-226543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Branch by feature. Each distinct branch.</a:t>
            </a:r>
          </a:p>
          <a:p>
            <a:pPr marL="226543" indent="-226543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Hotfix branch.</a:t>
            </a:r>
          </a:p>
          <a:p>
            <a:pPr marL="226543" indent="-226543">
              <a:buFont typeface="Wingdings" panose="05000000000000000000" pitchFamily="2" charset="2"/>
              <a:buChar char="Ø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Best practices: </a:t>
            </a:r>
          </a:p>
          <a:p>
            <a:pPr marL="226543" indent="-226543"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Keep option of branching only if required, keep it simple.</a:t>
            </a:r>
          </a:p>
          <a:p>
            <a:pPr marL="226543" indent="-226543"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Incase of centralized VCS, merging should be done frequently / sooner (daily recommended)</a:t>
            </a:r>
          </a:p>
          <a:p>
            <a:pPr marL="226543" indent="-226543"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 tagging as and when required.</a:t>
            </a:r>
          </a:p>
          <a:p>
            <a:pPr marL="226543" indent="-226543"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Delete unwanted branches.</a:t>
            </a:r>
          </a:p>
          <a:p>
            <a:pPr marL="226543" indent="-226543"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Identify shared components in details and in advance.</a:t>
            </a:r>
          </a:p>
          <a:p>
            <a:pPr marL="226543" indent="-226543">
              <a:buFont typeface="Wingdings" panose="05000000000000000000" pitchFamily="2" charset="2"/>
              <a:buChar char="§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6543" indent="-226543">
              <a:buFont typeface="Wingdings" panose="05000000000000000000" pitchFamily="2" charset="2"/>
              <a:buChar char="§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Merge only when your branch is compliable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stable.</a:t>
            </a:r>
          </a:p>
          <a:p>
            <a:pPr marL="226543" indent="-226543">
              <a:buFont typeface="Wingdings" panose="05000000000000000000" pitchFamily="2" charset="2"/>
              <a:buChar char="§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EC54-BE46-4135-A815-3E1AE5B296D8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40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149445"/>
            <a:ext cx="2871830" cy="688755"/>
          </a:xfrm>
          <a:prstGeom prst="rect">
            <a:avLst/>
          </a:prstGeom>
        </p:spPr>
        <p:txBody>
          <a:bodyPr wrap="none" lIns="72494" tIns="36247" rIns="72494" bIns="36247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GIT - DVCS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7930" y="1110293"/>
            <a:ext cx="6285521" cy="5138107"/>
          </a:xfrm>
          <a:prstGeom prst="rect">
            <a:avLst/>
          </a:prstGeom>
          <a:noFill/>
        </p:spPr>
        <p:txBody>
          <a:bodyPr wrap="square" lIns="72494" tIns="36247" rIns="72494" bIns="36247" numCol="2" rtlCol="0">
            <a:normAutofit/>
          </a:bodyPr>
          <a:lstStyle/>
          <a:p>
            <a:pPr marL="226543" indent="-226543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GIT has bash /command-line interface and GUI as well.</a:t>
            </a:r>
          </a:p>
          <a:p>
            <a:pPr marL="226543" indent="-226543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Git is a distributed VCS. Provides extremely fast operation. Does not need centralized server. Once the entire repository is pulled on local machine, network / internet connection is not required for most of the VCS operations.</a:t>
            </a:r>
          </a:p>
          <a:p>
            <a:pPr marL="366244" indent="-226543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Working area: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similar to work area, development environment.</a:t>
            </a:r>
          </a:p>
          <a:p>
            <a:pPr marL="366244" indent="-226543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Staging area: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where you store a place a snapshot before committing changes to the local repo.</a:t>
            </a:r>
          </a:p>
          <a:p>
            <a:pPr marL="366244" indent="-226543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Local repo: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is a copy of remote repository. This is where you have all versioning of data/code/artifacts maintained.</a:t>
            </a:r>
          </a:p>
          <a:p>
            <a:pPr marL="342900" indent="-225425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Remote 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repository: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this can be the GitHub repository or a remote repository maintained on a server on intranet.</a:t>
            </a:r>
          </a:p>
          <a:p>
            <a:pPr marL="366244" indent="-226543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GIT works on most of the OS platforms (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OSx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, Windows, Unix / Linux).</a:t>
            </a:r>
          </a:p>
          <a:p>
            <a:pPr marL="366244" indent="-226543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On installation, the GIT config should be run to configure user name, email ID, etc.</a:t>
            </a:r>
          </a:p>
          <a:p>
            <a:pPr marL="366244" indent="-226543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In order to start using the VCS, the folder that you want to version control, run the command ‘git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’. This enables the VCS and tracking of file changes in the folder.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567912" y="3917882"/>
            <a:ext cx="510363" cy="411756"/>
          </a:xfrm>
          <a:prstGeom prst="rect">
            <a:avLst/>
          </a:prstGeom>
          <a:noFill/>
        </p:spPr>
        <p:txBody>
          <a:bodyPr wrap="square" lIns="72494" tIns="36247" rIns="72494" bIns="36247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checkout</a:t>
            </a:r>
            <a:endParaRPr lang="en-IN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638884" y="1040032"/>
            <a:ext cx="2505116" cy="4570201"/>
            <a:chOff x="6638884" y="1040032"/>
            <a:chExt cx="2505116" cy="4570201"/>
          </a:xfrm>
        </p:grpSpPr>
        <p:sp>
          <p:nvSpPr>
            <p:cNvPr id="7" name="TextBox 6"/>
            <p:cNvSpPr txBox="1"/>
            <p:nvPr/>
          </p:nvSpPr>
          <p:spPr>
            <a:xfrm>
              <a:off x="6841212" y="1705676"/>
              <a:ext cx="1557950" cy="47331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txBody>
            <a:bodyPr wrap="square" lIns="72494" tIns="36247" rIns="72494" bIns="36247" rtlCol="0" anchor="ctr">
              <a:spAutoFit/>
            </a:bodyPr>
            <a:lstStyle/>
            <a:p>
              <a:pPr algn="ctr"/>
              <a:r>
                <a:rPr lang="en-US" sz="1300" dirty="0">
                  <a:latin typeface="Arial" panose="020B0604020202020204" pitchFamily="34" charset="0"/>
                  <a:cs typeface="Arial" panose="020B0604020202020204" pitchFamily="34" charset="0"/>
                </a:rPr>
                <a:t>Remote Repository</a:t>
              </a:r>
              <a:endParaRPr lang="en-IN" sz="13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70991" y="2376340"/>
              <a:ext cx="1128170" cy="4117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txBody>
            <a:bodyPr wrap="square" lIns="72494" tIns="36247" rIns="72494" bIns="36247" rtlCol="0" anchor="ctr">
              <a:spAutoFit/>
            </a:bodyPr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Local Repository</a:t>
              </a:r>
              <a:endParaRPr lang="en-IN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270991" y="3074922"/>
              <a:ext cx="1128170" cy="24247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txBody>
            <a:bodyPr wrap="square" lIns="72494" tIns="36247" rIns="72494" bIns="36247" rtlCol="0" anchor="ctr">
              <a:spAutoFit/>
            </a:bodyPr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Staging area</a:t>
              </a:r>
              <a:endParaRPr lang="en-IN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841212" y="3781253"/>
              <a:ext cx="1557950" cy="27325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txBody>
            <a:bodyPr wrap="square" lIns="72494" tIns="36247" rIns="72494" bIns="36247" rtlCol="0" anchor="ctr">
              <a:spAutoFit/>
            </a:bodyPr>
            <a:lstStyle/>
            <a:p>
              <a:pPr algn="ctr"/>
              <a:r>
                <a:rPr lang="en-US" sz="1300" dirty="0">
                  <a:latin typeface="Arial" panose="020B0604020202020204" pitchFamily="34" charset="0"/>
                  <a:cs typeface="Arial" panose="020B0604020202020204" pitchFamily="34" charset="0"/>
                </a:rPr>
                <a:t>Working directory</a:t>
              </a:r>
              <a:endParaRPr lang="en-IN" sz="13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 bwMode="auto">
            <a:xfrm>
              <a:off x="6948657" y="2095099"/>
              <a:ext cx="0" cy="1670016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Straight Arrow Connector 13"/>
            <p:cNvCxnSpPr>
              <a:stCxn id="7" idx="2"/>
            </p:cNvCxnSpPr>
            <p:nvPr/>
          </p:nvCxnSpPr>
          <p:spPr bwMode="auto">
            <a:xfrm>
              <a:off x="7620187" y="2178987"/>
              <a:ext cx="0" cy="26406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Straight Arrow Connector 14"/>
            <p:cNvCxnSpPr/>
            <p:nvPr/>
          </p:nvCxnSpPr>
          <p:spPr bwMode="auto">
            <a:xfrm flipV="1">
              <a:off x="8023105" y="2095099"/>
              <a:ext cx="0" cy="347948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Straight Arrow Connector 17"/>
            <p:cNvCxnSpPr/>
            <p:nvPr/>
          </p:nvCxnSpPr>
          <p:spPr bwMode="auto">
            <a:xfrm flipV="1">
              <a:off x="8023105" y="2721388"/>
              <a:ext cx="0" cy="347948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Straight Arrow Connector 18"/>
            <p:cNvCxnSpPr/>
            <p:nvPr/>
          </p:nvCxnSpPr>
          <p:spPr bwMode="auto">
            <a:xfrm flipV="1">
              <a:off x="8023105" y="3335333"/>
              <a:ext cx="0" cy="429782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Straight Arrow Connector 22"/>
            <p:cNvCxnSpPr/>
            <p:nvPr/>
          </p:nvCxnSpPr>
          <p:spPr bwMode="auto">
            <a:xfrm flipH="1">
              <a:off x="8409569" y="3917882"/>
              <a:ext cx="258205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Straight Connector 25"/>
            <p:cNvCxnSpPr>
              <a:stCxn id="8" idx="3"/>
            </p:cNvCxnSpPr>
            <p:nvPr/>
          </p:nvCxnSpPr>
          <p:spPr bwMode="auto">
            <a:xfrm>
              <a:off x="8399161" y="2582218"/>
              <a:ext cx="268612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8667773" y="2582218"/>
              <a:ext cx="0" cy="1335664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" name="TextBox 28"/>
            <p:cNvSpPr txBox="1"/>
            <p:nvPr/>
          </p:nvSpPr>
          <p:spPr>
            <a:xfrm>
              <a:off x="7426749" y="1295400"/>
              <a:ext cx="830420" cy="288646"/>
            </a:xfrm>
            <a:prstGeom prst="rect">
              <a:avLst/>
            </a:prstGeom>
            <a:noFill/>
          </p:spPr>
          <p:txBody>
            <a:bodyPr wrap="square" lIns="72494" tIns="36247" rIns="72494" bIns="36247" rtlCol="0">
              <a:spAutoFit/>
            </a:bodyPr>
            <a:lstStyle/>
            <a:p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GitHub</a:t>
              </a:r>
              <a:endParaRPr lang="en-IN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633617" y="3481655"/>
              <a:ext cx="443210" cy="242479"/>
            </a:xfrm>
            <a:prstGeom prst="rect">
              <a:avLst/>
            </a:prstGeom>
            <a:noFill/>
          </p:spPr>
          <p:txBody>
            <a:bodyPr wrap="square" lIns="72494" tIns="36247" rIns="72494" bIns="36247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add</a:t>
              </a:r>
              <a:endParaRPr lang="en-IN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426749" y="2790995"/>
              <a:ext cx="636467" cy="242479"/>
            </a:xfrm>
            <a:prstGeom prst="rect">
              <a:avLst/>
            </a:prstGeom>
            <a:noFill/>
          </p:spPr>
          <p:txBody>
            <a:bodyPr wrap="square" lIns="72494" tIns="36247" rIns="72494" bIns="36247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commit</a:t>
              </a:r>
              <a:endParaRPr lang="en-IN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055963" y="2164706"/>
              <a:ext cx="564085" cy="242479"/>
            </a:xfrm>
            <a:prstGeom prst="rect">
              <a:avLst/>
            </a:prstGeom>
            <a:noFill/>
          </p:spPr>
          <p:txBody>
            <a:bodyPr wrap="square" lIns="72494" tIns="36247" rIns="72494" bIns="36247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Push</a:t>
              </a:r>
              <a:endParaRPr lang="en-IN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056103" y="2129902"/>
              <a:ext cx="537224" cy="242479"/>
            </a:xfrm>
            <a:prstGeom prst="rect">
              <a:avLst/>
            </a:prstGeom>
            <a:noFill/>
          </p:spPr>
          <p:txBody>
            <a:bodyPr wrap="square" lIns="72494" tIns="36247" rIns="72494" bIns="36247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fetch</a:t>
              </a:r>
              <a:endParaRPr lang="en-IN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781800" y="2790995"/>
              <a:ext cx="416349" cy="242479"/>
            </a:xfrm>
            <a:prstGeom prst="rect">
              <a:avLst/>
            </a:prstGeom>
            <a:noFill/>
          </p:spPr>
          <p:txBody>
            <a:bodyPr wrap="square" lIns="72494" tIns="36247" rIns="72494" bIns="36247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pull</a:t>
              </a:r>
              <a:endParaRPr lang="en-IN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ounded Rectangle 36"/>
            <p:cNvSpPr/>
            <p:nvPr/>
          </p:nvSpPr>
          <p:spPr bwMode="auto">
            <a:xfrm>
              <a:off x="6638884" y="1040032"/>
              <a:ext cx="2432676" cy="4420036"/>
            </a:xfrm>
            <a:prstGeom prst="roundRect">
              <a:avLst>
                <a:gd name="adj" fmla="val 8756"/>
              </a:avLst>
            </a:prstGeom>
            <a:solidFill>
              <a:schemeClr val="accent5">
                <a:lumMod val="60000"/>
                <a:lumOff val="40000"/>
                <a:alpha val="1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72494" tIns="36247" rIns="72494" bIns="36247" numCol="1" rtlCol="0" anchor="t" anchorCtr="0" compatLnSpc="1">
              <a:prstTxWarp prst="textNoShape">
                <a:avLst/>
              </a:prstTxWarp>
            </a:bodyPr>
            <a:lstStyle/>
            <a:p>
              <a:pPr defTabSz="362468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IN" sz="1400">
                <a:latin typeface="Arial" panose="020B060402020202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726399" y="5029200"/>
              <a:ext cx="2417601" cy="581033"/>
            </a:xfrm>
            <a:prstGeom prst="rect">
              <a:avLst/>
            </a:prstGeom>
            <a:noFill/>
          </p:spPr>
          <p:txBody>
            <a:bodyPr wrap="square" lIns="72494" tIns="36247" rIns="72494" bIns="36247" rtlCol="0">
              <a:spAutoFit/>
            </a:bodyPr>
            <a:lstStyle/>
            <a:p>
              <a:r>
                <a:rPr lang="en-US" sz="11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Download ‘git’ from, </a:t>
              </a:r>
              <a:r>
                <a:rPr lang="en-US" sz="11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  <a:hlinkClick r:id="rId2"/>
                </a:rPr>
                <a:t>http://git-scm.com</a:t>
              </a:r>
              <a:endParaRPr lang="en-US" sz="11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1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EC54-BE46-4135-A815-3E1AE5B296D8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87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336385" y="1107509"/>
            <a:ext cx="3008454" cy="5217091"/>
            <a:chOff x="3336385" y="1088821"/>
            <a:chExt cx="3008454" cy="5217091"/>
          </a:xfrm>
        </p:grpSpPr>
        <p:sp>
          <p:nvSpPr>
            <p:cNvPr id="47" name="TextBox 46"/>
            <p:cNvSpPr txBox="1"/>
            <p:nvPr/>
          </p:nvSpPr>
          <p:spPr>
            <a:xfrm>
              <a:off x="3497551" y="1200683"/>
              <a:ext cx="752114" cy="24247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72494" tIns="36247" rIns="72494" bIns="36247" rtlCol="0" anchor="ctr">
              <a:spAutoFit/>
            </a:bodyPr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Master</a:t>
              </a:r>
              <a:endParaRPr lang="en-IN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Oval 47"/>
            <p:cNvSpPr/>
            <p:nvPr/>
          </p:nvSpPr>
          <p:spPr bwMode="auto">
            <a:xfrm>
              <a:off x="3564704" y="1662745"/>
              <a:ext cx="617808" cy="507217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494" tIns="36247" rIns="72494" bIns="3624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362468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US" sz="900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code</a:t>
              </a:r>
              <a:endParaRPr lang="en-IN" sz="9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49" name="Straight Arrow Connector 48"/>
            <p:cNvCxnSpPr>
              <a:stCxn id="47" idx="2"/>
              <a:endCxn id="48" idx="0"/>
            </p:cNvCxnSpPr>
            <p:nvPr/>
          </p:nvCxnSpPr>
          <p:spPr bwMode="auto">
            <a:xfrm>
              <a:off x="3873608" y="1443162"/>
              <a:ext cx="0" cy="219583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0" name="TextBox 49"/>
            <p:cNvSpPr txBox="1"/>
            <p:nvPr/>
          </p:nvSpPr>
          <p:spPr>
            <a:xfrm>
              <a:off x="3497551" y="2301669"/>
              <a:ext cx="752114" cy="4117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72494" tIns="36247" rIns="72494" bIns="36247" rtlCol="0" anchor="ctr">
              <a:spAutoFit/>
            </a:bodyPr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Master 1.1</a:t>
              </a:r>
              <a:endParaRPr lang="en-IN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5377836" y="2864078"/>
              <a:ext cx="698391" cy="507217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72494" tIns="36247" rIns="72494" bIns="3624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362468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US" sz="900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Feature 2</a:t>
              </a:r>
              <a:endParaRPr lang="en-IN" sz="9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4509239" y="2864078"/>
              <a:ext cx="707429" cy="507217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72494" tIns="36247" rIns="72494" bIns="3624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362468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US" sz="900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Feature 1</a:t>
              </a:r>
              <a:endParaRPr lang="en-IN" sz="9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3" name="Oval 52"/>
            <p:cNvSpPr/>
            <p:nvPr/>
          </p:nvSpPr>
          <p:spPr bwMode="auto">
            <a:xfrm>
              <a:off x="4551299" y="3573919"/>
              <a:ext cx="617808" cy="507217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494" tIns="36247" rIns="72494" bIns="3624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362468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US" sz="900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Code 1</a:t>
              </a:r>
              <a:endParaRPr lang="en-IN" sz="9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5418127" y="3573919"/>
              <a:ext cx="617808" cy="507217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494" tIns="36247" rIns="72494" bIns="3624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362468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US" sz="900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Code 2</a:t>
              </a:r>
              <a:endParaRPr lang="en-IN" sz="9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55" name="Straight Arrow Connector 54"/>
            <p:cNvCxnSpPr/>
            <p:nvPr/>
          </p:nvCxnSpPr>
          <p:spPr bwMode="auto">
            <a:xfrm>
              <a:off x="4872214" y="3371295"/>
              <a:ext cx="0" cy="201653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Straight Arrow Connector 55"/>
            <p:cNvCxnSpPr/>
            <p:nvPr/>
          </p:nvCxnSpPr>
          <p:spPr bwMode="auto">
            <a:xfrm>
              <a:off x="5727031" y="3371295"/>
              <a:ext cx="0" cy="201653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4840612" y="2523256"/>
              <a:ext cx="0" cy="325096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Straight Arrow Connector 57"/>
            <p:cNvCxnSpPr/>
            <p:nvPr/>
          </p:nvCxnSpPr>
          <p:spPr bwMode="auto">
            <a:xfrm>
              <a:off x="5739111" y="2523256"/>
              <a:ext cx="0" cy="325096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Straight Connector 60"/>
            <p:cNvCxnSpPr>
              <a:stCxn id="50" idx="3"/>
            </p:cNvCxnSpPr>
            <p:nvPr/>
          </p:nvCxnSpPr>
          <p:spPr bwMode="auto">
            <a:xfrm>
              <a:off x="4249665" y="2507547"/>
              <a:ext cx="1489446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3" name="Oval 62"/>
            <p:cNvSpPr/>
            <p:nvPr/>
          </p:nvSpPr>
          <p:spPr bwMode="auto">
            <a:xfrm>
              <a:off x="4561649" y="4387884"/>
              <a:ext cx="617808" cy="507217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494" tIns="36247" rIns="72494" bIns="3624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362468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US" sz="900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Code 1</a:t>
              </a:r>
              <a:endParaRPr lang="en-IN" sz="9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4" name="Oval 63"/>
            <p:cNvSpPr/>
            <p:nvPr/>
          </p:nvSpPr>
          <p:spPr bwMode="auto">
            <a:xfrm>
              <a:off x="5428477" y="4387884"/>
              <a:ext cx="617808" cy="507217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494" tIns="36247" rIns="72494" bIns="3624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362468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US" sz="900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Code 2</a:t>
              </a:r>
              <a:endParaRPr lang="en-IN" sz="9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65" name="Straight Arrow Connector 64"/>
            <p:cNvCxnSpPr>
              <a:stCxn id="53" idx="4"/>
              <a:endCxn id="63" idx="0"/>
            </p:cNvCxnSpPr>
            <p:nvPr/>
          </p:nvCxnSpPr>
          <p:spPr bwMode="auto">
            <a:xfrm>
              <a:off x="4860203" y="4081136"/>
              <a:ext cx="10350" cy="306748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Straight Arrow Connector 65"/>
            <p:cNvCxnSpPr>
              <a:stCxn id="54" idx="4"/>
              <a:endCxn id="64" idx="0"/>
            </p:cNvCxnSpPr>
            <p:nvPr/>
          </p:nvCxnSpPr>
          <p:spPr bwMode="auto">
            <a:xfrm>
              <a:off x="5727031" y="4081136"/>
              <a:ext cx="10350" cy="306748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3" name="Oval 72"/>
            <p:cNvSpPr/>
            <p:nvPr/>
          </p:nvSpPr>
          <p:spPr bwMode="auto">
            <a:xfrm>
              <a:off x="3564888" y="3573919"/>
              <a:ext cx="617808" cy="507217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494" tIns="36247" rIns="72494" bIns="3624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362468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US" sz="900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Code 1</a:t>
              </a:r>
              <a:endParaRPr lang="en-IN" sz="9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505188" y="4435615"/>
              <a:ext cx="752114" cy="4117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72494" tIns="36247" rIns="72494" bIns="36247" rtlCol="0" anchor="ctr">
              <a:spAutoFit/>
            </a:bodyPr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Master 1.2</a:t>
              </a:r>
              <a:endParaRPr lang="en-IN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5" name="Straight Arrow Connector 74"/>
            <p:cNvCxnSpPr/>
            <p:nvPr/>
          </p:nvCxnSpPr>
          <p:spPr bwMode="auto">
            <a:xfrm>
              <a:off x="3870384" y="2166723"/>
              <a:ext cx="0" cy="201653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Straight Arrow Connector 75"/>
            <p:cNvCxnSpPr>
              <a:endCxn id="73" idx="0"/>
            </p:cNvCxnSpPr>
            <p:nvPr/>
          </p:nvCxnSpPr>
          <p:spPr bwMode="auto">
            <a:xfrm>
              <a:off x="3873792" y="2678151"/>
              <a:ext cx="0" cy="895768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8" name="Oval 77"/>
            <p:cNvSpPr/>
            <p:nvPr/>
          </p:nvSpPr>
          <p:spPr bwMode="auto">
            <a:xfrm>
              <a:off x="5386874" y="5183756"/>
              <a:ext cx="698391" cy="507217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72494" tIns="36247" rIns="72494" bIns="3624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362468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US" sz="900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Feature 2</a:t>
              </a:r>
              <a:endParaRPr lang="en-IN" sz="9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4518278" y="5183756"/>
              <a:ext cx="707429" cy="507217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72494" tIns="36247" rIns="72494" bIns="3624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362468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US" sz="900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Feature 1</a:t>
              </a:r>
              <a:endParaRPr lang="en-IN" sz="9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 bwMode="auto">
            <a:xfrm>
              <a:off x="4881252" y="5690974"/>
              <a:ext cx="0" cy="347804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Straight Arrow Connector 80"/>
            <p:cNvCxnSpPr/>
            <p:nvPr/>
          </p:nvCxnSpPr>
          <p:spPr bwMode="auto">
            <a:xfrm>
              <a:off x="5736070" y="5690974"/>
              <a:ext cx="0" cy="347804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Straight Arrow Connector 81"/>
            <p:cNvCxnSpPr>
              <a:stCxn id="63" idx="4"/>
              <a:endCxn id="79" idx="0"/>
            </p:cNvCxnSpPr>
            <p:nvPr/>
          </p:nvCxnSpPr>
          <p:spPr bwMode="auto">
            <a:xfrm>
              <a:off x="4870553" y="4895101"/>
              <a:ext cx="1439" cy="288655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" name="Straight Arrow Connector 82"/>
            <p:cNvCxnSpPr>
              <a:stCxn id="64" idx="4"/>
            </p:cNvCxnSpPr>
            <p:nvPr/>
          </p:nvCxnSpPr>
          <p:spPr bwMode="auto">
            <a:xfrm>
              <a:off x="5737381" y="4895101"/>
              <a:ext cx="10768" cy="272929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7" name="TextBox 86"/>
            <p:cNvSpPr txBox="1"/>
            <p:nvPr/>
          </p:nvSpPr>
          <p:spPr>
            <a:xfrm>
              <a:off x="3494327" y="5832900"/>
              <a:ext cx="752114" cy="4117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72494" tIns="36247" rIns="72494" bIns="36247" rtlCol="0" anchor="ctr">
              <a:spAutoFit/>
            </a:bodyPr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Master 1.2</a:t>
              </a:r>
              <a:endParaRPr lang="en-IN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8" name="Straight Arrow Connector 87"/>
            <p:cNvCxnSpPr>
              <a:stCxn id="73" idx="4"/>
              <a:endCxn id="74" idx="0"/>
            </p:cNvCxnSpPr>
            <p:nvPr/>
          </p:nvCxnSpPr>
          <p:spPr bwMode="auto">
            <a:xfrm>
              <a:off x="3873792" y="4081136"/>
              <a:ext cx="7453" cy="354479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Straight Arrow Connector 91"/>
            <p:cNvCxnSpPr>
              <a:endCxn id="87" idx="3"/>
            </p:cNvCxnSpPr>
            <p:nvPr/>
          </p:nvCxnSpPr>
          <p:spPr bwMode="auto">
            <a:xfrm flipH="1">
              <a:off x="4246441" y="6038777"/>
              <a:ext cx="1501710" cy="1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8" name="Straight Arrow Connector 97"/>
            <p:cNvCxnSpPr>
              <a:stCxn id="74" idx="3"/>
              <a:endCxn id="63" idx="2"/>
            </p:cNvCxnSpPr>
            <p:nvPr/>
          </p:nvCxnSpPr>
          <p:spPr bwMode="auto">
            <a:xfrm>
              <a:off x="4257302" y="4641493"/>
              <a:ext cx="304347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9" name="Straight Arrow Connector 98"/>
            <p:cNvCxnSpPr/>
            <p:nvPr/>
          </p:nvCxnSpPr>
          <p:spPr bwMode="auto">
            <a:xfrm>
              <a:off x="5182538" y="4660812"/>
              <a:ext cx="249020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9" name="TextBox 108"/>
            <p:cNvSpPr txBox="1"/>
            <p:nvPr/>
          </p:nvSpPr>
          <p:spPr>
            <a:xfrm>
              <a:off x="4359433" y="1182752"/>
              <a:ext cx="1877961" cy="7503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72494" tIns="36247" rIns="72494" bIns="36247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Branching / merging scenario for Multiple development tracks with hotfix</a:t>
              </a:r>
              <a:endParaRPr lang="en-IN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Rounded Rectangle 109"/>
            <p:cNvSpPr/>
            <p:nvPr/>
          </p:nvSpPr>
          <p:spPr bwMode="auto">
            <a:xfrm>
              <a:off x="3336385" y="1088821"/>
              <a:ext cx="3008454" cy="5217091"/>
            </a:xfrm>
            <a:prstGeom prst="roundRect">
              <a:avLst>
                <a:gd name="adj" fmla="val 4513"/>
              </a:avLst>
            </a:prstGeom>
            <a:solidFill>
              <a:srgbClr val="00B8FF">
                <a:alpha val="11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72494" tIns="36247" rIns="72494" bIns="36247" numCol="1" rtlCol="0" anchor="t" anchorCtr="0" compatLnSpc="1">
              <a:prstTxWarp prst="textNoShape">
                <a:avLst/>
              </a:prstTxWarp>
            </a:bodyPr>
            <a:lstStyle/>
            <a:p>
              <a:pPr defTabSz="362468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IN" sz="1400">
                <a:latin typeface="Arial" panose="020B0604020202020204" pitchFamily="34" charset="0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89097" y="1110292"/>
            <a:ext cx="2739842" cy="5217091"/>
            <a:chOff x="489097" y="1110292"/>
            <a:chExt cx="2739842" cy="5217091"/>
          </a:xfrm>
        </p:grpSpPr>
        <p:sp>
          <p:nvSpPr>
            <p:cNvPr id="5" name="TextBox 4"/>
            <p:cNvSpPr txBox="1"/>
            <p:nvPr/>
          </p:nvSpPr>
          <p:spPr>
            <a:xfrm>
              <a:off x="596542" y="1200683"/>
              <a:ext cx="752114" cy="24247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72494" tIns="36247" rIns="72494" bIns="36247" rtlCol="0" anchor="ctr">
              <a:spAutoFit/>
            </a:bodyPr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Master</a:t>
              </a:r>
              <a:endParaRPr lang="en-IN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663695" y="1662745"/>
              <a:ext cx="617808" cy="507217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494" tIns="36247" rIns="72494" bIns="3624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362468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US" sz="900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code</a:t>
              </a:r>
              <a:endParaRPr lang="en-IN" sz="9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2369381" y="1662745"/>
              <a:ext cx="698391" cy="507217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72494" tIns="36247" rIns="72494" bIns="3624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362468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US" sz="900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Feature 2</a:t>
              </a:r>
              <a:endParaRPr lang="en-IN" sz="9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1500785" y="1662745"/>
              <a:ext cx="707429" cy="507217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72494" tIns="36247" rIns="72494" bIns="3624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362468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US" sz="900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Feature 1</a:t>
              </a:r>
              <a:endParaRPr lang="en-IN" sz="9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96542" y="2420318"/>
              <a:ext cx="752114" cy="4117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72494" tIns="36247" rIns="72494" bIns="36247" rtlCol="0" anchor="ctr">
              <a:spAutoFit/>
            </a:bodyPr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Master 1.0</a:t>
              </a:r>
              <a:endParaRPr lang="en-IN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1542845" y="2372586"/>
              <a:ext cx="617808" cy="507217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494" tIns="36247" rIns="72494" bIns="3624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362468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US" sz="900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Code 1</a:t>
              </a:r>
              <a:endParaRPr lang="en-IN" sz="9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2409673" y="2372586"/>
              <a:ext cx="617808" cy="507217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2494" tIns="36247" rIns="72494" bIns="3624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362468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US" sz="900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Code 2</a:t>
              </a:r>
              <a:endParaRPr lang="en-IN" sz="9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2369381" y="3111938"/>
              <a:ext cx="698391" cy="507217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72494" tIns="36247" rIns="72494" bIns="3624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362468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US" sz="900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Feature 2.1</a:t>
              </a:r>
              <a:endParaRPr lang="en-IN" sz="9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1500785" y="3111938"/>
              <a:ext cx="707429" cy="507217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72494" tIns="36247" rIns="72494" bIns="3624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362468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US" sz="900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Feature 1.1</a:t>
              </a:r>
              <a:endParaRPr lang="en-IN" sz="9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3111" y="3697367"/>
              <a:ext cx="752114" cy="4117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72494" tIns="36247" rIns="72494" bIns="36247" rtlCol="0" anchor="ctr">
              <a:spAutoFit/>
            </a:bodyPr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Master 2.0</a:t>
              </a:r>
              <a:endParaRPr lang="en-IN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" name="Straight Arrow Connector 15"/>
            <p:cNvCxnSpPr>
              <a:stCxn id="5" idx="2"/>
              <a:endCxn id="6" idx="0"/>
            </p:cNvCxnSpPr>
            <p:nvPr/>
          </p:nvCxnSpPr>
          <p:spPr bwMode="auto">
            <a:xfrm>
              <a:off x="972599" y="1443162"/>
              <a:ext cx="0" cy="219583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Straight Arrow Connector 18"/>
            <p:cNvCxnSpPr/>
            <p:nvPr/>
          </p:nvCxnSpPr>
          <p:spPr bwMode="auto">
            <a:xfrm>
              <a:off x="1863760" y="2169962"/>
              <a:ext cx="0" cy="201653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Straight Arrow Connector 19"/>
            <p:cNvCxnSpPr/>
            <p:nvPr/>
          </p:nvCxnSpPr>
          <p:spPr bwMode="auto">
            <a:xfrm>
              <a:off x="2718577" y="2169962"/>
              <a:ext cx="0" cy="201653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Straight Arrow Connector 20"/>
            <p:cNvCxnSpPr/>
            <p:nvPr/>
          </p:nvCxnSpPr>
          <p:spPr bwMode="auto">
            <a:xfrm>
              <a:off x="1890621" y="2894558"/>
              <a:ext cx="0" cy="201653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Straight Arrow Connector 21"/>
            <p:cNvCxnSpPr/>
            <p:nvPr/>
          </p:nvCxnSpPr>
          <p:spPr bwMode="auto">
            <a:xfrm>
              <a:off x="2745438" y="2894558"/>
              <a:ext cx="0" cy="201653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Straight Connector 23"/>
            <p:cNvCxnSpPr>
              <a:stCxn id="5" idx="3"/>
            </p:cNvCxnSpPr>
            <p:nvPr/>
          </p:nvCxnSpPr>
          <p:spPr bwMode="auto">
            <a:xfrm>
              <a:off x="1348656" y="1321923"/>
              <a:ext cx="1369921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Straight Arrow Connector 24"/>
            <p:cNvCxnSpPr/>
            <p:nvPr/>
          </p:nvCxnSpPr>
          <p:spPr bwMode="auto">
            <a:xfrm>
              <a:off x="1832157" y="1321923"/>
              <a:ext cx="0" cy="325096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Straight Arrow Connector 25"/>
            <p:cNvCxnSpPr/>
            <p:nvPr/>
          </p:nvCxnSpPr>
          <p:spPr bwMode="auto">
            <a:xfrm>
              <a:off x="2718577" y="1321923"/>
              <a:ext cx="12080" cy="325096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Straight Connector 30"/>
            <p:cNvCxnSpPr/>
            <p:nvPr/>
          </p:nvCxnSpPr>
          <p:spPr bwMode="auto">
            <a:xfrm flipV="1">
              <a:off x="1348656" y="3919658"/>
              <a:ext cx="1396782" cy="1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Straight Arrow Connector 31"/>
            <p:cNvCxnSpPr/>
            <p:nvPr/>
          </p:nvCxnSpPr>
          <p:spPr bwMode="auto">
            <a:xfrm>
              <a:off x="1885880" y="3619155"/>
              <a:ext cx="0" cy="325096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Straight Arrow Connector 32"/>
            <p:cNvCxnSpPr/>
            <p:nvPr/>
          </p:nvCxnSpPr>
          <p:spPr bwMode="auto">
            <a:xfrm>
              <a:off x="2733360" y="3594562"/>
              <a:ext cx="12078" cy="34969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Straight Arrow Connector 35"/>
            <p:cNvCxnSpPr>
              <a:stCxn id="6" idx="4"/>
              <a:endCxn id="9" idx="0"/>
            </p:cNvCxnSpPr>
            <p:nvPr/>
          </p:nvCxnSpPr>
          <p:spPr bwMode="auto">
            <a:xfrm>
              <a:off x="972599" y="2169962"/>
              <a:ext cx="0" cy="250356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Straight Arrow Connector 39"/>
            <p:cNvCxnSpPr>
              <a:stCxn id="9" idx="3"/>
              <a:endCxn id="10" idx="2"/>
            </p:cNvCxnSpPr>
            <p:nvPr/>
          </p:nvCxnSpPr>
          <p:spPr bwMode="auto">
            <a:xfrm flipV="1">
              <a:off x="1348656" y="2626195"/>
              <a:ext cx="194189" cy="1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Straight Arrow Connector 41"/>
            <p:cNvCxnSpPr>
              <a:stCxn id="10" idx="6"/>
              <a:endCxn id="11" idx="2"/>
            </p:cNvCxnSpPr>
            <p:nvPr/>
          </p:nvCxnSpPr>
          <p:spPr bwMode="auto">
            <a:xfrm>
              <a:off x="2160653" y="2626195"/>
              <a:ext cx="249020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8" name="TextBox 107"/>
            <p:cNvSpPr txBox="1"/>
            <p:nvPr/>
          </p:nvSpPr>
          <p:spPr>
            <a:xfrm>
              <a:off x="663695" y="4291728"/>
              <a:ext cx="2054882" cy="4117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72494" tIns="36247" rIns="72494" bIns="36247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Branching and merging for Multiple development tracks</a:t>
              </a:r>
              <a:endParaRPr lang="en-IN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Rounded Rectangle 110"/>
            <p:cNvSpPr/>
            <p:nvPr/>
          </p:nvSpPr>
          <p:spPr bwMode="auto">
            <a:xfrm>
              <a:off x="489097" y="1110292"/>
              <a:ext cx="2739842" cy="5217091"/>
            </a:xfrm>
            <a:prstGeom prst="roundRect">
              <a:avLst>
                <a:gd name="adj" fmla="val 4513"/>
              </a:avLst>
            </a:prstGeom>
            <a:solidFill>
              <a:srgbClr val="00B8FF">
                <a:alpha val="11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72494" tIns="36247" rIns="72494" bIns="36247" numCol="1" rtlCol="0" anchor="t" anchorCtr="0" compatLnSpc="1">
              <a:prstTxWarp prst="textNoShape">
                <a:avLst/>
              </a:prstTxWarp>
            </a:bodyPr>
            <a:lstStyle/>
            <a:p>
              <a:pPr defTabSz="362468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IN" sz="140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13" name="Rectangle 112"/>
          <p:cNvSpPr/>
          <p:nvPr/>
        </p:nvSpPr>
        <p:spPr>
          <a:xfrm>
            <a:off x="435375" y="228600"/>
            <a:ext cx="6324698" cy="688755"/>
          </a:xfrm>
          <a:prstGeom prst="rect">
            <a:avLst/>
          </a:prstGeom>
        </p:spPr>
        <p:txBody>
          <a:bodyPr wrap="none" lIns="72494" tIns="36247" rIns="72494" bIns="36247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GIT – Branching Strategies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452284" y="1139801"/>
            <a:ext cx="2691716" cy="3279208"/>
          </a:xfrm>
          <a:prstGeom prst="rect">
            <a:avLst/>
          </a:prstGeom>
          <a:noFill/>
        </p:spPr>
        <p:txBody>
          <a:bodyPr wrap="square" lIns="72494" tIns="36247" rIns="72494" bIns="36247" rtlCol="0">
            <a:spAutoFit/>
          </a:bodyPr>
          <a:lstStyle/>
          <a:p>
            <a:pPr>
              <a:spcAft>
                <a:spcPts val="238"/>
              </a:spcAft>
            </a:pP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To rename a remote repository,</a:t>
            </a:r>
          </a:p>
          <a:p>
            <a:pPr marL="183751">
              <a:spcAft>
                <a:spcPts val="238"/>
              </a:spcAft>
            </a:pPr>
            <a:r>
              <a:rPr lang="en-US" sz="11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remote rename &lt;remote-name&gt;&lt;URL&gt;</a:t>
            </a:r>
          </a:p>
          <a:p>
            <a:pPr>
              <a:spcAft>
                <a:spcPts val="238"/>
              </a:spcAft>
            </a:pP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Verify after renaming,</a:t>
            </a:r>
          </a:p>
          <a:p>
            <a:pPr marL="183751">
              <a:spcAft>
                <a:spcPts val="238"/>
              </a:spcAft>
            </a:pPr>
            <a:r>
              <a:rPr lang="en-US" sz="11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remote –v</a:t>
            </a:r>
          </a:p>
          <a:p>
            <a:pPr>
              <a:spcAft>
                <a:spcPts val="238"/>
              </a:spcAft>
            </a:pP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To delete existing remote,</a:t>
            </a:r>
          </a:p>
          <a:p>
            <a:pPr marL="183751">
              <a:spcAft>
                <a:spcPts val="238"/>
              </a:spcAft>
            </a:pPr>
            <a:r>
              <a:rPr lang="en-US" sz="11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remote </a:t>
            </a:r>
            <a:r>
              <a:rPr lang="en-US" sz="11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</a:t>
            </a:r>
            <a:r>
              <a:rPr lang="en-US" sz="11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en-US" sz="11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sz="11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183751">
              <a:spcAft>
                <a:spcPts val="238"/>
              </a:spcAft>
            </a:pPr>
            <a:r>
              <a:rPr lang="en-US" sz="11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remote –v</a:t>
            </a:r>
          </a:p>
          <a:p>
            <a:pPr>
              <a:spcAft>
                <a:spcPts val="238"/>
              </a:spcAft>
            </a:pP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To push commits made to local repo onto remote repo,</a:t>
            </a:r>
          </a:p>
          <a:p>
            <a:pPr marL="183751">
              <a:spcAft>
                <a:spcPts val="238"/>
              </a:spcAft>
            </a:pPr>
            <a:r>
              <a:rPr lang="en-US" sz="11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push origin master</a:t>
            </a:r>
          </a:p>
          <a:p>
            <a:pPr marL="183751">
              <a:spcAft>
                <a:spcPts val="238"/>
              </a:spcAft>
            </a:pPr>
            <a:r>
              <a:rPr lang="en-US" sz="11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push &lt;remote name&gt; &lt;branch&gt;</a:t>
            </a:r>
          </a:p>
          <a:p>
            <a:pPr>
              <a:spcAft>
                <a:spcPts val="238"/>
              </a:spcAft>
            </a:pP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To push local branch to remote branch and rename remote,</a:t>
            </a:r>
          </a:p>
          <a:p>
            <a:pPr marL="183751">
              <a:spcAft>
                <a:spcPts val="238"/>
              </a:spcAft>
            </a:pPr>
            <a:r>
              <a:rPr lang="en-US" sz="11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push &lt;remote-name&gt;&lt;local branch&gt;:&lt;remote branch-name&gt;</a:t>
            </a:r>
            <a:endParaRPr lang="en-IN" sz="11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EC54-BE46-4135-A815-3E1AE5B296D8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27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common Commands</a:t>
            </a:r>
            <a:endParaRPr lang="en-IN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118364"/>
            <a:ext cx="7848600" cy="5196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6543" indent="-226543" algn="just">
              <a:spcAft>
                <a:spcPts val="238"/>
              </a:spcAft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Below are certain commands that are used often while we use ‘GIT’.</a:t>
            </a:r>
          </a:p>
          <a:p>
            <a:pPr marL="502170" lvl="1" indent="-226543" algn="just">
              <a:lnSpc>
                <a:spcPct val="150000"/>
              </a:lnSpc>
              <a:spcBef>
                <a:spcPts val="476"/>
              </a:spcBef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status</a:t>
            </a:r>
          </a:p>
          <a:p>
            <a:pPr marL="502170" lvl="1" indent="-226543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add</a:t>
            </a:r>
          </a:p>
          <a:p>
            <a:pPr marL="502170" lvl="1" indent="-226543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en-US" sz="1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</a:t>
            </a:r>
            <a:r>
              <a:rPr lang="en-US" sz="1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–cached  -- to remove file added to staging area</a:t>
            </a:r>
          </a:p>
          <a:p>
            <a:pPr marL="502170" lvl="1" indent="-226543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commit –m “comment”</a:t>
            </a:r>
          </a:p>
          <a:p>
            <a:pPr marL="502170" lvl="1" indent="-226543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log  --- use ‘</a:t>
            </a:r>
            <a:r>
              <a:rPr lang="en-US" sz="1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shift+z</a:t>
            </a:r>
            <a:r>
              <a:rPr lang="en-US" sz="1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 to come out of the log</a:t>
            </a:r>
          </a:p>
          <a:p>
            <a:pPr marL="502170" lvl="1" indent="-226543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diff  -- provides info about what has changed in the file</a:t>
            </a:r>
          </a:p>
          <a:p>
            <a:pPr marL="502170" lvl="1" indent="-226543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diff –cached   --- diff for the files in the staging area.</a:t>
            </a:r>
          </a:p>
          <a:p>
            <a:pPr marL="502170" lvl="1" indent="-226543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branch  -- provides list of all branches</a:t>
            </a:r>
          </a:p>
          <a:p>
            <a:pPr marL="502170" lvl="1" indent="-226543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branch &lt;branch name&gt; -- create a branch</a:t>
            </a:r>
          </a:p>
          <a:p>
            <a:pPr marL="502170" lvl="1" indent="-226543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remote add &lt;name&gt; &lt;</a:t>
            </a:r>
            <a:r>
              <a:rPr lang="en-US" sz="1400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sz="1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 -- to add remote repo.</a:t>
            </a:r>
          </a:p>
          <a:p>
            <a:pPr marL="502170" lvl="1" indent="-226543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checkout  &lt;branch name&gt; -- switch to mentioned branch</a:t>
            </a:r>
          </a:p>
          <a:p>
            <a:pPr marL="502170" lvl="1" indent="-226543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clone &lt;https://remote repo&gt;  -- clone from remote repo.</a:t>
            </a:r>
          </a:p>
          <a:p>
            <a:pPr marL="502170" lvl="1" indent="-226543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pull &lt;repo name&gt; &lt;branch name&gt;</a:t>
            </a:r>
          </a:p>
          <a:p>
            <a:pPr marL="179976" lvl="1" algn="just">
              <a:spcBef>
                <a:spcPts val="1200"/>
              </a:spcBef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Always perform a ‘Pull’ action before ‘pushing’ the code to remote repo.</a:t>
            </a:r>
          </a:p>
          <a:p>
            <a:endParaRPr lang="en-IN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EC54-BE46-4135-A815-3E1AE5B296D8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68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86</TotalTime>
  <Words>1530</Words>
  <Application>Microsoft Office PowerPoint</Application>
  <PresentationFormat>On-screen Show (4:3)</PresentationFormat>
  <Paragraphs>245</Paragraphs>
  <Slides>15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Flow</vt:lpstr>
      <vt:lpstr>Version Control Systems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GIT common Commands</vt:lpstr>
      <vt:lpstr>GIT Merge operations</vt:lpstr>
      <vt:lpstr>PowerPoint Presentation</vt:lpstr>
      <vt:lpstr>PowerPoint Presentation</vt:lpstr>
      <vt:lpstr>PowerPoint Presentation</vt:lpstr>
      <vt:lpstr>Perforce (P4V)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 Systems</dc:title>
  <dc:creator>ganesh</dc:creator>
  <cp:lastModifiedBy>Lenovo</cp:lastModifiedBy>
  <cp:revision>20</cp:revision>
  <dcterms:created xsi:type="dcterms:W3CDTF">2017-02-10T05:26:05Z</dcterms:created>
  <dcterms:modified xsi:type="dcterms:W3CDTF">2021-04-18T18:45:40Z</dcterms:modified>
</cp:coreProperties>
</file>