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7" r:id="rId11"/>
    <p:sldId id="263" r:id="rId12"/>
    <p:sldId id="264" r:id="rId13"/>
    <p:sldId id="268" r:id="rId14"/>
    <p:sldId id="265" r:id="rId15"/>
    <p:sldId id="266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Mean RSS vs 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RSS</c:v>
                </c:pt>
              </c:strCache>
            </c:strRef>
          </c:tx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2.8052000000000001</c:v>
                </c:pt>
                <c:pt idx="1">
                  <c:v>2.8117000000000001</c:v>
                </c:pt>
                <c:pt idx="2">
                  <c:v>2.6857000000000002</c:v>
                </c:pt>
                <c:pt idx="3">
                  <c:v>2.5173999999999999</c:v>
                </c:pt>
                <c:pt idx="4">
                  <c:v>2.4001999999999999</c:v>
                </c:pt>
                <c:pt idx="5">
                  <c:v>2.3330000000000002</c:v>
                </c:pt>
                <c:pt idx="6">
                  <c:v>2.2513000000000001</c:v>
                </c:pt>
                <c:pt idx="7">
                  <c:v>2.2069000000000001</c:v>
                </c:pt>
                <c:pt idx="8">
                  <c:v>2.1682999999999999</c:v>
                </c:pt>
                <c:pt idx="9">
                  <c:v>2.1478999999999999</c:v>
                </c:pt>
                <c:pt idx="10">
                  <c:v>2.1221999999999999</c:v>
                </c:pt>
                <c:pt idx="11">
                  <c:v>2.1255999999999999</c:v>
                </c:pt>
                <c:pt idx="12">
                  <c:v>2.1252</c:v>
                </c:pt>
                <c:pt idx="13">
                  <c:v>2.1110000000000002</c:v>
                </c:pt>
                <c:pt idx="14">
                  <c:v>2.0992999999999999</c:v>
                </c:pt>
                <c:pt idx="15">
                  <c:v>2.1101000000000001</c:v>
                </c:pt>
                <c:pt idx="16">
                  <c:v>2.1088</c:v>
                </c:pt>
                <c:pt idx="17">
                  <c:v>2.1208999999999998</c:v>
                </c:pt>
                <c:pt idx="18">
                  <c:v>2.1120999999999999</c:v>
                </c:pt>
                <c:pt idx="19">
                  <c:v>2.1095000000000002</c:v>
                </c:pt>
                <c:pt idx="20">
                  <c:v>2.1244999999999998</c:v>
                </c:pt>
                <c:pt idx="21">
                  <c:v>2.117</c:v>
                </c:pt>
                <c:pt idx="22">
                  <c:v>2.1444000000000001</c:v>
                </c:pt>
                <c:pt idx="23">
                  <c:v>2.1600999999999999</c:v>
                </c:pt>
                <c:pt idx="24">
                  <c:v>2.1602000000000001</c:v>
                </c:pt>
                <c:pt idx="25">
                  <c:v>2.1621999999999999</c:v>
                </c:pt>
                <c:pt idx="26">
                  <c:v>2.1623000000000001</c:v>
                </c:pt>
                <c:pt idx="27">
                  <c:v>2.1850999999999998</c:v>
                </c:pt>
                <c:pt idx="28">
                  <c:v>2.1943999999999999</c:v>
                </c:pt>
                <c:pt idx="29">
                  <c:v>2.2029999999999998</c:v>
                </c:pt>
                <c:pt idx="30">
                  <c:v>2.202</c:v>
                </c:pt>
                <c:pt idx="31">
                  <c:v>2.2349999999999999</c:v>
                </c:pt>
                <c:pt idx="32">
                  <c:v>2.2313000000000001</c:v>
                </c:pt>
                <c:pt idx="33">
                  <c:v>2.2322000000000002</c:v>
                </c:pt>
                <c:pt idx="34">
                  <c:v>2.2581000000000002</c:v>
                </c:pt>
                <c:pt idx="35">
                  <c:v>2.2660999999999998</c:v>
                </c:pt>
                <c:pt idx="36">
                  <c:v>2.2991000000000001</c:v>
                </c:pt>
                <c:pt idx="37">
                  <c:v>2.3008999999999999</c:v>
                </c:pt>
                <c:pt idx="38">
                  <c:v>2.2957000000000001</c:v>
                </c:pt>
                <c:pt idx="39">
                  <c:v>2.3067000000000002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56896"/>
        <c:axId val="100328000"/>
      </c:lineChart>
      <c:catAx>
        <c:axId val="6945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328000"/>
        <c:crosses val="autoZero"/>
        <c:auto val="1"/>
        <c:lblAlgn val="ctr"/>
        <c:lblOffset val="100"/>
        <c:noMultiLvlLbl val="0"/>
      </c:catAx>
      <c:valAx>
        <c:axId val="100328000"/>
        <c:scaling>
          <c:orientation val="minMax"/>
          <c:min val="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56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Mean Distance vs 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Mean Distance</c:v>
                </c:pt>
              </c:strCache>
            </c:strRef>
          </c:tx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1.3052999999999999</c:v>
                </c:pt>
                <c:pt idx="1">
                  <c:v>1.3093999999999999</c:v>
                </c:pt>
                <c:pt idx="2">
                  <c:v>1.2793000000000001</c:v>
                </c:pt>
                <c:pt idx="3">
                  <c:v>1.2351000000000001</c:v>
                </c:pt>
                <c:pt idx="4">
                  <c:v>1.2007000000000001</c:v>
                </c:pt>
                <c:pt idx="5">
                  <c:v>1.1845000000000001</c:v>
                </c:pt>
                <c:pt idx="6">
                  <c:v>1.1598999999999999</c:v>
                </c:pt>
                <c:pt idx="7">
                  <c:v>1.1487000000000001</c:v>
                </c:pt>
                <c:pt idx="8">
                  <c:v>1.1365000000000001</c:v>
                </c:pt>
                <c:pt idx="9">
                  <c:v>1.1301000000000001</c:v>
                </c:pt>
                <c:pt idx="10">
                  <c:v>1.119</c:v>
                </c:pt>
                <c:pt idx="11">
                  <c:v>1.1194999999999999</c:v>
                </c:pt>
                <c:pt idx="12">
                  <c:v>1.1222000000000001</c:v>
                </c:pt>
                <c:pt idx="13">
                  <c:v>1.1173</c:v>
                </c:pt>
                <c:pt idx="14">
                  <c:v>1.1096999999999999</c:v>
                </c:pt>
                <c:pt idx="15">
                  <c:v>1.1137999999999999</c:v>
                </c:pt>
                <c:pt idx="16">
                  <c:v>1.1113999999999999</c:v>
                </c:pt>
                <c:pt idx="17">
                  <c:v>1.1173999999999999</c:v>
                </c:pt>
                <c:pt idx="18">
                  <c:v>1.1095999999999999</c:v>
                </c:pt>
                <c:pt idx="19">
                  <c:v>1.1107</c:v>
                </c:pt>
                <c:pt idx="20">
                  <c:v>1.1151</c:v>
                </c:pt>
                <c:pt idx="21">
                  <c:v>1.1097999999999999</c:v>
                </c:pt>
                <c:pt idx="22">
                  <c:v>1.1192</c:v>
                </c:pt>
                <c:pt idx="23">
                  <c:v>1.1234</c:v>
                </c:pt>
                <c:pt idx="24">
                  <c:v>1.1205000000000001</c:v>
                </c:pt>
                <c:pt idx="25">
                  <c:v>1.1217999999999999</c:v>
                </c:pt>
                <c:pt idx="26">
                  <c:v>1.1218999999999999</c:v>
                </c:pt>
                <c:pt idx="27">
                  <c:v>1.2721</c:v>
                </c:pt>
                <c:pt idx="28">
                  <c:v>1.1307</c:v>
                </c:pt>
                <c:pt idx="29">
                  <c:v>1.1339999999999999</c:v>
                </c:pt>
                <c:pt idx="30">
                  <c:v>1.1319999999999999</c:v>
                </c:pt>
                <c:pt idx="31">
                  <c:v>1.1433</c:v>
                </c:pt>
                <c:pt idx="32">
                  <c:v>1.1400999999999999</c:v>
                </c:pt>
                <c:pt idx="33">
                  <c:v>1.1376999999999999</c:v>
                </c:pt>
                <c:pt idx="34">
                  <c:v>1.1469</c:v>
                </c:pt>
                <c:pt idx="35">
                  <c:v>1.1483000000000001</c:v>
                </c:pt>
                <c:pt idx="36">
                  <c:v>1.1556</c:v>
                </c:pt>
                <c:pt idx="37">
                  <c:v>1.1595</c:v>
                </c:pt>
                <c:pt idx="38">
                  <c:v>1.1571</c:v>
                </c:pt>
                <c:pt idx="39">
                  <c:v>1.1606000000000001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30272"/>
        <c:axId val="35736384"/>
      </c:lineChart>
      <c:catAx>
        <c:axId val="6943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736384"/>
        <c:crosses val="autoZero"/>
        <c:auto val="1"/>
        <c:lblAlgn val="ctr"/>
        <c:lblOffset val="100"/>
        <c:noMultiLvlLbl val="0"/>
      </c:catAx>
      <c:valAx>
        <c:axId val="3573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30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9B101-A8F7-448D-89D8-E91CFD18BEDD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E993-B5A3-4D46-A108-1A605CD1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both slides 1 and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numUsers</a:t>
            </a:r>
            <a:r>
              <a:rPr lang="en-US" baseline="0" dirty="0" smtClean="0"/>
              <a:t> = 30133, </a:t>
            </a:r>
            <a:r>
              <a:rPr lang="en-US" baseline="0" dirty="0" err="1" smtClean="0"/>
              <a:t>numBusinesses</a:t>
            </a:r>
            <a:r>
              <a:rPr lang="en-US" baseline="0" dirty="0" smtClean="0"/>
              <a:t> = 1431, User Threshold = 25 ratings per user, Business Threshold = 25 ratings per business, </a:t>
            </a:r>
            <a:r>
              <a:rPr lang="en-US" baseline="0" dirty="0" err="1" smtClean="0"/>
              <a:t>numRatings</a:t>
            </a:r>
            <a:r>
              <a:rPr lang="en-US" baseline="0" dirty="0" smtClean="0"/>
              <a:t> = 80073, Steps = 1000, alpha = 0.0004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both slides 1 and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numUsers</a:t>
            </a:r>
            <a:r>
              <a:rPr lang="en-US" baseline="0" dirty="0" smtClean="0"/>
              <a:t> = 30133, </a:t>
            </a:r>
            <a:r>
              <a:rPr lang="en-US" baseline="0" dirty="0" err="1" smtClean="0"/>
              <a:t>numBusinesses</a:t>
            </a:r>
            <a:r>
              <a:rPr lang="en-US" baseline="0" dirty="0" smtClean="0"/>
              <a:t> = 1431, User Threshold = 25 ratings per user, Business Threshold = 25 ratings per business, </a:t>
            </a:r>
            <a:r>
              <a:rPr lang="en-US" baseline="0" dirty="0" err="1" smtClean="0"/>
              <a:t>numRatings</a:t>
            </a:r>
            <a:r>
              <a:rPr lang="en-US" baseline="0" dirty="0" smtClean="0"/>
              <a:t> = 80073, Steps = 1000, alpha = 0.0004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Nightout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Zoufaly</a:t>
            </a:r>
            <a:r>
              <a:rPr lang="en-US" dirty="0" smtClean="0"/>
              <a:t>, Stephen Beard, Deep </a:t>
            </a:r>
            <a:r>
              <a:rPr lang="en-US" dirty="0" err="1" smtClean="0"/>
              <a:t>Ghosh</a:t>
            </a:r>
            <a:r>
              <a:rPr lang="en-US" dirty="0" smtClean="0"/>
              <a:t>, Joey </a:t>
            </a:r>
            <a:r>
              <a:rPr lang="en-US" dirty="0" err="1" smtClean="0"/>
              <a:t>Dodds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0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Vs.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Graphs “Mean RSS Vs. K” and “Distance Vs. K” show results of cross-validation on the Michigan data</a:t>
            </a:r>
          </a:p>
          <a:p>
            <a:r>
              <a:rPr lang="en-US" dirty="0" smtClean="0"/>
              <a:t>Around 30 seems like the best value for K</a:t>
            </a:r>
          </a:p>
          <a:p>
            <a:r>
              <a:rPr lang="en-US" dirty="0" smtClean="0"/>
              <a:t>We hope to find a relationship so we can discover an approximate good K from the data</a:t>
            </a:r>
          </a:p>
          <a:p>
            <a:r>
              <a:rPr lang="en-US" dirty="0" smtClean="0"/>
              <a:t>We would expect a good value of K to be related to the number of “Tags” that are often applied to businesses</a:t>
            </a:r>
          </a:p>
          <a:p>
            <a:pPr lvl="1"/>
            <a:r>
              <a:rPr lang="en-US" dirty="0" smtClean="0"/>
              <a:t>We might want to modify tags to include things like pricing and quality of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712036"/>
              </p:ext>
            </p:extLst>
          </p:nvPr>
        </p:nvGraphicFramePr>
        <p:xfrm>
          <a:off x="409315" y="335881"/>
          <a:ext cx="8448689" cy="6035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356841" y="313838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RSS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1879" y="6371236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51063"/>
              </p:ext>
            </p:extLst>
          </p:nvPr>
        </p:nvGraphicFramePr>
        <p:xfrm>
          <a:off x="409315" y="314889"/>
          <a:ext cx="8406707" cy="610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590333" y="3138384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1879" y="6371236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Per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are interested in building a recommendation engine</a:t>
            </a:r>
          </a:p>
          <a:p>
            <a:r>
              <a:rPr lang="en-US" dirty="0" smtClean="0"/>
              <a:t>This means that we wish to predict high ratings correctly, and are less concerned about low</a:t>
            </a:r>
          </a:p>
          <a:p>
            <a:r>
              <a:rPr lang="en-US" dirty="0" smtClean="0"/>
              <a:t>We compare distance from each rating from 1 to 5</a:t>
            </a:r>
          </a:p>
          <a:p>
            <a:r>
              <a:rPr lang="en-US" dirty="0" smtClean="0"/>
              <a:t>These results will be especially interesting when we attempt to normalize global effects (correct for rater inconsistency)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55454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Records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Distance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RSS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2.319897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6.403101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1.370704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2.714852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0.576989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0.801663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0.339701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0.823115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1.371546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1214" y="65098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Distance and RSS for each Rating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581379"/>
            <a:ext cx="448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30 (best detected in terms of average RSS)</a:t>
            </a:r>
          </a:p>
          <a:p>
            <a:r>
              <a:rPr lang="en-US" dirty="0" smtClean="0"/>
              <a:t>Thresholds = 25</a:t>
            </a:r>
          </a:p>
          <a:p>
            <a:r>
              <a:rPr lang="en-US" dirty="0" smtClean="0"/>
              <a:t># steps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0607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Correct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1214" y="650983"/>
            <a:ext cx="556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Percentage of Businesses with Correct Predicted Ratings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581379"/>
            <a:ext cx="448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30 (best detected in terms of average RSS)</a:t>
            </a:r>
          </a:p>
          <a:p>
            <a:r>
              <a:rPr lang="en-US" dirty="0" smtClean="0"/>
              <a:t>Thresholds = 25</a:t>
            </a:r>
          </a:p>
          <a:p>
            <a:r>
              <a:rPr lang="en-US" dirty="0" smtClean="0"/>
              <a:t># steps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6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of 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Users and businesses tend to develop a bias. By normalizing, you are able to find the true interaction between a user and a business.</a:t>
            </a:r>
          </a:p>
          <a:p>
            <a:r>
              <a:rPr lang="en-US" dirty="0" smtClean="0"/>
              <a:t>The idea is to break a rating into different effects</a:t>
            </a:r>
          </a:p>
          <a:p>
            <a:pPr lvl="1"/>
            <a:r>
              <a:rPr lang="en-US" dirty="0" smtClean="0"/>
              <a:t>Global effect: This is the average of all ratings</a:t>
            </a:r>
          </a:p>
          <a:p>
            <a:pPr lvl="1"/>
            <a:r>
              <a:rPr lang="en-US" dirty="0" smtClean="0"/>
              <a:t>Business effect: The bias in the businesses ratings</a:t>
            </a:r>
          </a:p>
          <a:p>
            <a:pPr lvl="1"/>
            <a:r>
              <a:rPr lang="en-US" dirty="0" smtClean="0"/>
              <a:t>User effect: The bias in the user’s ratings</a:t>
            </a:r>
          </a:p>
          <a:p>
            <a:pPr lvl="1"/>
            <a:r>
              <a:rPr lang="en-US" dirty="0" smtClean="0"/>
              <a:t>Interaction: The specific interaction between the user and the business.</a:t>
            </a:r>
          </a:p>
          <a:p>
            <a:pPr lvl="1"/>
            <a:r>
              <a:rPr lang="en-US" dirty="0" smtClean="0"/>
              <a:t>Other effects could make the users rating depend upon the businesses average, time, number of ratings,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4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imagine user </a:t>
            </a:r>
            <a:r>
              <a:rPr lang="en-US" dirty="0" err="1" smtClean="0"/>
              <a:t>HarvardHippie</a:t>
            </a:r>
            <a:r>
              <a:rPr lang="en-US" dirty="0" smtClean="0"/>
              <a:t> rates Hoagie Haven 1 star</a:t>
            </a:r>
          </a:p>
          <a:p>
            <a:pPr lvl="1"/>
            <a:r>
              <a:rPr lang="en-US" dirty="0" smtClean="0"/>
              <a:t>We break this up into four effects</a:t>
            </a:r>
          </a:p>
          <a:p>
            <a:pPr lvl="1"/>
            <a:r>
              <a:rPr lang="en-US" dirty="0" smtClean="0"/>
              <a:t>Global: The sites average rating is 3.2 stars</a:t>
            </a:r>
          </a:p>
          <a:p>
            <a:pPr lvl="1"/>
            <a:r>
              <a:rPr lang="en-US" dirty="0" smtClean="0"/>
              <a:t>Hoagie Haven: Average rating is 4.5 stars, thus Hoagie Haven has a +1.3 effect</a:t>
            </a:r>
          </a:p>
          <a:p>
            <a:pPr lvl="1"/>
            <a:r>
              <a:rPr lang="en-US" dirty="0" err="1" smtClean="0"/>
              <a:t>HarvardHippie</a:t>
            </a:r>
            <a:r>
              <a:rPr lang="en-US" dirty="0" smtClean="0"/>
              <a:t>: Average rating is 2.1 stars, thus has a   -1.1 effect</a:t>
            </a:r>
          </a:p>
          <a:p>
            <a:pPr lvl="1"/>
            <a:r>
              <a:rPr lang="en-US" dirty="0" smtClean="0"/>
              <a:t>Specific Interaction: This 1 star rating is thus broken into </a:t>
            </a:r>
          </a:p>
          <a:p>
            <a:pPr lvl="2"/>
            <a:r>
              <a:rPr lang="en-US" dirty="0" smtClean="0"/>
              <a:t>1 = 3.2 (global) + 1.3 (Hoagie Haven) – 1.1 (</a:t>
            </a:r>
            <a:r>
              <a:rPr lang="en-US" dirty="0" err="1" smtClean="0"/>
              <a:t>HarvardHippie</a:t>
            </a:r>
            <a:r>
              <a:rPr lang="en-US" dirty="0" smtClean="0"/>
              <a:t>)	– 2.4 (Hoagie Haven to </a:t>
            </a:r>
            <a:r>
              <a:rPr lang="en-US" dirty="0" err="1" smtClean="0"/>
              <a:t>HarvardHippie</a:t>
            </a:r>
            <a:r>
              <a:rPr lang="en-US" dirty="0" smtClean="0"/>
              <a:t> specific)</a:t>
            </a:r>
          </a:p>
          <a:p>
            <a:pPr lvl="2"/>
            <a:r>
              <a:rPr lang="en-US" dirty="0" smtClean="0"/>
              <a:t>Thus the specific interaction between Hoagie Haven and </a:t>
            </a:r>
            <a:r>
              <a:rPr lang="en-US" dirty="0" err="1" smtClean="0"/>
              <a:t>HarvardHippie</a:t>
            </a:r>
            <a:r>
              <a:rPr lang="en-US" dirty="0" smtClean="0"/>
              <a:t> is -2.4</a:t>
            </a:r>
          </a:p>
        </p:txBody>
      </p:sp>
    </p:spTree>
    <p:extLst>
      <p:ext uri="{BB962C8B-B14F-4D97-AF65-F5344CB8AC3E}">
        <p14:creationId xmlns:p14="http://schemas.microsoft.com/office/powerpoint/2010/main" val="27911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is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end goal is to recommend businesses to users, not necessarily predict a users specific rating.</a:t>
            </a:r>
          </a:p>
          <a:p>
            <a:r>
              <a:rPr lang="en-US" dirty="0" smtClean="0"/>
              <a:t>Final evaluation will be to see if we can accurately guess what someone will really like</a:t>
            </a:r>
          </a:p>
        </p:txBody>
      </p:sp>
    </p:spTree>
    <p:extLst>
      <p:ext uri="{BB962C8B-B14F-4D97-AF65-F5344CB8AC3E}">
        <p14:creationId xmlns:p14="http://schemas.microsoft.com/office/powerpoint/2010/main" val="1131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do I do when I’m bored?”</a:t>
            </a:r>
          </a:p>
          <a:p>
            <a:r>
              <a:rPr lang="en-US" dirty="0" smtClean="0"/>
              <a:t>We want to recommend things to do from previous user ratings</a:t>
            </a:r>
          </a:p>
          <a:p>
            <a:r>
              <a:rPr lang="en-US" dirty="0" smtClean="0"/>
              <a:t>We will provide </a:t>
            </a:r>
            <a:r>
              <a:rPr lang="en-US" dirty="0" smtClean="0"/>
              <a:t>useful recommendations for a user with only a few ratings</a:t>
            </a:r>
          </a:p>
          <a:p>
            <a:r>
              <a:rPr lang="en-US" dirty="0" smtClean="0"/>
              <a:t>Tell users why they will like a </a:t>
            </a:r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“We recommend Hoagie Haven because you liked George’s”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give ratings </a:t>
            </a:r>
            <a:r>
              <a:rPr lang="en-US" dirty="0" smtClean="0"/>
              <a:t>by Nonnegative Matrix Factorization (NMF)</a:t>
            </a:r>
            <a:endParaRPr lang="en-US" dirty="0" smtClean="0"/>
          </a:p>
          <a:p>
            <a:r>
              <a:rPr lang="en-US" dirty="0" smtClean="0"/>
              <a:t>NMF discovers latent factors that affect ratings</a:t>
            </a:r>
          </a:p>
          <a:p>
            <a:r>
              <a:rPr lang="en-US" dirty="0" smtClean="0"/>
              <a:t>It relates both users and businesses to these factors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user </a:t>
            </a:r>
            <a:r>
              <a:rPr lang="en-US" i="1" dirty="0" smtClean="0"/>
              <a:t>x</a:t>
            </a:r>
            <a:r>
              <a:rPr lang="en-US" dirty="0" smtClean="0"/>
              <a:t> likes “burgers” and restaurant </a:t>
            </a:r>
            <a:r>
              <a:rPr lang="en-US" i="1" dirty="0" smtClean="0"/>
              <a:t>y</a:t>
            </a:r>
            <a:r>
              <a:rPr lang="en-US" dirty="0" smtClean="0"/>
              <a:t> is a “burgers” restaurant user </a:t>
            </a:r>
            <a:r>
              <a:rPr lang="en-US" i="1" dirty="0" smtClean="0"/>
              <a:t>x</a:t>
            </a:r>
            <a:r>
              <a:rPr lang="en-US" dirty="0" smtClean="0"/>
              <a:t> will like </a:t>
            </a:r>
            <a:r>
              <a:rPr lang="en-US" dirty="0" smtClean="0"/>
              <a:t>  restaurant </a:t>
            </a:r>
            <a:r>
              <a:rPr lang="en-US" i="1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092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7270" y="4114800"/>
            <a:ext cx="9000530" cy="273302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270" y="152400"/>
            <a:ext cx="9000530" cy="273302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40988"/>
              </p:ext>
            </p:extLst>
          </p:nvPr>
        </p:nvGraphicFramePr>
        <p:xfrm>
          <a:off x="682823" y="751820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70" y="741640"/>
            <a:ext cx="615553" cy="9838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 smtClean="0"/>
              <a:t>Users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2823" y="218420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894040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05800" y="50816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4089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9777" y="191000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9172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90497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9172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191728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867150" y="3086100"/>
            <a:ext cx="11049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60061" y="2362200"/>
            <a:ext cx="4474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</a:t>
            </a:r>
            <a:r>
              <a:rPr lang="en-US" sz="2800" dirty="0" smtClean="0"/>
              <a:t>K (number of latent factors)</a:t>
            </a:r>
            <a:endParaRPr lang="en-US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61762"/>
              </p:ext>
            </p:extLst>
          </p:nvPr>
        </p:nvGraphicFramePr>
        <p:xfrm>
          <a:off x="412945" y="4786748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36354" y="4978136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36354" y="4592257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136354" y="5324989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82721" y="586360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65344" y="58708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744" y="58708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2823"/>
              </p:ext>
            </p:extLst>
          </p:nvPr>
        </p:nvGraphicFramePr>
        <p:xfrm>
          <a:off x="5029866" y="4768729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535066" y="502286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535066" y="463698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535066" y="5369716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29866" y="589293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0516" y="5892935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1466" y="589293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26218" y="5892933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04116" y="589293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3882" y="3122487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Input</a:t>
            </a:r>
            <a:endParaRPr lang="en-US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9799" y="3122487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77152" y="2885420"/>
            <a:ext cx="9808" cy="467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48808" y="3776990"/>
            <a:ext cx="6688" cy="31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5067487"/>
            <a:ext cx="615553" cy="867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Users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82996" y="4375374"/>
            <a:ext cx="20185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dirty="0" smtClean="0"/>
              <a:t>Latent Factors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3219" y="4623515"/>
            <a:ext cx="615553" cy="19261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Latent Factors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4009" y="4375374"/>
            <a:ext cx="153439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dirty="0" smtClean="0"/>
              <a:t>Businesses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1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8267"/>
              </p:ext>
            </p:extLst>
          </p:nvPr>
        </p:nvGraphicFramePr>
        <p:xfrm>
          <a:off x="161329" y="4572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84738" y="648588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4738" y="9954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31105" y="153405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3728" y="154133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128" y="15413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657"/>
              </p:ext>
            </p:extLst>
          </p:nvPr>
        </p:nvGraphicFramePr>
        <p:xfrm>
          <a:off x="4725792" y="399837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30992" y="65397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230992" y="268092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0992" y="100082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5792" y="152404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42" y="1524043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7392" y="152404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2144" y="1524041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0042" y="15240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rot="17496031">
            <a:off x="2503192" y="1529101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62818" y="2670366"/>
            <a:ext cx="2858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Dot Product!</a:t>
            </a:r>
            <a:endParaRPr lang="en-US" sz="4000" dirty="0"/>
          </a:p>
        </p:txBody>
      </p:sp>
      <p:sp>
        <p:nvSpPr>
          <p:cNvPr id="20" name="Down Arrow 19"/>
          <p:cNvSpPr/>
          <p:nvPr/>
        </p:nvSpPr>
        <p:spPr>
          <a:xfrm>
            <a:off x="4046091" y="3255720"/>
            <a:ext cx="420409" cy="7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76959"/>
              </p:ext>
            </p:extLst>
          </p:nvPr>
        </p:nvGraphicFramePr>
        <p:xfrm>
          <a:off x="523204" y="4971721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17"/>
                <a:gridCol w="914400"/>
                <a:gridCol w="1112603"/>
                <a:gridCol w="754380"/>
                <a:gridCol w="754380"/>
                <a:gridCol w="754380"/>
                <a:gridCol w="754380"/>
                <a:gridCol w="754380"/>
                <a:gridCol w="754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3204" y="4438321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146181" y="51139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146181" y="4728062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146181" y="546079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16239" y="646567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3527" y="646567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25724" y="646567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180" y="64779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010400" y="6465675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24679" y="4038600"/>
            <a:ext cx="34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Predicted Ratings</a:t>
            </a:r>
            <a:endParaRPr lang="en-US" sz="3600" dirty="0"/>
          </a:p>
        </p:txBody>
      </p:sp>
      <p:sp>
        <p:nvSpPr>
          <p:cNvPr id="32" name="Down Arrow 31"/>
          <p:cNvSpPr/>
          <p:nvPr/>
        </p:nvSpPr>
        <p:spPr>
          <a:xfrm rot="4103969" flipH="1">
            <a:off x="5584454" y="1487703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35811" y="4590720"/>
            <a:ext cx="420409" cy="331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an iterative EM algorithm to factorize </a:t>
                </a:r>
              </a:p>
              <a:p>
                <a:r>
                  <a:rPr lang="en-US" dirty="0" smtClean="0"/>
                  <a:t>Inputs are ratings, 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K is the number of latent factors we wish to find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scales the amount we change relationships each iteration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scales the regularization factor to avoid </a:t>
                </a:r>
                <a:r>
                  <a:rPr lang="en-US" dirty="0" smtClean="0"/>
                  <a:t>over-fitting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5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calculate the new Latent Factor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(2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predicted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we get predicted ratings: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 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59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Yelp academic datasets</a:t>
            </a:r>
          </a:p>
          <a:p>
            <a:r>
              <a:rPr lang="en-US" dirty="0" smtClean="0"/>
              <a:t>30k Users with 25 ratings or more each</a:t>
            </a:r>
          </a:p>
          <a:p>
            <a:r>
              <a:rPr lang="en-US" dirty="0" smtClean="0"/>
              <a:t>1400 Businesses with 25 ratings or more each</a:t>
            </a:r>
            <a:endParaRPr lang="en-US" dirty="0" smtClean="0"/>
          </a:p>
          <a:p>
            <a:r>
              <a:rPr lang="en-US" dirty="0" smtClean="0"/>
              <a:t>Many other </a:t>
            </a:r>
            <a:r>
              <a:rPr lang="en-US" dirty="0" smtClean="0"/>
              <a:t>users and business have </a:t>
            </a:r>
            <a:r>
              <a:rPr lang="en-US" dirty="0" smtClean="0"/>
              <a:t>fewer ratings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are using </a:t>
            </a:r>
            <a:r>
              <a:rPr lang="en-US" dirty="0" smtClean="0"/>
              <a:t>2 datasets</a:t>
            </a:r>
          </a:p>
          <a:p>
            <a:pPr lvl="1"/>
            <a:r>
              <a:rPr lang="en-US" dirty="0" smtClean="0"/>
              <a:t>Michigan dataset: For testing and building our model</a:t>
            </a:r>
          </a:p>
          <a:p>
            <a:pPr lvl="1"/>
            <a:r>
              <a:rPr lang="en-US" dirty="0" smtClean="0"/>
              <a:t>Princeton dataset: Unused for now, we will test the quality of our model on this when it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N</a:t>
                </a:r>
                <a:r>
                  <a:rPr lang="en-US" dirty="0" smtClean="0"/>
                  <a:t>MF </a:t>
                </a:r>
                <a:r>
                  <a:rPr lang="en-US" dirty="0" smtClean="0"/>
                  <a:t>algorithm takes a while to run on large datasets</a:t>
                </a:r>
              </a:p>
              <a:p>
                <a:r>
                  <a:rPr lang="en-US" dirty="0" smtClean="0"/>
                  <a:t>Switched to a sparse matrix representation</a:t>
                </a:r>
              </a:p>
              <a:p>
                <a:r>
                  <a:rPr lang="en-US" dirty="0" smtClean="0"/>
                  <a:t>Ported python code to </a:t>
                </a:r>
                <a:r>
                  <a:rPr lang="en-US" dirty="0" smtClean="0"/>
                  <a:t>C and parallelized</a:t>
                </a:r>
                <a:endParaRPr lang="en-US" dirty="0" smtClean="0"/>
              </a:p>
              <a:p>
                <a:r>
                  <a:rPr lang="en-US" dirty="0" smtClean="0"/>
                  <a:t>Played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input to approach convergence quickly without overshooting</a:t>
                </a:r>
              </a:p>
              <a:p>
                <a:r>
                  <a:rPr lang="en-US" dirty="0" smtClean="0"/>
                  <a:t>Dealing with inconsistencies in user voting (future work)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1158</Words>
  <Application>Microsoft Office PowerPoint</Application>
  <PresentationFormat>On-screen Show (4:3)</PresentationFormat>
  <Paragraphs>282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Nightout</vt:lpstr>
      <vt:lpstr>The Problem</vt:lpstr>
      <vt:lpstr>NMF</vt:lpstr>
      <vt:lpstr>PowerPoint Presentation</vt:lpstr>
      <vt:lpstr>PowerPoint Presentation</vt:lpstr>
      <vt:lpstr>Algorithm</vt:lpstr>
      <vt:lpstr>The Algorithm</vt:lpstr>
      <vt:lpstr>Dataset</vt:lpstr>
      <vt:lpstr>Challenges</vt:lpstr>
      <vt:lpstr>Distance Vs. K</vt:lpstr>
      <vt:lpstr>PowerPoint Presentation</vt:lpstr>
      <vt:lpstr>PowerPoint Presentation</vt:lpstr>
      <vt:lpstr>Distance Per Rating</vt:lpstr>
      <vt:lpstr>PowerPoint Presentation</vt:lpstr>
      <vt:lpstr>PowerPoint Presentation</vt:lpstr>
      <vt:lpstr>Normalization of Global Effects</vt:lpstr>
      <vt:lpstr>Example of Normalization</vt:lpstr>
      <vt:lpstr>Goal is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Joey</dc:creator>
  <cp:lastModifiedBy>Joey</cp:lastModifiedBy>
  <cp:revision>19</cp:revision>
  <dcterms:created xsi:type="dcterms:W3CDTF">2012-05-03T18:00:35Z</dcterms:created>
  <dcterms:modified xsi:type="dcterms:W3CDTF">2012-05-07T15:18:37Z</dcterms:modified>
</cp:coreProperties>
</file>