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x="6858000" cy="9144000"/>
  <p:embeddedFontLst>
    <p:embeddedFont>
      <p:font typeface="Roboto"/>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boldItalic.fntdata"/><Relationship Id="rId90"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ab5f8a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ab5f8a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ab5f8a6dd_3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ab5f8a6dd_3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ab5f8a6dd_3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ab5f8a6dd_3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ab5f8a6dd_3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ab5f8a6dd_3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ab5f8a6dd_3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ab5f8a6dd_3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ab5f8a6dd_3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ab5f8a6dd_3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f97e6c1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f97e6c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ab5f8a6dd_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ab5f8a6dd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ab5f8a6dd_7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ab5f8a6dd_7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ab5f8a6dd_7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ab5f8a6dd_7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ab5f8a6dd_7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4ab5f8a6dd_7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ab5f8a6dd_7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ab5f8a6dd_7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4ab5f8a6dd_7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4ab5f8a6dd_7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ab5f8a6dd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ab5f8a6d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ac175ae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ac175ae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ac175aef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ac175aef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ac175ae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ac175aef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4ac175ae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4ac175ae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ac175aef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4ac175aef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ac175aef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4ac175aef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ab5f8a6d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ab5f8a6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ac175aef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4ac175aef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4ac175aef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4ac175aef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ac175ae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ac175ae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2f97e6c10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2f97e6c1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70abaf16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70abaf16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70abaf16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70abaf16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70abaf16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70abaf16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70abaf161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70abaf1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797fef65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797fef65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797fef654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797fef654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797fef65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797fef65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797fef65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797fef65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797fef654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797fef654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797fef654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797fef654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797fef654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797fef654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797fef654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797fef654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797fef654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797fef654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797fef654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797fef654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4d5b0f2c8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4d5b0f2c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797fef654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797fef654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ab5f8a6dd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ab5f8a6dd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797fef654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797fef654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797fef654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797fef654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797fef654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797fef654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4d5b0f2c8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4d5b0f2c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7e844fe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7e844fe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7e844fe8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7e844fe8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7e844fe8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7e844fe8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7e844fe8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7e844fe8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7e844fe87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7e844fe87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7e844fe87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7e844fe87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ab5f8a6dd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ab5f8a6dd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7e844fe87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7e844fe87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7e844fe87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7e844fe87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aba9e8c9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aba9e8c9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aba9e8c9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aba9e8c9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aba9e8c9e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aba9e8c9e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aba9e8c9e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aba9e8c9e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aba9e8c9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aba9e8c9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aba9e8c9e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aba9e8c9e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aba9e8c9e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aba9e8c9e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aba9e8c9e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aba9e8c9e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ab5f8a6dd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ab5f8a6dd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aba9e8c9e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aba9e8c9e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aba9e8c9e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aba9e8c9e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aba9e8c9e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aba9e8c9e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aba9e8c9e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aba9e8c9e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aba9e8c9e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aba9e8c9e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aba9e8c9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aba9e8c9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88adaa23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88adaa23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18a6da3bc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18a6da3bc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a6da3bc5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a6da3bc5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a6da3bc5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a6da3bc5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ab5f8a6dd_7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ab5f8a6dd_7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8a6da3bc5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8a6da3bc5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8a6da3bc50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8a6da3bc50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8a6da3bc50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8a6da3bc50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f97e6c10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f97e6c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45.png"/><Relationship Id="rId4" Type="http://schemas.openxmlformats.org/officeDocument/2006/relationships/image" Target="../media/image37.png"/><Relationship Id="rId5"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 Id="rId3" Type="http://schemas.openxmlformats.org/officeDocument/2006/relationships/image" Target="../media/image36.png"/><Relationship Id="rId4" Type="http://schemas.openxmlformats.org/officeDocument/2006/relationships/image" Target="../media/image27.png"/><Relationship Id="rId5"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 Id="rId3"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 Id="rId3" Type="http://schemas.openxmlformats.org/officeDocument/2006/relationships/image" Target="../media/image3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 Id="rId3" Type="http://schemas.openxmlformats.org/officeDocument/2006/relationships/image" Target="../media/image4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8.xml"/><Relationship Id="rId3" Type="http://schemas.openxmlformats.org/officeDocument/2006/relationships/image" Target="../media/image48.png"/><Relationship Id="rId4" Type="http://schemas.openxmlformats.org/officeDocument/2006/relationships/image" Target="../media/image47.png"/><Relationship Id="rId5"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9.xml"/><Relationship Id="rId3" Type="http://schemas.openxmlformats.org/officeDocument/2006/relationships/image" Target="../media/image52.png"/><Relationship Id="rId4" Type="http://schemas.openxmlformats.org/officeDocument/2006/relationships/image" Target="../media/image49.png"/><Relationship Id="rId5"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0.xml"/><Relationship Id="rId3" Type="http://schemas.openxmlformats.org/officeDocument/2006/relationships/image" Target="../media/image4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1.xml"/><Relationship Id="rId3" Type="http://schemas.openxmlformats.org/officeDocument/2006/relationships/image" Target="../media/image50.png"/><Relationship Id="rId4" Type="http://schemas.openxmlformats.org/officeDocument/2006/relationships/image" Target="../media/image4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2.xml"/><Relationship Id="rId3" Type="http://schemas.openxmlformats.org/officeDocument/2006/relationships/image" Target="../media/image50.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 for C programmers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Oct, 2022</a:t>
            </a:r>
            <a:endParaRPr/>
          </a:p>
        </p:txBody>
      </p:sp>
      <p:sp>
        <p:nvSpPr>
          <p:cNvPr id="69" name="Google Shape;69;p13"/>
          <p:cNvSpPr txBox="1"/>
          <p:nvPr/>
        </p:nvSpPr>
        <p:spPr>
          <a:xfrm>
            <a:off x="0" y="4696800"/>
            <a:ext cx="41808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Instructors: N. Hamid - R. Mahjoubi </a:t>
            </a:r>
            <a:endParaRPr sz="1200" u="sng">
              <a:solidFill>
                <a:srgbClr val="FFFFFF"/>
              </a:solidFill>
              <a:latin typeface="Roboto"/>
              <a:ea typeface="Roboto"/>
              <a:cs typeface="Roboto"/>
              <a:sym typeface="Roboto"/>
            </a:endParaRPr>
          </a:p>
        </p:txBody>
      </p:sp>
      <p:sp>
        <p:nvSpPr>
          <p:cNvPr id="70" name="Google Shape;70;p13"/>
          <p:cNvSpPr txBox="1"/>
          <p:nvPr/>
        </p:nvSpPr>
        <p:spPr>
          <a:xfrm>
            <a:off x="6823800" y="0"/>
            <a:ext cx="2320200" cy="44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Al Khwarizmi (LSD S3)</a:t>
            </a:r>
            <a:endParaRPr sz="1200" u="sng">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38" name="Google Shape;138;p2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39" name="Google Shape;139;p2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40" name="Google Shape;140;p22"/>
          <p:cNvSpPr txBox="1"/>
          <p:nvPr/>
        </p:nvSpPr>
        <p:spPr>
          <a:xfrm>
            <a:off x="164525" y="841000"/>
            <a:ext cx="7656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Input and output functionality is not defined as part of the core C++ language, but rather is provided through the C++ standard library (and thus resides in the std namespace).</a:t>
            </a:r>
            <a:endParaRPr/>
          </a:p>
          <a:p>
            <a:pPr indent="-317500" lvl="0" marL="457200" rtl="0" algn="l">
              <a:spcBef>
                <a:spcPts val="0"/>
              </a:spcBef>
              <a:spcAft>
                <a:spcPts val="0"/>
              </a:spcAft>
              <a:buSzPts val="1400"/>
              <a:buAutoNum type="arabicPeriod"/>
            </a:pPr>
            <a:r>
              <a:rPr lang="en"/>
              <a:t>When you include the iostream header, you gain access to a whole hierarchy of classes responsible for providing I/O functionality.</a:t>
            </a:r>
            <a:endParaRPr b="1"/>
          </a:p>
        </p:txBody>
      </p:sp>
      <p:sp>
        <p:nvSpPr>
          <p:cNvPr id="141" name="Google Shape;141;p22"/>
          <p:cNvSpPr txBox="1"/>
          <p:nvPr/>
        </p:nvSpPr>
        <p:spPr>
          <a:xfrm>
            <a:off x="481325" y="188770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Streams:</a:t>
            </a:r>
            <a:endParaRPr>
              <a:solidFill>
                <a:srgbClr val="FF00FF"/>
              </a:solidFill>
              <a:latin typeface="Roboto"/>
              <a:ea typeface="Roboto"/>
              <a:cs typeface="Roboto"/>
              <a:sym typeface="Roboto"/>
            </a:endParaRPr>
          </a:p>
        </p:txBody>
      </p:sp>
      <p:sp>
        <p:nvSpPr>
          <p:cNvPr id="142" name="Google Shape;142;p22"/>
          <p:cNvSpPr txBox="1"/>
          <p:nvPr/>
        </p:nvSpPr>
        <p:spPr>
          <a:xfrm>
            <a:off x="1019700" y="2225400"/>
            <a:ext cx="7104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stream</a:t>
            </a:r>
            <a:r>
              <a:rPr lang="en"/>
              <a:t> is just a sequence of bytes that can be accessed sequentially</a:t>
            </a:r>
            <a:endParaRPr/>
          </a:p>
          <a:p>
            <a:pPr indent="-317500" lvl="0" marL="457200" rtl="0" algn="l">
              <a:spcBef>
                <a:spcPts val="0"/>
              </a:spcBef>
              <a:spcAft>
                <a:spcPts val="0"/>
              </a:spcAft>
              <a:buSzPts val="1400"/>
              <a:buChar char="●"/>
            </a:pPr>
            <a:r>
              <a:rPr lang="en"/>
              <a:t>Over time, a stream may produce or consume potentially unlimited amounts of data.</a:t>
            </a:r>
            <a:endParaRPr/>
          </a:p>
          <a:p>
            <a:pPr indent="-317500" lvl="0" marL="457200" rtl="0" algn="l">
              <a:spcBef>
                <a:spcPts val="0"/>
              </a:spcBef>
              <a:spcAft>
                <a:spcPts val="0"/>
              </a:spcAft>
              <a:buSzPts val="1400"/>
              <a:buChar char="●"/>
            </a:pPr>
            <a:r>
              <a:rPr lang="en"/>
              <a:t>Typically we deal with two different types of streams. </a:t>
            </a:r>
            <a:r>
              <a:rPr b="1" lang="en"/>
              <a:t>Input streams </a:t>
            </a:r>
            <a:r>
              <a:rPr lang="en"/>
              <a:t>and </a:t>
            </a:r>
            <a:r>
              <a:rPr b="1" lang="en"/>
              <a:t>output streams.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48" name="Google Shape;148;p2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49" name="Google Shape;149;p2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50" name="Google Shape;150;p23"/>
          <p:cNvSpPr txBox="1"/>
          <p:nvPr/>
        </p:nvSpPr>
        <p:spPr>
          <a:xfrm>
            <a:off x="246975" y="8762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Input s</a:t>
            </a:r>
            <a:r>
              <a:rPr lang="en">
                <a:solidFill>
                  <a:srgbClr val="FF00FF"/>
                </a:solidFill>
                <a:latin typeface="Roboto"/>
                <a:ea typeface="Roboto"/>
                <a:cs typeface="Roboto"/>
                <a:sym typeface="Roboto"/>
              </a:rPr>
              <a:t>treams:</a:t>
            </a:r>
            <a:endParaRPr>
              <a:solidFill>
                <a:srgbClr val="FF00FF"/>
              </a:solidFill>
              <a:latin typeface="Roboto"/>
              <a:ea typeface="Roboto"/>
              <a:cs typeface="Roboto"/>
              <a:sym typeface="Roboto"/>
            </a:endParaRPr>
          </a:p>
        </p:txBody>
      </p:sp>
      <p:sp>
        <p:nvSpPr>
          <p:cNvPr id="151" name="Google Shape;151;p23"/>
          <p:cNvSpPr txBox="1"/>
          <p:nvPr/>
        </p:nvSpPr>
        <p:spPr>
          <a:xfrm>
            <a:off x="1086275" y="1309650"/>
            <a:ext cx="7104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a:t>
            </a:r>
            <a:r>
              <a:rPr lang="en"/>
              <a:t>re used to hold input from a data producer, such as a keyboard, a file, or a network</a:t>
            </a:r>
            <a:endParaRPr/>
          </a:p>
          <a:p>
            <a:pPr indent="-317500" lvl="0" marL="457200" rtl="0" algn="l">
              <a:spcBef>
                <a:spcPts val="0"/>
              </a:spcBef>
              <a:spcAft>
                <a:spcPts val="0"/>
              </a:spcAft>
              <a:buSzPts val="1400"/>
              <a:buChar char="●"/>
            </a:pPr>
            <a:r>
              <a:rPr lang="en"/>
              <a:t>For example, the user may press a key on the keyboard while the program is currently not expecting any input. Rather than ignore the users keypress, the data is put into an input stream, where it will wait until the program is ready for it.</a:t>
            </a:r>
            <a:endParaRPr/>
          </a:p>
        </p:txBody>
      </p:sp>
      <p:sp>
        <p:nvSpPr>
          <p:cNvPr id="152" name="Google Shape;152;p23"/>
          <p:cNvSpPr txBox="1"/>
          <p:nvPr/>
        </p:nvSpPr>
        <p:spPr>
          <a:xfrm>
            <a:off x="246975" y="266660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Output </a:t>
            </a:r>
            <a:r>
              <a:rPr lang="en">
                <a:solidFill>
                  <a:srgbClr val="FF00FF"/>
                </a:solidFill>
                <a:latin typeface="Roboto"/>
                <a:ea typeface="Roboto"/>
                <a:cs typeface="Roboto"/>
                <a:sym typeface="Roboto"/>
              </a:rPr>
              <a:t>streams:</a:t>
            </a:r>
            <a:endParaRPr>
              <a:solidFill>
                <a:srgbClr val="FF00FF"/>
              </a:solidFill>
              <a:latin typeface="Roboto"/>
              <a:ea typeface="Roboto"/>
              <a:cs typeface="Roboto"/>
              <a:sym typeface="Roboto"/>
            </a:endParaRPr>
          </a:p>
        </p:txBody>
      </p:sp>
      <p:sp>
        <p:nvSpPr>
          <p:cNvPr id="153" name="Google Shape;153;p23"/>
          <p:cNvSpPr txBox="1"/>
          <p:nvPr/>
        </p:nvSpPr>
        <p:spPr>
          <a:xfrm>
            <a:off x="1214000" y="3066800"/>
            <a:ext cx="7104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a:t>
            </a:r>
            <a:r>
              <a:rPr lang="en"/>
              <a:t>re used to hold output for a particular data consumer, such as a monitor, a file, or a printer</a:t>
            </a:r>
            <a:endParaRPr/>
          </a:p>
          <a:p>
            <a:pPr indent="-317500" lvl="0" marL="457200" rtl="0" algn="l">
              <a:spcBef>
                <a:spcPts val="0"/>
              </a:spcBef>
              <a:spcAft>
                <a:spcPts val="0"/>
              </a:spcAft>
              <a:buSzPts val="1400"/>
              <a:buChar char="●"/>
            </a:pPr>
            <a:r>
              <a:rPr lang="en"/>
              <a:t>When writing data to an output device, the device may not be ready to accept that data yet -- for example, the printer may still be warming up when the program writes data to its output stream. The data will sit in the output stream until the printer begins consuming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59" name="Google Shape;159;p2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60" name="Google Shape;160;p2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61" name="Google Shape;161;p24"/>
          <p:cNvSpPr txBox="1"/>
          <p:nvPr/>
        </p:nvSpPr>
        <p:spPr>
          <a:xfrm>
            <a:off x="246975" y="8762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Input Output in C++:</a:t>
            </a:r>
            <a:endParaRPr>
              <a:solidFill>
                <a:srgbClr val="FF00FF"/>
              </a:solidFill>
              <a:latin typeface="Roboto"/>
              <a:ea typeface="Roboto"/>
              <a:cs typeface="Roboto"/>
              <a:sym typeface="Roboto"/>
            </a:endParaRPr>
          </a:p>
        </p:txBody>
      </p:sp>
      <p:sp>
        <p:nvSpPr>
          <p:cNvPr id="162" name="Google Shape;162;p24"/>
          <p:cNvSpPr txBox="1"/>
          <p:nvPr/>
        </p:nvSpPr>
        <p:spPr>
          <a:xfrm>
            <a:off x="246975" y="1266788"/>
            <a:ext cx="7104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a:t>
            </a:r>
            <a:r>
              <a:rPr b="1" lang="en"/>
              <a:t>istream</a:t>
            </a:r>
            <a:r>
              <a:rPr lang="en"/>
              <a:t> class is the primary class used when dealing with input streams. With input streams, the </a:t>
            </a:r>
            <a:r>
              <a:rPr b="1" lang="en"/>
              <a:t>extraction operator </a:t>
            </a:r>
            <a:r>
              <a:rPr lang="en"/>
              <a:t>(</a:t>
            </a:r>
            <a:r>
              <a:rPr b="1" lang="en"/>
              <a:t>&gt;&gt;</a:t>
            </a:r>
            <a:r>
              <a:rPr lang="en"/>
              <a:t>) is used to remove values from the stream. This makes sense: when the user presses a key on the keyboard, the key code is placed in an input stream. Your program then extracts the value from the stream so it can be used.</a:t>
            </a:r>
            <a:endParaRPr/>
          </a:p>
        </p:txBody>
      </p:sp>
      <p:sp>
        <p:nvSpPr>
          <p:cNvPr id="163" name="Google Shape;163;p24"/>
          <p:cNvSpPr txBox="1"/>
          <p:nvPr/>
        </p:nvSpPr>
        <p:spPr>
          <a:xfrm>
            <a:off x="246975" y="2528900"/>
            <a:ext cx="7104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a:t>
            </a:r>
            <a:r>
              <a:rPr b="1" lang="en"/>
              <a:t>ostream</a:t>
            </a:r>
            <a:r>
              <a:rPr lang="en"/>
              <a:t> class is the primary class used when dealing with output streams. With output streams, the </a:t>
            </a:r>
            <a:r>
              <a:rPr b="1" lang="en"/>
              <a:t>insertion operator </a:t>
            </a:r>
            <a:r>
              <a:rPr lang="en"/>
              <a:t>(</a:t>
            </a:r>
            <a:r>
              <a:rPr b="1" lang="en"/>
              <a:t>&lt;&lt;</a:t>
            </a:r>
            <a:r>
              <a:rPr lang="en"/>
              <a:t>) is used to put values in the stream. This also makes sense: you insert your values into the stream, and the data consumer (e.g. monitor) uses them</a:t>
            </a:r>
            <a:endParaRPr/>
          </a:p>
        </p:txBody>
      </p:sp>
      <p:sp>
        <p:nvSpPr>
          <p:cNvPr id="164" name="Google Shape;164;p24"/>
          <p:cNvSpPr txBox="1"/>
          <p:nvPr/>
        </p:nvSpPr>
        <p:spPr>
          <a:xfrm>
            <a:off x="246975" y="3538250"/>
            <a:ext cx="7104600" cy="64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500"/>
              <a:t>The </a:t>
            </a:r>
            <a:r>
              <a:rPr b="1" lang="en" sz="1500"/>
              <a:t>iostream</a:t>
            </a:r>
            <a:r>
              <a:rPr lang="en" sz="1500"/>
              <a:t> class can handle both input and output, allowing bidirectional 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70" name="Google Shape;170;p25"/>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71" name="Google Shape;171;p25"/>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72" name="Google Shape;172;p25"/>
          <p:cNvSpPr txBox="1"/>
          <p:nvPr/>
        </p:nvSpPr>
        <p:spPr>
          <a:xfrm>
            <a:off x="246975" y="8762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Input Output in C++:</a:t>
            </a:r>
            <a:endParaRPr>
              <a:solidFill>
                <a:srgbClr val="FF00FF"/>
              </a:solidFill>
              <a:latin typeface="Roboto"/>
              <a:ea typeface="Roboto"/>
              <a:cs typeface="Roboto"/>
              <a:sym typeface="Roboto"/>
            </a:endParaRPr>
          </a:p>
        </p:txBody>
      </p:sp>
      <p:sp>
        <p:nvSpPr>
          <p:cNvPr id="173" name="Google Shape;173;p25"/>
          <p:cNvSpPr txBox="1"/>
          <p:nvPr/>
        </p:nvSpPr>
        <p:spPr>
          <a:xfrm>
            <a:off x="246975" y="1276475"/>
            <a:ext cx="7104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Standard streams in C++</a:t>
            </a:r>
            <a:endParaRPr>
              <a:latin typeface="Roboto"/>
              <a:ea typeface="Roboto"/>
              <a:cs typeface="Roboto"/>
              <a:sym typeface="Roboto"/>
            </a:endParaRPr>
          </a:p>
        </p:txBody>
      </p:sp>
      <p:sp>
        <p:nvSpPr>
          <p:cNvPr id="174" name="Google Shape;174;p25"/>
          <p:cNvSpPr txBox="1"/>
          <p:nvPr/>
        </p:nvSpPr>
        <p:spPr>
          <a:xfrm>
            <a:off x="481875" y="1740450"/>
            <a:ext cx="710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standard stream is a pre-connected stream provided to a computer program by its environment. C++ comes with four predefined standard stream objects that have already been set up for your use.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5" name="Google Shape;175;p25"/>
          <p:cNvSpPr txBox="1"/>
          <p:nvPr/>
        </p:nvSpPr>
        <p:spPr>
          <a:xfrm>
            <a:off x="1019700" y="2663400"/>
            <a:ext cx="7104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cin -- an istream class tied to the standard input (typically the keyboard)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cout -- an ostream class tied to the standard output (typically the monitor)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cerr -- an ostream class tied to the standard error (typically the monitor), providing unbuffered output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81" name="Google Shape;181;p2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82" name="Google Shape;182;p2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83" name="Google Shape;183;p26"/>
          <p:cNvSpPr txBox="1"/>
          <p:nvPr/>
        </p:nvSpPr>
        <p:spPr>
          <a:xfrm>
            <a:off x="562875" y="7288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Std::cout example:</a:t>
            </a:r>
            <a:endParaRPr>
              <a:solidFill>
                <a:srgbClr val="FF00FF"/>
              </a:solidFill>
              <a:latin typeface="Roboto"/>
              <a:ea typeface="Roboto"/>
              <a:cs typeface="Roboto"/>
              <a:sym typeface="Roboto"/>
            </a:endParaRPr>
          </a:p>
        </p:txBody>
      </p:sp>
      <p:pic>
        <p:nvPicPr>
          <p:cNvPr id="184" name="Google Shape;184;p26"/>
          <p:cNvPicPr preferRelativeResize="0"/>
          <p:nvPr/>
        </p:nvPicPr>
        <p:blipFill>
          <a:blip r:embed="rId3">
            <a:alphaModFix/>
          </a:blip>
          <a:stretch>
            <a:fillRect/>
          </a:stretch>
        </p:blipFill>
        <p:spPr>
          <a:xfrm>
            <a:off x="562875" y="1232150"/>
            <a:ext cx="7600950" cy="15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0" y="457347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90" name="Google Shape;190;p2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91" name="Google Shape;191;p2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Input and output (I/O) streams</a:t>
            </a:r>
            <a:endParaRPr>
              <a:solidFill>
                <a:schemeClr val="dk1"/>
              </a:solidFill>
              <a:highlight>
                <a:schemeClr val="accent4"/>
              </a:highlight>
              <a:latin typeface="Roboto"/>
              <a:ea typeface="Roboto"/>
              <a:cs typeface="Roboto"/>
              <a:sym typeface="Roboto"/>
            </a:endParaRPr>
          </a:p>
        </p:txBody>
      </p:sp>
      <p:sp>
        <p:nvSpPr>
          <p:cNvPr id="192" name="Google Shape;192;p27"/>
          <p:cNvSpPr txBox="1"/>
          <p:nvPr/>
        </p:nvSpPr>
        <p:spPr>
          <a:xfrm>
            <a:off x="505725" y="5964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Std::cin example:</a:t>
            </a:r>
            <a:endParaRPr>
              <a:solidFill>
                <a:srgbClr val="FF00FF"/>
              </a:solidFill>
              <a:latin typeface="Roboto"/>
              <a:ea typeface="Roboto"/>
              <a:cs typeface="Roboto"/>
              <a:sym typeface="Roboto"/>
            </a:endParaRPr>
          </a:p>
        </p:txBody>
      </p:sp>
      <p:pic>
        <p:nvPicPr>
          <p:cNvPr id="193" name="Google Shape;193;p27"/>
          <p:cNvPicPr preferRelativeResize="0"/>
          <p:nvPr/>
        </p:nvPicPr>
        <p:blipFill>
          <a:blip r:embed="rId3">
            <a:alphaModFix/>
          </a:blip>
          <a:stretch>
            <a:fillRect/>
          </a:stretch>
        </p:blipFill>
        <p:spPr>
          <a:xfrm>
            <a:off x="579713" y="1111225"/>
            <a:ext cx="7591425" cy="23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04" name="Google Shape;204;p2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05" name="Google Shape;205;p29"/>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strings</a:t>
            </a:r>
            <a:endParaRPr>
              <a:solidFill>
                <a:schemeClr val="dk1"/>
              </a:solidFill>
              <a:highlight>
                <a:schemeClr val="accent4"/>
              </a:highlight>
              <a:latin typeface="Roboto"/>
              <a:ea typeface="Roboto"/>
              <a:cs typeface="Roboto"/>
              <a:sym typeface="Roboto"/>
            </a:endParaRPr>
          </a:p>
        </p:txBody>
      </p:sp>
      <p:sp>
        <p:nvSpPr>
          <p:cNvPr id="206" name="Google Shape;206;p29"/>
          <p:cNvSpPr txBox="1"/>
          <p:nvPr/>
        </p:nvSpPr>
        <p:spPr>
          <a:xfrm>
            <a:off x="57150" y="1382600"/>
            <a:ext cx="70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One of the most useful data types supplied in the C++ libraries is the string.  A string is a variable that stores a sequence of letters or other characters.</a:t>
            </a:r>
            <a:endParaRPr>
              <a:latin typeface="Roboto"/>
              <a:ea typeface="Roboto"/>
              <a:cs typeface="Roboto"/>
              <a:sym typeface="Roboto"/>
            </a:endParaRPr>
          </a:p>
        </p:txBody>
      </p:sp>
      <p:sp>
        <p:nvSpPr>
          <p:cNvPr id="207" name="Google Shape;207;p29"/>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What is string in c++ ?</a:t>
            </a:r>
            <a:endParaRPr>
              <a:solidFill>
                <a:srgbClr val="FF00FF"/>
              </a:solidFill>
              <a:latin typeface="Roboto"/>
              <a:ea typeface="Roboto"/>
              <a:cs typeface="Roboto"/>
              <a:sym typeface="Roboto"/>
            </a:endParaRPr>
          </a:p>
        </p:txBody>
      </p:sp>
      <p:sp>
        <p:nvSpPr>
          <p:cNvPr id="208" name="Google Shape;208;p29"/>
          <p:cNvSpPr txBox="1"/>
          <p:nvPr/>
        </p:nvSpPr>
        <p:spPr>
          <a:xfrm>
            <a:off x="123350" y="23716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Syntax:</a:t>
            </a:r>
            <a:endParaRPr>
              <a:solidFill>
                <a:srgbClr val="FF00FF"/>
              </a:solidFill>
              <a:latin typeface="Roboto"/>
              <a:ea typeface="Roboto"/>
              <a:cs typeface="Roboto"/>
              <a:sym typeface="Roboto"/>
            </a:endParaRPr>
          </a:p>
        </p:txBody>
      </p:sp>
      <p:pic>
        <p:nvPicPr>
          <p:cNvPr id="209" name="Google Shape;209;p29"/>
          <p:cNvPicPr preferRelativeResize="0"/>
          <p:nvPr/>
        </p:nvPicPr>
        <p:blipFill>
          <a:blip r:embed="rId3">
            <a:alphaModFix/>
          </a:blip>
          <a:stretch>
            <a:fillRect/>
          </a:stretch>
        </p:blipFill>
        <p:spPr>
          <a:xfrm>
            <a:off x="1937250" y="2924250"/>
            <a:ext cx="5269500" cy="162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15" name="Google Shape;215;p3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16" name="Google Shape;216;p3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strings</a:t>
            </a:r>
            <a:endParaRPr>
              <a:solidFill>
                <a:schemeClr val="dk1"/>
              </a:solidFill>
              <a:highlight>
                <a:schemeClr val="accent4"/>
              </a:highlight>
              <a:latin typeface="Roboto"/>
              <a:ea typeface="Roboto"/>
              <a:cs typeface="Roboto"/>
              <a:sym typeface="Roboto"/>
            </a:endParaRPr>
          </a:p>
        </p:txBody>
      </p:sp>
      <p:sp>
        <p:nvSpPr>
          <p:cNvPr id="217" name="Google Shape;217;p30"/>
          <p:cNvSpPr txBox="1"/>
          <p:nvPr/>
        </p:nvSpPr>
        <p:spPr>
          <a:xfrm>
            <a:off x="57150" y="1382600"/>
            <a:ext cx="879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main advantage of using strings in c++, is that strings use dynamic memory allocation. This means you do not have to create your variable with a fixed size during initialization that you will not be able to change throughout the whole program. However, instead, a string can easily be resized, concatenated, shrunk, and manipulated during runtime.</a:t>
            </a:r>
            <a:endParaRPr>
              <a:latin typeface="Roboto"/>
              <a:ea typeface="Roboto"/>
              <a:cs typeface="Roboto"/>
              <a:sym typeface="Roboto"/>
            </a:endParaRPr>
          </a:p>
        </p:txBody>
      </p:sp>
      <p:sp>
        <p:nvSpPr>
          <p:cNvPr id="218" name="Google Shape;218;p30"/>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Why using c++ strings ?</a:t>
            </a:r>
            <a:endParaRPr>
              <a:solidFill>
                <a:srgbClr val="FF00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24" name="Google Shape;224;p3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25" name="Google Shape;225;p3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Operations on strings</a:t>
            </a:r>
            <a:endParaRPr>
              <a:solidFill>
                <a:schemeClr val="dk1"/>
              </a:solidFill>
              <a:highlight>
                <a:schemeClr val="accent4"/>
              </a:highlight>
              <a:latin typeface="Roboto"/>
              <a:ea typeface="Roboto"/>
              <a:cs typeface="Roboto"/>
              <a:sym typeface="Roboto"/>
            </a:endParaRPr>
          </a:p>
        </p:txBody>
      </p:sp>
      <p:sp>
        <p:nvSpPr>
          <p:cNvPr id="226" name="Google Shape;226;p31"/>
          <p:cNvSpPr txBox="1"/>
          <p:nvPr/>
        </p:nvSpPr>
        <p:spPr>
          <a:xfrm>
            <a:off x="57150" y="1382600"/>
            <a:ext cx="8791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Counting the number of characters in a string. The </a:t>
            </a:r>
            <a:r>
              <a:rPr b="1" lang="en">
                <a:latin typeface="Roboto"/>
                <a:ea typeface="Roboto"/>
                <a:cs typeface="Roboto"/>
                <a:sym typeface="Roboto"/>
              </a:rPr>
              <a:t>length</a:t>
            </a:r>
            <a:r>
              <a:rPr lang="en">
                <a:latin typeface="Roboto"/>
                <a:ea typeface="Roboto"/>
                <a:cs typeface="Roboto"/>
                <a:sym typeface="Roboto"/>
              </a:rPr>
              <a:t> method returns the number of characters in a string, including spaces and punctuation.</a:t>
            </a:r>
            <a:endParaRPr>
              <a:latin typeface="Roboto"/>
              <a:ea typeface="Roboto"/>
              <a:cs typeface="Roboto"/>
              <a:sym typeface="Roboto"/>
            </a:endParaRPr>
          </a:p>
        </p:txBody>
      </p:sp>
      <p:sp>
        <p:nvSpPr>
          <p:cNvPr id="227" name="Google Shape;227;p31"/>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Basic Operations :</a:t>
            </a:r>
            <a:endParaRPr>
              <a:solidFill>
                <a:srgbClr val="FF00FF"/>
              </a:solidFill>
              <a:latin typeface="Roboto"/>
              <a:ea typeface="Roboto"/>
              <a:cs typeface="Roboto"/>
              <a:sym typeface="Roboto"/>
            </a:endParaRPr>
          </a:p>
        </p:txBody>
      </p:sp>
      <p:pic>
        <p:nvPicPr>
          <p:cNvPr id="228" name="Google Shape;228;p31"/>
          <p:cNvPicPr preferRelativeResize="0"/>
          <p:nvPr/>
        </p:nvPicPr>
        <p:blipFill>
          <a:blip r:embed="rId3">
            <a:alphaModFix/>
          </a:blip>
          <a:stretch>
            <a:fillRect/>
          </a:stretch>
        </p:blipFill>
        <p:spPr>
          <a:xfrm>
            <a:off x="603313" y="2297350"/>
            <a:ext cx="7937367" cy="217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a:t>
            </a:r>
            <a:endParaRPr/>
          </a:p>
        </p:txBody>
      </p:sp>
      <p:sp>
        <p:nvSpPr>
          <p:cNvPr id="76" name="Google Shape;76;p14"/>
          <p:cNvSpPr txBox="1"/>
          <p:nvPr>
            <p:ph idx="1" type="body"/>
          </p:nvPr>
        </p:nvSpPr>
        <p:spPr>
          <a:xfrm>
            <a:off x="465400" y="1919075"/>
            <a:ext cx="8479800" cy="2710200"/>
          </a:xfrm>
          <a:prstGeom prst="rect">
            <a:avLst/>
          </a:prstGeom>
        </p:spPr>
        <p:txBody>
          <a:bodyPr anchorCtr="0" anchor="t" bIns="91425" lIns="91425" spcFirstLastPara="1" rIns="91425" wrap="square" tIns="91425">
            <a:noAutofit/>
          </a:bodyPr>
          <a:lstStyle/>
          <a:p>
            <a:pPr indent="-333375" lvl="0" marL="457200" rtl="0" algn="l">
              <a:spcBef>
                <a:spcPts val="0"/>
              </a:spcBef>
              <a:spcAft>
                <a:spcPts val="0"/>
              </a:spcAft>
              <a:buClr>
                <a:srgbClr val="222222"/>
              </a:buClr>
              <a:buSzPts val="1650"/>
              <a:buFont typeface="Arial"/>
              <a:buChar char="-"/>
            </a:pPr>
            <a:r>
              <a:rPr lang="en" sz="1650">
                <a:solidFill>
                  <a:srgbClr val="222222"/>
                </a:solidFill>
                <a:highlight>
                  <a:srgbClr val="FFFFFF"/>
                </a:highlight>
                <a:latin typeface="Arial"/>
                <a:ea typeface="Arial"/>
                <a:cs typeface="Arial"/>
                <a:sym typeface="Arial"/>
              </a:rPr>
              <a:t>C++ is a general-purpose</a:t>
            </a:r>
            <a:endParaRPr sz="1650">
              <a:solidFill>
                <a:srgbClr val="222222"/>
              </a:solidFill>
              <a:highlight>
                <a:srgbClr val="FFFFFF"/>
              </a:highlight>
              <a:latin typeface="Arial"/>
              <a:ea typeface="Arial"/>
              <a:cs typeface="Arial"/>
              <a:sym typeface="Arial"/>
            </a:endParaRPr>
          </a:p>
          <a:p>
            <a:pPr indent="-333375" lvl="0" marL="457200" rtl="0" algn="l">
              <a:spcBef>
                <a:spcPts val="0"/>
              </a:spcBef>
              <a:spcAft>
                <a:spcPts val="0"/>
              </a:spcAft>
              <a:buClr>
                <a:srgbClr val="222222"/>
              </a:buClr>
              <a:buSzPts val="1650"/>
              <a:buFont typeface="Arial"/>
              <a:buChar char="-"/>
            </a:pPr>
            <a:r>
              <a:rPr lang="en" sz="1650">
                <a:solidFill>
                  <a:srgbClr val="222222"/>
                </a:solidFill>
                <a:highlight>
                  <a:srgbClr val="FFFFFF"/>
                </a:highlight>
                <a:latin typeface="Arial"/>
                <a:ea typeface="Arial"/>
                <a:cs typeface="Arial"/>
                <a:sym typeface="Arial"/>
              </a:rPr>
              <a:t>Object-oriented programming language. </a:t>
            </a:r>
            <a:endParaRPr sz="1650">
              <a:solidFill>
                <a:srgbClr val="222222"/>
              </a:solidFill>
              <a:highlight>
                <a:srgbClr val="FFFFFF"/>
              </a:highlight>
              <a:latin typeface="Arial"/>
              <a:ea typeface="Arial"/>
              <a:cs typeface="Arial"/>
              <a:sym typeface="Arial"/>
            </a:endParaRPr>
          </a:p>
          <a:p>
            <a:pPr indent="-333375" lvl="0" marL="457200" rtl="0" algn="l">
              <a:spcBef>
                <a:spcPts val="0"/>
              </a:spcBef>
              <a:spcAft>
                <a:spcPts val="0"/>
              </a:spcAft>
              <a:buClr>
                <a:srgbClr val="222222"/>
              </a:buClr>
              <a:buSzPts val="1650"/>
              <a:buFont typeface="Arial"/>
              <a:buChar char="-"/>
            </a:pPr>
            <a:r>
              <a:rPr lang="en" sz="1650">
                <a:solidFill>
                  <a:srgbClr val="222222"/>
                </a:solidFill>
                <a:highlight>
                  <a:srgbClr val="FFFFFF"/>
                </a:highlight>
                <a:latin typeface="Arial"/>
                <a:ea typeface="Arial"/>
                <a:cs typeface="Arial"/>
                <a:sym typeface="Arial"/>
              </a:rPr>
              <a:t>created by Bjarne Stroustrup at Bell Labs circa 1980. </a:t>
            </a:r>
            <a:endParaRPr sz="1650">
              <a:solidFill>
                <a:srgbClr val="222222"/>
              </a:solidFill>
              <a:highlight>
                <a:srgbClr val="FFFFFF"/>
              </a:highlight>
              <a:latin typeface="Arial"/>
              <a:ea typeface="Arial"/>
              <a:cs typeface="Arial"/>
              <a:sym typeface="Arial"/>
            </a:endParaRPr>
          </a:p>
          <a:p>
            <a:pPr indent="-333375" lvl="0" marL="457200" rtl="0" algn="l">
              <a:spcBef>
                <a:spcPts val="0"/>
              </a:spcBef>
              <a:spcAft>
                <a:spcPts val="0"/>
              </a:spcAft>
              <a:buClr>
                <a:srgbClr val="222222"/>
              </a:buClr>
              <a:buSzPts val="1650"/>
              <a:buFont typeface="Arial"/>
              <a:buChar char="-"/>
            </a:pPr>
            <a:r>
              <a:rPr lang="en" sz="1650">
                <a:solidFill>
                  <a:srgbClr val="222222"/>
                </a:solidFill>
                <a:highlight>
                  <a:srgbClr val="FFFFFF"/>
                </a:highlight>
                <a:latin typeface="Arial"/>
                <a:ea typeface="Arial"/>
                <a:cs typeface="Arial"/>
                <a:sym typeface="Arial"/>
              </a:rPr>
              <a:t>C++ is very similar to C (invented by Dennis Ritchie in the early 1970s). </a:t>
            </a:r>
            <a:endParaRPr sz="1650">
              <a:solidFill>
                <a:srgbClr val="222222"/>
              </a:solidFill>
              <a:highlight>
                <a:srgbClr val="FFFFFF"/>
              </a:highlight>
              <a:latin typeface="Arial"/>
              <a:ea typeface="Arial"/>
              <a:cs typeface="Arial"/>
              <a:sym typeface="Arial"/>
            </a:endParaRPr>
          </a:p>
          <a:p>
            <a:pPr indent="-333375" lvl="0" marL="457200" rtl="0" algn="l">
              <a:spcBef>
                <a:spcPts val="0"/>
              </a:spcBef>
              <a:spcAft>
                <a:spcPts val="0"/>
              </a:spcAft>
              <a:buClr>
                <a:srgbClr val="222222"/>
              </a:buClr>
              <a:buSzPts val="1650"/>
              <a:buFont typeface="Arial"/>
              <a:buChar char="-"/>
            </a:pPr>
            <a:r>
              <a:rPr lang="en" sz="1650">
                <a:solidFill>
                  <a:srgbClr val="222222"/>
                </a:solidFill>
                <a:highlight>
                  <a:srgbClr val="FFFFFF"/>
                </a:highlight>
                <a:latin typeface="Arial"/>
                <a:ea typeface="Arial"/>
                <a:cs typeface="Arial"/>
                <a:sym typeface="Arial"/>
              </a:rPr>
              <a:t>C++ is so compatible with C that it will probably compile over 99% of C programs without changing a line of source code. Though C++ is a lot of well-structured and safer language than C as it OOPs based.</a:t>
            </a:r>
            <a:endParaRPr sz="2100">
              <a:solidFill>
                <a:srgbClr val="222222"/>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34" name="Google Shape;234;p3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35" name="Google Shape;235;p3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Operations on strings</a:t>
            </a:r>
            <a:endParaRPr>
              <a:solidFill>
                <a:schemeClr val="dk1"/>
              </a:solidFill>
              <a:highlight>
                <a:schemeClr val="accent4"/>
              </a:highlight>
              <a:latin typeface="Roboto"/>
              <a:ea typeface="Roboto"/>
              <a:cs typeface="Roboto"/>
              <a:sym typeface="Roboto"/>
            </a:endParaRPr>
          </a:p>
        </p:txBody>
      </p:sp>
      <p:sp>
        <p:nvSpPr>
          <p:cNvPr id="236" name="Google Shape;236;p32"/>
          <p:cNvSpPr txBox="1"/>
          <p:nvPr/>
        </p:nvSpPr>
        <p:spPr>
          <a:xfrm>
            <a:off x="57150" y="1382600"/>
            <a:ext cx="8791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Accessing individual characters.  Using </a:t>
            </a:r>
            <a:r>
              <a:rPr b="1" lang="en">
                <a:latin typeface="Roboto"/>
                <a:ea typeface="Roboto"/>
                <a:cs typeface="Roboto"/>
                <a:sym typeface="Roboto"/>
              </a:rPr>
              <a:t>square brackets,</a:t>
            </a:r>
            <a:r>
              <a:rPr lang="en">
                <a:latin typeface="Roboto"/>
                <a:ea typeface="Roboto"/>
                <a:cs typeface="Roboto"/>
                <a:sym typeface="Roboto"/>
              </a:rPr>
              <a:t> you can access individual characters within a string as if it’s a char array.  Positions within a string str are numbered from </a:t>
            </a:r>
            <a:r>
              <a:rPr b="1" lang="en">
                <a:latin typeface="Roboto"/>
                <a:ea typeface="Roboto"/>
                <a:cs typeface="Roboto"/>
                <a:sym typeface="Roboto"/>
              </a:rPr>
              <a:t>0</a:t>
            </a:r>
            <a:r>
              <a:rPr lang="en">
                <a:latin typeface="Roboto"/>
                <a:ea typeface="Roboto"/>
                <a:cs typeface="Roboto"/>
                <a:sym typeface="Roboto"/>
              </a:rPr>
              <a:t> through </a:t>
            </a:r>
            <a:r>
              <a:rPr b="1" lang="en">
                <a:latin typeface="Roboto"/>
                <a:ea typeface="Roboto"/>
                <a:cs typeface="Roboto"/>
                <a:sym typeface="Roboto"/>
              </a:rPr>
              <a:t>str.length() - 1</a:t>
            </a:r>
            <a:r>
              <a:rPr lang="en">
                <a:latin typeface="Roboto"/>
                <a:ea typeface="Roboto"/>
                <a:cs typeface="Roboto"/>
                <a:sym typeface="Roboto"/>
              </a:rPr>
              <a:t>.  You can read and write to characters within a string using </a:t>
            </a:r>
            <a:r>
              <a:rPr b="1" lang="en">
                <a:latin typeface="Roboto"/>
                <a:ea typeface="Roboto"/>
                <a:cs typeface="Roboto"/>
                <a:sym typeface="Roboto"/>
              </a:rPr>
              <a:t>[ ]</a:t>
            </a:r>
            <a:r>
              <a:rPr lang="en">
                <a:latin typeface="Roboto"/>
                <a:ea typeface="Roboto"/>
                <a:cs typeface="Roboto"/>
                <a:sym typeface="Roboto"/>
              </a:rPr>
              <a: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Comparing two strings.  You can compare two strings for equality using the </a:t>
            </a:r>
            <a:r>
              <a:rPr b="1" lang="en">
                <a:latin typeface="Roboto"/>
                <a:ea typeface="Roboto"/>
                <a:cs typeface="Roboto"/>
                <a:sym typeface="Roboto"/>
              </a:rPr>
              <a:t>==</a:t>
            </a:r>
            <a:r>
              <a:rPr lang="en">
                <a:latin typeface="Roboto"/>
                <a:ea typeface="Roboto"/>
                <a:cs typeface="Roboto"/>
                <a:sym typeface="Roboto"/>
              </a:rPr>
              <a:t> and </a:t>
            </a:r>
            <a:r>
              <a:rPr b="1" lang="en">
                <a:latin typeface="Roboto"/>
                <a:ea typeface="Roboto"/>
                <a:cs typeface="Roboto"/>
                <a:sym typeface="Roboto"/>
              </a:rPr>
              <a:t>!=</a:t>
            </a:r>
            <a:r>
              <a:rPr lang="en">
                <a:latin typeface="Roboto"/>
                <a:ea typeface="Roboto"/>
                <a:cs typeface="Roboto"/>
                <a:sym typeface="Roboto"/>
              </a:rPr>
              <a:t> operators. You can use </a:t>
            </a:r>
            <a:r>
              <a:rPr b="1" lang="en">
                <a:latin typeface="Roboto"/>
                <a:ea typeface="Roboto"/>
                <a:cs typeface="Roboto"/>
                <a:sym typeface="Roboto"/>
              </a:rPr>
              <a:t>&lt;</a:t>
            </a:r>
            <a:r>
              <a:rPr lang="en">
                <a:latin typeface="Roboto"/>
                <a:ea typeface="Roboto"/>
                <a:cs typeface="Roboto"/>
                <a:sym typeface="Roboto"/>
              </a:rPr>
              <a:t>, </a:t>
            </a:r>
            <a:r>
              <a:rPr b="1" lang="en">
                <a:latin typeface="Roboto"/>
                <a:ea typeface="Roboto"/>
                <a:cs typeface="Roboto"/>
                <a:sym typeface="Roboto"/>
              </a:rPr>
              <a:t>&lt;=</a:t>
            </a:r>
            <a:r>
              <a:rPr lang="en">
                <a:latin typeface="Roboto"/>
                <a:ea typeface="Roboto"/>
                <a:cs typeface="Roboto"/>
                <a:sym typeface="Roboto"/>
              </a:rPr>
              <a:t>, </a:t>
            </a:r>
            <a:r>
              <a:rPr b="1" lang="en">
                <a:latin typeface="Roboto"/>
                <a:ea typeface="Roboto"/>
                <a:cs typeface="Roboto"/>
                <a:sym typeface="Roboto"/>
              </a:rPr>
              <a:t>&gt;</a:t>
            </a:r>
            <a:r>
              <a:rPr lang="en">
                <a:latin typeface="Roboto"/>
                <a:ea typeface="Roboto"/>
                <a:cs typeface="Roboto"/>
                <a:sym typeface="Roboto"/>
              </a:rPr>
              <a:t>, and </a:t>
            </a:r>
            <a:r>
              <a:rPr b="1" lang="en">
                <a:latin typeface="Roboto"/>
                <a:ea typeface="Roboto"/>
                <a:cs typeface="Roboto"/>
                <a:sym typeface="Roboto"/>
              </a:rPr>
              <a:t>&gt;=</a:t>
            </a:r>
            <a:r>
              <a:rPr lang="en">
                <a:latin typeface="Roboto"/>
                <a:ea typeface="Roboto"/>
                <a:cs typeface="Roboto"/>
                <a:sym typeface="Roboto"/>
              </a:rPr>
              <a:t> to compare strings as well.</a:t>
            </a:r>
            <a:endParaRPr>
              <a:latin typeface="Roboto"/>
              <a:ea typeface="Roboto"/>
              <a:cs typeface="Roboto"/>
              <a:sym typeface="Roboto"/>
            </a:endParaRPr>
          </a:p>
        </p:txBody>
      </p:sp>
      <p:sp>
        <p:nvSpPr>
          <p:cNvPr id="237" name="Google Shape;237;p32"/>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Basic Operations :</a:t>
            </a:r>
            <a:endParaRPr>
              <a:solidFill>
                <a:srgbClr val="FF00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43" name="Google Shape;243;p3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44" name="Google Shape;244;p3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Operations on strings</a:t>
            </a:r>
            <a:endParaRPr>
              <a:solidFill>
                <a:schemeClr val="dk1"/>
              </a:solidFill>
              <a:highlight>
                <a:schemeClr val="accent4"/>
              </a:highlight>
              <a:latin typeface="Roboto"/>
              <a:ea typeface="Roboto"/>
              <a:cs typeface="Roboto"/>
              <a:sym typeface="Roboto"/>
            </a:endParaRPr>
          </a:p>
        </p:txBody>
      </p:sp>
      <p:sp>
        <p:nvSpPr>
          <p:cNvPr id="245" name="Google Shape;245;p33"/>
          <p:cNvSpPr txBox="1"/>
          <p:nvPr/>
        </p:nvSpPr>
        <p:spPr>
          <a:xfrm>
            <a:off x="57150" y="1382600"/>
            <a:ext cx="8791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Appending to a string: C++ strings are wondrous things. Suppose you have two strings, </a:t>
            </a:r>
            <a:r>
              <a:rPr b="1" lang="en">
                <a:latin typeface="Roboto"/>
                <a:ea typeface="Roboto"/>
                <a:cs typeface="Roboto"/>
                <a:sym typeface="Roboto"/>
              </a:rPr>
              <a:t>s1</a:t>
            </a:r>
            <a:r>
              <a:rPr lang="en">
                <a:latin typeface="Roboto"/>
                <a:ea typeface="Roboto"/>
                <a:cs typeface="Roboto"/>
                <a:sym typeface="Roboto"/>
              </a:rPr>
              <a:t> and </a:t>
            </a:r>
            <a:r>
              <a:rPr b="1" lang="en">
                <a:latin typeface="Roboto"/>
                <a:ea typeface="Roboto"/>
                <a:cs typeface="Roboto"/>
                <a:sym typeface="Roboto"/>
              </a:rPr>
              <a:t>s2</a:t>
            </a:r>
            <a:r>
              <a:rPr lang="en">
                <a:latin typeface="Roboto"/>
                <a:ea typeface="Roboto"/>
                <a:cs typeface="Roboto"/>
                <a:sym typeface="Roboto"/>
              </a:rPr>
              <a:t> and you want to create a new string of their concatenation. Conveniently, you can just write </a:t>
            </a:r>
            <a:r>
              <a:rPr b="1" lang="en">
                <a:latin typeface="Roboto"/>
                <a:ea typeface="Roboto"/>
                <a:cs typeface="Roboto"/>
                <a:sym typeface="Roboto"/>
              </a:rPr>
              <a:t>s1</a:t>
            </a:r>
            <a:r>
              <a:rPr lang="en">
                <a:latin typeface="Roboto"/>
                <a:ea typeface="Roboto"/>
                <a:cs typeface="Roboto"/>
                <a:sym typeface="Roboto"/>
              </a:rPr>
              <a:t> + </a:t>
            </a:r>
            <a:r>
              <a:rPr b="1" lang="en">
                <a:latin typeface="Roboto"/>
                <a:ea typeface="Roboto"/>
                <a:cs typeface="Roboto"/>
                <a:sym typeface="Roboto"/>
              </a:rPr>
              <a:t>s2</a:t>
            </a:r>
            <a:r>
              <a:rPr lang="en">
                <a:latin typeface="Roboto"/>
                <a:ea typeface="Roboto"/>
                <a:cs typeface="Roboto"/>
                <a:sym typeface="Roboto"/>
              </a:rPr>
              <a:t>, and you’ll get the result you’d expect.  Similarly, if you want to append to the end of string, you can use the </a:t>
            </a:r>
            <a:r>
              <a:rPr b="1" lang="en">
                <a:latin typeface="Roboto"/>
                <a:ea typeface="Roboto"/>
                <a:cs typeface="Roboto"/>
                <a:sym typeface="Roboto"/>
              </a:rPr>
              <a:t>+=</a:t>
            </a:r>
            <a:r>
              <a:rPr lang="en">
                <a:latin typeface="Roboto"/>
                <a:ea typeface="Roboto"/>
                <a:cs typeface="Roboto"/>
                <a:sym typeface="Roboto"/>
              </a:rPr>
              <a:t> operator. You can append either another string or a single character to the end of a string. </a:t>
            </a:r>
            <a:endParaRPr>
              <a:latin typeface="Roboto"/>
              <a:ea typeface="Roboto"/>
              <a:cs typeface="Roboto"/>
              <a:sym typeface="Roboto"/>
            </a:endParaRPr>
          </a:p>
        </p:txBody>
      </p:sp>
      <p:sp>
        <p:nvSpPr>
          <p:cNvPr id="246" name="Google Shape;246;p33"/>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Basic Operations :</a:t>
            </a:r>
            <a:endParaRPr>
              <a:solidFill>
                <a:srgbClr val="FF00FF"/>
              </a:solidFill>
              <a:latin typeface="Roboto"/>
              <a:ea typeface="Roboto"/>
              <a:cs typeface="Roboto"/>
              <a:sym typeface="Roboto"/>
            </a:endParaRPr>
          </a:p>
        </p:txBody>
      </p:sp>
      <p:pic>
        <p:nvPicPr>
          <p:cNvPr id="247" name="Google Shape;247;p33"/>
          <p:cNvPicPr preferRelativeResize="0"/>
          <p:nvPr/>
        </p:nvPicPr>
        <p:blipFill>
          <a:blip r:embed="rId3">
            <a:alphaModFix/>
          </a:blip>
          <a:stretch>
            <a:fillRect/>
          </a:stretch>
        </p:blipFill>
        <p:spPr>
          <a:xfrm>
            <a:off x="1880575" y="2429300"/>
            <a:ext cx="4980624" cy="2212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53" name="Google Shape;253;p3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54" name="Google Shape;254;p3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Operations on strings</a:t>
            </a:r>
            <a:endParaRPr>
              <a:solidFill>
                <a:schemeClr val="dk1"/>
              </a:solidFill>
              <a:highlight>
                <a:schemeClr val="accent4"/>
              </a:highlight>
              <a:latin typeface="Roboto"/>
              <a:ea typeface="Roboto"/>
              <a:cs typeface="Roboto"/>
              <a:sym typeface="Roboto"/>
            </a:endParaRPr>
          </a:p>
        </p:txBody>
      </p:sp>
      <p:sp>
        <p:nvSpPr>
          <p:cNvPr id="255" name="Google Shape;255;p34"/>
          <p:cNvSpPr txBox="1"/>
          <p:nvPr/>
        </p:nvSpPr>
        <p:spPr>
          <a:xfrm>
            <a:off x="57150" y="1382600"/>
            <a:ext cx="8791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Searching within a string. The string member function </a:t>
            </a:r>
            <a:r>
              <a:rPr b="1" lang="en">
                <a:latin typeface="Roboto"/>
                <a:ea typeface="Roboto"/>
                <a:cs typeface="Roboto"/>
                <a:sym typeface="Roboto"/>
              </a:rPr>
              <a:t>find</a:t>
            </a:r>
            <a:r>
              <a:rPr lang="en">
                <a:latin typeface="Roboto"/>
                <a:ea typeface="Roboto"/>
                <a:cs typeface="Roboto"/>
                <a:sym typeface="Roboto"/>
              </a:rPr>
              <a:t> is used to search within a string for a particular string or character.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Extracting substrings. Sometimes you would like to create new strings by extracting portions of a larger one. The </a:t>
            </a:r>
            <a:r>
              <a:rPr b="1" lang="en">
                <a:latin typeface="Roboto"/>
                <a:ea typeface="Roboto"/>
                <a:cs typeface="Roboto"/>
                <a:sym typeface="Roboto"/>
              </a:rPr>
              <a:t>substr</a:t>
            </a:r>
            <a:r>
              <a:rPr lang="en">
                <a:latin typeface="Roboto"/>
                <a:ea typeface="Roboto"/>
                <a:cs typeface="Roboto"/>
                <a:sym typeface="Roboto"/>
              </a:rPr>
              <a:t> member function creates substrings from pieces of the receiver string.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Modifying a string by inserting and replacing. Finally, let’s cover two other useful member functions that modify the receiver string. The first, </a:t>
            </a:r>
            <a:r>
              <a:rPr b="1" lang="en">
                <a:latin typeface="Roboto"/>
                <a:ea typeface="Roboto"/>
                <a:cs typeface="Roboto"/>
                <a:sym typeface="Roboto"/>
              </a:rPr>
              <a:t>str1.insert(start, str2)</a:t>
            </a:r>
            <a:r>
              <a:rPr lang="en">
                <a:latin typeface="Roboto"/>
                <a:ea typeface="Roboto"/>
                <a:cs typeface="Roboto"/>
                <a:sym typeface="Roboto"/>
              </a:rPr>
              <a:t>, inserts </a:t>
            </a:r>
            <a:r>
              <a:rPr b="1" lang="en">
                <a:latin typeface="Roboto"/>
                <a:ea typeface="Roboto"/>
                <a:cs typeface="Roboto"/>
                <a:sym typeface="Roboto"/>
              </a:rPr>
              <a:t>str2</a:t>
            </a:r>
            <a:r>
              <a:rPr lang="en">
                <a:latin typeface="Roboto"/>
                <a:ea typeface="Roboto"/>
                <a:cs typeface="Roboto"/>
                <a:sym typeface="Roboto"/>
              </a:rPr>
              <a:t> at position </a:t>
            </a:r>
            <a:r>
              <a:rPr b="1" lang="en">
                <a:latin typeface="Roboto"/>
                <a:ea typeface="Roboto"/>
                <a:cs typeface="Roboto"/>
                <a:sym typeface="Roboto"/>
              </a:rPr>
              <a:t>start</a:t>
            </a:r>
            <a:r>
              <a:rPr lang="en">
                <a:latin typeface="Roboto"/>
                <a:ea typeface="Roboto"/>
                <a:cs typeface="Roboto"/>
                <a:sym typeface="Roboto"/>
              </a:rPr>
              <a:t> within </a:t>
            </a:r>
            <a:r>
              <a:rPr b="1" lang="en">
                <a:latin typeface="Roboto"/>
                <a:ea typeface="Roboto"/>
                <a:cs typeface="Roboto"/>
                <a:sym typeface="Roboto"/>
              </a:rPr>
              <a:t>str1</a:t>
            </a:r>
            <a:r>
              <a:rPr lang="en">
                <a:latin typeface="Roboto"/>
                <a:ea typeface="Roboto"/>
                <a:cs typeface="Roboto"/>
                <a:sym typeface="Roboto"/>
              </a:rPr>
              <a:t>, shifting the remaining characters of </a:t>
            </a:r>
            <a:r>
              <a:rPr b="1" lang="en">
                <a:latin typeface="Roboto"/>
                <a:ea typeface="Roboto"/>
                <a:cs typeface="Roboto"/>
                <a:sym typeface="Roboto"/>
              </a:rPr>
              <a:t>str1</a:t>
            </a:r>
            <a:r>
              <a:rPr lang="en">
                <a:latin typeface="Roboto"/>
                <a:ea typeface="Roboto"/>
                <a:cs typeface="Roboto"/>
                <a:sym typeface="Roboto"/>
              </a:rPr>
              <a:t> over. The second, </a:t>
            </a:r>
            <a:r>
              <a:rPr b="1" lang="en">
                <a:latin typeface="Roboto"/>
                <a:ea typeface="Roboto"/>
                <a:cs typeface="Roboto"/>
                <a:sym typeface="Roboto"/>
              </a:rPr>
              <a:t>str1.replace(start, length, str2)</a:t>
            </a:r>
            <a:r>
              <a:rPr lang="en">
                <a:latin typeface="Roboto"/>
                <a:ea typeface="Roboto"/>
                <a:cs typeface="Roboto"/>
                <a:sym typeface="Roboto"/>
              </a:rPr>
              <a:t>, removes from </a:t>
            </a:r>
            <a:r>
              <a:rPr b="1" lang="en">
                <a:latin typeface="Roboto"/>
                <a:ea typeface="Roboto"/>
                <a:cs typeface="Roboto"/>
                <a:sym typeface="Roboto"/>
              </a:rPr>
              <a:t>str1</a:t>
            </a:r>
            <a:r>
              <a:rPr lang="en">
                <a:latin typeface="Roboto"/>
                <a:ea typeface="Roboto"/>
                <a:cs typeface="Roboto"/>
                <a:sym typeface="Roboto"/>
              </a:rPr>
              <a:t> a total of length characters starting at the position </a:t>
            </a:r>
            <a:r>
              <a:rPr b="1" lang="en">
                <a:latin typeface="Roboto"/>
                <a:ea typeface="Roboto"/>
                <a:cs typeface="Roboto"/>
                <a:sym typeface="Roboto"/>
              </a:rPr>
              <a:t>start</a:t>
            </a:r>
            <a:r>
              <a:rPr lang="en">
                <a:latin typeface="Roboto"/>
                <a:ea typeface="Roboto"/>
                <a:cs typeface="Roboto"/>
                <a:sym typeface="Roboto"/>
              </a:rPr>
              <a:t>, replacing them with a copy of </a:t>
            </a:r>
            <a:r>
              <a:rPr b="1" lang="en">
                <a:latin typeface="Roboto"/>
                <a:ea typeface="Roboto"/>
                <a:cs typeface="Roboto"/>
                <a:sym typeface="Roboto"/>
              </a:rPr>
              <a:t>str2</a:t>
            </a:r>
            <a:r>
              <a:rPr lang="en">
                <a:latin typeface="Roboto"/>
                <a:ea typeface="Roboto"/>
                <a:cs typeface="Roboto"/>
                <a:sym typeface="Roboto"/>
              </a:rPr>
              <a:t>.</a:t>
            </a:r>
            <a:endParaRPr>
              <a:latin typeface="Roboto"/>
              <a:ea typeface="Roboto"/>
              <a:cs typeface="Roboto"/>
              <a:sym typeface="Roboto"/>
            </a:endParaRPr>
          </a:p>
        </p:txBody>
      </p:sp>
      <p:sp>
        <p:nvSpPr>
          <p:cNvPr id="256" name="Google Shape;256;p34"/>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Basic Operations :</a:t>
            </a:r>
            <a:endParaRPr>
              <a:solidFill>
                <a:srgbClr val="FF00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67" name="Google Shape;267;p3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68" name="Google Shape;268;p3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269" name="Google Shape;269;p36"/>
          <p:cNvSpPr txBox="1"/>
          <p:nvPr/>
        </p:nvSpPr>
        <p:spPr>
          <a:xfrm>
            <a:off x="57150" y="1382600"/>
            <a:ext cx="7043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An array is an aggregate data type that lets us access many variables of the same type through a single identifier.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 </a:t>
            </a:r>
            <a:r>
              <a:rPr b="1" lang="en">
                <a:latin typeface="Roboto"/>
                <a:ea typeface="Roboto"/>
                <a:cs typeface="Roboto"/>
                <a:sym typeface="Roboto"/>
              </a:rPr>
              <a:t>fixed array</a:t>
            </a:r>
            <a:r>
              <a:rPr lang="en">
                <a:latin typeface="Roboto"/>
                <a:ea typeface="Roboto"/>
                <a:cs typeface="Roboto"/>
                <a:sym typeface="Roboto"/>
              </a:rPr>
              <a:t> (also called a </a:t>
            </a:r>
            <a:r>
              <a:rPr b="1" lang="en">
                <a:latin typeface="Roboto"/>
                <a:ea typeface="Roboto"/>
                <a:cs typeface="Roboto"/>
                <a:sym typeface="Roboto"/>
              </a:rPr>
              <a:t>fixed length </a:t>
            </a:r>
            <a:r>
              <a:rPr lang="en">
                <a:latin typeface="Roboto"/>
                <a:ea typeface="Roboto"/>
                <a:cs typeface="Roboto"/>
                <a:sym typeface="Roboto"/>
              </a:rPr>
              <a:t>array or </a:t>
            </a:r>
            <a:r>
              <a:rPr b="1" lang="en">
                <a:latin typeface="Roboto"/>
                <a:ea typeface="Roboto"/>
                <a:cs typeface="Roboto"/>
                <a:sym typeface="Roboto"/>
              </a:rPr>
              <a:t>fixed size array</a:t>
            </a:r>
            <a:r>
              <a:rPr lang="en">
                <a:latin typeface="Roboto"/>
                <a:ea typeface="Roboto"/>
                <a:cs typeface="Roboto"/>
                <a:sym typeface="Roboto"/>
              </a:rPr>
              <a:t>) is an array where the length is known at compile time</a:t>
            </a:r>
            <a:endParaRPr>
              <a:latin typeface="Roboto"/>
              <a:ea typeface="Roboto"/>
              <a:cs typeface="Roboto"/>
              <a:sym typeface="Roboto"/>
            </a:endParaRPr>
          </a:p>
        </p:txBody>
      </p:sp>
      <p:sp>
        <p:nvSpPr>
          <p:cNvPr id="270" name="Google Shape;270;p36"/>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Fixed size arrays:</a:t>
            </a:r>
            <a:endParaRPr>
              <a:solidFill>
                <a:srgbClr val="FF00FF"/>
              </a:solidFill>
              <a:latin typeface="Roboto"/>
              <a:ea typeface="Roboto"/>
              <a:cs typeface="Roboto"/>
              <a:sym typeface="Roboto"/>
            </a:endParaRPr>
          </a:p>
        </p:txBody>
      </p:sp>
      <p:sp>
        <p:nvSpPr>
          <p:cNvPr id="271" name="Google Shape;271;p36"/>
          <p:cNvSpPr txBox="1"/>
          <p:nvPr/>
        </p:nvSpPr>
        <p:spPr>
          <a:xfrm>
            <a:off x="123350" y="23716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Syntax</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pic>
        <p:nvPicPr>
          <p:cNvPr id="272" name="Google Shape;272;p36"/>
          <p:cNvPicPr preferRelativeResize="0"/>
          <p:nvPr/>
        </p:nvPicPr>
        <p:blipFill>
          <a:blip r:embed="rId3">
            <a:alphaModFix/>
          </a:blip>
          <a:stretch>
            <a:fillRect/>
          </a:stretch>
        </p:blipFill>
        <p:spPr>
          <a:xfrm>
            <a:off x="1247525" y="2762613"/>
            <a:ext cx="6324600" cy="184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78" name="Google Shape;278;p3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79" name="Google Shape;279;p3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280" name="Google Shape;280;p37"/>
          <p:cNvSpPr txBox="1"/>
          <p:nvPr/>
        </p:nvSpPr>
        <p:spPr>
          <a:xfrm>
            <a:off x="123350" y="1330100"/>
            <a:ext cx="704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When declaring a fixed array, the length of the array (between the square brackets) must be a compile-time constant. This is because the length of a fixed array must be known at compile time.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Consider the </a:t>
            </a:r>
            <a:r>
              <a:rPr lang="en">
                <a:latin typeface="Roboto"/>
                <a:ea typeface="Roboto"/>
                <a:cs typeface="Roboto"/>
                <a:sym typeface="Roboto"/>
              </a:rPr>
              <a:t>following examples:</a:t>
            </a:r>
            <a:endParaRPr>
              <a:latin typeface="Roboto"/>
              <a:ea typeface="Roboto"/>
              <a:cs typeface="Roboto"/>
              <a:sym typeface="Roboto"/>
            </a:endParaRPr>
          </a:p>
        </p:txBody>
      </p:sp>
      <p:sp>
        <p:nvSpPr>
          <p:cNvPr id="281" name="Google Shape;281;p37"/>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Fixed size arrays:</a:t>
            </a:r>
            <a:endParaRPr>
              <a:solidFill>
                <a:srgbClr val="FF00FF"/>
              </a:solidFill>
              <a:latin typeface="Roboto"/>
              <a:ea typeface="Roboto"/>
              <a:cs typeface="Roboto"/>
              <a:sym typeface="Roboto"/>
            </a:endParaRPr>
          </a:p>
        </p:txBody>
      </p:sp>
      <p:pic>
        <p:nvPicPr>
          <p:cNvPr id="282" name="Google Shape;282;p37"/>
          <p:cNvPicPr preferRelativeResize="0"/>
          <p:nvPr/>
        </p:nvPicPr>
        <p:blipFill>
          <a:blip r:embed="rId3">
            <a:alphaModFix/>
          </a:blip>
          <a:stretch>
            <a:fillRect/>
          </a:stretch>
        </p:blipFill>
        <p:spPr>
          <a:xfrm>
            <a:off x="152400" y="2529200"/>
            <a:ext cx="8677275" cy="15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88" name="Google Shape;288;p3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89" name="Google Shape;289;p38"/>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290" name="Google Shape;290;p38"/>
          <p:cNvSpPr txBox="1"/>
          <p:nvPr/>
        </p:nvSpPr>
        <p:spPr>
          <a:xfrm>
            <a:off x="123350" y="1330100"/>
            <a:ext cx="70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When passing an array as an argument to a function, a fixed array decays into a pointer, and the pointer is passed to the function:</a:t>
            </a:r>
            <a:endParaRPr>
              <a:latin typeface="Roboto"/>
              <a:ea typeface="Roboto"/>
              <a:cs typeface="Roboto"/>
              <a:sym typeface="Roboto"/>
            </a:endParaRPr>
          </a:p>
        </p:txBody>
      </p:sp>
      <p:sp>
        <p:nvSpPr>
          <p:cNvPr id="291" name="Google Shape;291;p38"/>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Passing fixed arrays to functions</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pic>
        <p:nvPicPr>
          <p:cNvPr id="292" name="Google Shape;292;p38"/>
          <p:cNvPicPr preferRelativeResize="0"/>
          <p:nvPr/>
        </p:nvPicPr>
        <p:blipFill>
          <a:blip r:embed="rId3">
            <a:alphaModFix/>
          </a:blip>
          <a:stretch>
            <a:fillRect/>
          </a:stretch>
        </p:blipFill>
        <p:spPr>
          <a:xfrm>
            <a:off x="123350" y="2032050"/>
            <a:ext cx="7655652" cy="2446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298" name="Google Shape;298;p3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299" name="Google Shape;299;p39"/>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00" name="Google Shape;300;p39"/>
          <p:cNvSpPr txBox="1"/>
          <p:nvPr/>
        </p:nvSpPr>
        <p:spPr>
          <a:xfrm>
            <a:off x="123350" y="1330100"/>
            <a:ext cx="704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Finally, it is worth noting that arrays that are part of structs or classes do not decay when the whole struct or class is passed to a function. This yields a useful way to prevent decay if desired.</a:t>
            </a:r>
            <a:endParaRPr>
              <a:latin typeface="Roboto"/>
              <a:ea typeface="Roboto"/>
              <a:cs typeface="Roboto"/>
              <a:sym typeface="Roboto"/>
            </a:endParaRPr>
          </a:p>
        </p:txBody>
      </p:sp>
      <p:sp>
        <p:nvSpPr>
          <p:cNvPr id="301" name="Google Shape;301;p39"/>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Passing fixed arrays to functions:</a:t>
            </a:r>
            <a:endParaRPr>
              <a:solidFill>
                <a:srgbClr val="FF00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07" name="Google Shape;307;p4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08" name="Google Shape;308;p4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09" name="Google Shape;309;p40"/>
          <p:cNvSpPr txBox="1"/>
          <p:nvPr/>
        </p:nvSpPr>
        <p:spPr>
          <a:xfrm>
            <a:off x="123350" y="1330100"/>
            <a:ext cx="8510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 note on fixed size arrays:</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Because fixed arrays have memory allocated at compile time, that introduces two limitations: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Fixed arrays cannot have a length based on either user input or some other value calculated at runtime.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Fixed arrays have a fixed length that can not be changed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 many cases, these limitations are problematic. Fortunately, C++ supports a second kind of array known as a dynamic array. The length of a dynamic array can be set at runtime, and their length can be changed.</a:t>
            </a:r>
            <a:endParaRPr>
              <a:latin typeface="Roboto"/>
              <a:ea typeface="Roboto"/>
              <a:cs typeface="Roboto"/>
              <a:sym typeface="Roboto"/>
            </a:endParaRPr>
          </a:p>
        </p:txBody>
      </p:sp>
      <p:sp>
        <p:nvSpPr>
          <p:cNvPr id="310" name="Google Shape;310;p40"/>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Fixed size arrays:</a:t>
            </a:r>
            <a:endParaRPr>
              <a:solidFill>
                <a:srgbClr val="FF00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16" name="Google Shape;316;p4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17" name="Google Shape;317;p41"/>
          <p:cNvSpPr txBox="1"/>
          <p:nvPr/>
        </p:nvSpPr>
        <p:spPr>
          <a:xfrm>
            <a:off x="123350" y="1330100"/>
            <a:ext cx="8510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supports three basic types of memory allocation: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Static memory allocation</a:t>
            </a:r>
            <a:r>
              <a:rPr lang="en">
                <a:latin typeface="Roboto"/>
                <a:ea typeface="Roboto"/>
                <a:cs typeface="Roboto"/>
                <a:sym typeface="Roboto"/>
              </a:rPr>
              <a:t> happens for static and global variables. Memory for these types of variables is allocated once when your program is run and persists throughout the life of your program.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Automatic memory allocation</a:t>
            </a:r>
            <a:r>
              <a:rPr lang="en">
                <a:latin typeface="Roboto"/>
                <a:ea typeface="Roboto"/>
                <a:cs typeface="Roboto"/>
                <a:sym typeface="Roboto"/>
              </a:rPr>
              <a:t> happens for function parameters and local variables. Memory for these types of variables is allocated when the relevant block is entered, and freed when the block is exited, as many times as necessary.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Dynamic memory allocation</a:t>
            </a:r>
            <a:r>
              <a:rPr lang="en">
                <a:latin typeface="Roboto"/>
                <a:ea typeface="Roboto"/>
                <a:cs typeface="Roboto"/>
                <a:sym typeface="Roboto"/>
              </a:rPr>
              <a:t>, the program is responsible for managing the memory.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18" name="Google Shape;318;p4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19" name="Google Shape;319;p41"/>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Dynamic </a:t>
            </a:r>
            <a:r>
              <a:rPr lang="en">
                <a:solidFill>
                  <a:srgbClr val="FF00FF"/>
                </a:solidFill>
                <a:latin typeface="Roboto"/>
                <a:ea typeface="Roboto"/>
                <a:cs typeface="Roboto"/>
                <a:sym typeface="Roboto"/>
              </a:rPr>
              <a:t>arrays:</a:t>
            </a:r>
            <a:endParaRPr>
              <a:solidFill>
                <a:srgbClr val="FF00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69087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a:t>
            </a:r>
            <a:r>
              <a:rPr lang="en"/>
              <a:t> C++ ?</a:t>
            </a:r>
            <a:endParaRPr/>
          </a:p>
        </p:txBody>
      </p:sp>
      <p:sp>
        <p:nvSpPr>
          <p:cNvPr id="82" name="Google Shape;82;p15"/>
          <p:cNvSpPr txBox="1"/>
          <p:nvPr>
            <p:ph idx="1" type="body"/>
          </p:nvPr>
        </p:nvSpPr>
        <p:spPr>
          <a:xfrm>
            <a:off x="465400" y="1919075"/>
            <a:ext cx="8479800" cy="2710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C++ is a more structured and safer variant of C:</a:t>
            </a:r>
            <a:endParaRPr sz="2000">
              <a:solidFill>
                <a:srgbClr val="000000"/>
              </a:solidFill>
            </a:endParaRPr>
          </a:p>
          <a:p>
            <a:pPr indent="0" lvl="0" marL="914400" rtl="0" algn="l">
              <a:lnSpc>
                <a:spcPct val="100000"/>
              </a:lnSpc>
              <a:spcBef>
                <a:spcPts val="0"/>
              </a:spcBef>
              <a:spcAft>
                <a:spcPts val="0"/>
              </a:spcAft>
              <a:buNone/>
            </a:pPr>
            <a:r>
              <a:rPr lang="en" sz="2000">
                <a:solidFill>
                  <a:srgbClr val="000000"/>
                </a:solidFill>
              </a:rPr>
              <a:t>There are very few reasons not to switch to C++.</a:t>
            </a:r>
            <a:endParaRPr sz="2000">
              <a:solidFill>
                <a:srgbClr val="000000"/>
              </a:solidFill>
            </a:endParaRPr>
          </a:p>
          <a:p>
            <a:pPr indent="0" lvl="0" marL="457200" rtl="0" algn="l">
              <a:lnSpc>
                <a:spcPct val="100000"/>
              </a:lnSpc>
              <a:spcBef>
                <a:spcPts val="0"/>
              </a:spcBef>
              <a:spcAft>
                <a:spcPts val="0"/>
              </a:spcAft>
              <a:buNone/>
            </a:pPr>
            <a:r>
              <a:t/>
            </a:r>
            <a:endParaRPr sz="2000">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C++ (almost) contains C as a subset.</a:t>
            </a:r>
            <a:endParaRPr sz="2000">
              <a:solidFill>
                <a:srgbClr val="000000"/>
              </a:solidFill>
            </a:endParaRPr>
          </a:p>
          <a:p>
            <a:pPr indent="0" lvl="0" marL="914400" rtl="0" algn="l">
              <a:lnSpc>
                <a:spcPct val="100000"/>
              </a:lnSpc>
              <a:spcBef>
                <a:spcPts val="0"/>
              </a:spcBef>
              <a:spcAft>
                <a:spcPts val="0"/>
              </a:spcAft>
              <a:buNone/>
            </a:pPr>
            <a:r>
              <a:rPr lang="en" sz="2000">
                <a:solidFill>
                  <a:srgbClr val="000000"/>
                </a:solidFill>
              </a:rPr>
              <a:t>So you can use any old mechanism you know from C</a:t>
            </a:r>
            <a:endParaRPr sz="2000">
              <a:solidFill>
                <a:srgbClr val="000000"/>
              </a:solidFill>
            </a:endParaRPr>
          </a:p>
          <a:p>
            <a:pPr indent="0" lvl="0" marL="914400" rtl="0" algn="l">
              <a:lnSpc>
                <a:spcPct val="100000"/>
              </a:lnSpc>
              <a:spcBef>
                <a:spcPts val="0"/>
              </a:spcBef>
              <a:spcAft>
                <a:spcPts val="0"/>
              </a:spcAft>
              <a:buNone/>
            </a:pPr>
            <a:r>
              <a:rPr lang="en" sz="2000">
                <a:solidFill>
                  <a:srgbClr val="000000"/>
                </a:solidFill>
              </a:rPr>
              <a:t>However: where new and better mechanisms exist, stop using the old style C-style idioms.</a:t>
            </a:r>
            <a:endParaRPr sz="2100">
              <a:solidFill>
                <a:srgbClr val="222222"/>
              </a:solidFill>
            </a:endParaRPr>
          </a:p>
        </p:txBody>
      </p:sp>
      <p:sp>
        <p:nvSpPr>
          <p:cNvPr id="83" name="Google Shape;83;p15"/>
          <p:cNvSpPr txBox="1"/>
          <p:nvPr/>
        </p:nvSpPr>
        <p:spPr>
          <a:xfrm>
            <a:off x="1552650" y="1374050"/>
            <a:ext cx="87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222222"/>
                </a:solidFill>
                <a:latin typeface="Roboto"/>
                <a:ea typeface="Roboto"/>
                <a:cs typeface="Roboto"/>
                <a:sym typeface="Roboto"/>
              </a:rPr>
              <a:t>Stop coding C!</a:t>
            </a:r>
            <a:endParaRPr b="1" sz="700">
              <a:solidFill>
                <a:srgbClr val="22222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25" name="Google Shape;325;p4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26" name="Google Shape;326;p4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27" name="Google Shape;327;p42"/>
          <p:cNvSpPr txBox="1"/>
          <p:nvPr/>
        </p:nvSpPr>
        <p:spPr>
          <a:xfrm>
            <a:off x="123350" y="1330100"/>
            <a:ext cx="801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To allocate an array dynamically, we use the array form of new and delete (often called new[] and delete[]):</a:t>
            </a:r>
            <a:endParaRPr>
              <a:latin typeface="Roboto"/>
              <a:ea typeface="Roboto"/>
              <a:cs typeface="Roboto"/>
              <a:sym typeface="Roboto"/>
            </a:endParaRPr>
          </a:p>
        </p:txBody>
      </p:sp>
      <p:sp>
        <p:nvSpPr>
          <p:cNvPr id="328" name="Google Shape;328;p42"/>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Dynamic arrays:</a:t>
            </a:r>
            <a:endParaRPr>
              <a:solidFill>
                <a:srgbClr val="FF00FF"/>
              </a:solidFill>
              <a:latin typeface="Roboto"/>
              <a:ea typeface="Roboto"/>
              <a:cs typeface="Roboto"/>
              <a:sym typeface="Roboto"/>
            </a:endParaRPr>
          </a:p>
        </p:txBody>
      </p:sp>
      <p:pic>
        <p:nvPicPr>
          <p:cNvPr id="329" name="Google Shape;329;p42"/>
          <p:cNvPicPr preferRelativeResize="0"/>
          <p:nvPr/>
        </p:nvPicPr>
        <p:blipFill>
          <a:blip r:embed="rId3">
            <a:alphaModFix/>
          </a:blip>
          <a:stretch>
            <a:fillRect/>
          </a:stretch>
        </p:blipFill>
        <p:spPr>
          <a:xfrm>
            <a:off x="152400" y="2098100"/>
            <a:ext cx="8839199" cy="18457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35" name="Google Shape;335;p4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36" name="Google Shape;336;p4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37" name="Google Shape;337;p43"/>
          <p:cNvSpPr txBox="1"/>
          <p:nvPr/>
        </p:nvSpPr>
        <p:spPr>
          <a:xfrm>
            <a:off x="123350" y="1330100"/>
            <a:ext cx="801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Prior to C++11, there was no easy way to initialize a dynamic array to a non-zero value (initializer lists only worked for fixed arrays). This means you had to loop through the array and assign element values explicitly.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starting with C++11, it’s now possible to initialize dynamic arrays using initializer lists!</a:t>
            </a:r>
            <a:endParaRPr>
              <a:latin typeface="Roboto"/>
              <a:ea typeface="Roboto"/>
              <a:cs typeface="Roboto"/>
              <a:sym typeface="Roboto"/>
            </a:endParaRPr>
          </a:p>
        </p:txBody>
      </p:sp>
      <p:sp>
        <p:nvSpPr>
          <p:cNvPr id="338" name="Google Shape;338;p43"/>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 Initializing dynamically allocated arrays</a:t>
            </a:r>
            <a:endParaRPr>
              <a:solidFill>
                <a:srgbClr val="FF00FF"/>
              </a:solidFill>
              <a:latin typeface="Roboto"/>
              <a:ea typeface="Roboto"/>
              <a:cs typeface="Roboto"/>
              <a:sym typeface="Roboto"/>
            </a:endParaRPr>
          </a:p>
        </p:txBody>
      </p:sp>
      <p:pic>
        <p:nvPicPr>
          <p:cNvPr id="339" name="Google Shape;339;p43"/>
          <p:cNvPicPr preferRelativeResize="0"/>
          <p:nvPr/>
        </p:nvPicPr>
        <p:blipFill>
          <a:blip r:embed="rId3">
            <a:alphaModFix/>
          </a:blip>
          <a:stretch>
            <a:fillRect/>
          </a:stretch>
        </p:blipFill>
        <p:spPr>
          <a:xfrm>
            <a:off x="152400" y="2529200"/>
            <a:ext cx="8839199" cy="7389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45" name="Google Shape;345;p4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46" name="Google Shape;346;p4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style arrays</a:t>
            </a:r>
            <a:endParaRPr>
              <a:solidFill>
                <a:schemeClr val="dk1"/>
              </a:solidFill>
              <a:highlight>
                <a:schemeClr val="accent4"/>
              </a:highlight>
              <a:latin typeface="Roboto"/>
              <a:ea typeface="Roboto"/>
              <a:cs typeface="Roboto"/>
              <a:sym typeface="Roboto"/>
            </a:endParaRPr>
          </a:p>
        </p:txBody>
      </p:sp>
      <p:sp>
        <p:nvSpPr>
          <p:cNvPr id="347" name="Google Shape;347;p44"/>
          <p:cNvSpPr txBox="1"/>
          <p:nvPr/>
        </p:nvSpPr>
        <p:spPr>
          <a:xfrm>
            <a:off x="123350" y="1330100"/>
            <a:ext cx="8017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Dynamically allocating an array allows you to set the array length at the time of allocation. However, C++ does not provide a built-in way to resize an array that has already been allocated. It is possible to work around this limitation by dynamically allocating a new array, copying the elements over, and deleting the old array. However, this is error prone, especially when the element type is a class (which have special rules governing how they are created).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Consequently, we recommend avoiding doing this yourself.</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Fortunately, if you need this capability, C++ provides a resizable array as part of the standard library called std::vector. We’ll introduce std::vector shortly.</a:t>
            </a:r>
            <a:endParaRPr>
              <a:latin typeface="Roboto"/>
              <a:ea typeface="Roboto"/>
              <a:cs typeface="Roboto"/>
              <a:sym typeface="Roboto"/>
            </a:endParaRPr>
          </a:p>
        </p:txBody>
      </p:sp>
      <p:sp>
        <p:nvSpPr>
          <p:cNvPr id="348" name="Google Shape;348;p44"/>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Resizing arrays</a:t>
            </a:r>
            <a:endParaRPr>
              <a:solidFill>
                <a:srgbClr val="FF00F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std::array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59" name="Google Shape;359;p4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60" name="Google Shape;360;p4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STD::ARRAY</a:t>
            </a:r>
            <a:endParaRPr>
              <a:solidFill>
                <a:schemeClr val="dk1"/>
              </a:solidFill>
              <a:highlight>
                <a:schemeClr val="accent4"/>
              </a:highlight>
              <a:latin typeface="Roboto"/>
              <a:ea typeface="Roboto"/>
              <a:cs typeface="Roboto"/>
              <a:sym typeface="Roboto"/>
            </a:endParaRPr>
          </a:p>
        </p:txBody>
      </p:sp>
      <p:sp>
        <p:nvSpPr>
          <p:cNvPr id="361" name="Google Shape;361;p46"/>
          <p:cNvSpPr txBox="1"/>
          <p:nvPr/>
        </p:nvSpPr>
        <p:spPr>
          <a:xfrm>
            <a:off x="57150" y="1382600"/>
            <a:ext cx="7043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std::array</a:t>
            </a:r>
            <a:r>
              <a:rPr lang="en">
                <a:latin typeface="Roboto"/>
                <a:ea typeface="Roboto"/>
                <a:cs typeface="Roboto"/>
                <a:sym typeface="Roboto"/>
              </a:rPr>
              <a:t> provides fixed array functionality that won’t decay when passed into a function</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b="1" lang="en">
                <a:latin typeface="Roboto"/>
                <a:ea typeface="Roboto"/>
                <a:cs typeface="Roboto"/>
                <a:sym typeface="Roboto"/>
              </a:rPr>
              <a:t>std::array</a:t>
            </a:r>
            <a:r>
              <a:rPr lang="en">
                <a:latin typeface="Roboto"/>
                <a:ea typeface="Roboto"/>
                <a:cs typeface="Roboto"/>
                <a:sym typeface="Roboto"/>
              </a:rPr>
              <a:t> is defined in the &lt;array&gt; header, inside the std namespace.</a:t>
            </a:r>
            <a:endParaRPr>
              <a:latin typeface="Roboto"/>
              <a:ea typeface="Roboto"/>
              <a:cs typeface="Roboto"/>
              <a:sym typeface="Roboto"/>
            </a:endParaRPr>
          </a:p>
        </p:txBody>
      </p:sp>
      <p:sp>
        <p:nvSpPr>
          <p:cNvPr id="362" name="Google Shape;362;p46"/>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Fixed size arrays:</a:t>
            </a:r>
            <a:endParaRPr>
              <a:solidFill>
                <a:srgbClr val="FF00FF"/>
              </a:solidFill>
              <a:latin typeface="Roboto"/>
              <a:ea typeface="Roboto"/>
              <a:cs typeface="Roboto"/>
              <a:sym typeface="Roboto"/>
            </a:endParaRPr>
          </a:p>
        </p:txBody>
      </p:sp>
      <p:sp>
        <p:nvSpPr>
          <p:cNvPr id="363" name="Google Shape;363;p46"/>
          <p:cNvSpPr txBox="1"/>
          <p:nvPr/>
        </p:nvSpPr>
        <p:spPr>
          <a:xfrm>
            <a:off x="123350" y="23716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Declaration and initialization</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pic>
        <p:nvPicPr>
          <p:cNvPr id="364" name="Google Shape;364;p46"/>
          <p:cNvPicPr preferRelativeResize="0"/>
          <p:nvPr/>
        </p:nvPicPr>
        <p:blipFill>
          <a:blip r:embed="rId3">
            <a:alphaModFix/>
          </a:blip>
          <a:stretch>
            <a:fillRect/>
          </a:stretch>
        </p:blipFill>
        <p:spPr>
          <a:xfrm>
            <a:off x="251050" y="2929600"/>
            <a:ext cx="6448425" cy="847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70" name="Google Shape;370;p4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71" name="Google Shape;371;p4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STD::ARRAY</a:t>
            </a:r>
            <a:endParaRPr>
              <a:solidFill>
                <a:schemeClr val="dk1"/>
              </a:solidFill>
              <a:highlight>
                <a:schemeClr val="accent4"/>
              </a:highlight>
              <a:latin typeface="Roboto"/>
              <a:ea typeface="Roboto"/>
              <a:cs typeface="Roboto"/>
              <a:sym typeface="Roboto"/>
            </a:endParaRPr>
          </a:p>
        </p:txBody>
      </p:sp>
      <p:sp>
        <p:nvSpPr>
          <p:cNvPr id="372" name="Google Shape;372;p47"/>
          <p:cNvSpPr txBox="1"/>
          <p:nvPr/>
        </p:nvSpPr>
        <p:spPr>
          <a:xfrm>
            <a:off x="123350" y="1330100"/>
            <a:ext cx="704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Because </a:t>
            </a:r>
            <a:r>
              <a:rPr b="1" lang="en">
                <a:latin typeface="Roboto"/>
                <a:ea typeface="Roboto"/>
                <a:cs typeface="Roboto"/>
                <a:sym typeface="Roboto"/>
              </a:rPr>
              <a:t>std::array</a:t>
            </a:r>
            <a:r>
              <a:rPr lang="en">
                <a:latin typeface="Roboto"/>
                <a:ea typeface="Roboto"/>
                <a:cs typeface="Roboto"/>
                <a:sym typeface="Roboto"/>
              </a:rPr>
              <a:t> doesn’t decay to a pointer when passed to a function, the size() function will work even if you call it from within a function:</a:t>
            </a:r>
            <a:endParaRPr>
              <a:latin typeface="Roboto"/>
              <a:ea typeface="Roboto"/>
              <a:cs typeface="Roboto"/>
              <a:sym typeface="Roboto"/>
            </a:endParaRPr>
          </a:p>
        </p:txBody>
      </p:sp>
      <p:sp>
        <p:nvSpPr>
          <p:cNvPr id="373" name="Google Shape;373;p47"/>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Passing std::arrays to functions:</a:t>
            </a:r>
            <a:endParaRPr>
              <a:solidFill>
                <a:srgbClr val="FF00FF"/>
              </a:solidFill>
              <a:latin typeface="Roboto"/>
              <a:ea typeface="Roboto"/>
              <a:cs typeface="Roboto"/>
              <a:sym typeface="Roboto"/>
            </a:endParaRPr>
          </a:p>
        </p:txBody>
      </p:sp>
      <p:pic>
        <p:nvPicPr>
          <p:cNvPr id="374" name="Google Shape;374;p47"/>
          <p:cNvPicPr preferRelativeResize="0"/>
          <p:nvPr/>
        </p:nvPicPr>
        <p:blipFill>
          <a:blip r:embed="rId3">
            <a:alphaModFix/>
          </a:blip>
          <a:stretch>
            <a:fillRect/>
          </a:stretch>
        </p:blipFill>
        <p:spPr>
          <a:xfrm>
            <a:off x="152400" y="2098100"/>
            <a:ext cx="5449399" cy="2446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80" name="Google Shape;380;p4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81" name="Google Shape;381;p48"/>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STD::ARRAY</a:t>
            </a:r>
            <a:endParaRPr>
              <a:solidFill>
                <a:schemeClr val="dk1"/>
              </a:solidFill>
              <a:highlight>
                <a:schemeClr val="accent4"/>
              </a:highlight>
              <a:latin typeface="Roboto"/>
              <a:ea typeface="Roboto"/>
              <a:cs typeface="Roboto"/>
              <a:sym typeface="Roboto"/>
            </a:endParaRPr>
          </a:p>
        </p:txBody>
      </p:sp>
      <p:sp>
        <p:nvSpPr>
          <p:cNvPr id="382" name="Google Shape;382;p48"/>
          <p:cNvSpPr txBox="1"/>
          <p:nvPr/>
        </p:nvSpPr>
        <p:spPr>
          <a:xfrm>
            <a:off x="185025" y="1299150"/>
            <a:ext cx="70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Because the length is always known, range-based for-loops work with std::array:</a:t>
            </a:r>
            <a:endParaRPr>
              <a:latin typeface="Roboto"/>
              <a:ea typeface="Roboto"/>
              <a:cs typeface="Roboto"/>
              <a:sym typeface="Roboto"/>
            </a:endParaRPr>
          </a:p>
        </p:txBody>
      </p:sp>
      <p:sp>
        <p:nvSpPr>
          <p:cNvPr id="383" name="Google Shape;383;p48"/>
          <p:cNvSpPr txBox="1"/>
          <p:nvPr/>
        </p:nvSpPr>
        <p:spPr>
          <a:xfrm>
            <a:off x="123350" y="898950"/>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 Range-based for-loops:</a:t>
            </a:r>
            <a:endParaRPr>
              <a:solidFill>
                <a:srgbClr val="FF00FF"/>
              </a:solidFill>
              <a:latin typeface="Roboto"/>
              <a:ea typeface="Roboto"/>
              <a:cs typeface="Roboto"/>
              <a:sym typeface="Roboto"/>
            </a:endParaRPr>
          </a:p>
        </p:txBody>
      </p:sp>
      <p:pic>
        <p:nvPicPr>
          <p:cNvPr id="384" name="Google Shape;384;p48"/>
          <p:cNvPicPr preferRelativeResize="0"/>
          <p:nvPr/>
        </p:nvPicPr>
        <p:blipFill>
          <a:blip r:embed="rId3">
            <a:alphaModFix/>
          </a:blip>
          <a:stretch>
            <a:fillRect/>
          </a:stretch>
        </p:blipFill>
        <p:spPr>
          <a:xfrm>
            <a:off x="251075" y="1793688"/>
            <a:ext cx="5305425" cy="1838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 vectors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395" name="Google Shape;395;p5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396" name="Google Shape;396;p5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397" name="Google Shape;397;p50"/>
          <p:cNvSpPr txBox="1"/>
          <p:nvPr/>
        </p:nvSpPr>
        <p:spPr>
          <a:xfrm>
            <a:off x="191450" y="961150"/>
            <a:ext cx="84204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Vectors are used to store elements of similar data types. However, unlike arrays, the size of a vector can grow dynamically.</a:t>
            </a:r>
            <a:endParaRPr sz="1350">
              <a:highlight>
                <a:srgbClr val="F9FAFC"/>
              </a:highlight>
            </a:endParaRPr>
          </a:p>
          <a:p>
            <a:pPr indent="0" lvl="0" marL="0" rtl="0" algn="l">
              <a:spcBef>
                <a:spcPts val="0"/>
              </a:spcBef>
              <a:spcAft>
                <a:spcPts val="0"/>
              </a:spcAft>
              <a:buNone/>
            </a:pPr>
            <a:r>
              <a:rPr lang="en" sz="1350">
                <a:highlight>
                  <a:srgbClr val="F9FAFC"/>
                </a:highlight>
              </a:rPr>
              <a:t>That mean vector provides dynamic array functionality that handles its own memory management. This means you can create arrays that have their length set at run-time, without having to explicitly allocate and deallocate memory using </a:t>
            </a:r>
            <a:r>
              <a:rPr b="1" lang="en" sz="1350">
                <a:highlight>
                  <a:srgbClr val="F9FAFC"/>
                </a:highlight>
              </a:rPr>
              <a:t>new</a:t>
            </a:r>
            <a:r>
              <a:rPr lang="en" sz="1350">
                <a:highlight>
                  <a:srgbClr val="F9FAFC"/>
                </a:highlight>
              </a:rPr>
              <a:t> and </a:t>
            </a:r>
            <a:r>
              <a:rPr b="1" lang="en" sz="1350">
                <a:highlight>
                  <a:srgbClr val="F9FAFC"/>
                </a:highlight>
              </a:rPr>
              <a:t>delete</a:t>
            </a:r>
            <a:r>
              <a:rPr lang="en" sz="1350">
                <a:highlight>
                  <a:srgbClr val="F9FAFC"/>
                </a:highlight>
              </a:rPr>
              <a:t>.</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Vectors are part of the C++ Standard Template Library. To use vectors, we need to include the </a:t>
            </a:r>
            <a:r>
              <a:rPr b="1" lang="en" sz="1050">
                <a:solidFill>
                  <a:schemeClr val="accent3"/>
                </a:solidFill>
                <a:highlight>
                  <a:srgbClr val="F9FAFC"/>
                </a:highlight>
                <a:latin typeface="Courier New"/>
                <a:ea typeface="Courier New"/>
                <a:cs typeface="Courier New"/>
                <a:sym typeface="Courier New"/>
              </a:rPr>
              <a:t>vector</a:t>
            </a:r>
            <a:r>
              <a:rPr lang="en" sz="1350">
                <a:highlight>
                  <a:srgbClr val="F9FAFC"/>
                </a:highlight>
              </a:rPr>
              <a:t> header</a:t>
            </a:r>
            <a:endParaRPr sz="1350">
              <a:highlight>
                <a:srgbClr val="F9FAFC"/>
              </a:highlight>
            </a:endParaRPr>
          </a:p>
        </p:txBody>
      </p:sp>
      <p:pic>
        <p:nvPicPr>
          <p:cNvPr id="398" name="Google Shape;398;p50"/>
          <p:cNvPicPr preferRelativeResize="0"/>
          <p:nvPr/>
        </p:nvPicPr>
        <p:blipFill>
          <a:blip r:embed="rId3">
            <a:alphaModFix/>
          </a:blip>
          <a:stretch>
            <a:fillRect/>
          </a:stretch>
        </p:blipFill>
        <p:spPr>
          <a:xfrm>
            <a:off x="191450" y="2771100"/>
            <a:ext cx="7067550" cy="857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04" name="Google Shape;404;p5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05" name="Google Shape;405;p5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06" name="Google Shape;406;p51"/>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We can declare a vector in C++:</a:t>
            </a:r>
            <a:endParaRPr sz="1350">
              <a:highlight>
                <a:srgbClr val="F9FAFC"/>
              </a:highlight>
            </a:endParaRPr>
          </a:p>
        </p:txBody>
      </p:sp>
      <p:sp>
        <p:nvSpPr>
          <p:cNvPr id="407" name="Google Shape;407;p51"/>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Vector declaration:</a:t>
            </a:r>
            <a:endParaRPr>
              <a:solidFill>
                <a:srgbClr val="FF00FF"/>
              </a:solidFill>
              <a:latin typeface="Roboto"/>
              <a:ea typeface="Roboto"/>
              <a:cs typeface="Roboto"/>
              <a:sym typeface="Roboto"/>
            </a:endParaRPr>
          </a:p>
        </p:txBody>
      </p:sp>
      <p:pic>
        <p:nvPicPr>
          <p:cNvPr id="408" name="Google Shape;408;p51"/>
          <p:cNvPicPr preferRelativeResize="0"/>
          <p:nvPr/>
        </p:nvPicPr>
        <p:blipFill>
          <a:blip r:embed="rId3">
            <a:alphaModFix/>
          </a:blip>
          <a:stretch>
            <a:fillRect/>
          </a:stretch>
        </p:blipFill>
        <p:spPr>
          <a:xfrm>
            <a:off x="191450" y="1737450"/>
            <a:ext cx="5378928" cy="763675"/>
          </a:xfrm>
          <a:prstGeom prst="rect">
            <a:avLst/>
          </a:prstGeom>
          <a:noFill/>
          <a:ln>
            <a:noFill/>
          </a:ln>
        </p:spPr>
      </p:pic>
      <p:sp>
        <p:nvSpPr>
          <p:cNvPr id="409" name="Google Shape;409;p51"/>
          <p:cNvSpPr txBox="1"/>
          <p:nvPr/>
        </p:nvSpPr>
        <p:spPr>
          <a:xfrm>
            <a:off x="191450" y="2541575"/>
            <a:ext cx="842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The type parameter </a:t>
            </a:r>
            <a:r>
              <a:rPr b="1" lang="en" sz="1050">
                <a:solidFill>
                  <a:schemeClr val="accent3"/>
                </a:solidFill>
                <a:highlight>
                  <a:srgbClr val="F9FAFC"/>
                </a:highlight>
                <a:latin typeface="Courier New"/>
                <a:ea typeface="Courier New"/>
                <a:cs typeface="Courier New"/>
                <a:sym typeface="Courier New"/>
              </a:rPr>
              <a:t>&lt;int&gt;</a:t>
            </a:r>
            <a:r>
              <a:rPr lang="en" sz="1350">
                <a:highlight>
                  <a:srgbClr val="F9FAFC"/>
                </a:highlight>
              </a:rPr>
              <a:t> specifies the type of the vector.</a:t>
            </a:r>
            <a:endParaRPr sz="1350">
              <a:highlight>
                <a:srgbClr val="F9FAFC"/>
              </a:highlight>
            </a:endParaRPr>
          </a:p>
          <a:p>
            <a:pPr indent="0" lvl="0" marL="0" rtl="0" algn="l">
              <a:spcBef>
                <a:spcPts val="0"/>
              </a:spcBef>
              <a:spcAft>
                <a:spcPts val="0"/>
              </a:spcAft>
              <a:buNone/>
            </a:pPr>
            <a:r>
              <a:rPr b="1" lang="en" sz="1350">
                <a:solidFill>
                  <a:schemeClr val="accent3"/>
                </a:solidFill>
                <a:highlight>
                  <a:srgbClr val="F9FAFC"/>
                </a:highlight>
              </a:rPr>
              <a:t>n</a:t>
            </a:r>
            <a:r>
              <a:rPr b="1" lang="en" sz="1350">
                <a:solidFill>
                  <a:schemeClr val="accent3"/>
                </a:solidFill>
                <a:highlight>
                  <a:srgbClr val="F9FAFC"/>
                </a:highlight>
              </a:rPr>
              <a:t>um </a:t>
            </a:r>
            <a:r>
              <a:rPr lang="en" sz="1350">
                <a:highlight>
                  <a:srgbClr val="F9FAFC"/>
                </a:highlight>
              </a:rPr>
              <a:t>is</a:t>
            </a:r>
            <a:r>
              <a:rPr lang="en" sz="1350">
                <a:highlight>
                  <a:srgbClr val="F9FAFC"/>
                </a:highlight>
              </a:rPr>
              <a:t> the name of the vector.</a:t>
            </a:r>
            <a:endParaRPr b="1" sz="1350">
              <a:solidFill>
                <a:schemeClr val="accent3"/>
              </a:solidFill>
              <a:highlight>
                <a:srgbClr val="F9FAFC"/>
              </a:highlight>
            </a:endParaRPr>
          </a:p>
        </p:txBody>
      </p:sp>
      <p:sp>
        <p:nvSpPr>
          <p:cNvPr id="410" name="Google Shape;410;p51"/>
          <p:cNvSpPr txBox="1"/>
          <p:nvPr/>
        </p:nvSpPr>
        <p:spPr>
          <a:xfrm>
            <a:off x="191450" y="3245450"/>
            <a:ext cx="8420400" cy="73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350">
                <a:highlight>
                  <a:srgbClr val="F9FAFC"/>
                </a:highlight>
              </a:rPr>
              <a:t>we have not specified the size of the vector during the declaration. This is because the size of a vector can grow dynamically so it is not necessary to define it.</a:t>
            </a:r>
            <a:endParaRPr sz="1350">
              <a:highlight>
                <a:srgbClr val="F9FAF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 Scopes / Namespaces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16" name="Google Shape;416;p5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17" name="Google Shape;417;p5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18" name="Google Shape;418;p52"/>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First Method (</a:t>
            </a:r>
            <a:r>
              <a:rPr b="1" lang="en" sz="1350">
                <a:highlight>
                  <a:srgbClr val="F9FAFC"/>
                </a:highlight>
              </a:rPr>
              <a:t>-std=c++11</a:t>
            </a:r>
            <a:r>
              <a:rPr lang="en" sz="1350">
                <a:highlight>
                  <a:srgbClr val="F9FAFC"/>
                </a:highlight>
              </a:rPr>
              <a:t> maybe needed when compiling):</a:t>
            </a:r>
            <a:endParaRPr sz="1350">
              <a:highlight>
                <a:srgbClr val="F9FAFC"/>
              </a:highlight>
            </a:endParaRPr>
          </a:p>
        </p:txBody>
      </p:sp>
      <p:sp>
        <p:nvSpPr>
          <p:cNvPr id="419" name="Google Shape;419;p52"/>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Vector initialization:</a:t>
            </a:r>
            <a:endParaRPr>
              <a:solidFill>
                <a:srgbClr val="FF00FF"/>
              </a:solidFill>
              <a:latin typeface="Roboto"/>
              <a:ea typeface="Roboto"/>
              <a:cs typeface="Roboto"/>
              <a:sym typeface="Roboto"/>
            </a:endParaRPr>
          </a:p>
        </p:txBody>
      </p:sp>
      <p:pic>
        <p:nvPicPr>
          <p:cNvPr id="420" name="Google Shape;420;p52"/>
          <p:cNvPicPr preferRelativeResize="0"/>
          <p:nvPr/>
        </p:nvPicPr>
        <p:blipFill>
          <a:blip r:embed="rId3">
            <a:alphaModFix/>
          </a:blip>
          <a:stretch>
            <a:fillRect/>
          </a:stretch>
        </p:blipFill>
        <p:spPr>
          <a:xfrm>
            <a:off x="191450" y="1737487"/>
            <a:ext cx="5181199" cy="1082650"/>
          </a:xfrm>
          <a:prstGeom prst="rect">
            <a:avLst/>
          </a:prstGeom>
          <a:noFill/>
          <a:ln>
            <a:noFill/>
          </a:ln>
        </p:spPr>
      </p:pic>
      <p:sp>
        <p:nvSpPr>
          <p:cNvPr id="421" name="Google Shape;421;p52"/>
          <p:cNvSpPr txBox="1"/>
          <p:nvPr/>
        </p:nvSpPr>
        <p:spPr>
          <a:xfrm>
            <a:off x="191450" y="2901238"/>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Second</a:t>
            </a:r>
            <a:r>
              <a:rPr lang="en" sz="1350">
                <a:highlight>
                  <a:srgbClr val="F9FAFC"/>
                </a:highlight>
              </a:rPr>
              <a:t> Method:</a:t>
            </a:r>
            <a:endParaRPr sz="1350">
              <a:highlight>
                <a:srgbClr val="F9FAFC"/>
              </a:highlight>
            </a:endParaRPr>
          </a:p>
        </p:txBody>
      </p:sp>
      <p:pic>
        <p:nvPicPr>
          <p:cNvPr id="422" name="Google Shape;422;p52"/>
          <p:cNvPicPr preferRelativeResize="0"/>
          <p:nvPr/>
        </p:nvPicPr>
        <p:blipFill>
          <a:blip r:embed="rId4">
            <a:alphaModFix/>
          </a:blip>
          <a:stretch>
            <a:fillRect/>
          </a:stretch>
        </p:blipFill>
        <p:spPr>
          <a:xfrm>
            <a:off x="259238" y="3392875"/>
            <a:ext cx="5045626" cy="479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28" name="Google Shape;428;p5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29" name="Google Shape;429;p5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30" name="Google Shape;430;p53"/>
          <p:cNvSpPr txBox="1"/>
          <p:nvPr/>
        </p:nvSpPr>
        <p:spPr>
          <a:xfrm>
            <a:off x="191450" y="1249113"/>
            <a:ext cx="84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When we resize the vector, the existing element values will be preserved, the new elements will be initialized to the default value for the type (for example 0 for integers).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Resizing a vector is as simple as calling the </a:t>
            </a:r>
            <a:r>
              <a:rPr b="1" lang="en" sz="1350">
                <a:solidFill>
                  <a:schemeClr val="accent3"/>
                </a:solidFill>
                <a:highlight>
                  <a:srgbClr val="F9FAFC"/>
                </a:highlight>
              </a:rPr>
              <a:t>resize()</a:t>
            </a:r>
            <a:r>
              <a:rPr lang="en" sz="1350">
                <a:highlight>
                  <a:srgbClr val="F9FAFC"/>
                </a:highlight>
              </a:rPr>
              <a:t> function:</a:t>
            </a:r>
            <a:endParaRPr sz="1350">
              <a:highlight>
                <a:srgbClr val="F9FAFC"/>
              </a:highlight>
            </a:endParaRPr>
          </a:p>
        </p:txBody>
      </p:sp>
      <p:sp>
        <p:nvSpPr>
          <p:cNvPr id="431" name="Google Shape;431;p53"/>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Resizing a </a:t>
            </a:r>
            <a:r>
              <a:rPr lang="en">
                <a:solidFill>
                  <a:srgbClr val="FF00FF"/>
                </a:solidFill>
                <a:latin typeface="Roboto"/>
                <a:ea typeface="Roboto"/>
                <a:cs typeface="Roboto"/>
                <a:sym typeface="Roboto"/>
              </a:rPr>
              <a:t>Vector:</a:t>
            </a:r>
            <a:endParaRPr>
              <a:solidFill>
                <a:srgbClr val="FF00FF"/>
              </a:solidFill>
              <a:latin typeface="Roboto"/>
              <a:ea typeface="Roboto"/>
              <a:cs typeface="Roboto"/>
              <a:sym typeface="Roboto"/>
            </a:endParaRPr>
          </a:p>
        </p:txBody>
      </p:sp>
      <p:pic>
        <p:nvPicPr>
          <p:cNvPr id="432" name="Google Shape;432;p53"/>
          <p:cNvPicPr preferRelativeResize="0"/>
          <p:nvPr/>
        </p:nvPicPr>
        <p:blipFill>
          <a:blip r:embed="rId3">
            <a:alphaModFix/>
          </a:blip>
          <a:stretch>
            <a:fillRect/>
          </a:stretch>
        </p:blipFill>
        <p:spPr>
          <a:xfrm>
            <a:off x="191450" y="2351949"/>
            <a:ext cx="6662425" cy="1499275"/>
          </a:xfrm>
          <a:prstGeom prst="rect">
            <a:avLst/>
          </a:prstGeom>
          <a:noFill/>
          <a:ln>
            <a:noFill/>
          </a:ln>
        </p:spPr>
      </p:pic>
      <p:sp>
        <p:nvSpPr>
          <p:cNvPr id="433" name="Google Shape;433;p53"/>
          <p:cNvSpPr txBox="1"/>
          <p:nvPr/>
        </p:nvSpPr>
        <p:spPr>
          <a:xfrm>
            <a:off x="191450" y="40778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highlight>
                  <a:srgbClr val="F9FAFC"/>
                </a:highlight>
              </a:rPr>
              <a:t>Vectors may also be resized to a smaller size.</a:t>
            </a:r>
            <a:endParaRPr b="1" sz="1350">
              <a:highlight>
                <a:srgbClr val="F9FAFC"/>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39" name="Google Shape;439;p5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40" name="Google Shape;440;p5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41" name="Google Shape;441;p54"/>
          <p:cNvSpPr txBox="1"/>
          <p:nvPr/>
        </p:nvSpPr>
        <p:spPr>
          <a:xfrm>
            <a:off x="191450" y="1325313"/>
            <a:ext cx="842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Vectors, like strings, are a class in C++. Like we did with strings, we will ignore the object-oriented nature of vectors and simply note that they provides various methods to perform different operations on vectors.</a:t>
            </a:r>
            <a:endParaRPr sz="1350">
              <a:highlight>
                <a:srgbClr val="F9FAFC"/>
              </a:highlight>
            </a:endParaRPr>
          </a:p>
        </p:txBody>
      </p:sp>
      <p:sp>
        <p:nvSpPr>
          <p:cNvPr id="442" name="Google Shape;442;p54"/>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Basic Vector Operations:</a:t>
            </a:r>
            <a:endParaRPr>
              <a:solidFill>
                <a:srgbClr val="FF00FF"/>
              </a:solidFill>
              <a:latin typeface="Roboto"/>
              <a:ea typeface="Roboto"/>
              <a:cs typeface="Roboto"/>
              <a:sym typeface="Roboto"/>
            </a:endParaRPr>
          </a:p>
        </p:txBody>
      </p:sp>
      <p:sp>
        <p:nvSpPr>
          <p:cNvPr id="443" name="Google Shape;443;p54"/>
          <p:cNvSpPr txBox="1"/>
          <p:nvPr/>
        </p:nvSpPr>
        <p:spPr>
          <a:xfrm>
            <a:off x="331025" y="2080488"/>
            <a:ext cx="8420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We’ll take a look at some commonly used vector operations: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314325" lvl="0" marL="457200" rtl="0" algn="l">
              <a:lnSpc>
                <a:spcPct val="166666"/>
              </a:lnSpc>
              <a:spcBef>
                <a:spcPts val="0"/>
              </a:spcBef>
              <a:spcAft>
                <a:spcPts val="0"/>
              </a:spcAft>
              <a:buSzPts val="1350"/>
              <a:buChar char="●"/>
            </a:pPr>
            <a:r>
              <a:rPr lang="en" sz="1350">
                <a:highlight>
                  <a:srgbClr val="F9FAFC"/>
                </a:highlight>
              </a:rPr>
              <a:t>Add elements</a:t>
            </a:r>
            <a:endParaRPr sz="1350">
              <a:highlight>
                <a:srgbClr val="F9FAFC"/>
              </a:highlight>
            </a:endParaRPr>
          </a:p>
          <a:p>
            <a:pPr indent="-314325" lvl="0" marL="457200" rtl="0" algn="l">
              <a:lnSpc>
                <a:spcPct val="166666"/>
              </a:lnSpc>
              <a:spcBef>
                <a:spcPts val="0"/>
              </a:spcBef>
              <a:spcAft>
                <a:spcPts val="0"/>
              </a:spcAft>
              <a:buSzPts val="1350"/>
              <a:buChar char="●"/>
            </a:pPr>
            <a:r>
              <a:rPr lang="en" sz="1350">
                <a:highlight>
                  <a:srgbClr val="F9FAFC"/>
                </a:highlight>
              </a:rPr>
              <a:t>Access elements</a:t>
            </a:r>
            <a:endParaRPr sz="1350">
              <a:highlight>
                <a:srgbClr val="F9FAFC"/>
              </a:highlight>
            </a:endParaRPr>
          </a:p>
          <a:p>
            <a:pPr indent="-314325" lvl="0" marL="457200" rtl="0" algn="l">
              <a:lnSpc>
                <a:spcPct val="166666"/>
              </a:lnSpc>
              <a:spcBef>
                <a:spcPts val="0"/>
              </a:spcBef>
              <a:spcAft>
                <a:spcPts val="0"/>
              </a:spcAft>
              <a:buSzPts val="1350"/>
              <a:buChar char="●"/>
            </a:pPr>
            <a:r>
              <a:rPr lang="en" sz="1350">
                <a:highlight>
                  <a:srgbClr val="F9FAFC"/>
                </a:highlight>
              </a:rPr>
              <a:t>Change elements</a:t>
            </a:r>
            <a:endParaRPr sz="1350">
              <a:highlight>
                <a:srgbClr val="F9FAFC"/>
              </a:highlight>
            </a:endParaRPr>
          </a:p>
          <a:p>
            <a:pPr indent="-314325" lvl="0" marL="457200" rtl="0" algn="l">
              <a:lnSpc>
                <a:spcPct val="166666"/>
              </a:lnSpc>
              <a:spcBef>
                <a:spcPts val="0"/>
              </a:spcBef>
              <a:spcAft>
                <a:spcPts val="0"/>
              </a:spcAft>
              <a:buSzPts val="1350"/>
              <a:buChar char="●"/>
            </a:pPr>
            <a:r>
              <a:rPr lang="en" sz="1350">
                <a:highlight>
                  <a:srgbClr val="F9FAFC"/>
                </a:highlight>
              </a:rPr>
              <a:t>Remove element</a:t>
            </a:r>
            <a:r>
              <a:rPr lang="en" sz="1350">
                <a:highlight>
                  <a:srgbClr val="F9FAFC"/>
                </a:highlight>
              </a:rPr>
              <a:t>s</a:t>
            </a:r>
            <a:endParaRPr sz="1350">
              <a:highlight>
                <a:srgbClr val="F9FAFC"/>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49" name="Google Shape;449;p55"/>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50" name="Google Shape;450;p55"/>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51" name="Google Shape;451;p55"/>
          <p:cNvSpPr txBox="1"/>
          <p:nvPr/>
        </p:nvSpPr>
        <p:spPr>
          <a:xfrm>
            <a:off x="191450" y="1325313"/>
            <a:ext cx="842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chemeClr val="accent3"/>
                </a:solidFill>
                <a:highlight>
                  <a:srgbClr val="F9FAFC"/>
                </a:highlight>
              </a:rPr>
              <a:t>push_back()</a:t>
            </a:r>
            <a:r>
              <a:rPr lang="en" sz="1350">
                <a:highlight>
                  <a:srgbClr val="F9FAFC"/>
                </a:highlight>
              </a:rPr>
              <a:t> Method is used to add a single element into a vector, it insert the new element into the end of the vector.</a:t>
            </a:r>
            <a:endParaRPr sz="1350">
              <a:highlight>
                <a:srgbClr val="F9FAFC"/>
              </a:highlight>
            </a:endParaRPr>
          </a:p>
        </p:txBody>
      </p:sp>
      <p:sp>
        <p:nvSpPr>
          <p:cNvPr id="452" name="Google Shape;452;p55"/>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Add Elements to a Vector</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pic>
        <p:nvPicPr>
          <p:cNvPr id="453" name="Google Shape;453;p55"/>
          <p:cNvPicPr preferRelativeResize="0"/>
          <p:nvPr/>
        </p:nvPicPr>
        <p:blipFill>
          <a:blip r:embed="rId3">
            <a:alphaModFix/>
          </a:blip>
          <a:stretch>
            <a:fillRect/>
          </a:stretch>
        </p:blipFill>
        <p:spPr>
          <a:xfrm>
            <a:off x="279500" y="1925625"/>
            <a:ext cx="4154775" cy="2248801"/>
          </a:xfrm>
          <a:prstGeom prst="rect">
            <a:avLst/>
          </a:prstGeom>
          <a:noFill/>
          <a:ln>
            <a:noFill/>
          </a:ln>
        </p:spPr>
      </p:pic>
      <p:sp>
        <p:nvSpPr>
          <p:cNvPr id="454" name="Google Shape;454;p55"/>
          <p:cNvSpPr txBox="1"/>
          <p:nvPr/>
        </p:nvSpPr>
        <p:spPr>
          <a:xfrm>
            <a:off x="241250" y="4202938"/>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The new vector will be : </a:t>
            </a:r>
            <a:r>
              <a:rPr b="1" lang="en" sz="1350">
                <a:highlight>
                  <a:srgbClr val="F9FAFC"/>
                </a:highlight>
              </a:rPr>
              <a:t>1  2  3  4  5  6  7</a:t>
            </a:r>
            <a:endParaRPr b="1" sz="1350">
              <a:highlight>
                <a:srgbClr val="F9FAFC"/>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60" name="Google Shape;460;p5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61" name="Google Shape;461;p5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62" name="Google Shape;462;p56"/>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chemeClr val="accent3"/>
                </a:solidFill>
                <a:highlight>
                  <a:srgbClr val="F9FAFC"/>
                </a:highlight>
              </a:rPr>
              <a:t>at()</a:t>
            </a:r>
            <a:r>
              <a:rPr lang="en" sz="1350">
                <a:highlight>
                  <a:srgbClr val="F9FAFC"/>
                </a:highlight>
              </a:rPr>
              <a:t> Method is used to access the element for the specified index</a:t>
            </a:r>
            <a:endParaRPr sz="1350">
              <a:highlight>
                <a:srgbClr val="F9FAFC"/>
              </a:highlight>
            </a:endParaRPr>
          </a:p>
        </p:txBody>
      </p:sp>
      <p:sp>
        <p:nvSpPr>
          <p:cNvPr id="463" name="Google Shape;463;p56"/>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Access Elements of a Vector:</a:t>
            </a:r>
            <a:endParaRPr>
              <a:solidFill>
                <a:srgbClr val="FF00FF"/>
              </a:solidFill>
              <a:latin typeface="Roboto"/>
              <a:ea typeface="Roboto"/>
              <a:cs typeface="Roboto"/>
              <a:sym typeface="Roboto"/>
            </a:endParaRPr>
          </a:p>
        </p:txBody>
      </p:sp>
      <p:sp>
        <p:nvSpPr>
          <p:cNvPr id="464" name="Google Shape;464;p56"/>
          <p:cNvSpPr txBox="1"/>
          <p:nvPr/>
        </p:nvSpPr>
        <p:spPr>
          <a:xfrm>
            <a:off x="152400" y="2848013"/>
            <a:ext cx="84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Result:</a:t>
            </a:r>
            <a:endParaRPr sz="1350">
              <a:highlight>
                <a:srgbClr val="F9FAFC"/>
              </a:highlight>
            </a:endParaRPr>
          </a:p>
          <a:p>
            <a:pPr indent="0" lvl="0" marL="0" rtl="0" algn="l">
              <a:spcBef>
                <a:spcPts val="0"/>
              </a:spcBef>
              <a:spcAft>
                <a:spcPts val="0"/>
              </a:spcAft>
              <a:buNone/>
            </a:pPr>
            <a:r>
              <a:rPr b="1" lang="en" sz="1350">
                <a:highlight>
                  <a:srgbClr val="F9FAFC"/>
                </a:highlight>
              </a:rPr>
              <a:t>Element at Index 0: 1</a:t>
            </a:r>
            <a:endParaRPr b="1" sz="1350">
              <a:highlight>
                <a:srgbClr val="F9FAFC"/>
              </a:highlight>
            </a:endParaRPr>
          </a:p>
          <a:p>
            <a:pPr indent="0" lvl="0" marL="0" rtl="0" algn="l">
              <a:spcBef>
                <a:spcPts val="0"/>
              </a:spcBef>
              <a:spcAft>
                <a:spcPts val="0"/>
              </a:spcAft>
              <a:buNone/>
            </a:pPr>
            <a:r>
              <a:t/>
            </a:r>
            <a:endParaRPr b="1" sz="1350">
              <a:highlight>
                <a:srgbClr val="F9FAFC"/>
              </a:highlight>
            </a:endParaRPr>
          </a:p>
          <a:p>
            <a:pPr indent="0" lvl="0" marL="0" rtl="0" algn="l">
              <a:spcBef>
                <a:spcPts val="0"/>
              </a:spcBef>
              <a:spcAft>
                <a:spcPts val="0"/>
              </a:spcAft>
              <a:buNone/>
            </a:pPr>
            <a:r>
              <a:rPr b="1" lang="en" sz="1350">
                <a:highlight>
                  <a:srgbClr val="F9FAFC"/>
                </a:highlight>
              </a:rPr>
              <a:t>Note: Like an array, we can also use the square brackets </a:t>
            </a:r>
            <a:r>
              <a:rPr b="1" lang="en" sz="1350">
                <a:solidFill>
                  <a:schemeClr val="accent3"/>
                </a:solidFill>
                <a:highlight>
                  <a:srgbClr val="F9FAFC"/>
                </a:highlight>
              </a:rPr>
              <a:t>[]</a:t>
            </a:r>
            <a:r>
              <a:rPr b="1" lang="en" sz="1350">
                <a:highlight>
                  <a:srgbClr val="F9FAFC"/>
                </a:highlight>
              </a:rPr>
              <a:t> to access vector elements.</a:t>
            </a:r>
            <a:endParaRPr b="1" sz="1350">
              <a:highlight>
                <a:srgbClr val="F9FAFC"/>
              </a:highlight>
            </a:endParaRPr>
          </a:p>
        </p:txBody>
      </p:sp>
      <p:pic>
        <p:nvPicPr>
          <p:cNvPr id="465" name="Google Shape;465;p56"/>
          <p:cNvPicPr preferRelativeResize="0"/>
          <p:nvPr/>
        </p:nvPicPr>
        <p:blipFill>
          <a:blip r:embed="rId3">
            <a:alphaModFix/>
          </a:blip>
          <a:stretch>
            <a:fillRect/>
          </a:stretch>
        </p:blipFill>
        <p:spPr>
          <a:xfrm>
            <a:off x="152400" y="1889348"/>
            <a:ext cx="7087126" cy="905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71" name="Google Shape;471;p5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72" name="Google Shape;472;p5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73" name="Google Shape;473;p57"/>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chemeClr val="accent3"/>
                </a:solidFill>
                <a:highlight>
                  <a:srgbClr val="F9FAFC"/>
                </a:highlight>
              </a:rPr>
              <a:t>at</a:t>
            </a:r>
            <a:r>
              <a:rPr b="1" lang="en" sz="1350">
                <a:solidFill>
                  <a:schemeClr val="accent3"/>
                </a:solidFill>
                <a:highlight>
                  <a:srgbClr val="F9FAFC"/>
                </a:highlight>
              </a:rPr>
              <a:t>()</a:t>
            </a:r>
            <a:r>
              <a:rPr lang="en" sz="1350">
                <a:highlight>
                  <a:srgbClr val="F9FAFC"/>
                </a:highlight>
              </a:rPr>
              <a:t> </a:t>
            </a:r>
            <a:r>
              <a:rPr lang="en" sz="1350">
                <a:highlight>
                  <a:srgbClr val="F9FAFC"/>
                </a:highlight>
              </a:rPr>
              <a:t>Method can be used also to change the element value.</a:t>
            </a:r>
            <a:endParaRPr sz="1350">
              <a:highlight>
                <a:srgbClr val="F9FAFC"/>
              </a:highlight>
            </a:endParaRPr>
          </a:p>
        </p:txBody>
      </p:sp>
      <p:sp>
        <p:nvSpPr>
          <p:cNvPr id="474" name="Google Shape;474;p57"/>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Change Vector Element</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475" name="Google Shape;475;p57"/>
          <p:cNvSpPr txBox="1"/>
          <p:nvPr/>
        </p:nvSpPr>
        <p:spPr>
          <a:xfrm>
            <a:off x="152400" y="3229013"/>
            <a:ext cx="84204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Result:</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b="1" lang="en" sz="1350">
                <a:highlight>
                  <a:srgbClr val="F9FAFC"/>
                </a:highlight>
              </a:rPr>
              <a:t>Element at Index 0: 9</a:t>
            </a:r>
            <a:endParaRPr b="1" sz="1350">
              <a:highlight>
                <a:srgbClr val="F9FAFC"/>
              </a:highlight>
            </a:endParaRPr>
          </a:p>
          <a:p>
            <a:pPr indent="0" lvl="0" marL="0" rtl="0" algn="l">
              <a:spcBef>
                <a:spcPts val="0"/>
              </a:spcBef>
              <a:spcAft>
                <a:spcPts val="0"/>
              </a:spcAft>
              <a:buNone/>
            </a:pPr>
            <a:r>
              <a:t/>
            </a:r>
            <a:endParaRPr b="1" sz="1350">
              <a:highlight>
                <a:srgbClr val="F9FAFC"/>
              </a:highlight>
            </a:endParaRPr>
          </a:p>
          <a:p>
            <a:pPr indent="0" lvl="0" marL="0" rtl="0" algn="l">
              <a:spcBef>
                <a:spcPts val="0"/>
              </a:spcBef>
              <a:spcAft>
                <a:spcPts val="0"/>
              </a:spcAft>
              <a:buNone/>
            </a:pPr>
            <a:r>
              <a:rPr b="1" lang="en" sz="1350">
                <a:highlight>
                  <a:srgbClr val="F9FAFC"/>
                </a:highlight>
              </a:rPr>
              <a:t>Again !! you can use brackets [] to change an element value.</a:t>
            </a:r>
            <a:endParaRPr b="1" sz="1350">
              <a:highlight>
                <a:srgbClr val="F9FAFC"/>
              </a:highlight>
            </a:endParaRPr>
          </a:p>
        </p:txBody>
      </p:sp>
      <p:pic>
        <p:nvPicPr>
          <p:cNvPr id="476" name="Google Shape;476;p57"/>
          <p:cNvPicPr preferRelativeResize="0"/>
          <p:nvPr/>
        </p:nvPicPr>
        <p:blipFill>
          <a:blip r:embed="rId3">
            <a:alphaModFix/>
          </a:blip>
          <a:stretch>
            <a:fillRect/>
          </a:stretch>
        </p:blipFill>
        <p:spPr>
          <a:xfrm>
            <a:off x="152400" y="1870125"/>
            <a:ext cx="8875886" cy="1258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82" name="Google Shape;482;p5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83" name="Google Shape;483;p58"/>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84" name="Google Shape;484;p58"/>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chemeClr val="accent3"/>
                </a:solidFill>
                <a:highlight>
                  <a:srgbClr val="F9FAFC"/>
                </a:highlight>
              </a:rPr>
              <a:t>pop_back</a:t>
            </a:r>
            <a:r>
              <a:rPr b="1" lang="en" sz="1350">
                <a:solidFill>
                  <a:schemeClr val="accent3"/>
                </a:solidFill>
                <a:highlight>
                  <a:srgbClr val="F9FAFC"/>
                </a:highlight>
              </a:rPr>
              <a:t>(</a:t>
            </a:r>
            <a:r>
              <a:rPr b="1" lang="en" sz="1350">
                <a:solidFill>
                  <a:schemeClr val="accent3"/>
                </a:solidFill>
                <a:highlight>
                  <a:srgbClr val="F9FAFC"/>
                </a:highlight>
              </a:rPr>
              <a:t>)</a:t>
            </a:r>
            <a:r>
              <a:rPr lang="en" sz="1350">
                <a:highlight>
                  <a:srgbClr val="F9FAFC"/>
                </a:highlight>
              </a:rPr>
              <a:t> Method is used to delete a single element from a vector.</a:t>
            </a:r>
            <a:endParaRPr sz="1350">
              <a:highlight>
                <a:srgbClr val="F9FAFC"/>
              </a:highlight>
            </a:endParaRPr>
          </a:p>
        </p:txBody>
      </p:sp>
      <p:sp>
        <p:nvSpPr>
          <p:cNvPr id="485" name="Google Shape;485;p58"/>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Delete</a:t>
            </a:r>
            <a:r>
              <a:rPr lang="en">
                <a:solidFill>
                  <a:srgbClr val="FF00FF"/>
                </a:solidFill>
                <a:latin typeface="Roboto"/>
                <a:ea typeface="Roboto"/>
                <a:cs typeface="Roboto"/>
                <a:sym typeface="Roboto"/>
              </a:rPr>
              <a:t> Vector Element:</a:t>
            </a:r>
            <a:endParaRPr>
              <a:solidFill>
                <a:srgbClr val="FF00FF"/>
              </a:solidFill>
              <a:latin typeface="Roboto"/>
              <a:ea typeface="Roboto"/>
              <a:cs typeface="Roboto"/>
              <a:sym typeface="Roboto"/>
            </a:endParaRPr>
          </a:p>
        </p:txBody>
      </p:sp>
      <p:sp>
        <p:nvSpPr>
          <p:cNvPr id="486" name="Google Shape;486;p58"/>
          <p:cNvSpPr txBox="1"/>
          <p:nvPr/>
        </p:nvSpPr>
        <p:spPr>
          <a:xfrm>
            <a:off x="152400" y="3868738"/>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The new vector will be : </a:t>
            </a:r>
            <a:r>
              <a:rPr b="1" lang="en" sz="1350">
                <a:highlight>
                  <a:srgbClr val="F9FAFC"/>
                </a:highlight>
              </a:rPr>
              <a:t>1  2  3  4</a:t>
            </a:r>
            <a:endParaRPr b="1" sz="1350">
              <a:highlight>
                <a:srgbClr val="F9FAFC"/>
              </a:highlight>
            </a:endParaRPr>
          </a:p>
        </p:txBody>
      </p:sp>
      <p:pic>
        <p:nvPicPr>
          <p:cNvPr id="487" name="Google Shape;487;p58"/>
          <p:cNvPicPr preferRelativeResize="0"/>
          <p:nvPr/>
        </p:nvPicPr>
        <p:blipFill>
          <a:blip r:embed="rId3">
            <a:alphaModFix/>
          </a:blip>
          <a:stretch>
            <a:fillRect/>
          </a:stretch>
        </p:blipFill>
        <p:spPr>
          <a:xfrm>
            <a:off x="218050" y="1783887"/>
            <a:ext cx="5918574" cy="1866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493" name="Google Shape;493;p5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494" name="Google Shape;494;p59"/>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Vectors</a:t>
            </a:r>
            <a:endParaRPr>
              <a:solidFill>
                <a:schemeClr val="dk1"/>
              </a:solidFill>
              <a:highlight>
                <a:schemeClr val="accent4"/>
              </a:highlight>
              <a:latin typeface="Roboto"/>
              <a:ea typeface="Roboto"/>
              <a:cs typeface="Roboto"/>
              <a:sym typeface="Roboto"/>
            </a:endParaRPr>
          </a:p>
        </p:txBody>
      </p:sp>
      <p:sp>
        <p:nvSpPr>
          <p:cNvPr id="495" name="Google Shape;495;p59"/>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Other vector methods</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496" name="Google Shape;496;p59"/>
          <p:cNvSpPr txBox="1"/>
          <p:nvPr/>
        </p:nvSpPr>
        <p:spPr>
          <a:xfrm>
            <a:off x="152400" y="1482152"/>
            <a:ext cx="8420400" cy="14316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SzPts val="1350"/>
              <a:buChar char="●"/>
            </a:pPr>
            <a:r>
              <a:rPr lang="en" sz="1350">
                <a:solidFill>
                  <a:schemeClr val="accent3"/>
                </a:solidFill>
                <a:highlight>
                  <a:srgbClr val="F9FAFC"/>
                </a:highlight>
              </a:rPr>
              <a:t>size()</a:t>
            </a:r>
            <a:r>
              <a:rPr lang="en" sz="1350">
                <a:highlight>
                  <a:srgbClr val="F9FAFC"/>
                </a:highlight>
              </a:rPr>
              <a:t>	returns the number of elements present in the vector</a:t>
            </a:r>
            <a:endParaRPr sz="1350">
              <a:highlight>
                <a:srgbClr val="F9FAFC"/>
              </a:highlight>
            </a:endParaRPr>
          </a:p>
          <a:p>
            <a:pPr indent="-314325" lvl="0" marL="457200" rtl="0" algn="l">
              <a:spcBef>
                <a:spcPts val="0"/>
              </a:spcBef>
              <a:spcAft>
                <a:spcPts val="0"/>
              </a:spcAft>
              <a:buSzPts val="1350"/>
              <a:buChar char="●"/>
            </a:pPr>
            <a:r>
              <a:rPr lang="en" sz="1350">
                <a:solidFill>
                  <a:schemeClr val="accent3"/>
                </a:solidFill>
                <a:highlight>
                  <a:srgbClr val="F9FAFC"/>
                </a:highlight>
              </a:rPr>
              <a:t>clear()</a:t>
            </a:r>
            <a:r>
              <a:rPr lang="en" sz="1350">
                <a:highlight>
                  <a:srgbClr val="F9FAFC"/>
                </a:highlight>
              </a:rPr>
              <a:t> removes all the elements of the vector</a:t>
            </a:r>
            <a:endParaRPr sz="1350">
              <a:highlight>
                <a:srgbClr val="F9FAFC"/>
              </a:highlight>
            </a:endParaRPr>
          </a:p>
          <a:p>
            <a:pPr indent="-314325" lvl="0" marL="457200" rtl="0" algn="l">
              <a:spcBef>
                <a:spcPts val="0"/>
              </a:spcBef>
              <a:spcAft>
                <a:spcPts val="0"/>
              </a:spcAft>
              <a:buSzPts val="1350"/>
              <a:buChar char="●"/>
            </a:pPr>
            <a:r>
              <a:rPr lang="en" sz="1350">
                <a:solidFill>
                  <a:schemeClr val="accent3"/>
                </a:solidFill>
                <a:highlight>
                  <a:srgbClr val="F9FAFC"/>
                </a:highlight>
              </a:rPr>
              <a:t>front()</a:t>
            </a:r>
            <a:r>
              <a:rPr lang="en" sz="1350">
                <a:highlight>
                  <a:srgbClr val="F9FAFC"/>
                </a:highlight>
              </a:rPr>
              <a:t> returns the first element of the vector</a:t>
            </a:r>
            <a:endParaRPr sz="1350">
              <a:highlight>
                <a:srgbClr val="F9FAFC"/>
              </a:highlight>
            </a:endParaRPr>
          </a:p>
          <a:p>
            <a:pPr indent="-314325" lvl="0" marL="457200" rtl="0" algn="l">
              <a:spcBef>
                <a:spcPts val="0"/>
              </a:spcBef>
              <a:spcAft>
                <a:spcPts val="0"/>
              </a:spcAft>
              <a:buSzPts val="1350"/>
              <a:buChar char="●"/>
            </a:pPr>
            <a:r>
              <a:rPr lang="en" sz="1350">
                <a:solidFill>
                  <a:schemeClr val="accent3"/>
                </a:solidFill>
                <a:highlight>
                  <a:srgbClr val="F9FAFC"/>
                </a:highlight>
              </a:rPr>
              <a:t>back()</a:t>
            </a:r>
            <a:r>
              <a:rPr lang="en" sz="1350">
                <a:highlight>
                  <a:srgbClr val="F9FAFC"/>
                </a:highlight>
              </a:rPr>
              <a:t> returns the last element of the vector</a:t>
            </a:r>
            <a:endParaRPr sz="1350">
              <a:highlight>
                <a:srgbClr val="F9FAFC"/>
              </a:highlight>
            </a:endParaRPr>
          </a:p>
          <a:p>
            <a:pPr indent="-314325" lvl="0" marL="457200" rtl="0" algn="l">
              <a:spcBef>
                <a:spcPts val="0"/>
              </a:spcBef>
              <a:spcAft>
                <a:spcPts val="0"/>
              </a:spcAft>
              <a:buSzPts val="1350"/>
              <a:buChar char="●"/>
            </a:pPr>
            <a:r>
              <a:rPr lang="en" sz="1350">
                <a:solidFill>
                  <a:schemeClr val="accent3"/>
                </a:solidFill>
                <a:highlight>
                  <a:srgbClr val="F9FAFC"/>
                </a:highlight>
              </a:rPr>
              <a:t>empty()</a:t>
            </a:r>
            <a:r>
              <a:rPr lang="en" sz="1350">
                <a:highlight>
                  <a:srgbClr val="F9FAFC"/>
                </a:highlight>
              </a:rPr>
              <a:t> returns 1 (true) if the vector is empty</a:t>
            </a:r>
            <a:endParaRPr sz="1350">
              <a:highlight>
                <a:srgbClr val="F9FAFC"/>
              </a:highlight>
            </a:endParaRPr>
          </a:p>
          <a:p>
            <a:pPr indent="-314325" lvl="0" marL="457200" rtl="0" algn="l">
              <a:spcBef>
                <a:spcPts val="0"/>
              </a:spcBef>
              <a:spcAft>
                <a:spcPts val="0"/>
              </a:spcAft>
              <a:buSzPts val="1350"/>
              <a:buChar char="●"/>
            </a:pPr>
            <a:r>
              <a:rPr lang="en" sz="1350">
                <a:solidFill>
                  <a:schemeClr val="accent3"/>
                </a:solidFill>
                <a:highlight>
                  <a:srgbClr val="F9FAFC"/>
                </a:highlight>
              </a:rPr>
              <a:t>capacity()</a:t>
            </a:r>
            <a:r>
              <a:rPr lang="en" sz="1350">
                <a:highlight>
                  <a:srgbClr val="F9FAFC"/>
                </a:highlight>
              </a:rPr>
              <a:t> check the overall size of a vector</a:t>
            </a:r>
            <a:endParaRPr b="1" sz="1350">
              <a:highlight>
                <a:srgbClr val="F9FAFC"/>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 Templates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07" name="Google Shape;507;p6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08" name="Google Shape;508;p6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Templates</a:t>
            </a:r>
            <a:endParaRPr>
              <a:solidFill>
                <a:schemeClr val="dk1"/>
              </a:solidFill>
              <a:highlight>
                <a:schemeClr val="accent4"/>
              </a:highlight>
              <a:latin typeface="Roboto"/>
              <a:ea typeface="Roboto"/>
              <a:cs typeface="Roboto"/>
              <a:sym typeface="Roboto"/>
            </a:endParaRPr>
          </a:p>
        </p:txBody>
      </p:sp>
      <p:sp>
        <p:nvSpPr>
          <p:cNvPr id="509" name="Google Shape;509;p61"/>
          <p:cNvSpPr txBox="1"/>
          <p:nvPr/>
        </p:nvSpPr>
        <p:spPr>
          <a:xfrm>
            <a:off x="191450" y="1325313"/>
            <a:ext cx="8420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Let’s say you wanted to write a function to calculate the maximum of two numbers. You might do so like this:</a:t>
            </a:r>
            <a:endParaRPr sz="1350">
              <a:highlight>
                <a:srgbClr val="F9FAFC"/>
              </a:highlight>
            </a:endParaRPr>
          </a:p>
        </p:txBody>
      </p:sp>
      <p:sp>
        <p:nvSpPr>
          <p:cNvPr id="510" name="Google Shape;510;p61"/>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Function Template</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511" name="Google Shape;511;p61"/>
          <p:cNvSpPr txBox="1"/>
          <p:nvPr/>
        </p:nvSpPr>
        <p:spPr>
          <a:xfrm>
            <a:off x="191450" y="3139963"/>
            <a:ext cx="84204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While the caller can pass different values into the function, the type of the parameters is fixed, so the caller can only pass in int values. That means this function really only works well for integers (and types that can be promoted to int).</a:t>
            </a:r>
            <a:endParaRPr sz="1350">
              <a:highlight>
                <a:srgbClr val="F9FAFC"/>
              </a:highlight>
            </a:endParaRPr>
          </a:p>
          <a:p>
            <a:pPr indent="0" lvl="0" marL="0" rtl="0" algn="l">
              <a:spcBef>
                <a:spcPts val="0"/>
              </a:spcBef>
              <a:spcAft>
                <a:spcPts val="0"/>
              </a:spcAft>
              <a:buNone/>
            </a:pPr>
            <a:r>
              <a:rPr lang="en" sz="1350">
                <a:highlight>
                  <a:srgbClr val="F9FAFC"/>
                </a:highlight>
              </a:rPr>
              <a:t>So what happens later when you want to find the max of two </a:t>
            </a:r>
            <a:r>
              <a:rPr b="1" lang="en" sz="1350">
                <a:highlight>
                  <a:srgbClr val="F9FAFC"/>
                </a:highlight>
              </a:rPr>
              <a:t>double</a:t>
            </a:r>
            <a:r>
              <a:rPr lang="en" sz="1350">
                <a:highlight>
                  <a:srgbClr val="F9FAFC"/>
                </a:highlight>
              </a:rPr>
              <a:t> values? Because C++ requires us to specify the type of all function parameters, the solution is to create a new version of max() with parameters of type double:</a:t>
            </a:r>
            <a:endParaRPr sz="1350">
              <a:highlight>
                <a:srgbClr val="F9FAFC"/>
              </a:highlight>
            </a:endParaRPr>
          </a:p>
        </p:txBody>
      </p:sp>
      <p:pic>
        <p:nvPicPr>
          <p:cNvPr id="512" name="Google Shape;512;p61"/>
          <p:cNvPicPr preferRelativeResize="0"/>
          <p:nvPr/>
        </p:nvPicPr>
        <p:blipFill>
          <a:blip r:embed="rId3">
            <a:alphaModFix/>
          </a:blip>
          <a:stretch>
            <a:fillRect/>
          </a:stretch>
        </p:blipFill>
        <p:spPr>
          <a:xfrm>
            <a:off x="152400" y="1715025"/>
            <a:ext cx="8839200" cy="1386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94" name="Google Shape;94;p1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95" name="Google Shape;95;p17"/>
          <p:cNvSpPr txBox="1"/>
          <p:nvPr/>
        </p:nvSpPr>
        <p:spPr>
          <a:xfrm>
            <a:off x="2944575" y="174775"/>
            <a:ext cx="3180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Scopes</a:t>
            </a:r>
            <a:endParaRPr>
              <a:solidFill>
                <a:schemeClr val="dk1"/>
              </a:solidFill>
              <a:highlight>
                <a:schemeClr val="accent4"/>
              </a:highlight>
              <a:latin typeface="Roboto"/>
              <a:ea typeface="Roboto"/>
              <a:cs typeface="Roboto"/>
              <a:sym typeface="Roboto"/>
            </a:endParaRPr>
          </a:p>
        </p:txBody>
      </p:sp>
      <p:sp>
        <p:nvSpPr>
          <p:cNvPr id="96" name="Google Shape;96;p17"/>
          <p:cNvSpPr txBox="1"/>
          <p:nvPr/>
        </p:nvSpPr>
        <p:spPr>
          <a:xfrm>
            <a:off x="666875" y="865675"/>
            <a:ext cx="8066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A p</a:t>
            </a:r>
            <a:r>
              <a:rPr lang="en" sz="2000">
                <a:latin typeface="Roboto"/>
                <a:ea typeface="Roboto"/>
                <a:cs typeface="Roboto"/>
                <a:sym typeface="Roboto"/>
              </a:rPr>
              <a:t>ortion of the source code where a given name is valid (Variable, Function, Class, Namespace…)</a:t>
            </a:r>
            <a:endParaRPr/>
          </a:p>
        </p:txBody>
      </p:sp>
      <p:sp>
        <p:nvSpPr>
          <p:cNvPr id="97" name="Google Shape;97;p17"/>
          <p:cNvSpPr txBox="1"/>
          <p:nvPr/>
        </p:nvSpPr>
        <p:spPr>
          <a:xfrm>
            <a:off x="4572000" y="1935400"/>
            <a:ext cx="423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From the terminal :</a:t>
            </a:r>
            <a:endParaRPr sz="2000">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4572000" y="2640059"/>
            <a:ext cx="4107126" cy="1751975"/>
          </a:xfrm>
          <a:prstGeom prst="rect">
            <a:avLst/>
          </a:prstGeom>
          <a:noFill/>
          <a:ln>
            <a:noFill/>
          </a:ln>
        </p:spPr>
      </p:pic>
      <p:pic>
        <p:nvPicPr>
          <p:cNvPr id="99" name="Google Shape;99;p17"/>
          <p:cNvPicPr preferRelativeResize="0"/>
          <p:nvPr/>
        </p:nvPicPr>
        <p:blipFill>
          <a:blip r:embed="rId4">
            <a:alphaModFix/>
          </a:blip>
          <a:stretch>
            <a:fillRect/>
          </a:stretch>
        </p:blipFill>
        <p:spPr>
          <a:xfrm>
            <a:off x="299277" y="1965213"/>
            <a:ext cx="4180802" cy="24324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18" name="Google Shape;518;p6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19" name="Google Shape;519;p6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Templates</a:t>
            </a:r>
            <a:endParaRPr>
              <a:solidFill>
                <a:schemeClr val="dk1"/>
              </a:solidFill>
              <a:highlight>
                <a:schemeClr val="accent4"/>
              </a:highlight>
              <a:latin typeface="Roboto"/>
              <a:ea typeface="Roboto"/>
              <a:cs typeface="Roboto"/>
              <a:sym typeface="Roboto"/>
            </a:endParaRPr>
          </a:p>
        </p:txBody>
      </p:sp>
      <p:sp>
        <p:nvSpPr>
          <p:cNvPr id="520" name="Google Shape;520;p62"/>
          <p:cNvSpPr txBox="1"/>
          <p:nvPr/>
        </p:nvSpPr>
        <p:spPr>
          <a:xfrm>
            <a:off x="191450" y="1325313"/>
            <a:ext cx="8420400" cy="20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In C++, the template system was designed to simplify the process of creating functions that are able to work with different data types.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Unlike a normal definition (where all types must be specified), in a template we can use one or more placeholder types. A placeholder type represents some type that is not known at the time the template is written, but that will be provided later.</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Once a template is defined, the compiler can use the template to generate as many functions as needed, each using different actual types!</a:t>
            </a:r>
            <a:endParaRPr sz="1350">
              <a:highlight>
                <a:srgbClr val="F9FAFC"/>
              </a:highlight>
            </a:endParaRPr>
          </a:p>
        </p:txBody>
      </p:sp>
      <p:sp>
        <p:nvSpPr>
          <p:cNvPr id="521" name="Google Shape;521;p62"/>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Function Template:</a:t>
            </a:r>
            <a:endParaRPr>
              <a:solidFill>
                <a:srgbClr val="FF00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27" name="Google Shape;527;p6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28" name="Google Shape;528;p6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Templates</a:t>
            </a:r>
            <a:endParaRPr>
              <a:solidFill>
                <a:schemeClr val="dk1"/>
              </a:solidFill>
              <a:highlight>
                <a:schemeClr val="accent4"/>
              </a:highlight>
              <a:latin typeface="Roboto"/>
              <a:ea typeface="Roboto"/>
              <a:cs typeface="Roboto"/>
              <a:sym typeface="Roboto"/>
            </a:endParaRPr>
          </a:p>
        </p:txBody>
      </p:sp>
      <p:sp>
        <p:nvSpPr>
          <p:cNvPr id="529" name="Google Shape;529;p63"/>
          <p:cNvSpPr txBox="1"/>
          <p:nvPr/>
        </p:nvSpPr>
        <p:spPr>
          <a:xfrm>
            <a:off x="191450" y="1325313"/>
            <a:ext cx="84204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 function template starts with the keyword </a:t>
            </a:r>
            <a:r>
              <a:rPr b="1" lang="en" sz="1350">
                <a:highlight>
                  <a:srgbClr val="F9FAFC"/>
                </a:highlight>
              </a:rPr>
              <a:t>template</a:t>
            </a:r>
            <a:r>
              <a:rPr lang="en" sz="1350">
                <a:highlight>
                  <a:srgbClr val="F9FAFC"/>
                </a:highlight>
              </a:rPr>
              <a:t> followed by template parameter(s) inside </a:t>
            </a:r>
            <a:r>
              <a:rPr b="1" lang="en" sz="1350">
                <a:highlight>
                  <a:srgbClr val="F9FAFC"/>
                </a:highlight>
              </a:rPr>
              <a:t>&lt;&gt;</a:t>
            </a:r>
            <a:r>
              <a:rPr lang="en" sz="1350">
                <a:highlight>
                  <a:srgbClr val="F9FAFC"/>
                </a:highlight>
              </a:rPr>
              <a:t> which is followed by the function definition.</a:t>
            </a:r>
            <a:endParaRPr sz="1350">
              <a:highlight>
                <a:srgbClr val="F9FAFC"/>
              </a:highlight>
            </a:endParaRPr>
          </a:p>
          <a:p>
            <a:pPr indent="0" lvl="0" marL="0" rtl="0" algn="l">
              <a:spcBef>
                <a:spcPts val="0"/>
              </a:spcBef>
              <a:spcAft>
                <a:spcPts val="0"/>
              </a:spcAft>
              <a:buNone/>
            </a:pPr>
            <a:r>
              <a:t/>
            </a:r>
            <a:endParaRPr sz="1350">
              <a:highlight>
                <a:srgbClr val="F9FAFC"/>
              </a:highlight>
            </a:endParaRPr>
          </a:p>
        </p:txBody>
      </p:sp>
      <p:sp>
        <p:nvSpPr>
          <p:cNvPr id="530" name="Google Shape;530;p63"/>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Defining a </a:t>
            </a:r>
            <a:r>
              <a:rPr lang="en">
                <a:solidFill>
                  <a:srgbClr val="FF00FF"/>
                </a:solidFill>
                <a:latin typeface="Roboto"/>
                <a:ea typeface="Roboto"/>
                <a:cs typeface="Roboto"/>
                <a:sym typeface="Roboto"/>
              </a:rPr>
              <a:t>Function Template:</a:t>
            </a:r>
            <a:endParaRPr>
              <a:solidFill>
                <a:srgbClr val="FF00FF"/>
              </a:solidFill>
              <a:latin typeface="Roboto"/>
              <a:ea typeface="Roboto"/>
              <a:cs typeface="Roboto"/>
              <a:sym typeface="Roboto"/>
            </a:endParaRPr>
          </a:p>
        </p:txBody>
      </p:sp>
      <p:pic>
        <p:nvPicPr>
          <p:cNvPr id="531" name="Google Shape;531;p63"/>
          <p:cNvPicPr preferRelativeResize="0"/>
          <p:nvPr/>
        </p:nvPicPr>
        <p:blipFill>
          <a:blip r:embed="rId3">
            <a:alphaModFix/>
          </a:blip>
          <a:stretch>
            <a:fillRect/>
          </a:stretch>
        </p:blipFill>
        <p:spPr>
          <a:xfrm>
            <a:off x="191450" y="2133522"/>
            <a:ext cx="6764805" cy="142416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37" name="Google Shape;537;p6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38" name="Google Shape;538;p6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C++ Templates</a:t>
            </a:r>
            <a:endParaRPr>
              <a:solidFill>
                <a:schemeClr val="dk1"/>
              </a:solidFill>
              <a:highlight>
                <a:schemeClr val="accent4"/>
              </a:highlight>
              <a:latin typeface="Roboto"/>
              <a:ea typeface="Roboto"/>
              <a:cs typeface="Roboto"/>
              <a:sym typeface="Roboto"/>
            </a:endParaRPr>
          </a:p>
        </p:txBody>
      </p:sp>
      <p:sp>
        <p:nvSpPr>
          <p:cNvPr id="539" name="Google Shape;539;p64"/>
          <p:cNvSpPr txBox="1"/>
          <p:nvPr/>
        </p:nvSpPr>
        <p:spPr>
          <a:xfrm>
            <a:off x="191450" y="1172913"/>
            <a:ext cx="842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Once we've declared and defined a function template, we can call it in other functions or templates (such as the main() function) with the following syntax</a:t>
            </a:r>
            <a:endParaRPr sz="1350">
              <a:highlight>
                <a:srgbClr val="F9FAFC"/>
              </a:highlight>
            </a:endParaRPr>
          </a:p>
        </p:txBody>
      </p:sp>
      <p:sp>
        <p:nvSpPr>
          <p:cNvPr id="540" name="Google Shape;540;p64"/>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Calling</a:t>
            </a:r>
            <a:r>
              <a:rPr lang="en">
                <a:solidFill>
                  <a:srgbClr val="FF00FF"/>
                </a:solidFill>
                <a:latin typeface="Roboto"/>
                <a:ea typeface="Roboto"/>
                <a:cs typeface="Roboto"/>
                <a:sym typeface="Roboto"/>
              </a:rPr>
              <a:t> a Function Template:</a:t>
            </a:r>
            <a:endParaRPr>
              <a:solidFill>
                <a:srgbClr val="FF00FF"/>
              </a:solidFill>
              <a:latin typeface="Roboto"/>
              <a:ea typeface="Roboto"/>
              <a:cs typeface="Roboto"/>
              <a:sym typeface="Roboto"/>
            </a:endParaRPr>
          </a:p>
        </p:txBody>
      </p:sp>
      <p:pic>
        <p:nvPicPr>
          <p:cNvPr id="541" name="Google Shape;541;p64"/>
          <p:cNvPicPr preferRelativeResize="0"/>
          <p:nvPr/>
        </p:nvPicPr>
        <p:blipFill>
          <a:blip r:embed="rId3">
            <a:alphaModFix/>
          </a:blip>
          <a:stretch>
            <a:fillRect/>
          </a:stretch>
        </p:blipFill>
        <p:spPr>
          <a:xfrm>
            <a:off x="267650" y="1793927"/>
            <a:ext cx="4180799" cy="270331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 object oriented programming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52" name="Google Shape;552;p6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53" name="Google Shape;553;p6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554" name="Google Shape;554;p66"/>
          <p:cNvSpPr txBox="1"/>
          <p:nvPr/>
        </p:nvSpPr>
        <p:spPr>
          <a:xfrm>
            <a:off x="191450" y="1325313"/>
            <a:ext cx="8420400" cy="28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Object oriented programming is a programming model for software design that revolves around objects instead of functions.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Let’s take a look around! everywhere we look there are objects, books, tables, food and even you.</a:t>
            </a:r>
            <a:endParaRPr sz="1350">
              <a:highlight>
                <a:srgbClr val="F9FAFC"/>
              </a:highlight>
            </a:endParaRPr>
          </a:p>
          <a:p>
            <a:pPr indent="0" lvl="0" marL="0" rtl="0" algn="l">
              <a:spcBef>
                <a:spcPts val="0"/>
              </a:spcBef>
              <a:spcAft>
                <a:spcPts val="0"/>
              </a:spcAft>
              <a:buNone/>
            </a:pPr>
            <a:r>
              <a:rPr lang="en" sz="1350">
                <a:highlight>
                  <a:srgbClr val="F9FAFC"/>
                </a:highlight>
              </a:rPr>
              <a:t>Objects have two major components to them:</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1) A list of relevant properties</a:t>
            </a:r>
            <a:endParaRPr sz="1350">
              <a:highlight>
                <a:srgbClr val="F9FAFC"/>
              </a:highlight>
            </a:endParaRPr>
          </a:p>
          <a:p>
            <a:pPr indent="0" lvl="0" marL="0" rtl="0" algn="l">
              <a:spcBef>
                <a:spcPts val="0"/>
              </a:spcBef>
              <a:spcAft>
                <a:spcPts val="0"/>
              </a:spcAft>
              <a:buNone/>
            </a:pPr>
            <a:r>
              <a:rPr lang="en" sz="1350">
                <a:highlight>
                  <a:srgbClr val="F9FAFC"/>
                </a:highlight>
              </a:rPr>
              <a:t>2) Some behaviors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OOP provides us with the ability to create objects that tie together both properties and behaviors into a self-contained, reusable package.</a:t>
            </a:r>
            <a:endParaRPr sz="1350">
              <a:highlight>
                <a:srgbClr val="F9FAFC"/>
              </a:highlight>
            </a:endParaRPr>
          </a:p>
          <a:p>
            <a:pPr indent="0" lvl="0" marL="0" rtl="0" algn="l">
              <a:spcBef>
                <a:spcPts val="0"/>
              </a:spcBef>
              <a:spcAft>
                <a:spcPts val="0"/>
              </a:spcAft>
              <a:buNone/>
            </a:pPr>
            <a:r>
              <a:rPr lang="en" sz="1350">
                <a:highlight>
                  <a:srgbClr val="F9FAFC"/>
                </a:highlight>
              </a:rPr>
              <a:t>OOP allows programs to be written in a more modular fashion, which makes them easier to write and understand, and also provides a higher degree of code-reusability.</a:t>
            </a:r>
            <a:endParaRPr sz="1350">
              <a:highlight>
                <a:srgbClr val="F9FAFC"/>
              </a:highlight>
            </a:endParaRPr>
          </a:p>
        </p:txBody>
      </p:sp>
      <p:sp>
        <p:nvSpPr>
          <p:cNvPr id="555" name="Google Shape;555;p66"/>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What is object-oriented programming?</a:t>
            </a:r>
            <a:endParaRPr>
              <a:solidFill>
                <a:srgbClr val="FF00FF"/>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61" name="Google Shape;561;p6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62" name="Google Shape;562;p6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563" name="Google Shape;563;p67"/>
          <p:cNvSpPr txBox="1"/>
          <p:nvPr/>
        </p:nvSpPr>
        <p:spPr>
          <a:xfrm>
            <a:off x="191450" y="1325313"/>
            <a:ext cx="8420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Object-oriented programming brings several useful concepts, such as: inheritance, encapsulation, abstraction and polymorphism.</a:t>
            </a:r>
            <a:endParaRPr sz="1350">
              <a:highlight>
                <a:srgbClr val="F9FAFC"/>
              </a:highlight>
            </a:endParaRPr>
          </a:p>
        </p:txBody>
      </p:sp>
      <p:sp>
        <p:nvSpPr>
          <p:cNvPr id="564" name="Google Shape;564;p67"/>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Key features of OOP</a:t>
            </a:r>
            <a:endParaRPr>
              <a:solidFill>
                <a:srgbClr val="FF00FF"/>
              </a:solidFill>
              <a:latin typeface="Roboto"/>
              <a:ea typeface="Roboto"/>
              <a:cs typeface="Roboto"/>
              <a:sym typeface="Roboto"/>
            </a:endParaRPr>
          </a:p>
        </p:txBody>
      </p:sp>
      <p:pic>
        <p:nvPicPr>
          <p:cNvPr id="565" name="Google Shape;565;p67"/>
          <p:cNvPicPr preferRelativeResize="0"/>
          <p:nvPr/>
        </p:nvPicPr>
        <p:blipFill>
          <a:blip r:embed="rId3">
            <a:alphaModFix/>
          </a:blip>
          <a:stretch>
            <a:fillRect/>
          </a:stretch>
        </p:blipFill>
        <p:spPr>
          <a:xfrm>
            <a:off x="2213825" y="2024288"/>
            <a:ext cx="4716355" cy="246641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71" name="Google Shape;571;p6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72" name="Google Shape;572;p68"/>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573" name="Google Shape;573;p68"/>
          <p:cNvSpPr txBox="1"/>
          <p:nvPr/>
        </p:nvSpPr>
        <p:spPr>
          <a:xfrm>
            <a:off x="191450" y="1325313"/>
            <a:ext cx="84204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In OOP, we often want our types to not only hold data, but provide functions that work with the data as well. In C++, this is typically done via the class keyword. The class keyword defines a new defined type called a class.</a:t>
            </a:r>
            <a:endParaRPr sz="1350">
              <a:highlight>
                <a:srgbClr val="F9FAFC"/>
              </a:highlight>
            </a:endParaRPr>
          </a:p>
        </p:txBody>
      </p:sp>
      <p:sp>
        <p:nvSpPr>
          <p:cNvPr id="574" name="Google Shape;574;p68"/>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Classes</a:t>
            </a:r>
            <a:endParaRPr>
              <a:solidFill>
                <a:srgbClr val="FF00FF"/>
              </a:solidFill>
              <a:latin typeface="Roboto"/>
              <a:ea typeface="Roboto"/>
              <a:cs typeface="Roboto"/>
              <a:sym typeface="Roboto"/>
            </a:endParaRPr>
          </a:p>
        </p:txBody>
      </p:sp>
      <p:sp>
        <p:nvSpPr>
          <p:cNvPr id="575" name="Google Shape;575;p68"/>
          <p:cNvSpPr txBox="1"/>
          <p:nvPr/>
        </p:nvSpPr>
        <p:spPr>
          <a:xfrm>
            <a:off x="209550" y="2183333"/>
            <a:ext cx="36576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classes and structs are essentially the same. the following struct and class are effectively identical:</a:t>
            </a:r>
            <a:endParaRPr sz="1350">
              <a:highlight>
                <a:srgbClr val="F9FAFC"/>
              </a:highlight>
            </a:endParaRPr>
          </a:p>
        </p:txBody>
      </p:sp>
      <p:pic>
        <p:nvPicPr>
          <p:cNvPr id="576" name="Google Shape;576;p68"/>
          <p:cNvPicPr preferRelativeResize="0"/>
          <p:nvPr/>
        </p:nvPicPr>
        <p:blipFill>
          <a:blip r:embed="rId3">
            <a:alphaModFix/>
          </a:blip>
          <a:stretch>
            <a:fillRect/>
          </a:stretch>
        </p:blipFill>
        <p:spPr>
          <a:xfrm>
            <a:off x="4411424" y="2090425"/>
            <a:ext cx="3623425" cy="2467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82" name="Google Shape;582;p6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83" name="Google Shape;583;p69"/>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584" name="Google Shape;584;p69"/>
          <p:cNvSpPr txBox="1"/>
          <p:nvPr/>
        </p:nvSpPr>
        <p:spPr>
          <a:xfrm>
            <a:off x="191450" y="1325313"/>
            <a:ext cx="84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In addition to holding data, classes (and structs) can also contain functions! Functions defined inside of a class are called member functions (or sometimes methods). Member functions can be defined inside or outside of the class definition. We’ll define them inside the class for now (for simplicity), and show how to define them outside the class later.</a:t>
            </a:r>
            <a:endParaRPr sz="1350">
              <a:highlight>
                <a:srgbClr val="F9FAFC"/>
              </a:highlight>
            </a:endParaRPr>
          </a:p>
        </p:txBody>
      </p:sp>
      <p:sp>
        <p:nvSpPr>
          <p:cNvPr id="585" name="Google Shape;585;p69"/>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Member Functions</a:t>
            </a:r>
            <a:endParaRPr>
              <a:solidFill>
                <a:srgbClr val="FF00FF"/>
              </a:solidFill>
              <a:latin typeface="Roboto"/>
              <a:ea typeface="Roboto"/>
              <a:cs typeface="Roboto"/>
              <a:sym typeface="Roboto"/>
            </a:endParaRPr>
          </a:p>
        </p:txBody>
      </p:sp>
      <p:pic>
        <p:nvPicPr>
          <p:cNvPr id="586" name="Google Shape;586;p69"/>
          <p:cNvPicPr preferRelativeResize="0"/>
          <p:nvPr/>
        </p:nvPicPr>
        <p:blipFill>
          <a:blip r:embed="rId3">
            <a:alphaModFix/>
          </a:blip>
          <a:stretch>
            <a:fillRect/>
          </a:stretch>
        </p:blipFill>
        <p:spPr>
          <a:xfrm>
            <a:off x="384725" y="2321152"/>
            <a:ext cx="3700826" cy="2299746"/>
          </a:xfrm>
          <a:prstGeom prst="rect">
            <a:avLst/>
          </a:prstGeom>
          <a:noFill/>
          <a:ln>
            <a:noFill/>
          </a:ln>
        </p:spPr>
      </p:pic>
      <p:pic>
        <p:nvPicPr>
          <p:cNvPr id="587" name="Google Shape;587;p69"/>
          <p:cNvPicPr preferRelativeResize="0"/>
          <p:nvPr/>
        </p:nvPicPr>
        <p:blipFill>
          <a:blip r:embed="rId4">
            <a:alphaModFix/>
          </a:blip>
          <a:stretch>
            <a:fillRect/>
          </a:stretch>
        </p:blipFill>
        <p:spPr>
          <a:xfrm>
            <a:off x="4466550" y="2321150"/>
            <a:ext cx="3645076" cy="1460252"/>
          </a:xfrm>
          <a:prstGeom prst="rect">
            <a:avLst/>
          </a:prstGeom>
          <a:noFill/>
          <a:ln>
            <a:noFill/>
          </a:ln>
        </p:spPr>
      </p:pic>
      <p:pic>
        <p:nvPicPr>
          <p:cNvPr id="588" name="Google Shape;588;p69"/>
          <p:cNvPicPr preferRelativeResize="0"/>
          <p:nvPr/>
        </p:nvPicPr>
        <p:blipFill>
          <a:blip r:embed="rId5">
            <a:alphaModFix/>
          </a:blip>
          <a:stretch>
            <a:fillRect/>
          </a:stretch>
        </p:blipFill>
        <p:spPr>
          <a:xfrm>
            <a:off x="4466550" y="3896150"/>
            <a:ext cx="3645076" cy="724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594" name="Google Shape;594;p7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595" name="Google Shape;595;p7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596" name="Google Shape;596;p70"/>
          <p:cNvSpPr txBox="1"/>
          <p:nvPr/>
        </p:nvSpPr>
        <p:spPr>
          <a:xfrm>
            <a:off x="191450" y="1325313"/>
            <a:ext cx="84204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By default, all members of a class are private. Private members are members of a class that can only be accessed by other members of the class.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Let’s consider the following example:</a:t>
            </a:r>
            <a:endParaRPr sz="1350">
              <a:highlight>
                <a:srgbClr val="F9FAFC"/>
              </a:highlight>
            </a:endParaRPr>
          </a:p>
          <a:p>
            <a:pPr indent="0" lvl="0" marL="0" rtl="0" algn="l">
              <a:spcBef>
                <a:spcPts val="0"/>
              </a:spcBef>
              <a:spcAft>
                <a:spcPts val="0"/>
              </a:spcAft>
              <a:buNone/>
            </a:pPr>
            <a:r>
              <a:rPr lang="en" sz="1350">
                <a:highlight>
                  <a:srgbClr val="F9FAFC"/>
                </a:highlight>
              </a:rPr>
              <a:t>Because main() is not a member of </a:t>
            </a:r>
            <a:r>
              <a:rPr b="1" lang="en" sz="1350">
                <a:highlight>
                  <a:srgbClr val="F9FAFC"/>
                </a:highlight>
              </a:rPr>
              <a:t>DateClass</a:t>
            </a:r>
            <a:r>
              <a:rPr lang="en" sz="1350">
                <a:highlight>
                  <a:srgbClr val="F9FAFC"/>
                </a:highlight>
              </a:rPr>
              <a:t>, it does not have access to </a:t>
            </a:r>
            <a:r>
              <a:rPr b="1" lang="en" sz="1350">
                <a:highlight>
                  <a:srgbClr val="F9FAFC"/>
                </a:highlight>
              </a:rPr>
              <a:t>initial_year</a:t>
            </a:r>
            <a:r>
              <a:rPr lang="en" sz="1350">
                <a:highlight>
                  <a:srgbClr val="F9FAFC"/>
                </a:highlight>
              </a:rPr>
              <a:t> private member.</a:t>
            </a:r>
            <a:endParaRPr sz="1350">
              <a:highlight>
                <a:srgbClr val="F9FAFC"/>
              </a:highlight>
            </a:endParaRPr>
          </a:p>
        </p:txBody>
      </p:sp>
      <p:sp>
        <p:nvSpPr>
          <p:cNvPr id="597" name="Google Shape;597;p70"/>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Public vs private access specifiers</a:t>
            </a:r>
            <a:endParaRPr>
              <a:solidFill>
                <a:srgbClr val="FF00FF"/>
              </a:solidFill>
              <a:latin typeface="Roboto"/>
              <a:ea typeface="Roboto"/>
              <a:cs typeface="Roboto"/>
              <a:sym typeface="Roboto"/>
            </a:endParaRPr>
          </a:p>
        </p:txBody>
      </p:sp>
      <p:pic>
        <p:nvPicPr>
          <p:cNvPr id="598" name="Google Shape;598;p70"/>
          <p:cNvPicPr preferRelativeResize="0"/>
          <p:nvPr/>
        </p:nvPicPr>
        <p:blipFill>
          <a:blip r:embed="rId3">
            <a:alphaModFix/>
          </a:blip>
          <a:stretch>
            <a:fillRect/>
          </a:stretch>
        </p:blipFill>
        <p:spPr>
          <a:xfrm>
            <a:off x="4237950" y="3382025"/>
            <a:ext cx="4374922" cy="991200"/>
          </a:xfrm>
          <a:prstGeom prst="rect">
            <a:avLst/>
          </a:prstGeom>
          <a:noFill/>
          <a:ln>
            <a:noFill/>
          </a:ln>
        </p:spPr>
      </p:pic>
      <p:pic>
        <p:nvPicPr>
          <p:cNvPr id="599" name="Google Shape;599;p70"/>
          <p:cNvPicPr preferRelativeResize="0"/>
          <p:nvPr/>
        </p:nvPicPr>
        <p:blipFill>
          <a:blip r:embed="rId4">
            <a:alphaModFix/>
          </a:blip>
          <a:stretch>
            <a:fillRect/>
          </a:stretch>
        </p:blipFill>
        <p:spPr>
          <a:xfrm>
            <a:off x="219603" y="2705950"/>
            <a:ext cx="3938422" cy="1667276"/>
          </a:xfrm>
          <a:prstGeom prst="rect">
            <a:avLst/>
          </a:prstGeom>
          <a:noFill/>
          <a:ln>
            <a:noFill/>
          </a:ln>
        </p:spPr>
      </p:pic>
      <p:pic>
        <p:nvPicPr>
          <p:cNvPr id="600" name="Google Shape;600;p70"/>
          <p:cNvPicPr preferRelativeResize="0"/>
          <p:nvPr/>
        </p:nvPicPr>
        <p:blipFill>
          <a:blip r:embed="rId5">
            <a:alphaModFix/>
          </a:blip>
          <a:stretch>
            <a:fillRect/>
          </a:stretch>
        </p:blipFill>
        <p:spPr>
          <a:xfrm>
            <a:off x="4237950" y="2705950"/>
            <a:ext cx="4374925" cy="58532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06" name="Google Shape;606;p7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07" name="Google Shape;607;p7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08" name="Google Shape;608;p71"/>
          <p:cNvSpPr txBox="1"/>
          <p:nvPr/>
        </p:nvSpPr>
        <p:spPr>
          <a:xfrm>
            <a:off x="191450" y="1325313"/>
            <a:ext cx="84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Although class members are private by default, we can make them public by using the </a:t>
            </a:r>
            <a:r>
              <a:rPr b="1" lang="en" sz="1350">
                <a:highlight>
                  <a:srgbClr val="F9FAFC"/>
                </a:highlight>
              </a:rPr>
              <a:t>public</a:t>
            </a:r>
            <a:r>
              <a:rPr lang="en" sz="1350">
                <a:highlight>
                  <a:srgbClr val="F9FAFC"/>
                </a:highlight>
              </a:rPr>
              <a:t> keyword:</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Let’s consider the same example:</a:t>
            </a:r>
            <a:endParaRPr sz="1350">
              <a:highlight>
                <a:srgbClr val="F9FAFC"/>
              </a:highlight>
            </a:endParaRPr>
          </a:p>
          <a:p>
            <a:pPr indent="0" lvl="0" marL="0" rtl="0" algn="l">
              <a:spcBef>
                <a:spcPts val="0"/>
              </a:spcBef>
              <a:spcAft>
                <a:spcPts val="0"/>
              </a:spcAft>
              <a:buNone/>
            </a:pPr>
            <a:r>
              <a:rPr lang="en" sz="1350">
                <a:highlight>
                  <a:srgbClr val="F9FAFC"/>
                </a:highlight>
              </a:rPr>
              <a:t>Because variables members </a:t>
            </a:r>
            <a:r>
              <a:rPr b="1" lang="en" sz="1350">
                <a:highlight>
                  <a:srgbClr val="F9FAFC"/>
                </a:highlight>
              </a:rPr>
              <a:t>d</a:t>
            </a:r>
            <a:r>
              <a:rPr lang="en" sz="1350">
                <a:highlight>
                  <a:srgbClr val="F9FAFC"/>
                </a:highlight>
              </a:rPr>
              <a:t>, </a:t>
            </a:r>
            <a:r>
              <a:rPr b="1" lang="en" sz="1350">
                <a:highlight>
                  <a:srgbClr val="F9FAFC"/>
                </a:highlight>
              </a:rPr>
              <a:t>m</a:t>
            </a:r>
            <a:r>
              <a:rPr lang="en" sz="1350">
                <a:highlight>
                  <a:srgbClr val="F9FAFC"/>
                </a:highlight>
              </a:rPr>
              <a:t>, </a:t>
            </a:r>
            <a:r>
              <a:rPr b="1" lang="en" sz="1350">
                <a:highlight>
                  <a:srgbClr val="F9FAFC"/>
                </a:highlight>
              </a:rPr>
              <a:t>y </a:t>
            </a:r>
            <a:r>
              <a:rPr lang="en" sz="1350">
                <a:highlight>
                  <a:srgbClr val="F9FAFC"/>
                </a:highlight>
              </a:rPr>
              <a:t>are public they can be accessed directly from the </a:t>
            </a:r>
            <a:r>
              <a:rPr b="1" lang="en" sz="1350">
                <a:highlight>
                  <a:srgbClr val="F9FAFC"/>
                </a:highlight>
              </a:rPr>
              <a:t>main()</a:t>
            </a:r>
            <a:r>
              <a:rPr lang="en" sz="1350">
                <a:highlight>
                  <a:srgbClr val="F9FAFC"/>
                </a:highlight>
              </a:rPr>
              <a:t>. </a:t>
            </a:r>
            <a:endParaRPr sz="1350">
              <a:highlight>
                <a:srgbClr val="F9FAFC"/>
              </a:highlight>
            </a:endParaRPr>
          </a:p>
        </p:txBody>
      </p:sp>
      <p:sp>
        <p:nvSpPr>
          <p:cNvPr id="609" name="Google Shape;609;p71"/>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Access specifiers</a:t>
            </a:r>
            <a:endParaRPr>
              <a:solidFill>
                <a:srgbClr val="FF00FF"/>
              </a:solidFill>
              <a:latin typeface="Roboto"/>
              <a:ea typeface="Roboto"/>
              <a:cs typeface="Roboto"/>
              <a:sym typeface="Roboto"/>
            </a:endParaRPr>
          </a:p>
        </p:txBody>
      </p:sp>
      <p:pic>
        <p:nvPicPr>
          <p:cNvPr id="610" name="Google Shape;610;p71"/>
          <p:cNvPicPr preferRelativeResize="0"/>
          <p:nvPr/>
        </p:nvPicPr>
        <p:blipFill>
          <a:blip r:embed="rId3">
            <a:alphaModFix/>
          </a:blip>
          <a:stretch>
            <a:fillRect/>
          </a:stretch>
        </p:blipFill>
        <p:spPr>
          <a:xfrm>
            <a:off x="2005574" y="2432525"/>
            <a:ext cx="5132867" cy="2172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05" name="Google Shape;105;p1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06" name="Google Shape;106;p18"/>
          <p:cNvSpPr txBox="1"/>
          <p:nvPr/>
        </p:nvSpPr>
        <p:spPr>
          <a:xfrm>
            <a:off x="2944575" y="174775"/>
            <a:ext cx="3180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Scopes</a:t>
            </a:r>
            <a:endParaRPr>
              <a:solidFill>
                <a:schemeClr val="dk1"/>
              </a:solidFill>
              <a:highlight>
                <a:schemeClr val="accent4"/>
              </a:highlight>
              <a:latin typeface="Roboto"/>
              <a:ea typeface="Roboto"/>
              <a:cs typeface="Roboto"/>
              <a:sym typeface="Roboto"/>
            </a:endParaRPr>
          </a:p>
        </p:txBody>
      </p:sp>
      <p:sp>
        <p:nvSpPr>
          <p:cNvPr id="107" name="Google Shape;107;p18"/>
          <p:cNvSpPr txBox="1"/>
          <p:nvPr/>
        </p:nvSpPr>
        <p:spPr>
          <a:xfrm>
            <a:off x="666875" y="865675"/>
            <a:ext cx="8066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Variables are (statically) allocated when defined and freed at the end of a scope</a:t>
            </a:r>
            <a:endParaRPr/>
          </a:p>
        </p:txBody>
      </p:sp>
      <p:sp>
        <p:nvSpPr>
          <p:cNvPr id="108" name="Google Shape;108;p18"/>
          <p:cNvSpPr txBox="1"/>
          <p:nvPr/>
        </p:nvSpPr>
        <p:spPr>
          <a:xfrm>
            <a:off x="4392450" y="3088100"/>
            <a:ext cx="423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From the terminal :</a:t>
            </a:r>
            <a:endParaRPr sz="2000">
              <a:latin typeface="Roboto"/>
              <a:ea typeface="Roboto"/>
              <a:cs typeface="Roboto"/>
              <a:sym typeface="Roboto"/>
            </a:endParaRPr>
          </a:p>
        </p:txBody>
      </p:sp>
      <p:pic>
        <p:nvPicPr>
          <p:cNvPr id="109" name="Google Shape;109;p18"/>
          <p:cNvPicPr preferRelativeResize="0"/>
          <p:nvPr/>
        </p:nvPicPr>
        <p:blipFill>
          <a:blip r:embed="rId3">
            <a:alphaModFix/>
          </a:blip>
          <a:stretch>
            <a:fillRect/>
          </a:stretch>
        </p:blipFill>
        <p:spPr>
          <a:xfrm>
            <a:off x="761625" y="1818475"/>
            <a:ext cx="3405803" cy="2725950"/>
          </a:xfrm>
          <a:prstGeom prst="rect">
            <a:avLst/>
          </a:prstGeom>
          <a:noFill/>
          <a:ln>
            <a:noFill/>
          </a:ln>
        </p:spPr>
      </p:pic>
      <p:pic>
        <p:nvPicPr>
          <p:cNvPr id="110" name="Google Shape;110;p18"/>
          <p:cNvPicPr preferRelativeResize="0"/>
          <p:nvPr/>
        </p:nvPicPr>
        <p:blipFill>
          <a:blip r:embed="rId4">
            <a:alphaModFix/>
          </a:blip>
          <a:stretch>
            <a:fillRect/>
          </a:stretch>
        </p:blipFill>
        <p:spPr>
          <a:xfrm>
            <a:off x="4392438" y="3665800"/>
            <a:ext cx="4585627" cy="8337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16" name="Google Shape;616;p7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17" name="Google Shape;617;p7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18" name="Google Shape;618;p72"/>
          <p:cNvSpPr txBox="1"/>
          <p:nvPr/>
        </p:nvSpPr>
        <p:spPr>
          <a:xfrm>
            <a:off x="191450" y="1325350"/>
            <a:ext cx="36687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 class can (and almost always does) use multiple access specifiers to set the access levels of each of its members. There is no limit to the number of access specifiers you can use in a class.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For example this code work fine even if the </a:t>
            </a:r>
            <a:r>
              <a:rPr b="1" lang="en" sz="1350">
                <a:highlight>
                  <a:srgbClr val="F9FAFC"/>
                </a:highlight>
              </a:rPr>
              <a:t>print</a:t>
            </a:r>
            <a:r>
              <a:rPr lang="en" sz="1350">
                <a:highlight>
                  <a:srgbClr val="F9FAFC"/>
                </a:highlight>
              </a:rPr>
              <a:t> function use the private member </a:t>
            </a:r>
            <a:r>
              <a:rPr b="1" lang="en" sz="1350">
                <a:highlight>
                  <a:srgbClr val="F9FAFC"/>
                </a:highlight>
              </a:rPr>
              <a:t>initial_year </a:t>
            </a:r>
            <a:r>
              <a:rPr lang="en" sz="1350">
                <a:highlight>
                  <a:srgbClr val="F9FAFC"/>
                </a:highlight>
              </a:rPr>
              <a:t>and this is because the </a:t>
            </a:r>
            <a:r>
              <a:rPr b="1" lang="en" sz="1350">
                <a:highlight>
                  <a:srgbClr val="F9FAFC"/>
                </a:highlight>
              </a:rPr>
              <a:t>print</a:t>
            </a:r>
            <a:r>
              <a:rPr lang="en" sz="1350">
                <a:highlight>
                  <a:srgbClr val="F9FAFC"/>
                </a:highlight>
              </a:rPr>
              <a:t> function is public and it’s a </a:t>
            </a:r>
            <a:r>
              <a:rPr lang="en" sz="1350">
                <a:highlight>
                  <a:srgbClr val="F9FAFC"/>
                </a:highlight>
              </a:rPr>
              <a:t>member</a:t>
            </a:r>
            <a:r>
              <a:rPr lang="en" sz="1350">
                <a:highlight>
                  <a:srgbClr val="F9FAFC"/>
                </a:highlight>
              </a:rPr>
              <a:t> of the same class as the member </a:t>
            </a:r>
            <a:r>
              <a:rPr b="1" lang="en" sz="1350">
                <a:highlight>
                  <a:srgbClr val="F9FAFC"/>
                </a:highlight>
              </a:rPr>
              <a:t>initial_year.</a:t>
            </a:r>
            <a:endParaRPr b="1" sz="1350">
              <a:highlight>
                <a:srgbClr val="F9FAFC"/>
              </a:highlight>
            </a:endParaRPr>
          </a:p>
        </p:txBody>
      </p:sp>
      <p:sp>
        <p:nvSpPr>
          <p:cNvPr id="619" name="Google Shape;619;p72"/>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Mixing access specifiers</a:t>
            </a:r>
            <a:endParaRPr>
              <a:solidFill>
                <a:srgbClr val="FF00FF"/>
              </a:solidFill>
              <a:latin typeface="Roboto"/>
              <a:ea typeface="Roboto"/>
              <a:cs typeface="Roboto"/>
              <a:sym typeface="Roboto"/>
            </a:endParaRPr>
          </a:p>
        </p:txBody>
      </p:sp>
      <p:pic>
        <p:nvPicPr>
          <p:cNvPr id="620" name="Google Shape;620;p72"/>
          <p:cNvPicPr preferRelativeResize="0"/>
          <p:nvPr/>
        </p:nvPicPr>
        <p:blipFill>
          <a:blip r:embed="rId3">
            <a:alphaModFix/>
          </a:blip>
          <a:stretch>
            <a:fillRect/>
          </a:stretch>
        </p:blipFill>
        <p:spPr>
          <a:xfrm>
            <a:off x="4332600" y="751575"/>
            <a:ext cx="4612123" cy="38396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26" name="Google Shape;626;p7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27" name="Google Shape;627;p7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28" name="Google Shape;628;p73"/>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Encapsulation:</a:t>
            </a:r>
            <a:endParaRPr>
              <a:solidFill>
                <a:srgbClr val="FF00FF"/>
              </a:solidFill>
              <a:latin typeface="Roboto"/>
              <a:ea typeface="Roboto"/>
              <a:cs typeface="Roboto"/>
              <a:sym typeface="Roboto"/>
            </a:endParaRPr>
          </a:p>
        </p:txBody>
      </p:sp>
      <p:sp>
        <p:nvSpPr>
          <p:cNvPr id="629" name="Google Shape;629;p73"/>
          <p:cNvSpPr txBox="1"/>
          <p:nvPr/>
        </p:nvSpPr>
        <p:spPr>
          <a:xfrm>
            <a:off x="191450" y="1325350"/>
            <a:ext cx="866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highlight>
                  <a:srgbClr val="F9FAFC"/>
                </a:highlight>
              </a:rPr>
              <a:t>Encapsulation</a:t>
            </a:r>
            <a:r>
              <a:rPr lang="en" sz="1350">
                <a:highlight>
                  <a:srgbClr val="F9FAFC"/>
                </a:highlight>
              </a:rPr>
              <a:t> (also called information hiding) is the process of keeping the details about how an object is implemented hidden away from users of the object.</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We can implement encapsulation using the </a:t>
            </a:r>
            <a:r>
              <a:rPr b="1" lang="en" sz="1350">
                <a:highlight>
                  <a:srgbClr val="F9FAFC"/>
                </a:highlight>
              </a:rPr>
              <a:t>access specifiers</a:t>
            </a:r>
            <a:r>
              <a:rPr lang="en" sz="1350">
                <a:highlight>
                  <a:srgbClr val="F9FAFC"/>
                </a:highlight>
              </a:rPr>
              <a:t>.</a:t>
            </a:r>
            <a:endParaRPr sz="1350">
              <a:highlight>
                <a:srgbClr val="F9FAFC"/>
              </a:highlight>
            </a:endParaRPr>
          </a:p>
        </p:txBody>
      </p:sp>
      <p:pic>
        <p:nvPicPr>
          <p:cNvPr id="630" name="Google Shape;630;p73"/>
          <p:cNvPicPr preferRelativeResize="0"/>
          <p:nvPr/>
        </p:nvPicPr>
        <p:blipFill>
          <a:blip r:embed="rId3">
            <a:alphaModFix/>
          </a:blip>
          <a:stretch>
            <a:fillRect/>
          </a:stretch>
        </p:blipFill>
        <p:spPr>
          <a:xfrm>
            <a:off x="1054363" y="2360925"/>
            <a:ext cx="7035279" cy="2050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36" name="Google Shape;636;p7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37" name="Google Shape;637;p7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38" name="Google Shape;638;p74"/>
          <p:cNvSpPr txBox="1"/>
          <p:nvPr/>
        </p:nvSpPr>
        <p:spPr>
          <a:xfrm>
            <a:off x="191450" y="789903"/>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639" name="Google Shape;639;p74"/>
          <p:cNvSpPr txBox="1"/>
          <p:nvPr/>
        </p:nvSpPr>
        <p:spPr>
          <a:xfrm>
            <a:off x="191450" y="1251131"/>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previous lessons, some types of data (e.g. const and reference variables) must be initialized on the line in which they are declared.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Now c</a:t>
            </a:r>
            <a:r>
              <a:rPr lang="en">
                <a:latin typeface="Roboto"/>
                <a:ea typeface="Roboto"/>
                <a:cs typeface="Roboto"/>
                <a:sym typeface="Roboto"/>
              </a:rPr>
              <a:t>onsider</a:t>
            </a:r>
            <a:r>
              <a:rPr lang="en">
                <a:latin typeface="Roboto"/>
                <a:ea typeface="Roboto"/>
                <a:cs typeface="Roboto"/>
                <a:sym typeface="Roboto"/>
              </a:rPr>
              <a:t> the following class:</a:t>
            </a:r>
            <a:endParaRPr>
              <a:latin typeface="Roboto"/>
              <a:ea typeface="Roboto"/>
              <a:cs typeface="Roboto"/>
              <a:sym typeface="Roboto"/>
            </a:endParaRPr>
          </a:p>
        </p:txBody>
      </p:sp>
      <p:grpSp>
        <p:nvGrpSpPr>
          <p:cNvPr id="640" name="Google Shape;640;p74"/>
          <p:cNvGrpSpPr/>
          <p:nvPr/>
        </p:nvGrpSpPr>
        <p:grpSpPr>
          <a:xfrm>
            <a:off x="191450" y="2143458"/>
            <a:ext cx="6011760" cy="1420739"/>
            <a:chOff x="366597" y="1751314"/>
            <a:chExt cx="6011760" cy="1420739"/>
          </a:xfrm>
        </p:grpSpPr>
        <p:grpSp>
          <p:nvGrpSpPr>
            <p:cNvPr id="641" name="Google Shape;641;p74"/>
            <p:cNvGrpSpPr/>
            <p:nvPr/>
          </p:nvGrpSpPr>
          <p:grpSpPr>
            <a:xfrm>
              <a:off x="366597" y="1751314"/>
              <a:ext cx="6011760" cy="1420739"/>
              <a:chOff x="316550" y="1764000"/>
              <a:chExt cx="7214400" cy="2491650"/>
            </a:xfrm>
          </p:grpSpPr>
          <p:sp>
            <p:nvSpPr>
              <p:cNvPr id="642" name="Google Shape;642;p74"/>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643" name="Google Shape;643;p74"/>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74"/>
            <p:cNvSpPr txBox="1"/>
            <p:nvPr/>
          </p:nvSpPr>
          <p:spPr>
            <a:xfrm>
              <a:off x="563500" y="1802100"/>
              <a:ext cx="5527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AA22FF"/>
                  </a:solidFill>
                </a:rPr>
                <a:t>class</a:t>
              </a:r>
              <a:r>
                <a:rPr lang="en" sz="1100"/>
                <a:t> </a:t>
              </a:r>
              <a:r>
                <a:rPr lang="en" sz="1100">
                  <a:solidFill>
                    <a:srgbClr val="0000FF"/>
                  </a:solidFill>
                </a:rPr>
                <a:t>Something</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lang="en" sz="1100">
                  <a:solidFill>
                    <a:srgbClr val="A0A000"/>
                  </a:solidFill>
                </a:rPr>
                <a:t>private:</a:t>
              </a:r>
              <a:endParaRPr sz="1100"/>
            </a:p>
            <a:p>
              <a:pPr indent="0" lvl="0" marL="0" rtl="0" algn="l">
                <a:spcBef>
                  <a:spcPts val="0"/>
                </a:spcBef>
                <a:spcAft>
                  <a:spcPts val="0"/>
                </a:spcAft>
                <a:buNone/>
              </a:pPr>
              <a:r>
                <a:rPr lang="en" sz="1100"/>
                <a:t>    </a:t>
              </a:r>
              <a:r>
                <a:rPr b="1" lang="en" sz="1100">
                  <a:solidFill>
                    <a:srgbClr val="AA22FF"/>
                  </a:solidFill>
                </a:rPr>
                <a:t>const</a:t>
              </a:r>
              <a:r>
                <a:rPr lang="en" sz="1100"/>
                <a:t> </a:t>
              </a:r>
              <a:r>
                <a:rPr b="1" lang="en" sz="1100">
                  <a:solidFill>
                    <a:srgbClr val="00BB00"/>
                  </a:solidFill>
                </a:rPr>
                <a:t>int</a:t>
              </a:r>
              <a:r>
                <a:rPr lang="en" sz="1100"/>
                <a:t> m_value;</a:t>
              </a:r>
              <a:endParaRPr sz="1100"/>
            </a:p>
            <a:p>
              <a:pPr indent="0" lvl="0" marL="0" rtl="0" algn="l">
                <a:spcBef>
                  <a:spcPts val="0"/>
                </a:spcBef>
                <a:spcAft>
                  <a:spcPts val="0"/>
                </a:spcAft>
                <a:buNone/>
              </a:pPr>
              <a:r>
                <a:rPr lang="en" sz="1100">
                  <a:solidFill>
                    <a:srgbClr val="A0A000"/>
                  </a:solidFill>
                </a:rPr>
                <a:t>public:</a:t>
              </a:r>
              <a:endParaRPr sz="1100"/>
            </a:p>
            <a:p>
              <a:pPr indent="0" lvl="0" marL="0" rtl="0" algn="l">
                <a:spcBef>
                  <a:spcPts val="0"/>
                </a:spcBef>
                <a:spcAft>
                  <a:spcPts val="0"/>
                </a:spcAft>
                <a:buNone/>
              </a:pPr>
              <a:r>
                <a:rPr lang="en" sz="1100"/>
                <a:t>    Something(</a:t>
              </a:r>
              <a:r>
                <a:rPr b="1" lang="en" sz="1100">
                  <a:solidFill>
                    <a:srgbClr val="00BB00"/>
                  </a:solidFill>
                </a:rPr>
                <a:t>int</a:t>
              </a:r>
              <a:r>
                <a:rPr lang="en" sz="1100"/>
                <a:t> x);</a:t>
              </a:r>
              <a:endParaRPr sz="1100"/>
            </a:p>
            <a:p>
              <a:pPr indent="0" lvl="0" marL="0" rtl="0" algn="l">
                <a:lnSpc>
                  <a:spcPct val="125000"/>
                </a:lnSpc>
                <a:spcBef>
                  <a:spcPts val="0"/>
                </a:spcBef>
                <a:spcAft>
                  <a:spcPts val="0"/>
                </a:spcAft>
                <a:buNone/>
              </a:pPr>
              <a:r>
                <a:rPr lang="en" sz="1100"/>
                <a:t>};</a:t>
              </a:r>
              <a:endParaRPr>
                <a:latin typeface="Roboto"/>
                <a:ea typeface="Roboto"/>
                <a:cs typeface="Roboto"/>
                <a:sym typeface="Roboto"/>
              </a:endParaRPr>
            </a:p>
          </p:txBody>
        </p:sp>
      </p:grpSp>
      <p:sp>
        <p:nvSpPr>
          <p:cNvPr id="645" name="Google Shape;645;p74"/>
          <p:cNvSpPr txBox="1"/>
          <p:nvPr/>
        </p:nvSpPr>
        <p:spPr>
          <a:xfrm>
            <a:off x="191450" y="3625225"/>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How would you write its </a:t>
            </a:r>
            <a:r>
              <a:rPr b="1" lang="en">
                <a:latin typeface="Roboto"/>
                <a:ea typeface="Roboto"/>
                <a:cs typeface="Roboto"/>
                <a:sym typeface="Roboto"/>
              </a:rPr>
              <a:t>Constructor</a:t>
            </a:r>
            <a:r>
              <a:rPr lang="en">
                <a:latin typeface="Roboto"/>
                <a:ea typeface="Roboto"/>
                <a:cs typeface="Roboto"/>
                <a:sym typeface="Roboto"/>
              </a:rPr>
              <a:t> to initialize the constant </a:t>
            </a:r>
            <a:r>
              <a:rPr lang="en">
                <a:latin typeface="Roboto"/>
                <a:ea typeface="Roboto"/>
                <a:cs typeface="Roboto"/>
                <a:sym typeface="Roboto"/>
              </a:rPr>
              <a:t>member</a:t>
            </a:r>
            <a:r>
              <a:rPr lang="en">
                <a:latin typeface="Roboto"/>
                <a:ea typeface="Roboto"/>
                <a:cs typeface="Roboto"/>
                <a:sym typeface="Roboto"/>
              </a:rPr>
              <a:t> </a:t>
            </a:r>
            <a:r>
              <a:rPr b="1" lang="en">
                <a:latin typeface="Roboto"/>
                <a:ea typeface="Roboto"/>
                <a:cs typeface="Roboto"/>
                <a:sym typeface="Roboto"/>
              </a:rPr>
              <a:t>m_value </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5"/>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51" name="Google Shape;651;p75"/>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52" name="Google Shape;652;p75"/>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53" name="Google Shape;653;p75"/>
          <p:cNvSpPr txBox="1"/>
          <p:nvPr/>
        </p:nvSpPr>
        <p:spPr>
          <a:xfrm>
            <a:off x="191450" y="812967"/>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a:t>
            </a:r>
            <a:endParaRPr>
              <a:solidFill>
                <a:srgbClr val="FF00FF"/>
              </a:solidFill>
              <a:latin typeface="Roboto"/>
              <a:ea typeface="Roboto"/>
              <a:cs typeface="Roboto"/>
              <a:sym typeface="Roboto"/>
            </a:endParaRPr>
          </a:p>
        </p:txBody>
      </p:sp>
      <p:sp>
        <p:nvSpPr>
          <p:cNvPr id="654" name="Google Shape;654;p75"/>
          <p:cNvSpPr txBox="1"/>
          <p:nvPr/>
        </p:nvSpPr>
        <p:spPr>
          <a:xfrm>
            <a:off x="191450" y="1297260"/>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Using what you have seen so far you might try</a:t>
            </a:r>
            <a:endParaRPr>
              <a:latin typeface="Roboto"/>
              <a:ea typeface="Roboto"/>
              <a:cs typeface="Roboto"/>
              <a:sym typeface="Roboto"/>
            </a:endParaRPr>
          </a:p>
        </p:txBody>
      </p:sp>
      <p:grpSp>
        <p:nvGrpSpPr>
          <p:cNvPr id="655" name="Google Shape;655;p75"/>
          <p:cNvGrpSpPr/>
          <p:nvPr/>
        </p:nvGrpSpPr>
        <p:grpSpPr>
          <a:xfrm>
            <a:off x="191450" y="1781552"/>
            <a:ext cx="6011760" cy="1039658"/>
            <a:chOff x="402550" y="2136816"/>
            <a:chExt cx="6011760" cy="1039658"/>
          </a:xfrm>
        </p:grpSpPr>
        <p:grpSp>
          <p:nvGrpSpPr>
            <p:cNvPr id="656" name="Google Shape;656;p75"/>
            <p:cNvGrpSpPr/>
            <p:nvPr/>
          </p:nvGrpSpPr>
          <p:grpSpPr>
            <a:xfrm>
              <a:off x="402550" y="2136816"/>
              <a:ext cx="6011760" cy="1039516"/>
              <a:chOff x="316550" y="1764000"/>
              <a:chExt cx="7214400" cy="2491650"/>
            </a:xfrm>
          </p:grpSpPr>
          <p:sp>
            <p:nvSpPr>
              <p:cNvPr id="657" name="Google Shape;657;p75"/>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658" name="Google Shape;658;p75"/>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75"/>
            <p:cNvSpPr txBox="1"/>
            <p:nvPr/>
          </p:nvSpPr>
          <p:spPr>
            <a:xfrm>
              <a:off x="599450" y="2187674"/>
              <a:ext cx="5191500" cy="988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t>Something</a:t>
              </a:r>
              <a:r>
                <a:rPr lang="en" sz="1100">
                  <a:solidFill>
                    <a:srgbClr val="666666"/>
                  </a:solidFill>
                </a:rPr>
                <a:t>::</a:t>
              </a:r>
              <a:r>
                <a:rPr lang="en" sz="1100"/>
                <a:t>Something(</a:t>
              </a:r>
              <a:r>
                <a:rPr b="1" lang="en" sz="1100">
                  <a:solidFill>
                    <a:srgbClr val="00BB00"/>
                  </a:solidFill>
                </a:rPr>
                <a:t>int</a:t>
              </a:r>
              <a:r>
                <a:rPr lang="en" sz="1100"/>
                <a:t> x)</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  m_value </a:t>
              </a:r>
              <a:r>
                <a:rPr lang="en" sz="1100">
                  <a:solidFill>
                    <a:srgbClr val="666666"/>
                  </a:solidFill>
                </a:rPr>
                <a:t>=</a:t>
              </a:r>
              <a:r>
                <a:rPr lang="en" sz="1100"/>
                <a:t> x; </a:t>
              </a:r>
              <a:endParaRPr sz="1100"/>
            </a:p>
            <a:p>
              <a:pPr indent="0" lvl="0" marL="0" rtl="0" algn="l">
                <a:lnSpc>
                  <a:spcPct val="125000"/>
                </a:lnSpc>
                <a:spcBef>
                  <a:spcPts val="0"/>
                </a:spcBef>
                <a:spcAft>
                  <a:spcPts val="0"/>
                </a:spcAft>
                <a:buNone/>
              </a:pPr>
              <a:r>
                <a:rPr lang="en" sz="1100"/>
                <a:t>}</a:t>
              </a:r>
              <a:endParaRPr b="1" sz="1100">
                <a:solidFill>
                  <a:srgbClr val="AA22FF"/>
                </a:solidFill>
              </a:endParaRPr>
            </a:p>
          </p:txBody>
        </p:sp>
      </p:grpSp>
      <p:sp>
        <p:nvSpPr>
          <p:cNvPr id="660" name="Google Shape;660;p75"/>
          <p:cNvSpPr txBox="1"/>
          <p:nvPr/>
        </p:nvSpPr>
        <p:spPr>
          <a:xfrm>
            <a:off x="191450" y="2905303"/>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will </a:t>
            </a:r>
            <a:r>
              <a:rPr lang="en">
                <a:latin typeface="Roboto"/>
                <a:ea typeface="Roboto"/>
                <a:cs typeface="Roboto"/>
                <a:sym typeface="Roboto"/>
              </a:rPr>
              <a:t>trigger</a:t>
            </a:r>
            <a:r>
              <a:rPr lang="en">
                <a:latin typeface="Roboto"/>
                <a:ea typeface="Roboto"/>
                <a:cs typeface="Roboto"/>
                <a:sym typeface="Roboto"/>
              </a:rPr>
              <a:t> the following error</a:t>
            </a:r>
            <a:endParaRPr>
              <a:latin typeface="Roboto"/>
              <a:ea typeface="Roboto"/>
              <a:cs typeface="Roboto"/>
              <a:sym typeface="Roboto"/>
            </a:endParaRPr>
          </a:p>
        </p:txBody>
      </p:sp>
      <p:grpSp>
        <p:nvGrpSpPr>
          <p:cNvPr id="661" name="Google Shape;661;p75"/>
          <p:cNvGrpSpPr/>
          <p:nvPr/>
        </p:nvGrpSpPr>
        <p:grpSpPr>
          <a:xfrm>
            <a:off x="191450" y="3389595"/>
            <a:ext cx="6012025" cy="503700"/>
            <a:chOff x="390425" y="3261150"/>
            <a:chExt cx="6012025" cy="503700"/>
          </a:xfrm>
        </p:grpSpPr>
        <p:sp>
          <p:nvSpPr>
            <p:cNvPr id="662" name="Google Shape;662;p75"/>
            <p:cNvSpPr/>
            <p:nvPr/>
          </p:nvSpPr>
          <p:spPr>
            <a:xfrm>
              <a:off x="390425" y="3261150"/>
              <a:ext cx="6011700" cy="503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75"/>
            <p:cNvSpPr txBox="1"/>
            <p:nvPr/>
          </p:nvSpPr>
          <p:spPr>
            <a:xfrm>
              <a:off x="527550" y="3289475"/>
              <a:ext cx="58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CC0000"/>
                  </a:solidFill>
                  <a:latin typeface="Roboto"/>
                  <a:ea typeface="Roboto"/>
                  <a:cs typeface="Roboto"/>
                  <a:sym typeface="Roboto"/>
                </a:rPr>
                <a:t>error</a:t>
              </a:r>
              <a:r>
                <a:rPr lang="en">
                  <a:latin typeface="Roboto"/>
                  <a:ea typeface="Roboto"/>
                  <a:cs typeface="Roboto"/>
                  <a:sym typeface="Roboto"/>
                </a:rPr>
                <a:t>: assignment of read-only member ‘Something::</a:t>
              </a:r>
              <a:r>
                <a:rPr lang="en">
                  <a:latin typeface="Roboto"/>
                  <a:ea typeface="Roboto"/>
                  <a:cs typeface="Roboto"/>
                  <a:sym typeface="Roboto"/>
                </a:rPr>
                <a:t>m</a:t>
              </a:r>
              <a:r>
                <a:rPr lang="en">
                  <a:latin typeface="Roboto"/>
                  <a:ea typeface="Roboto"/>
                  <a:cs typeface="Roboto"/>
                  <a:sym typeface="Roboto"/>
                </a:rPr>
                <a:t>_value’</a:t>
              </a:r>
              <a:endParaRPr>
                <a:latin typeface="Roboto"/>
                <a:ea typeface="Roboto"/>
                <a:cs typeface="Roboto"/>
                <a:sym typeface="Roboto"/>
              </a:endParaRPr>
            </a:p>
          </p:txBody>
        </p:sp>
      </p:grpSp>
      <p:sp>
        <p:nvSpPr>
          <p:cNvPr id="664" name="Google Shape;664;p75"/>
          <p:cNvSpPr txBox="1"/>
          <p:nvPr/>
        </p:nvSpPr>
        <p:spPr>
          <a:xfrm>
            <a:off x="191450" y="3977388"/>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You see that assigning values to const or reference member variables in the body of the constructor is clearly not possible in some cases.</a:t>
            </a: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70" name="Google Shape;670;p7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71" name="Google Shape;671;p7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72" name="Google Shape;672;p76"/>
          <p:cNvSpPr txBox="1"/>
          <p:nvPr/>
        </p:nvSpPr>
        <p:spPr>
          <a:xfrm>
            <a:off x="191450" y="801781"/>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 </a:t>
            </a:r>
            <a:endParaRPr>
              <a:solidFill>
                <a:srgbClr val="FF00FF"/>
              </a:solidFill>
              <a:latin typeface="Roboto"/>
              <a:ea typeface="Roboto"/>
              <a:cs typeface="Roboto"/>
              <a:sym typeface="Roboto"/>
            </a:endParaRPr>
          </a:p>
        </p:txBody>
      </p:sp>
      <p:sp>
        <p:nvSpPr>
          <p:cNvPr id="673" name="Google Shape;673;p76"/>
          <p:cNvSpPr txBox="1"/>
          <p:nvPr/>
        </p:nvSpPr>
        <p:spPr>
          <a:xfrm>
            <a:off x="191450" y="1274887"/>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 solve this problem, C++ provides a method for initializing class member variables via a </a:t>
            </a:r>
            <a:r>
              <a:rPr b="1" lang="en">
                <a:latin typeface="Roboto"/>
                <a:ea typeface="Roboto"/>
                <a:cs typeface="Roboto"/>
                <a:sym typeface="Roboto"/>
              </a:rPr>
              <a:t>member initializer list</a:t>
            </a:r>
            <a:r>
              <a:rPr lang="en">
                <a:latin typeface="Roboto"/>
                <a:ea typeface="Roboto"/>
                <a:cs typeface="Roboto"/>
                <a:sym typeface="Roboto"/>
              </a:rPr>
              <a:t> (often called a “member initialization list”).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syntax is as follows:</a:t>
            </a:r>
            <a:endParaRPr>
              <a:latin typeface="Roboto"/>
              <a:ea typeface="Roboto"/>
              <a:cs typeface="Roboto"/>
              <a:sym typeface="Roboto"/>
            </a:endParaRPr>
          </a:p>
        </p:txBody>
      </p:sp>
      <p:grpSp>
        <p:nvGrpSpPr>
          <p:cNvPr id="674" name="Google Shape;674;p76"/>
          <p:cNvGrpSpPr/>
          <p:nvPr/>
        </p:nvGrpSpPr>
        <p:grpSpPr>
          <a:xfrm>
            <a:off x="191450" y="2179093"/>
            <a:ext cx="6011760" cy="894088"/>
            <a:chOff x="402550" y="2136816"/>
            <a:chExt cx="6011760" cy="1039516"/>
          </a:xfrm>
        </p:grpSpPr>
        <p:grpSp>
          <p:nvGrpSpPr>
            <p:cNvPr id="675" name="Google Shape;675;p76"/>
            <p:cNvGrpSpPr/>
            <p:nvPr/>
          </p:nvGrpSpPr>
          <p:grpSpPr>
            <a:xfrm>
              <a:off x="402550" y="2136816"/>
              <a:ext cx="6011760" cy="1039516"/>
              <a:chOff x="316550" y="1764000"/>
              <a:chExt cx="7214400" cy="2491650"/>
            </a:xfrm>
          </p:grpSpPr>
          <p:sp>
            <p:nvSpPr>
              <p:cNvPr id="676" name="Google Shape;676;p76"/>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677" name="Google Shape;677;p76"/>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76"/>
            <p:cNvSpPr txBox="1"/>
            <p:nvPr/>
          </p:nvSpPr>
          <p:spPr>
            <a:xfrm>
              <a:off x="599450" y="2187674"/>
              <a:ext cx="5191500" cy="903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t>Something</a:t>
              </a:r>
              <a:r>
                <a:rPr lang="en" sz="1100">
                  <a:solidFill>
                    <a:srgbClr val="666666"/>
                  </a:solidFill>
                </a:rPr>
                <a:t>::</a:t>
              </a:r>
              <a:r>
                <a:rPr lang="en" sz="1100"/>
                <a:t>Something(</a:t>
              </a:r>
              <a:r>
                <a:rPr b="1" lang="en" sz="1100">
                  <a:solidFill>
                    <a:srgbClr val="00BB00"/>
                  </a:solidFill>
                </a:rPr>
                <a:t>int</a:t>
              </a:r>
              <a:r>
                <a:rPr lang="en" sz="1100"/>
                <a:t> x) : m_value{x}</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a:t>
              </a:r>
              <a:endParaRPr b="1" sz="1100">
                <a:solidFill>
                  <a:srgbClr val="AA22FF"/>
                </a:solidFill>
              </a:endParaRPr>
            </a:p>
          </p:txBody>
        </p:sp>
      </p:grpSp>
      <p:sp>
        <p:nvSpPr>
          <p:cNvPr id="679" name="Google Shape;679;p76"/>
          <p:cNvSpPr txBox="1"/>
          <p:nvPr/>
        </p:nvSpPr>
        <p:spPr>
          <a:xfrm>
            <a:off x="191450" y="3146088"/>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member initializer list is inserted after the constructor parameters. It begins with a colon (:), and then lists each variable to initialize along with the value for that variable separated by a comma.</a:t>
            </a: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685" name="Google Shape;685;p7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686" name="Google Shape;686;p77"/>
          <p:cNvSpPr txBox="1"/>
          <p:nvPr/>
        </p:nvSpPr>
        <p:spPr>
          <a:xfrm>
            <a:off x="2115750" y="0"/>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687" name="Google Shape;687;p77"/>
          <p:cNvSpPr txBox="1"/>
          <p:nvPr/>
        </p:nvSpPr>
        <p:spPr>
          <a:xfrm>
            <a:off x="191450" y="586869"/>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 </a:t>
            </a:r>
            <a:endParaRPr>
              <a:solidFill>
                <a:srgbClr val="FF00FF"/>
              </a:solidFill>
              <a:latin typeface="Roboto"/>
              <a:ea typeface="Roboto"/>
              <a:cs typeface="Roboto"/>
              <a:sym typeface="Roboto"/>
            </a:endParaRPr>
          </a:p>
        </p:txBody>
      </p:sp>
      <p:sp>
        <p:nvSpPr>
          <p:cNvPr id="688" name="Google Shape;688;p77"/>
          <p:cNvSpPr txBox="1"/>
          <p:nvPr/>
        </p:nvSpPr>
        <p:spPr>
          <a:xfrm>
            <a:off x="191450" y="1019838"/>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Now consider a class with an array member:</a:t>
            </a:r>
            <a:endParaRPr>
              <a:latin typeface="Roboto"/>
              <a:ea typeface="Roboto"/>
              <a:cs typeface="Roboto"/>
              <a:sym typeface="Roboto"/>
            </a:endParaRPr>
          </a:p>
        </p:txBody>
      </p:sp>
      <p:grpSp>
        <p:nvGrpSpPr>
          <p:cNvPr id="689" name="Google Shape;689;p77"/>
          <p:cNvGrpSpPr/>
          <p:nvPr/>
        </p:nvGrpSpPr>
        <p:grpSpPr>
          <a:xfrm>
            <a:off x="191450" y="1452806"/>
            <a:ext cx="6011760" cy="1200824"/>
            <a:chOff x="279825" y="1877513"/>
            <a:chExt cx="6011760" cy="1200824"/>
          </a:xfrm>
        </p:grpSpPr>
        <p:grpSp>
          <p:nvGrpSpPr>
            <p:cNvPr id="690" name="Google Shape;690;p77"/>
            <p:cNvGrpSpPr/>
            <p:nvPr/>
          </p:nvGrpSpPr>
          <p:grpSpPr>
            <a:xfrm>
              <a:off x="279825" y="1877513"/>
              <a:ext cx="6011760" cy="1200477"/>
              <a:chOff x="316550" y="1764000"/>
              <a:chExt cx="7214400" cy="2491650"/>
            </a:xfrm>
          </p:grpSpPr>
          <p:sp>
            <p:nvSpPr>
              <p:cNvPr id="691" name="Google Shape;691;p77"/>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692" name="Google Shape;692;p77"/>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77"/>
            <p:cNvSpPr txBox="1"/>
            <p:nvPr/>
          </p:nvSpPr>
          <p:spPr>
            <a:xfrm>
              <a:off x="521250" y="1877737"/>
              <a:ext cx="5191500" cy="1200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Something</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AA22FF"/>
                  </a:solidFill>
                </a:rPr>
                <a:t>const</a:t>
              </a:r>
              <a:r>
                <a:rPr lang="en" sz="1100"/>
                <a:t> </a:t>
              </a:r>
              <a:r>
                <a:rPr b="1" lang="en" sz="1100">
                  <a:solidFill>
                    <a:srgbClr val="00BB00"/>
                  </a:solidFill>
                </a:rPr>
                <a:t>int</a:t>
              </a:r>
              <a:r>
                <a:rPr lang="en" sz="1100"/>
                <a:t> array[</a:t>
              </a:r>
              <a:r>
                <a:rPr lang="en" sz="1100">
                  <a:solidFill>
                    <a:srgbClr val="666666"/>
                  </a:solidFill>
                </a:rPr>
                <a:t>5</a:t>
              </a:r>
              <a:r>
                <a:rPr lang="en" sz="1100"/>
                <a:t>];</a:t>
              </a:r>
              <a:endParaRPr sz="1100"/>
            </a:p>
            <a:p>
              <a:pPr indent="0" lvl="0" marL="0" rtl="0" algn="l">
                <a:lnSpc>
                  <a:spcPct val="125000"/>
                </a:lnSpc>
                <a:spcBef>
                  <a:spcPts val="0"/>
                </a:spcBef>
                <a:spcAft>
                  <a:spcPts val="0"/>
                </a:spcAft>
                <a:buNone/>
              </a:pPr>
              <a:r>
                <a:rPr lang="en" sz="1100"/>
                <a:t>};</a:t>
              </a:r>
              <a:endParaRPr b="1" sz="1100">
                <a:solidFill>
                  <a:srgbClr val="AA22FF"/>
                </a:solidFill>
              </a:endParaRPr>
            </a:p>
          </p:txBody>
        </p:sp>
      </p:grpSp>
      <p:sp>
        <p:nvSpPr>
          <p:cNvPr id="694" name="Google Shape;694;p77"/>
          <p:cNvSpPr txBox="1"/>
          <p:nvPr/>
        </p:nvSpPr>
        <p:spPr>
          <a:xfrm>
            <a:off x="191450" y="2686399"/>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Prior to C++11, you can only zero initialize an array member via a member initialization list:</a:t>
            </a:r>
            <a:endParaRPr>
              <a:latin typeface="Roboto"/>
              <a:ea typeface="Roboto"/>
              <a:cs typeface="Roboto"/>
              <a:sym typeface="Roboto"/>
            </a:endParaRPr>
          </a:p>
        </p:txBody>
      </p:sp>
      <p:grpSp>
        <p:nvGrpSpPr>
          <p:cNvPr id="695" name="Google Shape;695;p77"/>
          <p:cNvGrpSpPr/>
          <p:nvPr/>
        </p:nvGrpSpPr>
        <p:grpSpPr>
          <a:xfrm>
            <a:off x="191450" y="3334768"/>
            <a:ext cx="6011760" cy="615687"/>
            <a:chOff x="57150" y="3295981"/>
            <a:chExt cx="6011760" cy="615687"/>
          </a:xfrm>
        </p:grpSpPr>
        <p:grpSp>
          <p:nvGrpSpPr>
            <p:cNvPr id="696" name="Google Shape;696;p77"/>
            <p:cNvGrpSpPr/>
            <p:nvPr/>
          </p:nvGrpSpPr>
          <p:grpSpPr>
            <a:xfrm>
              <a:off x="57150" y="3295981"/>
              <a:ext cx="6011760" cy="615687"/>
              <a:chOff x="316550" y="1764000"/>
              <a:chExt cx="7214400" cy="2491650"/>
            </a:xfrm>
          </p:grpSpPr>
          <p:sp>
            <p:nvSpPr>
              <p:cNvPr id="697" name="Google Shape;697;p77"/>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698" name="Google Shape;698;p77"/>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77"/>
            <p:cNvSpPr txBox="1"/>
            <p:nvPr/>
          </p:nvSpPr>
          <p:spPr>
            <a:xfrm>
              <a:off x="191450" y="3342225"/>
              <a:ext cx="542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Something</a:t>
              </a:r>
              <a:r>
                <a:rPr lang="en" sz="1100">
                  <a:solidFill>
                    <a:srgbClr val="666666"/>
                  </a:solidFill>
                </a:rPr>
                <a:t>::</a:t>
              </a:r>
              <a:r>
                <a:rPr lang="en" sz="1100"/>
                <a:t>Something()</a:t>
              </a:r>
              <a:r>
                <a:rPr lang="en" sz="1100">
                  <a:solidFill>
                    <a:srgbClr val="666666"/>
                  </a:solidFill>
                </a:rPr>
                <a:t>:</a:t>
              </a:r>
              <a:r>
                <a:rPr lang="en" sz="1100"/>
                <a:t> array {}</a:t>
              </a:r>
              <a:endParaRPr sz="1100"/>
            </a:p>
            <a:p>
              <a:pPr indent="0" lvl="0" marL="0" rtl="0" algn="l">
                <a:lnSpc>
                  <a:spcPct val="125000"/>
                </a:lnSpc>
                <a:spcBef>
                  <a:spcPts val="0"/>
                </a:spcBef>
                <a:spcAft>
                  <a:spcPts val="0"/>
                </a:spcAft>
                <a:buNone/>
              </a:pPr>
              <a:r>
                <a:rPr lang="en" sz="1100"/>
                <a:t>{}</a:t>
              </a:r>
              <a:endParaRPr>
                <a:latin typeface="Roboto"/>
                <a:ea typeface="Roboto"/>
                <a:cs typeface="Roboto"/>
                <a:sym typeface="Roboto"/>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05" name="Google Shape;705;p7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06" name="Google Shape;706;p78"/>
          <p:cNvSpPr txBox="1"/>
          <p:nvPr/>
        </p:nvSpPr>
        <p:spPr>
          <a:xfrm>
            <a:off x="2115750" y="0"/>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07" name="Google Shape;707;p78"/>
          <p:cNvSpPr txBox="1"/>
          <p:nvPr/>
        </p:nvSpPr>
        <p:spPr>
          <a:xfrm>
            <a:off x="191450" y="660286"/>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 </a:t>
            </a:r>
            <a:endParaRPr>
              <a:solidFill>
                <a:srgbClr val="FF00FF"/>
              </a:solidFill>
              <a:latin typeface="Roboto"/>
              <a:ea typeface="Roboto"/>
              <a:cs typeface="Roboto"/>
              <a:sym typeface="Roboto"/>
            </a:endParaRPr>
          </a:p>
        </p:txBody>
      </p:sp>
      <p:sp>
        <p:nvSpPr>
          <p:cNvPr id="708" name="Google Shape;708;p78"/>
          <p:cNvSpPr txBox="1"/>
          <p:nvPr/>
        </p:nvSpPr>
        <p:spPr>
          <a:xfrm>
            <a:off x="191450" y="1166671"/>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a:t>
            </a:r>
            <a:r>
              <a:rPr lang="en">
                <a:latin typeface="Roboto"/>
                <a:ea typeface="Roboto"/>
                <a:cs typeface="Roboto"/>
                <a:sym typeface="Roboto"/>
              </a:rPr>
              <a:t>onsider a class with an array member:</a:t>
            </a:r>
            <a:endParaRPr>
              <a:latin typeface="Roboto"/>
              <a:ea typeface="Roboto"/>
              <a:cs typeface="Roboto"/>
              <a:sym typeface="Roboto"/>
            </a:endParaRPr>
          </a:p>
        </p:txBody>
      </p:sp>
      <p:grpSp>
        <p:nvGrpSpPr>
          <p:cNvPr id="709" name="Google Shape;709;p78"/>
          <p:cNvGrpSpPr/>
          <p:nvPr/>
        </p:nvGrpSpPr>
        <p:grpSpPr>
          <a:xfrm>
            <a:off x="191450" y="1673057"/>
            <a:ext cx="6011760" cy="1200824"/>
            <a:chOff x="279825" y="1877513"/>
            <a:chExt cx="6011760" cy="1200824"/>
          </a:xfrm>
        </p:grpSpPr>
        <p:grpSp>
          <p:nvGrpSpPr>
            <p:cNvPr id="710" name="Google Shape;710;p78"/>
            <p:cNvGrpSpPr/>
            <p:nvPr/>
          </p:nvGrpSpPr>
          <p:grpSpPr>
            <a:xfrm>
              <a:off x="279825" y="1877513"/>
              <a:ext cx="6011760" cy="1200477"/>
              <a:chOff x="316550" y="1764000"/>
              <a:chExt cx="7214400" cy="2491650"/>
            </a:xfrm>
          </p:grpSpPr>
          <p:sp>
            <p:nvSpPr>
              <p:cNvPr id="711" name="Google Shape;711;p78"/>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12" name="Google Shape;712;p78"/>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78"/>
            <p:cNvSpPr txBox="1"/>
            <p:nvPr/>
          </p:nvSpPr>
          <p:spPr>
            <a:xfrm>
              <a:off x="521250" y="1877737"/>
              <a:ext cx="5191500" cy="1200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Something</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AA22FF"/>
                  </a:solidFill>
                </a:rPr>
                <a:t>const</a:t>
              </a:r>
              <a:r>
                <a:rPr lang="en" sz="1100"/>
                <a:t> </a:t>
              </a:r>
              <a:r>
                <a:rPr b="1" lang="en" sz="1100">
                  <a:solidFill>
                    <a:srgbClr val="00BB00"/>
                  </a:solidFill>
                </a:rPr>
                <a:t>int</a:t>
              </a:r>
              <a:r>
                <a:rPr lang="en" sz="1100"/>
                <a:t> array[</a:t>
              </a:r>
              <a:r>
                <a:rPr lang="en" sz="1100">
                  <a:solidFill>
                    <a:srgbClr val="666666"/>
                  </a:solidFill>
                </a:rPr>
                <a:t>5</a:t>
              </a:r>
              <a:r>
                <a:rPr lang="en" sz="1100"/>
                <a:t>];</a:t>
              </a:r>
              <a:endParaRPr sz="1100"/>
            </a:p>
            <a:p>
              <a:pPr indent="0" lvl="0" marL="0" rtl="0" algn="l">
                <a:lnSpc>
                  <a:spcPct val="125000"/>
                </a:lnSpc>
                <a:spcBef>
                  <a:spcPts val="0"/>
                </a:spcBef>
                <a:spcAft>
                  <a:spcPts val="0"/>
                </a:spcAft>
                <a:buNone/>
              </a:pPr>
              <a:r>
                <a:rPr lang="en" sz="1100"/>
                <a:t>};</a:t>
              </a:r>
              <a:endParaRPr b="1" sz="1100">
                <a:solidFill>
                  <a:srgbClr val="AA22FF"/>
                </a:solidFill>
              </a:endParaRPr>
            </a:p>
          </p:txBody>
        </p:sp>
      </p:grpSp>
      <p:sp>
        <p:nvSpPr>
          <p:cNvPr id="714" name="Google Shape;714;p78"/>
          <p:cNvSpPr txBox="1"/>
          <p:nvPr/>
        </p:nvSpPr>
        <p:spPr>
          <a:xfrm>
            <a:off x="191450" y="2980067"/>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since C++11, you can fully initialize a member array using uniform initialization:</a:t>
            </a:r>
            <a:endParaRPr>
              <a:latin typeface="Roboto"/>
              <a:ea typeface="Roboto"/>
              <a:cs typeface="Roboto"/>
              <a:sym typeface="Roboto"/>
            </a:endParaRPr>
          </a:p>
        </p:txBody>
      </p:sp>
      <p:grpSp>
        <p:nvGrpSpPr>
          <p:cNvPr id="715" name="Google Shape;715;p78"/>
          <p:cNvGrpSpPr/>
          <p:nvPr/>
        </p:nvGrpSpPr>
        <p:grpSpPr>
          <a:xfrm>
            <a:off x="191450" y="3486453"/>
            <a:ext cx="6011760" cy="615687"/>
            <a:chOff x="57150" y="3295981"/>
            <a:chExt cx="6011760" cy="615687"/>
          </a:xfrm>
        </p:grpSpPr>
        <p:grpSp>
          <p:nvGrpSpPr>
            <p:cNvPr id="716" name="Google Shape;716;p78"/>
            <p:cNvGrpSpPr/>
            <p:nvPr/>
          </p:nvGrpSpPr>
          <p:grpSpPr>
            <a:xfrm>
              <a:off x="57150" y="3295981"/>
              <a:ext cx="6011760" cy="615687"/>
              <a:chOff x="316550" y="1764000"/>
              <a:chExt cx="7214400" cy="2491650"/>
            </a:xfrm>
          </p:grpSpPr>
          <p:sp>
            <p:nvSpPr>
              <p:cNvPr id="717" name="Google Shape;717;p78"/>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18" name="Google Shape;718;p78"/>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78"/>
            <p:cNvSpPr txBox="1"/>
            <p:nvPr/>
          </p:nvSpPr>
          <p:spPr>
            <a:xfrm>
              <a:off x="191450" y="3342225"/>
              <a:ext cx="5427300" cy="565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t>Something::Something(): array { 1, 2, 3, 4, 5 }</a:t>
              </a:r>
              <a:endParaRPr sz="1100"/>
            </a:p>
            <a:p>
              <a:pPr indent="0" lvl="0" marL="0" rtl="0" algn="l">
                <a:lnSpc>
                  <a:spcPct val="125000"/>
                </a:lnSpc>
                <a:spcBef>
                  <a:spcPts val="0"/>
                </a:spcBef>
                <a:spcAft>
                  <a:spcPts val="0"/>
                </a:spcAft>
                <a:buNone/>
              </a:pPr>
              <a:r>
                <a:rPr lang="en" sz="1100"/>
                <a:t>{}</a:t>
              </a:r>
              <a:endParaRPr sz="1100"/>
            </a:p>
          </p:txBody>
        </p:sp>
      </p:grpSp>
      <p:sp>
        <p:nvSpPr>
          <p:cNvPr id="720" name="Google Shape;720;p78"/>
          <p:cNvSpPr txBox="1"/>
          <p:nvPr/>
        </p:nvSpPr>
        <p:spPr>
          <a:xfrm>
            <a:off x="191450" y="4208325"/>
            <a:ext cx="71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Exercice</a:t>
            </a:r>
            <a:r>
              <a:rPr b="1" lang="en">
                <a:latin typeface="Roboto"/>
                <a:ea typeface="Roboto"/>
                <a:cs typeface="Roboto"/>
                <a:sym typeface="Roboto"/>
              </a:rPr>
              <a:t>: </a:t>
            </a:r>
            <a:r>
              <a:rPr lang="en">
                <a:latin typeface="Roboto"/>
                <a:ea typeface="Roboto"/>
                <a:cs typeface="Roboto"/>
                <a:sym typeface="Roboto"/>
              </a:rPr>
              <a:t>Write a program that outputs the C++ standard implemented by your compiler.</a:t>
            </a:r>
            <a:endParaRPr>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26" name="Google Shape;726;p7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27" name="Google Shape;727;p79"/>
          <p:cNvSpPr txBox="1"/>
          <p:nvPr/>
        </p:nvSpPr>
        <p:spPr>
          <a:xfrm>
            <a:off x="2115750" y="0"/>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28" name="Google Shape;728;p79"/>
          <p:cNvSpPr txBox="1"/>
          <p:nvPr/>
        </p:nvSpPr>
        <p:spPr>
          <a:xfrm>
            <a:off x="191450" y="660286"/>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Constructor member initializer lists: </a:t>
            </a:r>
            <a:endParaRPr>
              <a:solidFill>
                <a:srgbClr val="FF00FF"/>
              </a:solidFill>
              <a:latin typeface="Roboto"/>
              <a:ea typeface="Roboto"/>
              <a:cs typeface="Roboto"/>
              <a:sym typeface="Roboto"/>
            </a:endParaRPr>
          </a:p>
        </p:txBody>
      </p:sp>
      <p:sp>
        <p:nvSpPr>
          <p:cNvPr id="729" name="Google Shape;729;p79"/>
          <p:cNvSpPr txBox="1"/>
          <p:nvPr/>
        </p:nvSpPr>
        <p:spPr>
          <a:xfrm>
            <a:off x="191450" y="1166671"/>
            <a:ext cx="6906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Note</a:t>
            </a:r>
            <a:r>
              <a:rPr lang="en">
                <a:latin typeface="Roboto"/>
                <a:ea typeface="Roboto"/>
                <a:cs typeface="Roboto"/>
                <a:sym typeface="Roboto"/>
              </a:rPr>
              <a:t>: Variables in the initializer list are not initialized in the order that they are specified in the initializer list. Instead, they are initialized in the order in which they are declared in the class.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 avoid any surprises  the following recommendations should be observed: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Don’t initialize member variables in such a way that they are dependent upon other member variables being initialized first.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Initialize variables in the initializer list in the same order in which they are declared in your class. This isn’t strictly required so long as the prior recommendation has been followed.</a:t>
            </a:r>
            <a:endParaRPr>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35" name="Google Shape;735;p8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36" name="Google Shape;736;p8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37" name="Google Shape;737;p80"/>
          <p:cNvSpPr txBox="1"/>
          <p:nvPr/>
        </p:nvSpPr>
        <p:spPr>
          <a:xfrm>
            <a:off x="191450" y="789903"/>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The `this` pointer</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738" name="Google Shape;738;p80"/>
          <p:cNvSpPr txBox="1"/>
          <p:nvPr/>
        </p:nvSpPr>
        <p:spPr>
          <a:xfrm>
            <a:off x="191450" y="1324376"/>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Consider the </a:t>
            </a:r>
            <a:r>
              <a:rPr lang="en">
                <a:latin typeface="Roboto"/>
                <a:ea typeface="Roboto"/>
                <a:cs typeface="Roboto"/>
                <a:sym typeface="Roboto"/>
              </a:rPr>
              <a:t>following</a:t>
            </a:r>
            <a:r>
              <a:rPr lang="en">
                <a:latin typeface="Roboto"/>
                <a:ea typeface="Roboto"/>
                <a:cs typeface="Roboto"/>
                <a:sym typeface="Roboto"/>
              </a:rPr>
              <a:t> class, its constructor has a parameter with the same name as a member variable.</a:t>
            </a:r>
            <a:endParaRPr>
              <a:latin typeface="Roboto"/>
              <a:ea typeface="Roboto"/>
              <a:cs typeface="Roboto"/>
              <a:sym typeface="Roboto"/>
            </a:endParaRPr>
          </a:p>
        </p:txBody>
      </p:sp>
      <p:grpSp>
        <p:nvGrpSpPr>
          <p:cNvPr id="739" name="Google Shape;739;p80"/>
          <p:cNvGrpSpPr/>
          <p:nvPr/>
        </p:nvGrpSpPr>
        <p:grpSpPr>
          <a:xfrm>
            <a:off x="191450" y="2074249"/>
            <a:ext cx="6011760" cy="1741165"/>
            <a:chOff x="191450" y="2143459"/>
            <a:chExt cx="6011760" cy="1741165"/>
          </a:xfrm>
        </p:grpSpPr>
        <p:grpSp>
          <p:nvGrpSpPr>
            <p:cNvPr id="740" name="Google Shape;740;p80"/>
            <p:cNvGrpSpPr/>
            <p:nvPr/>
          </p:nvGrpSpPr>
          <p:grpSpPr>
            <a:xfrm>
              <a:off x="191450" y="2143459"/>
              <a:ext cx="6011760" cy="1741165"/>
              <a:chOff x="316550" y="1764000"/>
              <a:chExt cx="7214400" cy="2491650"/>
            </a:xfrm>
          </p:grpSpPr>
          <p:sp>
            <p:nvSpPr>
              <p:cNvPr id="741" name="Google Shape;741;p80"/>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42" name="Google Shape;742;p80"/>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80"/>
            <p:cNvSpPr txBox="1"/>
            <p:nvPr/>
          </p:nvSpPr>
          <p:spPr>
            <a:xfrm>
              <a:off x="388353" y="2194245"/>
              <a:ext cx="5527200" cy="1623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Test</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data;</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Test(</a:t>
              </a:r>
              <a:r>
                <a:rPr b="1" lang="en" sz="1100">
                  <a:solidFill>
                    <a:srgbClr val="00BB00"/>
                  </a:solidFill>
                </a:rPr>
                <a:t>int</a:t>
              </a:r>
              <a:r>
                <a:rPr lang="en" sz="1100"/>
                <a:t> data);</a:t>
              </a:r>
              <a:endParaRPr sz="1100"/>
            </a:p>
            <a:p>
              <a:pPr indent="0" lvl="0" marL="0" rtl="0" algn="l">
                <a:lnSpc>
                  <a:spcPct val="125000"/>
                </a:lnSpc>
                <a:spcBef>
                  <a:spcPts val="0"/>
                </a:spcBef>
                <a:spcAft>
                  <a:spcPts val="0"/>
                </a:spcAft>
                <a:buNone/>
              </a:pPr>
              <a:r>
                <a:rPr lang="en" sz="1100"/>
                <a:t>};</a:t>
              </a:r>
              <a:endParaRPr b="1" sz="1100">
                <a:solidFill>
                  <a:srgbClr val="AA22FF"/>
                </a:solidFill>
              </a:endParaRPr>
            </a:p>
          </p:txBody>
        </p:sp>
      </p:grpSp>
      <p:sp>
        <p:nvSpPr>
          <p:cNvPr id="744" name="Google Shape;744;p80"/>
          <p:cNvSpPr txBox="1"/>
          <p:nvPr/>
        </p:nvSpPr>
        <p:spPr>
          <a:xfrm>
            <a:off x="191450" y="3949688"/>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How would initialize the </a:t>
            </a:r>
            <a:r>
              <a:rPr b="1" lang="en">
                <a:latin typeface="Roboto"/>
                <a:ea typeface="Roboto"/>
                <a:cs typeface="Roboto"/>
                <a:sym typeface="Roboto"/>
              </a:rPr>
              <a:t>member variable </a:t>
            </a:r>
            <a:r>
              <a:rPr lang="en">
                <a:latin typeface="Roboto"/>
                <a:ea typeface="Roboto"/>
                <a:cs typeface="Roboto"/>
                <a:sym typeface="Roboto"/>
              </a:rPr>
              <a:t>with the value of the l</a:t>
            </a:r>
            <a:r>
              <a:rPr b="1" lang="en">
                <a:latin typeface="Roboto"/>
                <a:ea typeface="Roboto"/>
                <a:cs typeface="Roboto"/>
                <a:sym typeface="Roboto"/>
              </a:rPr>
              <a:t>ocal variable</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50" name="Google Shape;750;p8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51" name="Google Shape;751;p8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52" name="Google Shape;752;p81"/>
          <p:cNvSpPr txBox="1"/>
          <p:nvPr/>
        </p:nvSpPr>
        <p:spPr>
          <a:xfrm>
            <a:off x="191450" y="801781"/>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The `this` pointer :</a:t>
            </a:r>
            <a:r>
              <a:rPr lang="en">
                <a:solidFill>
                  <a:srgbClr val="FF00FF"/>
                </a:solidFill>
                <a:latin typeface="Roboto"/>
                <a:ea typeface="Roboto"/>
                <a:cs typeface="Roboto"/>
                <a:sym typeface="Roboto"/>
              </a:rPr>
              <a:t> </a:t>
            </a:r>
            <a:endParaRPr>
              <a:solidFill>
                <a:srgbClr val="FF00FF"/>
              </a:solidFill>
              <a:latin typeface="Roboto"/>
              <a:ea typeface="Roboto"/>
              <a:cs typeface="Roboto"/>
              <a:sym typeface="Roboto"/>
            </a:endParaRPr>
          </a:p>
        </p:txBody>
      </p:sp>
      <p:sp>
        <p:nvSpPr>
          <p:cNvPr id="753" name="Google Shape;753;p81"/>
          <p:cNvSpPr txBox="1"/>
          <p:nvPr/>
        </p:nvSpPr>
        <p:spPr>
          <a:xfrm>
            <a:off x="191450" y="1274887"/>
            <a:ext cx="6906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You can can see a changing the member variable with the identifier `</a:t>
            </a:r>
            <a:r>
              <a:rPr i="1" lang="en">
                <a:latin typeface="Roboto"/>
                <a:ea typeface="Roboto"/>
                <a:cs typeface="Roboto"/>
                <a:sym typeface="Roboto"/>
              </a:rPr>
              <a:t>data</a:t>
            </a:r>
            <a:r>
              <a:rPr lang="en">
                <a:latin typeface="Roboto"/>
                <a:ea typeface="Roboto"/>
                <a:cs typeface="Roboto"/>
                <a:sym typeface="Roboto"/>
              </a:rPr>
              <a:t>` will not do the trick, and you will only be changing the value of the local variable `</a:t>
            </a:r>
            <a:r>
              <a:rPr i="1" lang="en">
                <a:latin typeface="Roboto"/>
                <a:ea typeface="Roboto"/>
                <a:cs typeface="Roboto"/>
                <a:sym typeface="Roboto"/>
              </a:rPr>
              <a:t>data</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 disambiguate between the </a:t>
            </a:r>
            <a:r>
              <a:rPr b="1" lang="en">
                <a:latin typeface="Roboto"/>
                <a:ea typeface="Roboto"/>
                <a:cs typeface="Roboto"/>
                <a:sym typeface="Roboto"/>
              </a:rPr>
              <a:t>member</a:t>
            </a:r>
            <a:r>
              <a:rPr lang="en">
                <a:latin typeface="Roboto"/>
                <a:ea typeface="Roboto"/>
                <a:cs typeface="Roboto"/>
                <a:sym typeface="Roboto"/>
              </a:rPr>
              <a:t> and </a:t>
            </a:r>
            <a:r>
              <a:rPr b="1" lang="en">
                <a:latin typeface="Roboto"/>
                <a:ea typeface="Roboto"/>
                <a:cs typeface="Roboto"/>
                <a:sym typeface="Roboto"/>
              </a:rPr>
              <a:t>local</a:t>
            </a:r>
            <a:r>
              <a:rPr lang="en">
                <a:latin typeface="Roboto"/>
                <a:ea typeface="Roboto"/>
                <a:cs typeface="Roboto"/>
                <a:sym typeface="Roboto"/>
              </a:rPr>
              <a:t> variables we can use the “</a:t>
            </a:r>
            <a:r>
              <a:rPr b="1" lang="en">
                <a:latin typeface="Roboto"/>
                <a:ea typeface="Roboto"/>
                <a:cs typeface="Roboto"/>
                <a:sym typeface="Roboto"/>
              </a:rPr>
              <a:t>this” </a:t>
            </a:r>
            <a:r>
              <a:rPr lang="en">
                <a:latin typeface="Roboto"/>
                <a:ea typeface="Roboto"/>
                <a:cs typeface="Roboto"/>
                <a:sym typeface="Roboto"/>
              </a:rPr>
              <a:t>pointer which is a pointer to the object being operated on to access the member variables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syntax is as follows:</a:t>
            </a:r>
            <a:endParaRPr>
              <a:latin typeface="Roboto"/>
              <a:ea typeface="Roboto"/>
              <a:cs typeface="Roboto"/>
              <a:sym typeface="Roboto"/>
            </a:endParaRPr>
          </a:p>
        </p:txBody>
      </p:sp>
      <p:grpSp>
        <p:nvGrpSpPr>
          <p:cNvPr id="754" name="Google Shape;754;p81"/>
          <p:cNvGrpSpPr/>
          <p:nvPr/>
        </p:nvGrpSpPr>
        <p:grpSpPr>
          <a:xfrm>
            <a:off x="191450" y="2826518"/>
            <a:ext cx="6011760" cy="894088"/>
            <a:chOff x="402550" y="2136816"/>
            <a:chExt cx="6011760" cy="1039516"/>
          </a:xfrm>
        </p:grpSpPr>
        <p:grpSp>
          <p:nvGrpSpPr>
            <p:cNvPr id="755" name="Google Shape;755;p81"/>
            <p:cNvGrpSpPr/>
            <p:nvPr/>
          </p:nvGrpSpPr>
          <p:grpSpPr>
            <a:xfrm>
              <a:off x="402550" y="2136816"/>
              <a:ext cx="6011760" cy="1039516"/>
              <a:chOff x="316550" y="1764000"/>
              <a:chExt cx="7214400" cy="2491650"/>
            </a:xfrm>
          </p:grpSpPr>
          <p:sp>
            <p:nvSpPr>
              <p:cNvPr id="756" name="Google Shape;756;p81"/>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57" name="Google Shape;757;p81"/>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81"/>
            <p:cNvSpPr txBox="1"/>
            <p:nvPr/>
          </p:nvSpPr>
          <p:spPr>
            <a:xfrm>
              <a:off x="552550" y="2324185"/>
              <a:ext cx="5191500" cy="657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t>   Test</a:t>
              </a:r>
              <a:r>
                <a:rPr lang="en" sz="1100">
                  <a:solidFill>
                    <a:srgbClr val="666666"/>
                  </a:solidFill>
                </a:rPr>
                <a:t>::</a:t>
              </a:r>
              <a:r>
                <a:rPr lang="en" sz="1100"/>
                <a:t>Test(</a:t>
              </a:r>
              <a:r>
                <a:rPr b="1" lang="en" sz="1100">
                  <a:solidFill>
                    <a:srgbClr val="00BB00"/>
                  </a:solidFill>
                </a:rPr>
                <a:t>int</a:t>
              </a:r>
              <a:r>
                <a:rPr lang="en" sz="1100"/>
                <a:t> data)</a:t>
              </a:r>
              <a:endParaRPr sz="1100"/>
            </a:p>
            <a:p>
              <a:pPr indent="0" lvl="0" marL="0" rtl="0" algn="l">
                <a:lnSpc>
                  <a:spcPct val="125000"/>
                </a:lnSpc>
                <a:spcBef>
                  <a:spcPts val="0"/>
                </a:spcBef>
                <a:spcAft>
                  <a:spcPts val="0"/>
                </a:spcAft>
                <a:buNone/>
              </a:pPr>
              <a:r>
                <a:rPr lang="en" sz="1100"/>
                <a:t>    {</a:t>
              </a:r>
              <a:r>
                <a:rPr b="1" lang="en" sz="1100">
                  <a:solidFill>
                    <a:srgbClr val="AA22FF"/>
                  </a:solidFill>
                </a:rPr>
                <a:t>this</a:t>
              </a:r>
              <a:r>
                <a:rPr lang="en" sz="1100">
                  <a:solidFill>
                    <a:srgbClr val="666666"/>
                  </a:solidFill>
                </a:rPr>
                <a:t>-&gt;</a:t>
              </a:r>
              <a:r>
                <a:rPr lang="en" sz="1100"/>
                <a:t>data </a:t>
              </a:r>
              <a:r>
                <a:rPr lang="en" sz="1100">
                  <a:solidFill>
                    <a:srgbClr val="666666"/>
                  </a:solidFill>
                </a:rPr>
                <a:t>=</a:t>
              </a:r>
              <a:r>
                <a:rPr lang="en" sz="1100"/>
                <a:t> data;} </a:t>
              </a:r>
              <a:endParaRPr b="1" sz="1100">
                <a:solidFill>
                  <a:srgbClr val="AA22FF"/>
                </a:solidFill>
              </a:endParaRPr>
            </a:p>
          </p:txBody>
        </p:sp>
      </p:grpSp>
      <p:sp>
        <p:nvSpPr>
          <p:cNvPr id="759" name="Google Shape;759;p81"/>
          <p:cNvSpPr txBox="1"/>
          <p:nvPr/>
        </p:nvSpPr>
        <p:spPr>
          <a:xfrm>
            <a:off x="122250" y="3793050"/>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Each member function has a “</a:t>
            </a:r>
            <a:r>
              <a:rPr b="1" lang="en">
                <a:latin typeface="Roboto"/>
                <a:ea typeface="Roboto"/>
                <a:cs typeface="Roboto"/>
                <a:sym typeface="Roboto"/>
              </a:rPr>
              <a:t>this</a:t>
            </a:r>
            <a:r>
              <a:rPr lang="en">
                <a:latin typeface="Roboto"/>
                <a:ea typeface="Roboto"/>
                <a:cs typeface="Roboto"/>
                <a:sym typeface="Roboto"/>
              </a:rPr>
              <a:t>” pointer parameter that is set to the address of the object being operated on</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16" name="Google Shape;116;p1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17" name="Google Shape;117;p19"/>
          <p:cNvSpPr txBox="1"/>
          <p:nvPr/>
        </p:nvSpPr>
        <p:spPr>
          <a:xfrm>
            <a:off x="2944575" y="174775"/>
            <a:ext cx="3180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Namespaces</a:t>
            </a:r>
            <a:endParaRPr>
              <a:solidFill>
                <a:schemeClr val="dk1"/>
              </a:solidFill>
              <a:highlight>
                <a:schemeClr val="accent4"/>
              </a:highlight>
              <a:latin typeface="Roboto"/>
              <a:ea typeface="Roboto"/>
              <a:cs typeface="Roboto"/>
              <a:sym typeface="Roboto"/>
            </a:endParaRPr>
          </a:p>
        </p:txBody>
      </p:sp>
      <p:sp>
        <p:nvSpPr>
          <p:cNvPr id="118" name="Google Shape;118;p19"/>
          <p:cNvSpPr txBox="1"/>
          <p:nvPr/>
        </p:nvSpPr>
        <p:spPr>
          <a:xfrm>
            <a:off x="660475" y="1244000"/>
            <a:ext cx="80667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A namespace is a declarative region that provides a scope to the identifiers (the names of types, functions, variables, etc) inside it.</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Namespaces are used to organize code into logical groups and to prevent name collisions that can occur especially when your code base includes multiple libraries.</a:t>
            </a:r>
            <a:endParaRPr sz="2000">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65" name="Google Shape;765;p8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66" name="Google Shape;766;p8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67" name="Google Shape;767;p82"/>
          <p:cNvSpPr txBox="1"/>
          <p:nvPr/>
        </p:nvSpPr>
        <p:spPr>
          <a:xfrm>
            <a:off x="191450" y="1166925"/>
            <a:ext cx="745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Another utility of “</a:t>
            </a:r>
            <a:r>
              <a:rPr b="1" lang="en">
                <a:latin typeface="Roboto"/>
                <a:ea typeface="Roboto"/>
                <a:cs typeface="Roboto"/>
                <a:sym typeface="Roboto"/>
              </a:rPr>
              <a:t>this</a:t>
            </a:r>
            <a:r>
              <a:rPr lang="en">
                <a:latin typeface="Roboto"/>
                <a:ea typeface="Roboto"/>
                <a:cs typeface="Roboto"/>
                <a:sym typeface="Roboto"/>
              </a:rPr>
              <a:t>” pointer is making a  class member function return the object it was working with as a return value.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is useful when you want to allow a series of member functions to be “chained” together, so several member functions can be called on the same object. Consider The following</a:t>
            </a:r>
            <a:endParaRPr>
              <a:latin typeface="Roboto"/>
              <a:ea typeface="Roboto"/>
              <a:cs typeface="Roboto"/>
              <a:sym typeface="Roboto"/>
            </a:endParaRPr>
          </a:p>
        </p:txBody>
      </p:sp>
      <p:grpSp>
        <p:nvGrpSpPr>
          <p:cNvPr id="768" name="Google Shape;768;p82"/>
          <p:cNvGrpSpPr/>
          <p:nvPr/>
        </p:nvGrpSpPr>
        <p:grpSpPr>
          <a:xfrm>
            <a:off x="191461" y="2393950"/>
            <a:ext cx="4380769" cy="2258700"/>
            <a:chOff x="287350" y="2393962"/>
            <a:chExt cx="6011760" cy="2258700"/>
          </a:xfrm>
        </p:grpSpPr>
        <p:grpSp>
          <p:nvGrpSpPr>
            <p:cNvPr id="769" name="Google Shape;769;p82"/>
            <p:cNvGrpSpPr/>
            <p:nvPr/>
          </p:nvGrpSpPr>
          <p:grpSpPr>
            <a:xfrm>
              <a:off x="287350" y="2393967"/>
              <a:ext cx="6011760" cy="2258681"/>
              <a:chOff x="316550" y="1764000"/>
              <a:chExt cx="7214400" cy="2491650"/>
            </a:xfrm>
          </p:grpSpPr>
          <p:sp>
            <p:nvSpPr>
              <p:cNvPr id="770" name="Google Shape;770;p82"/>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71" name="Google Shape;771;p82"/>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82"/>
            <p:cNvSpPr txBox="1"/>
            <p:nvPr/>
          </p:nvSpPr>
          <p:spPr>
            <a:xfrm>
              <a:off x="485325" y="2393962"/>
              <a:ext cx="5191500" cy="2258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Calc</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m_value{</a:t>
              </a:r>
              <a:r>
                <a:rPr lang="en" sz="1100">
                  <a:solidFill>
                    <a:srgbClr val="666666"/>
                  </a:solidFill>
                </a:rPr>
                <a:t>0</a:t>
              </a:r>
              <a:r>
                <a:rPr lang="en" sz="1100"/>
                <a:t>};</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a:t>
              </a:r>
              <a:r>
                <a:rPr b="1" lang="en" sz="1100">
                  <a:solidFill>
                    <a:srgbClr val="00BB00"/>
                  </a:solidFill>
                </a:rPr>
                <a:t>void</a:t>
              </a:r>
              <a:r>
                <a:rPr lang="en" sz="1100"/>
                <a:t> </a:t>
              </a:r>
              <a:r>
                <a:rPr lang="en" sz="1100">
                  <a:solidFill>
                    <a:srgbClr val="00A000"/>
                  </a:solidFill>
                </a:rPr>
                <a:t>add</a:t>
              </a:r>
              <a:r>
                <a:rPr lang="en" sz="1100"/>
                <a:t>(</a:t>
              </a:r>
              <a:r>
                <a:rPr b="1" lang="en" sz="1100">
                  <a:solidFill>
                    <a:srgbClr val="00BB00"/>
                  </a:solidFill>
                </a:rPr>
                <a:t>int</a:t>
              </a:r>
              <a:r>
                <a:rPr lang="en" sz="1100"/>
                <a:t> value) { m_value </a:t>
              </a:r>
              <a:r>
                <a:rPr lang="en" sz="1100">
                  <a:solidFill>
                    <a:srgbClr val="666666"/>
                  </a:solidFill>
                </a:rPr>
                <a:t>+=</a:t>
              </a:r>
              <a:r>
                <a:rPr lang="en" sz="1100"/>
                <a:t> value; }</a:t>
              </a:r>
              <a:endParaRPr sz="1100"/>
            </a:p>
            <a:p>
              <a:pPr indent="0" lvl="0" marL="0" rtl="0" algn="l">
                <a:lnSpc>
                  <a:spcPct val="125000"/>
                </a:lnSpc>
                <a:spcBef>
                  <a:spcPts val="0"/>
                </a:spcBef>
                <a:spcAft>
                  <a:spcPts val="0"/>
                </a:spcAft>
                <a:buNone/>
              </a:pPr>
              <a:r>
                <a:rPr lang="en" sz="1100"/>
                <a:t>    </a:t>
              </a:r>
              <a:r>
                <a:rPr b="1" lang="en" sz="1100">
                  <a:solidFill>
                    <a:srgbClr val="00BB00"/>
                  </a:solidFill>
                </a:rPr>
                <a:t>void</a:t>
              </a:r>
              <a:r>
                <a:rPr lang="en" sz="1100"/>
                <a:t> </a:t>
              </a:r>
              <a:r>
                <a:rPr lang="en" sz="1100">
                  <a:solidFill>
                    <a:srgbClr val="00A000"/>
                  </a:solidFill>
                </a:rPr>
                <a:t>sub</a:t>
              </a:r>
              <a:r>
                <a:rPr lang="en" sz="1100"/>
                <a:t>(</a:t>
              </a:r>
              <a:r>
                <a:rPr b="1" lang="en" sz="1100">
                  <a:solidFill>
                    <a:srgbClr val="00BB00"/>
                  </a:solidFill>
                </a:rPr>
                <a:t>int</a:t>
              </a:r>
              <a:r>
                <a:rPr lang="en" sz="1100"/>
                <a:t> value) { m_value </a:t>
              </a:r>
              <a:r>
                <a:rPr lang="en" sz="1100">
                  <a:solidFill>
                    <a:srgbClr val="666666"/>
                  </a:solidFill>
                </a:rPr>
                <a:t>-=</a:t>
              </a:r>
              <a:r>
                <a:rPr lang="en" sz="1100"/>
                <a:t> value; }</a:t>
              </a:r>
              <a:endParaRPr sz="1100"/>
            </a:p>
            <a:p>
              <a:pPr indent="0" lvl="0" marL="0" rtl="0" algn="l">
                <a:lnSpc>
                  <a:spcPct val="125000"/>
                </a:lnSpc>
                <a:spcBef>
                  <a:spcPts val="0"/>
                </a:spcBef>
                <a:spcAft>
                  <a:spcPts val="0"/>
                </a:spcAft>
                <a:buNone/>
              </a:pPr>
              <a:r>
                <a:rPr lang="en" sz="1100"/>
                <a:t>    </a:t>
              </a:r>
              <a:r>
                <a:rPr b="1" lang="en" sz="1100">
                  <a:solidFill>
                    <a:srgbClr val="00BB00"/>
                  </a:solidFill>
                </a:rPr>
                <a:t>void</a:t>
              </a:r>
              <a:r>
                <a:rPr lang="en" sz="1100"/>
                <a:t> </a:t>
              </a:r>
              <a:r>
                <a:rPr lang="en" sz="1100">
                  <a:solidFill>
                    <a:srgbClr val="00A000"/>
                  </a:solidFill>
                </a:rPr>
                <a:t>mult</a:t>
              </a:r>
              <a:r>
                <a:rPr lang="en" sz="1100"/>
                <a:t>(</a:t>
              </a:r>
              <a:r>
                <a:rPr b="1" lang="en" sz="1100">
                  <a:solidFill>
                    <a:srgbClr val="00BB00"/>
                  </a:solidFill>
                </a:rPr>
                <a:t>int</a:t>
              </a:r>
              <a:r>
                <a:rPr lang="en" sz="1100"/>
                <a:t> value) { m_value </a:t>
              </a:r>
              <a:r>
                <a:rPr lang="en" sz="1100">
                  <a:solidFill>
                    <a:srgbClr val="666666"/>
                  </a:solidFill>
                </a:rPr>
                <a:t>*=</a:t>
              </a:r>
              <a:r>
                <a:rPr lang="en" sz="1100"/>
                <a:t> value; }</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a:t>
              </a:r>
              <a:r>
                <a:rPr lang="en" sz="1100">
                  <a:solidFill>
                    <a:srgbClr val="00A000"/>
                  </a:solidFill>
                </a:rPr>
                <a:t>getValue</a:t>
              </a:r>
              <a:r>
                <a:rPr lang="en" sz="1100"/>
                <a:t>() { </a:t>
              </a:r>
              <a:r>
                <a:rPr b="1" lang="en" sz="1100">
                  <a:solidFill>
                    <a:srgbClr val="AA22FF"/>
                  </a:solidFill>
                </a:rPr>
                <a:t>return</a:t>
              </a:r>
              <a:r>
                <a:rPr lang="en" sz="1100"/>
                <a:t> m_value; }</a:t>
              </a:r>
              <a:endParaRPr sz="1100"/>
            </a:p>
            <a:p>
              <a:pPr indent="0" lvl="0" marL="0" rtl="0" algn="l">
                <a:lnSpc>
                  <a:spcPct val="125000"/>
                </a:lnSpc>
                <a:spcBef>
                  <a:spcPts val="0"/>
                </a:spcBef>
                <a:spcAft>
                  <a:spcPts val="0"/>
                </a:spcAft>
                <a:buNone/>
              </a:pPr>
              <a:r>
                <a:rPr lang="en" sz="1100"/>
                <a:t>};</a:t>
              </a:r>
              <a:endParaRPr sz="1100"/>
            </a:p>
          </p:txBody>
        </p:sp>
      </p:grpSp>
      <p:sp>
        <p:nvSpPr>
          <p:cNvPr id="773" name="Google Shape;773;p82"/>
          <p:cNvSpPr txBox="1"/>
          <p:nvPr/>
        </p:nvSpPr>
        <p:spPr>
          <a:xfrm>
            <a:off x="191450" y="801781"/>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The `this` pointer : </a:t>
            </a:r>
            <a:endParaRPr>
              <a:solidFill>
                <a:srgbClr val="FF00FF"/>
              </a:solidFill>
              <a:latin typeface="Roboto"/>
              <a:ea typeface="Roboto"/>
              <a:cs typeface="Roboto"/>
              <a:sym typeface="Roboto"/>
            </a:endParaRPr>
          </a:p>
        </p:txBody>
      </p:sp>
      <p:grpSp>
        <p:nvGrpSpPr>
          <p:cNvPr id="774" name="Google Shape;774;p82"/>
          <p:cNvGrpSpPr/>
          <p:nvPr/>
        </p:nvGrpSpPr>
        <p:grpSpPr>
          <a:xfrm>
            <a:off x="4636086" y="2393950"/>
            <a:ext cx="4380726" cy="2682000"/>
            <a:chOff x="4648086" y="2213625"/>
            <a:chExt cx="4380726" cy="2682000"/>
          </a:xfrm>
        </p:grpSpPr>
        <p:grpSp>
          <p:nvGrpSpPr>
            <p:cNvPr id="775" name="Google Shape;775;p82"/>
            <p:cNvGrpSpPr/>
            <p:nvPr/>
          </p:nvGrpSpPr>
          <p:grpSpPr>
            <a:xfrm>
              <a:off x="4648086" y="2213625"/>
              <a:ext cx="4380726" cy="2682000"/>
              <a:chOff x="287350" y="2393962"/>
              <a:chExt cx="6011700" cy="2682000"/>
            </a:xfrm>
          </p:grpSpPr>
          <p:sp>
            <p:nvSpPr>
              <p:cNvPr id="776" name="Google Shape;776;p82"/>
              <p:cNvSpPr/>
              <p:nvPr/>
            </p:nvSpPr>
            <p:spPr>
              <a:xfrm>
                <a:off x="287350" y="2393967"/>
                <a:ext cx="6011700" cy="2243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77" name="Google Shape;777;p82"/>
              <p:cNvSpPr txBox="1"/>
              <p:nvPr/>
            </p:nvSpPr>
            <p:spPr>
              <a:xfrm>
                <a:off x="485325" y="2393962"/>
                <a:ext cx="5191500" cy="268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rgbClr val="008800"/>
                    </a:solidFill>
                    <a:highlight>
                      <a:srgbClr val="F8F8F8"/>
                    </a:highlight>
                  </a:rPr>
                  <a:t>#include &lt;iostream&gt;</a:t>
                </a:r>
                <a:endParaRPr sz="1100">
                  <a:highlight>
                    <a:srgbClr val="F8F8F8"/>
                  </a:highlight>
                </a:endParaRPr>
              </a:p>
              <a:p>
                <a:pPr indent="0" lvl="0" marL="0" rtl="0" algn="l">
                  <a:lnSpc>
                    <a:spcPct val="125000"/>
                  </a:lnSpc>
                  <a:spcBef>
                    <a:spcPts val="0"/>
                  </a:spcBef>
                  <a:spcAft>
                    <a:spcPts val="0"/>
                  </a:spcAft>
                  <a:buNone/>
                </a:pPr>
                <a:r>
                  <a:rPr b="1" lang="en" sz="1100">
                    <a:solidFill>
                      <a:srgbClr val="00BB00"/>
                    </a:solidFill>
                    <a:highlight>
                      <a:srgbClr val="F8F8F8"/>
                    </a:highlight>
                  </a:rPr>
                  <a:t>int</a:t>
                </a:r>
                <a:r>
                  <a:rPr lang="en" sz="1100">
                    <a:highlight>
                      <a:srgbClr val="F8F8F8"/>
                    </a:highlight>
                  </a:rPr>
                  <a:t> </a:t>
                </a:r>
                <a:r>
                  <a:rPr lang="en" sz="1100">
                    <a:solidFill>
                      <a:srgbClr val="00A000"/>
                    </a:solidFill>
                    <a:highlight>
                      <a:srgbClr val="F8F8F8"/>
                    </a:highlight>
                  </a:rPr>
                  <a:t>main</a:t>
                </a:r>
                <a:r>
                  <a:rPr lang="en" sz="1100">
                    <a:highlight>
                      <a:srgbClr val="F8F8F8"/>
                    </a:highlight>
                  </a:rPr>
                  <a:t>()</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Calc calc{};</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calc.add(</a:t>
                </a:r>
                <a:r>
                  <a:rPr lang="en" sz="1100">
                    <a:solidFill>
                      <a:srgbClr val="666666"/>
                    </a:solidFill>
                    <a:highlight>
                      <a:srgbClr val="F8F8F8"/>
                    </a:highlight>
                  </a:rPr>
                  <a:t>5</a:t>
                </a:r>
                <a:r>
                  <a:rPr lang="en" sz="1100">
                    <a:highlight>
                      <a:srgbClr val="F8F8F8"/>
                    </a:highlight>
                  </a:rPr>
                  <a:t>); </a:t>
                </a:r>
                <a:r>
                  <a:rPr i="1" lang="en" sz="1100">
                    <a:solidFill>
                      <a:srgbClr val="008800"/>
                    </a:solidFill>
                    <a:highlight>
                      <a:srgbClr val="F8F8F8"/>
                    </a:highlight>
                  </a:rPr>
                  <a:t>// returns void</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calc.sub(</a:t>
                </a:r>
                <a:r>
                  <a:rPr lang="en" sz="1100">
                    <a:solidFill>
                      <a:srgbClr val="666666"/>
                    </a:solidFill>
                    <a:highlight>
                      <a:srgbClr val="F8F8F8"/>
                    </a:highlight>
                  </a:rPr>
                  <a:t>3</a:t>
                </a:r>
                <a:r>
                  <a:rPr lang="en" sz="1100">
                    <a:highlight>
                      <a:srgbClr val="F8F8F8"/>
                    </a:highlight>
                  </a:rPr>
                  <a:t>); </a:t>
                </a:r>
                <a:r>
                  <a:rPr i="1" lang="en" sz="1100">
                    <a:solidFill>
                      <a:srgbClr val="008800"/>
                    </a:solidFill>
                    <a:highlight>
                      <a:srgbClr val="F8F8F8"/>
                    </a:highlight>
                  </a:rPr>
                  <a:t>// returns void</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calc.mult(</a:t>
                </a:r>
                <a:r>
                  <a:rPr lang="en" sz="1100">
                    <a:solidFill>
                      <a:srgbClr val="666666"/>
                    </a:solidFill>
                    <a:highlight>
                      <a:srgbClr val="F8F8F8"/>
                    </a:highlight>
                  </a:rPr>
                  <a:t>4</a:t>
                </a:r>
                <a:r>
                  <a:rPr lang="en" sz="1100">
                    <a:highlight>
                      <a:srgbClr val="F8F8F8"/>
                    </a:highlight>
                  </a:rPr>
                  <a:t>); </a:t>
                </a:r>
                <a:r>
                  <a:rPr i="1" lang="en" sz="1100">
                    <a:solidFill>
                      <a:srgbClr val="008800"/>
                    </a:solidFill>
                    <a:highlight>
                      <a:srgbClr val="F8F8F8"/>
                    </a:highlight>
                  </a:rPr>
                  <a:t>// returns void</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std</a:t>
                </a:r>
                <a:r>
                  <a:rPr lang="en" sz="1100">
                    <a:solidFill>
                      <a:srgbClr val="666666"/>
                    </a:solidFill>
                    <a:highlight>
                      <a:srgbClr val="F8F8F8"/>
                    </a:highlight>
                  </a:rPr>
                  <a:t>::</a:t>
                </a:r>
                <a:r>
                  <a:rPr lang="en" sz="1100">
                    <a:highlight>
                      <a:srgbClr val="F8F8F8"/>
                    </a:highlight>
                  </a:rPr>
                  <a:t>cout </a:t>
                </a:r>
                <a:r>
                  <a:rPr lang="en" sz="1100">
                    <a:solidFill>
                      <a:srgbClr val="666666"/>
                    </a:solidFill>
                    <a:highlight>
                      <a:srgbClr val="F8F8F8"/>
                    </a:highlight>
                  </a:rPr>
                  <a:t>&lt;&lt;</a:t>
                </a:r>
                <a:r>
                  <a:rPr lang="en" sz="1100">
                    <a:highlight>
                      <a:srgbClr val="F8F8F8"/>
                    </a:highlight>
                  </a:rPr>
                  <a:t> calc.getValue() </a:t>
                </a:r>
                <a:r>
                  <a:rPr lang="en" sz="1100">
                    <a:solidFill>
                      <a:srgbClr val="666666"/>
                    </a:solidFill>
                    <a:highlight>
                      <a:srgbClr val="F8F8F8"/>
                    </a:highlight>
                  </a:rPr>
                  <a:t>&lt;&lt;</a:t>
                </a:r>
                <a:r>
                  <a:rPr lang="en" sz="1100">
                    <a:highlight>
                      <a:srgbClr val="F8F8F8"/>
                    </a:highlight>
                  </a:rPr>
                  <a:t> </a:t>
                </a:r>
                <a:r>
                  <a:rPr lang="en" sz="1100">
                    <a:solidFill>
                      <a:srgbClr val="BB4444"/>
                    </a:solidFill>
                    <a:highlight>
                      <a:srgbClr val="F8F8F8"/>
                    </a:highlight>
                  </a:rPr>
                  <a:t>'\n'</a:t>
                </a:r>
                <a:r>
                  <a:rPr lang="en" sz="1100">
                    <a:highlight>
                      <a:srgbClr val="F8F8F8"/>
                    </a:highlight>
                  </a:rPr>
                  <a:t>;</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    </a:t>
                </a:r>
                <a:r>
                  <a:rPr b="1" lang="en" sz="1100">
                    <a:solidFill>
                      <a:srgbClr val="AA22FF"/>
                    </a:solidFill>
                    <a:highlight>
                      <a:srgbClr val="F8F8F8"/>
                    </a:highlight>
                  </a:rPr>
                  <a:t>return</a:t>
                </a:r>
                <a:r>
                  <a:rPr lang="en" sz="1100">
                    <a:highlight>
                      <a:srgbClr val="F8F8F8"/>
                    </a:highlight>
                  </a:rPr>
                  <a:t> </a:t>
                </a:r>
                <a:r>
                  <a:rPr lang="en" sz="1100">
                    <a:solidFill>
                      <a:srgbClr val="666666"/>
                    </a:solidFill>
                    <a:highlight>
                      <a:srgbClr val="F8F8F8"/>
                    </a:highlight>
                  </a:rPr>
                  <a:t>0</a:t>
                </a:r>
                <a:r>
                  <a:rPr lang="en" sz="1100">
                    <a:highlight>
                      <a:srgbClr val="F8F8F8"/>
                    </a:highlight>
                  </a:rPr>
                  <a:t>;</a:t>
                </a:r>
                <a:endParaRPr sz="1100">
                  <a:highlight>
                    <a:srgbClr val="F8F8F8"/>
                  </a:highlight>
                </a:endParaRPr>
              </a:p>
              <a:p>
                <a:pPr indent="0" lvl="0" marL="0" rtl="0" algn="l">
                  <a:lnSpc>
                    <a:spcPct val="125000"/>
                  </a:lnSpc>
                  <a:spcBef>
                    <a:spcPts val="0"/>
                  </a:spcBef>
                  <a:spcAft>
                    <a:spcPts val="0"/>
                  </a:spcAft>
                  <a:buNone/>
                </a:pPr>
                <a:r>
                  <a:rPr lang="en" sz="1100">
                    <a:highlight>
                      <a:srgbClr val="F8F8F8"/>
                    </a:highlight>
                  </a:rPr>
                  <a:t>}</a:t>
                </a:r>
                <a:endParaRPr sz="1100">
                  <a:highlight>
                    <a:srgbClr val="F8F8F8"/>
                  </a:highlight>
                </a:endParaRPr>
              </a:p>
              <a:p>
                <a:pPr indent="0" lvl="0" marL="88900" marR="88900" rtl="0" algn="l">
                  <a:lnSpc>
                    <a:spcPct val="125000"/>
                  </a:lnSpc>
                  <a:spcBef>
                    <a:spcPts val="0"/>
                  </a:spcBef>
                  <a:spcAft>
                    <a:spcPts val="0"/>
                  </a:spcAft>
                  <a:buNone/>
                </a:pPr>
                <a:r>
                  <a:t/>
                </a:r>
                <a:endParaRPr sz="1100">
                  <a:highlight>
                    <a:srgbClr val="F8F8F8"/>
                  </a:highlight>
                </a:endParaRPr>
              </a:p>
              <a:p>
                <a:pPr indent="0" lvl="0" marL="0" rtl="0" algn="l">
                  <a:lnSpc>
                    <a:spcPct val="125000"/>
                  </a:lnSpc>
                  <a:spcBef>
                    <a:spcPts val="0"/>
                  </a:spcBef>
                  <a:spcAft>
                    <a:spcPts val="0"/>
                  </a:spcAft>
                  <a:buNone/>
                </a:pPr>
                <a:r>
                  <a:t/>
                </a:r>
                <a:endParaRPr b="1" sz="1100">
                  <a:solidFill>
                    <a:srgbClr val="AA22FF"/>
                  </a:solidFill>
                </a:endParaRPr>
              </a:p>
            </p:txBody>
          </p:sp>
        </p:grpSp>
        <p:sp>
          <p:nvSpPr>
            <p:cNvPr id="778" name="Google Shape;778;p82"/>
            <p:cNvSpPr/>
            <p:nvPr/>
          </p:nvSpPr>
          <p:spPr>
            <a:xfrm>
              <a:off x="4648086" y="2221417"/>
              <a:ext cx="109200" cy="2243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784" name="Google Shape;784;p8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785" name="Google Shape;785;p8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786" name="Google Shape;786;p83"/>
          <p:cNvSpPr txBox="1"/>
          <p:nvPr/>
        </p:nvSpPr>
        <p:spPr>
          <a:xfrm>
            <a:off x="191450" y="1166925"/>
            <a:ext cx="745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 can achieve the same thing by chaining the calls to the member functions, by making each function return </a:t>
            </a:r>
            <a:r>
              <a:rPr b="1" lang="en">
                <a:latin typeface="Roboto"/>
                <a:ea typeface="Roboto"/>
                <a:cs typeface="Roboto"/>
                <a:sym typeface="Roboto"/>
              </a:rPr>
              <a:t>*this.</a:t>
            </a:r>
            <a:endParaRPr>
              <a:latin typeface="Roboto"/>
              <a:ea typeface="Roboto"/>
              <a:cs typeface="Roboto"/>
              <a:sym typeface="Roboto"/>
            </a:endParaRPr>
          </a:p>
        </p:txBody>
      </p:sp>
      <p:grpSp>
        <p:nvGrpSpPr>
          <p:cNvPr id="787" name="Google Shape;787;p83"/>
          <p:cNvGrpSpPr/>
          <p:nvPr/>
        </p:nvGrpSpPr>
        <p:grpSpPr>
          <a:xfrm>
            <a:off x="107525" y="1882236"/>
            <a:ext cx="4380600" cy="2698426"/>
            <a:chOff x="107525" y="1882236"/>
            <a:chExt cx="4380600" cy="2698426"/>
          </a:xfrm>
        </p:grpSpPr>
        <p:grpSp>
          <p:nvGrpSpPr>
            <p:cNvPr id="788" name="Google Shape;788;p83"/>
            <p:cNvGrpSpPr/>
            <p:nvPr/>
          </p:nvGrpSpPr>
          <p:grpSpPr>
            <a:xfrm>
              <a:off x="107525" y="1882236"/>
              <a:ext cx="4380600" cy="2681957"/>
              <a:chOff x="467203" y="2092255"/>
              <a:chExt cx="4380600" cy="2258681"/>
            </a:xfrm>
          </p:grpSpPr>
          <p:sp>
            <p:nvSpPr>
              <p:cNvPr id="789" name="Google Shape;789;p83"/>
              <p:cNvSpPr/>
              <p:nvPr/>
            </p:nvSpPr>
            <p:spPr>
              <a:xfrm>
                <a:off x="467203" y="2092255"/>
                <a:ext cx="4380600" cy="22431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90" name="Google Shape;790;p83"/>
              <p:cNvSpPr/>
              <p:nvPr/>
            </p:nvSpPr>
            <p:spPr>
              <a:xfrm>
                <a:off x="467203" y="2107892"/>
                <a:ext cx="109296" cy="2243044"/>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83"/>
            <p:cNvSpPr txBox="1"/>
            <p:nvPr/>
          </p:nvSpPr>
          <p:spPr>
            <a:xfrm>
              <a:off x="335062" y="1898663"/>
              <a:ext cx="3783000" cy="268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Calc</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m_value{};</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Calc</a:t>
              </a:r>
              <a:r>
                <a:rPr lang="en" sz="1100">
                  <a:solidFill>
                    <a:srgbClr val="666666"/>
                  </a:solidFill>
                </a:rPr>
                <a:t>&amp;</a:t>
              </a:r>
              <a:r>
                <a:rPr lang="en" sz="1100"/>
                <a:t> add(</a:t>
              </a:r>
              <a:r>
                <a:rPr b="1" lang="en" sz="1100">
                  <a:solidFill>
                    <a:srgbClr val="00BB00"/>
                  </a:solidFill>
                </a:rPr>
                <a:t>int</a:t>
              </a:r>
              <a:r>
                <a:rPr lang="en" sz="1100"/>
                <a:t> value) { m_value </a:t>
              </a:r>
              <a:r>
                <a:rPr lang="en" sz="1100">
                  <a:solidFill>
                    <a:srgbClr val="666666"/>
                  </a:solidFill>
                </a:rPr>
                <a:t>+=</a:t>
              </a:r>
              <a:r>
                <a:rPr lang="en" sz="1100"/>
                <a:t> value; </a:t>
              </a:r>
              <a:r>
                <a:rPr b="1" lang="en" sz="1100">
                  <a:solidFill>
                    <a:srgbClr val="AA22FF"/>
                  </a:solidFill>
                </a:rPr>
                <a:t>return</a:t>
              </a:r>
              <a:r>
                <a:rPr lang="en" sz="1100"/>
                <a:t> </a:t>
              </a:r>
              <a:r>
                <a:rPr lang="en" sz="1100">
                  <a:solidFill>
                    <a:srgbClr val="666666"/>
                  </a:solidFill>
                </a:rPr>
                <a:t>*</a:t>
              </a:r>
              <a:r>
                <a:rPr b="1" lang="en" sz="1100">
                  <a:solidFill>
                    <a:srgbClr val="AA22FF"/>
                  </a:solidFill>
                </a:rPr>
                <a:t>this</a:t>
              </a:r>
              <a:r>
                <a:rPr lang="en" sz="1100"/>
                <a:t>; }</a:t>
              </a:r>
              <a:endParaRPr sz="1100"/>
            </a:p>
            <a:p>
              <a:pPr indent="0" lvl="0" marL="0" rtl="0" algn="l">
                <a:lnSpc>
                  <a:spcPct val="125000"/>
                </a:lnSpc>
                <a:spcBef>
                  <a:spcPts val="0"/>
                </a:spcBef>
                <a:spcAft>
                  <a:spcPts val="0"/>
                </a:spcAft>
                <a:buNone/>
              </a:pPr>
              <a:r>
                <a:rPr lang="en" sz="1100"/>
                <a:t>    Calc</a:t>
              </a:r>
              <a:r>
                <a:rPr lang="en" sz="1100">
                  <a:solidFill>
                    <a:srgbClr val="666666"/>
                  </a:solidFill>
                </a:rPr>
                <a:t>&amp;</a:t>
              </a:r>
              <a:r>
                <a:rPr lang="en" sz="1100"/>
                <a:t> sub(</a:t>
              </a:r>
              <a:r>
                <a:rPr b="1" lang="en" sz="1100">
                  <a:solidFill>
                    <a:srgbClr val="00BB00"/>
                  </a:solidFill>
                </a:rPr>
                <a:t>int</a:t>
              </a:r>
              <a:r>
                <a:rPr lang="en" sz="1100"/>
                <a:t> value) { m_value </a:t>
              </a:r>
              <a:r>
                <a:rPr lang="en" sz="1100">
                  <a:solidFill>
                    <a:srgbClr val="666666"/>
                  </a:solidFill>
                </a:rPr>
                <a:t>-=</a:t>
              </a:r>
              <a:r>
                <a:rPr lang="en" sz="1100"/>
                <a:t> value; </a:t>
              </a:r>
              <a:r>
                <a:rPr b="1" lang="en" sz="1100">
                  <a:solidFill>
                    <a:srgbClr val="AA22FF"/>
                  </a:solidFill>
                </a:rPr>
                <a:t>return</a:t>
              </a:r>
              <a:r>
                <a:rPr lang="en" sz="1100"/>
                <a:t> </a:t>
              </a:r>
              <a:r>
                <a:rPr lang="en" sz="1100">
                  <a:solidFill>
                    <a:srgbClr val="666666"/>
                  </a:solidFill>
                </a:rPr>
                <a:t>*</a:t>
              </a:r>
              <a:r>
                <a:rPr b="1" lang="en" sz="1100">
                  <a:solidFill>
                    <a:srgbClr val="AA22FF"/>
                  </a:solidFill>
                </a:rPr>
                <a:t>this</a:t>
              </a:r>
              <a:r>
                <a:rPr lang="en" sz="1100"/>
                <a:t>; }</a:t>
              </a:r>
              <a:endParaRPr sz="1100"/>
            </a:p>
            <a:p>
              <a:pPr indent="0" lvl="0" marL="0" rtl="0" algn="l">
                <a:lnSpc>
                  <a:spcPct val="125000"/>
                </a:lnSpc>
                <a:spcBef>
                  <a:spcPts val="0"/>
                </a:spcBef>
                <a:spcAft>
                  <a:spcPts val="0"/>
                </a:spcAft>
                <a:buNone/>
              </a:pPr>
              <a:r>
                <a:rPr lang="en" sz="1100"/>
                <a:t>    Calc</a:t>
              </a:r>
              <a:r>
                <a:rPr lang="en" sz="1100">
                  <a:solidFill>
                    <a:srgbClr val="666666"/>
                  </a:solidFill>
                </a:rPr>
                <a:t>&amp;</a:t>
              </a:r>
              <a:r>
                <a:rPr lang="en" sz="1100"/>
                <a:t> mult(</a:t>
              </a:r>
              <a:r>
                <a:rPr b="1" lang="en" sz="1100">
                  <a:solidFill>
                    <a:srgbClr val="00BB00"/>
                  </a:solidFill>
                </a:rPr>
                <a:t>int</a:t>
              </a:r>
              <a:r>
                <a:rPr lang="en" sz="1100"/>
                <a:t> value) { m_value </a:t>
              </a:r>
              <a:r>
                <a:rPr lang="en" sz="1100">
                  <a:solidFill>
                    <a:srgbClr val="666666"/>
                  </a:solidFill>
                </a:rPr>
                <a:t>*=</a:t>
              </a:r>
              <a:r>
                <a:rPr lang="en" sz="1100"/>
                <a:t> value; </a:t>
              </a:r>
              <a:r>
                <a:rPr b="1" lang="en" sz="1100">
                  <a:solidFill>
                    <a:srgbClr val="AA22FF"/>
                  </a:solidFill>
                </a:rPr>
                <a:t>return</a:t>
              </a:r>
              <a:r>
                <a:rPr lang="en" sz="1100"/>
                <a:t> </a:t>
              </a:r>
              <a:r>
                <a:rPr lang="en" sz="1100">
                  <a:solidFill>
                    <a:srgbClr val="666666"/>
                  </a:solidFill>
                </a:rPr>
                <a:t>*</a:t>
              </a:r>
              <a:r>
                <a:rPr b="1" lang="en" sz="1100">
                  <a:solidFill>
                    <a:srgbClr val="AA22FF"/>
                  </a:solidFill>
                </a:rPr>
                <a:t>this</a:t>
              </a:r>
              <a:r>
                <a:rPr lang="en" sz="1100"/>
                <a:t>; }</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getValue() { </a:t>
              </a:r>
              <a:r>
                <a:rPr b="1" lang="en" sz="1100">
                  <a:solidFill>
                    <a:srgbClr val="AA22FF"/>
                  </a:solidFill>
                </a:rPr>
                <a:t>return</a:t>
              </a:r>
              <a:r>
                <a:rPr lang="en" sz="1100"/>
                <a:t> m_value; }</a:t>
              </a:r>
              <a:endParaRPr sz="1100"/>
            </a:p>
            <a:p>
              <a:pPr indent="0" lvl="0" marL="0" rtl="0" algn="l">
                <a:lnSpc>
                  <a:spcPct val="125000"/>
                </a:lnSpc>
                <a:spcBef>
                  <a:spcPts val="0"/>
                </a:spcBef>
                <a:spcAft>
                  <a:spcPts val="0"/>
                </a:spcAft>
                <a:buNone/>
              </a:pPr>
              <a:r>
                <a:rPr lang="en" sz="1100"/>
                <a:t>};</a:t>
              </a:r>
              <a:endParaRPr sz="1100"/>
            </a:p>
          </p:txBody>
        </p:sp>
      </p:grpSp>
      <p:sp>
        <p:nvSpPr>
          <p:cNvPr id="792" name="Google Shape;792;p83"/>
          <p:cNvSpPr txBox="1"/>
          <p:nvPr/>
        </p:nvSpPr>
        <p:spPr>
          <a:xfrm>
            <a:off x="191450" y="801781"/>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The `this` pointer : </a:t>
            </a:r>
            <a:endParaRPr>
              <a:solidFill>
                <a:srgbClr val="FF00FF"/>
              </a:solidFill>
              <a:latin typeface="Roboto"/>
              <a:ea typeface="Roboto"/>
              <a:cs typeface="Roboto"/>
              <a:sym typeface="Roboto"/>
            </a:endParaRPr>
          </a:p>
        </p:txBody>
      </p:sp>
      <p:grpSp>
        <p:nvGrpSpPr>
          <p:cNvPr id="793" name="Google Shape;793;p83"/>
          <p:cNvGrpSpPr/>
          <p:nvPr/>
        </p:nvGrpSpPr>
        <p:grpSpPr>
          <a:xfrm>
            <a:off x="4662925" y="1882236"/>
            <a:ext cx="4380600" cy="2706651"/>
            <a:chOff x="4662925" y="1882236"/>
            <a:chExt cx="4380600" cy="2706651"/>
          </a:xfrm>
        </p:grpSpPr>
        <p:grpSp>
          <p:nvGrpSpPr>
            <p:cNvPr id="794" name="Google Shape;794;p83"/>
            <p:cNvGrpSpPr/>
            <p:nvPr/>
          </p:nvGrpSpPr>
          <p:grpSpPr>
            <a:xfrm>
              <a:off x="4662925" y="1882236"/>
              <a:ext cx="4380600" cy="2706651"/>
              <a:chOff x="36250" y="1874011"/>
              <a:chExt cx="4380600" cy="2706651"/>
            </a:xfrm>
          </p:grpSpPr>
          <p:sp>
            <p:nvSpPr>
              <p:cNvPr id="795" name="Google Shape;795;p83"/>
              <p:cNvSpPr/>
              <p:nvPr/>
            </p:nvSpPr>
            <p:spPr>
              <a:xfrm>
                <a:off x="36250" y="1874011"/>
                <a:ext cx="4380600" cy="2663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796" name="Google Shape;796;p83"/>
              <p:cNvSpPr txBox="1"/>
              <p:nvPr/>
            </p:nvSpPr>
            <p:spPr>
              <a:xfrm>
                <a:off x="335062" y="1898663"/>
                <a:ext cx="3783000" cy="2682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100">
                    <a:solidFill>
                      <a:srgbClr val="008800"/>
                    </a:solidFill>
                  </a:rPr>
                  <a:t>#include &lt;iostream&gt;</a:t>
                </a:r>
                <a:endParaRPr sz="1100"/>
              </a:p>
              <a:p>
                <a:pPr indent="0" lvl="0" marL="0" rtl="0" algn="l">
                  <a:lnSpc>
                    <a:spcPct val="125000"/>
                  </a:lnSpc>
                  <a:spcBef>
                    <a:spcPts val="0"/>
                  </a:spcBef>
                  <a:spcAft>
                    <a:spcPts val="0"/>
                  </a:spcAft>
                  <a:buNone/>
                </a:pPr>
                <a:r>
                  <a:t/>
                </a:r>
                <a:endParaRPr sz="1100"/>
              </a:p>
              <a:p>
                <a:pPr indent="0" lvl="0" marL="0" rtl="0" algn="l">
                  <a:lnSpc>
                    <a:spcPct val="125000"/>
                  </a:lnSpc>
                  <a:spcBef>
                    <a:spcPts val="0"/>
                  </a:spcBef>
                  <a:spcAft>
                    <a:spcPts val="0"/>
                  </a:spcAft>
                  <a:buNone/>
                </a:pPr>
                <a:r>
                  <a:rPr b="1" lang="en" sz="1100">
                    <a:solidFill>
                      <a:srgbClr val="00BB00"/>
                    </a:solidFill>
                  </a:rPr>
                  <a:t>int</a:t>
                </a:r>
                <a:r>
                  <a:rPr lang="en" sz="1100"/>
                  <a:t> </a:t>
                </a:r>
                <a:r>
                  <a:rPr lang="en" sz="1100">
                    <a:solidFill>
                      <a:srgbClr val="00A000"/>
                    </a:solidFill>
                  </a:rPr>
                  <a:t>main</a:t>
                </a:r>
                <a:r>
                  <a:rPr lang="en" sz="1100"/>
                  <a:t>()</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    Calc calc{};</a:t>
                </a:r>
                <a:endParaRPr sz="1100"/>
              </a:p>
              <a:p>
                <a:pPr indent="0" lvl="0" marL="0" rtl="0" algn="l">
                  <a:lnSpc>
                    <a:spcPct val="125000"/>
                  </a:lnSpc>
                  <a:spcBef>
                    <a:spcPts val="0"/>
                  </a:spcBef>
                  <a:spcAft>
                    <a:spcPts val="0"/>
                  </a:spcAft>
                  <a:buNone/>
                </a:pPr>
                <a:r>
                  <a:rPr lang="en" sz="1100"/>
                  <a:t>    calc.add(</a:t>
                </a:r>
                <a:r>
                  <a:rPr lang="en" sz="1100">
                    <a:solidFill>
                      <a:srgbClr val="666666"/>
                    </a:solidFill>
                  </a:rPr>
                  <a:t>5</a:t>
                </a:r>
                <a:r>
                  <a:rPr lang="en" sz="1100"/>
                  <a:t>).sub(</a:t>
                </a:r>
                <a:r>
                  <a:rPr lang="en" sz="1100">
                    <a:solidFill>
                      <a:srgbClr val="666666"/>
                    </a:solidFill>
                  </a:rPr>
                  <a:t>3</a:t>
                </a:r>
                <a:r>
                  <a:rPr lang="en" sz="1100"/>
                  <a:t>).mult(</a:t>
                </a:r>
                <a:r>
                  <a:rPr lang="en" sz="1100">
                    <a:solidFill>
                      <a:srgbClr val="666666"/>
                    </a:solidFill>
                  </a:rPr>
                  <a:t>4</a:t>
                </a:r>
                <a:r>
                  <a:rPr lang="en" sz="1100"/>
                  <a:t>);</a:t>
                </a:r>
                <a:endParaRPr sz="1100"/>
              </a:p>
              <a:p>
                <a:pPr indent="0" lvl="0" marL="0" rtl="0" algn="l">
                  <a:lnSpc>
                    <a:spcPct val="125000"/>
                  </a:lnSpc>
                  <a:spcBef>
                    <a:spcPts val="0"/>
                  </a:spcBef>
                  <a:spcAft>
                    <a:spcPts val="0"/>
                  </a:spcAft>
                  <a:buNone/>
                </a:pPr>
                <a:r>
                  <a:t/>
                </a:r>
                <a:endParaRPr sz="1100"/>
              </a:p>
              <a:p>
                <a:pPr indent="0" lvl="0" marL="0" rtl="0" algn="l">
                  <a:lnSpc>
                    <a:spcPct val="125000"/>
                  </a:lnSpc>
                  <a:spcBef>
                    <a:spcPts val="0"/>
                  </a:spcBef>
                  <a:spcAft>
                    <a:spcPts val="0"/>
                  </a:spcAft>
                  <a:buNone/>
                </a:pPr>
                <a:r>
                  <a:rPr lang="en" sz="1100"/>
                  <a:t>    std</a:t>
                </a:r>
                <a:r>
                  <a:rPr lang="en" sz="1100">
                    <a:solidFill>
                      <a:srgbClr val="666666"/>
                    </a:solidFill>
                  </a:rPr>
                  <a:t>::</a:t>
                </a:r>
                <a:r>
                  <a:rPr lang="en" sz="1100"/>
                  <a:t>cout </a:t>
                </a:r>
                <a:r>
                  <a:rPr lang="en" sz="1100">
                    <a:solidFill>
                      <a:srgbClr val="666666"/>
                    </a:solidFill>
                  </a:rPr>
                  <a:t>&lt;&lt;</a:t>
                </a:r>
                <a:r>
                  <a:rPr lang="en" sz="1100"/>
                  <a:t> calc.getValue() </a:t>
                </a:r>
                <a:r>
                  <a:rPr lang="en" sz="1100">
                    <a:solidFill>
                      <a:srgbClr val="666666"/>
                    </a:solidFill>
                  </a:rPr>
                  <a:t>&lt;&lt;</a:t>
                </a:r>
                <a:r>
                  <a:rPr lang="en" sz="1100"/>
                  <a:t> </a:t>
                </a:r>
                <a:r>
                  <a:rPr lang="en" sz="1100">
                    <a:solidFill>
                      <a:srgbClr val="BB4444"/>
                    </a:solidFill>
                  </a:rPr>
                  <a:t>'\n'</a:t>
                </a:r>
                <a:r>
                  <a:rPr lang="en" sz="1100"/>
                  <a:t>;</a:t>
                </a:r>
                <a:endParaRPr sz="1100"/>
              </a:p>
              <a:p>
                <a:pPr indent="0" lvl="0" marL="0" rtl="0" algn="l">
                  <a:lnSpc>
                    <a:spcPct val="125000"/>
                  </a:lnSpc>
                  <a:spcBef>
                    <a:spcPts val="0"/>
                  </a:spcBef>
                  <a:spcAft>
                    <a:spcPts val="0"/>
                  </a:spcAft>
                  <a:buNone/>
                </a:pPr>
                <a:r>
                  <a:rPr lang="en" sz="1100"/>
                  <a:t>    </a:t>
                </a:r>
                <a:r>
                  <a:rPr b="1" lang="en" sz="1100">
                    <a:solidFill>
                      <a:srgbClr val="AA22FF"/>
                    </a:solidFill>
                  </a:rPr>
                  <a:t>return</a:t>
                </a:r>
                <a:r>
                  <a:rPr lang="en" sz="1100"/>
                  <a:t> </a:t>
                </a:r>
                <a:r>
                  <a:rPr lang="en" sz="1100">
                    <a:solidFill>
                      <a:srgbClr val="666666"/>
                    </a:solidFill>
                  </a:rPr>
                  <a:t>0</a:t>
                </a:r>
                <a:r>
                  <a:rPr lang="en" sz="1100"/>
                  <a:t>;</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t/>
                </a:r>
                <a:endParaRPr sz="1100"/>
              </a:p>
              <a:p>
                <a:pPr indent="0" lvl="0" marL="0" rtl="0" algn="l">
                  <a:lnSpc>
                    <a:spcPct val="125000"/>
                  </a:lnSpc>
                  <a:spcBef>
                    <a:spcPts val="0"/>
                  </a:spcBef>
                  <a:spcAft>
                    <a:spcPts val="0"/>
                  </a:spcAft>
                  <a:buNone/>
                </a:pPr>
                <a:r>
                  <a:t/>
                </a:r>
                <a:endParaRPr b="1" sz="1100">
                  <a:solidFill>
                    <a:srgbClr val="AA22FF"/>
                  </a:solidFill>
                </a:endParaRPr>
              </a:p>
            </p:txBody>
          </p:sp>
        </p:grpSp>
        <p:sp>
          <p:nvSpPr>
            <p:cNvPr id="797" name="Google Shape;797;p83"/>
            <p:cNvSpPr/>
            <p:nvPr/>
          </p:nvSpPr>
          <p:spPr>
            <a:xfrm>
              <a:off x="4662925" y="1899754"/>
              <a:ext cx="109200" cy="2663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03" name="Google Shape;803;p8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04" name="Google Shape;804;p8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05" name="Google Shape;805;p84"/>
          <p:cNvSpPr txBox="1"/>
          <p:nvPr/>
        </p:nvSpPr>
        <p:spPr>
          <a:xfrm>
            <a:off x="191450" y="1166925"/>
            <a:ext cx="745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NOTE</a:t>
            </a:r>
            <a:r>
              <a:rPr lang="en">
                <a:latin typeface="Roboto"/>
                <a:ea typeface="Roboto"/>
                <a:cs typeface="Roboto"/>
                <a:sym typeface="Roboto"/>
              </a:rPr>
              <a:t>: “</a:t>
            </a:r>
            <a:r>
              <a:rPr b="1" lang="en">
                <a:latin typeface="Roboto"/>
                <a:ea typeface="Roboto"/>
                <a:cs typeface="Roboto"/>
                <a:sym typeface="Roboto"/>
              </a:rPr>
              <a:t>this</a:t>
            </a:r>
            <a:r>
              <a:rPr lang="en">
                <a:latin typeface="Roboto"/>
                <a:ea typeface="Roboto"/>
                <a:cs typeface="Roboto"/>
                <a:sym typeface="Roboto"/>
              </a:rPr>
              <a:t>” is a const pointer -- you can change the value of the underlying object it points to, but you can not make it point to something else!</a:t>
            </a:r>
            <a:r>
              <a:rPr lang="en">
                <a:latin typeface="Roboto"/>
                <a:ea typeface="Roboto"/>
                <a:cs typeface="Roboto"/>
                <a:sym typeface="Roboto"/>
              </a:rPr>
              <a:t>.</a:t>
            </a:r>
            <a:endParaRPr>
              <a:latin typeface="Roboto"/>
              <a:ea typeface="Roboto"/>
              <a:cs typeface="Roboto"/>
              <a:sym typeface="Roboto"/>
            </a:endParaRPr>
          </a:p>
        </p:txBody>
      </p:sp>
      <p:sp>
        <p:nvSpPr>
          <p:cNvPr id="806" name="Google Shape;806;p84"/>
          <p:cNvSpPr txBox="1"/>
          <p:nvPr/>
        </p:nvSpPr>
        <p:spPr>
          <a:xfrm>
            <a:off x="191450" y="801781"/>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The `this` pointer : </a:t>
            </a:r>
            <a:endParaRPr>
              <a:solidFill>
                <a:srgbClr val="FF00FF"/>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5"/>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12" name="Google Shape;812;p85"/>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13" name="Google Shape;813;p85"/>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14" name="Google Shape;814;p85"/>
          <p:cNvSpPr txBox="1"/>
          <p:nvPr/>
        </p:nvSpPr>
        <p:spPr>
          <a:xfrm>
            <a:off x="191450" y="789903"/>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Friend functions</a:t>
            </a:r>
            <a:endParaRPr>
              <a:solidFill>
                <a:srgbClr val="FF00FF"/>
              </a:solidFill>
              <a:latin typeface="Roboto"/>
              <a:ea typeface="Roboto"/>
              <a:cs typeface="Roboto"/>
              <a:sym typeface="Roboto"/>
            </a:endParaRPr>
          </a:p>
        </p:txBody>
      </p:sp>
      <p:sp>
        <p:nvSpPr>
          <p:cNvPr id="815" name="Google Shape;815;p85"/>
          <p:cNvSpPr txBox="1"/>
          <p:nvPr/>
        </p:nvSpPr>
        <p:spPr>
          <a:xfrm>
            <a:off x="191450" y="1218857"/>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 friend function is a function that can access the private members of a class as though it was a member of that class. A friend function may be either a normal function, or a member function of another class.</a:t>
            </a:r>
            <a:endParaRPr>
              <a:latin typeface="Roboto"/>
              <a:ea typeface="Roboto"/>
              <a:cs typeface="Roboto"/>
              <a:sym typeface="Roboto"/>
            </a:endParaRPr>
          </a:p>
        </p:txBody>
      </p:sp>
      <p:grpSp>
        <p:nvGrpSpPr>
          <p:cNvPr id="816" name="Google Shape;816;p85"/>
          <p:cNvGrpSpPr/>
          <p:nvPr/>
        </p:nvGrpSpPr>
        <p:grpSpPr>
          <a:xfrm>
            <a:off x="191450" y="2078911"/>
            <a:ext cx="5203779" cy="2137359"/>
            <a:chOff x="366597" y="1751314"/>
            <a:chExt cx="6011760" cy="1420739"/>
          </a:xfrm>
        </p:grpSpPr>
        <p:grpSp>
          <p:nvGrpSpPr>
            <p:cNvPr id="817" name="Google Shape;817;p85"/>
            <p:cNvGrpSpPr/>
            <p:nvPr/>
          </p:nvGrpSpPr>
          <p:grpSpPr>
            <a:xfrm>
              <a:off x="366597" y="1751314"/>
              <a:ext cx="6011760" cy="1420739"/>
              <a:chOff x="316550" y="1764000"/>
              <a:chExt cx="7214400" cy="2491650"/>
            </a:xfrm>
          </p:grpSpPr>
          <p:sp>
            <p:nvSpPr>
              <p:cNvPr id="818" name="Google Shape;818;p85"/>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19" name="Google Shape;819;p85"/>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85"/>
            <p:cNvSpPr txBox="1"/>
            <p:nvPr/>
          </p:nvSpPr>
          <p:spPr>
            <a:xfrm>
              <a:off x="563500" y="1802100"/>
              <a:ext cx="5527200" cy="1360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Point</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00BB00"/>
                  </a:solidFill>
                </a:rPr>
                <a:t>double</a:t>
              </a:r>
              <a:r>
                <a:rPr lang="en" sz="1100"/>
                <a:t> x{};</a:t>
              </a:r>
              <a:endParaRPr sz="1100"/>
            </a:p>
            <a:p>
              <a:pPr indent="0" lvl="0" marL="0" rtl="0" algn="l">
                <a:lnSpc>
                  <a:spcPct val="125000"/>
                </a:lnSpc>
                <a:spcBef>
                  <a:spcPts val="0"/>
                </a:spcBef>
                <a:spcAft>
                  <a:spcPts val="0"/>
                </a:spcAft>
                <a:buNone/>
              </a:pPr>
              <a:r>
                <a:rPr lang="en" sz="1100"/>
                <a:t>    </a:t>
              </a:r>
              <a:r>
                <a:rPr b="1" lang="en" sz="1100">
                  <a:solidFill>
                    <a:srgbClr val="00BB00"/>
                  </a:solidFill>
                </a:rPr>
                <a:t>double</a:t>
              </a:r>
              <a:r>
                <a:rPr lang="en" sz="1100"/>
                <a:t> y{}</a:t>
              </a:r>
              <a:endParaRPr sz="1100"/>
            </a:p>
            <a:p>
              <a:pPr indent="0" lvl="0" marL="0" rtl="0" algn="l">
                <a:lnSpc>
                  <a:spcPct val="125000"/>
                </a:lnSpc>
                <a:spcBef>
                  <a:spcPts val="0"/>
                </a:spcBef>
                <a:spcAft>
                  <a:spcPts val="0"/>
                </a:spcAft>
                <a:buNone/>
              </a:pPr>
              <a:r>
                <a:rPr lang="en" sz="1100">
                  <a:solidFill>
                    <a:srgbClr val="A0A000"/>
                  </a:solidFill>
                </a:rPr>
                <a:t>p</a:t>
              </a:r>
              <a:r>
                <a:rPr lang="en" sz="1100">
                  <a:solidFill>
                    <a:srgbClr val="A0A000"/>
                  </a:solidFill>
                </a:rPr>
                <a:t>ublic:</a:t>
              </a:r>
              <a:endParaRPr sz="1100"/>
            </a:p>
            <a:p>
              <a:pPr indent="0" lvl="0" marL="0" rtl="0" algn="l">
                <a:lnSpc>
                  <a:spcPct val="125000"/>
                </a:lnSpc>
                <a:spcBef>
                  <a:spcPts val="0"/>
                </a:spcBef>
                <a:spcAft>
                  <a:spcPts val="0"/>
                </a:spcAft>
                <a:buNone/>
              </a:pPr>
              <a:r>
                <a:rPr lang="en" sz="1100"/>
                <a:t>    Value(</a:t>
              </a:r>
              <a:r>
                <a:rPr b="1" lang="en" sz="1100">
                  <a:solidFill>
                    <a:srgbClr val="00BB00"/>
                  </a:solidFill>
                </a:rPr>
                <a:t>double</a:t>
              </a:r>
              <a:r>
                <a:rPr lang="en" sz="1100"/>
                <a:t> x, </a:t>
              </a:r>
              <a:r>
                <a:rPr b="1" lang="en" sz="1100">
                  <a:solidFill>
                    <a:srgbClr val="00BB00"/>
                  </a:solidFill>
                </a:rPr>
                <a:t>double</a:t>
              </a:r>
              <a:r>
                <a:rPr lang="en" sz="1100"/>
                <a:t> y); </a:t>
              </a:r>
              <a:endParaRPr sz="1100"/>
            </a:p>
            <a:p>
              <a:pPr indent="0" lvl="0" marL="0" rtl="0" algn="l">
                <a:lnSpc>
                  <a:spcPct val="125000"/>
                </a:lnSpc>
                <a:spcBef>
                  <a:spcPts val="0"/>
                </a:spcBef>
                <a:spcAft>
                  <a:spcPts val="0"/>
                </a:spcAft>
                <a:buNone/>
              </a:pPr>
              <a:r>
                <a:rPr lang="en" sz="1100"/>
                <a:t>    </a:t>
              </a:r>
              <a:r>
                <a:rPr b="1" lang="en" sz="1100">
                  <a:solidFill>
                    <a:srgbClr val="AA22FF"/>
                  </a:solidFill>
                </a:rPr>
                <a:t>friend</a:t>
              </a:r>
              <a:r>
                <a:rPr lang="en" sz="1100"/>
                <a:t> </a:t>
              </a:r>
              <a:r>
                <a:rPr b="1" lang="en" sz="1100">
                  <a:solidFill>
                    <a:srgbClr val="00BB00"/>
                  </a:solidFill>
                </a:rPr>
                <a:t>bool</a:t>
              </a:r>
              <a:r>
                <a:rPr lang="en" sz="1100"/>
                <a:t> </a:t>
              </a:r>
              <a:r>
                <a:rPr lang="en" sz="1100">
                  <a:solidFill>
                    <a:srgbClr val="00A000"/>
                  </a:solidFill>
                </a:rPr>
                <a:t>is_the_same</a:t>
              </a:r>
              <a:r>
                <a:rPr lang="en" sz="1100"/>
                <a:t>(</a:t>
              </a:r>
              <a:r>
                <a:rPr b="1" lang="en" sz="1100">
                  <a:solidFill>
                    <a:srgbClr val="AA22FF"/>
                  </a:solidFill>
                </a:rPr>
                <a:t>const</a:t>
              </a:r>
              <a:r>
                <a:rPr lang="en" sz="1100"/>
                <a:t> Point</a:t>
              </a:r>
              <a:r>
                <a:rPr lang="en" sz="1100">
                  <a:solidFill>
                    <a:srgbClr val="666666"/>
                  </a:solidFill>
                </a:rPr>
                <a:t>&amp;</a:t>
              </a:r>
              <a:r>
                <a:rPr lang="en" sz="1100"/>
                <a:t> p1, </a:t>
              </a:r>
              <a:r>
                <a:rPr b="1" lang="en" sz="1100">
                  <a:solidFill>
                    <a:srgbClr val="AA22FF"/>
                  </a:solidFill>
                </a:rPr>
                <a:t>const</a:t>
              </a:r>
              <a:r>
                <a:rPr lang="en" sz="1100"/>
                <a:t> Point</a:t>
              </a:r>
              <a:r>
                <a:rPr lang="en" sz="1100">
                  <a:solidFill>
                    <a:srgbClr val="666666"/>
                  </a:solidFill>
                </a:rPr>
                <a:t>&amp;</a:t>
              </a:r>
              <a:r>
                <a:rPr lang="en" sz="1100"/>
                <a:t> p2);</a:t>
              </a:r>
              <a:endParaRPr sz="1100"/>
            </a:p>
            <a:p>
              <a:pPr indent="0" lvl="0" marL="0" rtl="0" algn="l">
                <a:lnSpc>
                  <a:spcPct val="125000"/>
                </a:lnSpc>
                <a:spcBef>
                  <a:spcPts val="0"/>
                </a:spcBef>
                <a:spcAft>
                  <a:spcPts val="0"/>
                </a:spcAft>
                <a:buNone/>
              </a:pPr>
              <a:r>
                <a:rPr lang="en" sz="1100"/>
                <a:t>};</a:t>
              </a:r>
              <a:endParaRPr>
                <a:latin typeface="Roboto"/>
                <a:ea typeface="Roboto"/>
                <a:cs typeface="Roboto"/>
                <a:sym typeface="Roboto"/>
              </a:endParaRPr>
            </a:p>
          </p:txBody>
        </p:sp>
      </p:grpSp>
      <p:grpSp>
        <p:nvGrpSpPr>
          <p:cNvPr id="821" name="Google Shape;821;p85"/>
          <p:cNvGrpSpPr/>
          <p:nvPr/>
        </p:nvGrpSpPr>
        <p:grpSpPr>
          <a:xfrm>
            <a:off x="5671485" y="2070853"/>
            <a:ext cx="3113490" cy="2122565"/>
            <a:chOff x="321222" y="1654945"/>
            <a:chExt cx="6011760" cy="1410905"/>
          </a:xfrm>
        </p:grpSpPr>
        <p:grpSp>
          <p:nvGrpSpPr>
            <p:cNvPr id="822" name="Google Shape;822;p85"/>
            <p:cNvGrpSpPr/>
            <p:nvPr/>
          </p:nvGrpSpPr>
          <p:grpSpPr>
            <a:xfrm>
              <a:off x="321222" y="1654945"/>
              <a:ext cx="6011760" cy="1410905"/>
              <a:chOff x="262097" y="1594991"/>
              <a:chExt cx="7214400" cy="2474403"/>
            </a:xfrm>
          </p:grpSpPr>
          <p:sp>
            <p:nvSpPr>
              <p:cNvPr id="823" name="Google Shape;823;p85"/>
              <p:cNvSpPr/>
              <p:nvPr/>
            </p:nvSpPr>
            <p:spPr>
              <a:xfrm>
                <a:off x="262097" y="1594994"/>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24" name="Google Shape;824;p85"/>
              <p:cNvSpPr/>
              <p:nvPr/>
            </p:nvSpPr>
            <p:spPr>
              <a:xfrm>
                <a:off x="262097" y="1594991"/>
                <a:ext cx="180000" cy="24744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5" name="Google Shape;825;p85"/>
            <p:cNvSpPr txBox="1"/>
            <p:nvPr/>
          </p:nvSpPr>
          <p:spPr>
            <a:xfrm>
              <a:off x="563500" y="1761220"/>
              <a:ext cx="5527200" cy="9693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00BB00"/>
                  </a:solidFill>
                </a:rPr>
                <a:t>bool</a:t>
              </a:r>
              <a:r>
                <a:rPr lang="en" sz="1100"/>
                <a:t> </a:t>
              </a:r>
              <a:r>
                <a:rPr lang="en" sz="1100">
                  <a:solidFill>
                    <a:srgbClr val="00A000"/>
                  </a:solidFill>
                </a:rPr>
                <a:t>is_the_samel</a:t>
              </a:r>
              <a:r>
                <a:rPr lang="en" sz="1100"/>
                <a:t>(</a:t>
              </a:r>
              <a:r>
                <a:rPr b="1" lang="en" sz="1100">
                  <a:solidFill>
                    <a:srgbClr val="AA22FF"/>
                  </a:solidFill>
                </a:rPr>
                <a:t>const</a:t>
              </a:r>
              <a:r>
                <a:rPr lang="en" sz="1100"/>
                <a:t> Point</a:t>
              </a:r>
              <a:r>
                <a:rPr lang="en" sz="1100">
                  <a:solidFill>
                    <a:srgbClr val="666666"/>
                  </a:solidFill>
                </a:rPr>
                <a:t>&amp;</a:t>
              </a:r>
              <a:r>
                <a:rPr lang="en" sz="1100"/>
                <a:t>p1, </a:t>
              </a:r>
              <a:r>
                <a:rPr b="1" lang="en" sz="1100">
                  <a:solidFill>
                    <a:srgbClr val="AA22FF"/>
                  </a:solidFill>
                </a:rPr>
                <a:t>const</a:t>
              </a:r>
              <a:r>
                <a:rPr lang="en" sz="1100"/>
                <a:t> Point</a:t>
              </a:r>
              <a:r>
                <a:rPr lang="en" sz="1100">
                  <a:solidFill>
                    <a:srgbClr val="666666"/>
                  </a:solidFill>
                </a:rPr>
                <a:t>&amp;</a:t>
              </a:r>
              <a:r>
                <a:rPr lang="en" sz="1100"/>
                <a:t> p2)</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    </a:t>
              </a:r>
              <a:r>
                <a:rPr b="1" lang="en" sz="1100">
                  <a:solidFill>
                    <a:srgbClr val="AA22FF"/>
                  </a:solidFill>
                </a:rPr>
                <a:t>return</a:t>
              </a:r>
              <a:r>
                <a:rPr lang="en" sz="1100"/>
                <a:t> (p1.x </a:t>
              </a:r>
              <a:r>
                <a:rPr lang="en" sz="1100">
                  <a:solidFill>
                    <a:srgbClr val="666666"/>
                  </a:solidFill>
                </a:rPr>
                <a:t>==</a:t>
              </a:r>
              <a:r>
                <a:rPr lang="en" sz="1100"/>
                <a:t> p2.x &amp;&amp; p1.y == p2.y );</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t/>
              </a:r>
              <a:endParaRPr>
                <a:latin typeface="Roboto"/>
                <a:ea typeface="Roboto"/>
                <a:cs typeface="Roboto"/>
                <a:sym typeface="Roboto"/>
              </a:endParaRPr>
            </a:p>
          </p:txBody>
        </p:sp>
      </p:grpSp>
      <p:sp>
        <p:nvSpPr>
          <p:cNvPr id="826" name="Google Shape;826;p85"/>
          <p:cNvSpPr txBox="1"/>
          <p:nvPr/>
        </p:nvSpPr>
        <p:spPr>
          <a:xfrm>
            <a:off x="191450" y="4245025"/>
            <a:ext cx="88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Because is_the_same() is a friend of the </a:t>
            </a:r>
            <a:r>
              <a:rPr b="1" lang="en">
                <a:latin typeface="Roboto"/>
                <a:ea typeface="Roboto"/>
                <a:cs typeface="Roboto"/>
                <a:sym typeface="Roboto"/>
              </a:rPr>
              <a:t>Point</a:t>
            </a:r>
            <a:r>
              <a:rPr lang="en">
                <a:latin typeface="Roboto"/>
                <a:ea typeface="Roboto"/>
                <a:cs typeface="Roboto"/>
                <a:sym typeface="Roboto"/>
              </a:rPr>
              <a:t> class, it can access the private members of all Value objects</a:t>
            </a:r>
            <a:endParaRPr>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6"/>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32" name="Google Shape;832;p86"/>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33" name="Google Shape;833;p86"/>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34" name="Google Shape;834;p86"/>
          <p:cNvSpPr txBox="1"/>
          <p:nvPr/>
        </p:nvSpPr>
        <p:spPr>
          <a:xfrm>
            <a:off x="191450" y="789903"/>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Friend functions</a:t>
            </a:r>
            <a:endParaRPr>
              <a:solidFill>
                <a:srgbClr val="FF00FF"/>
              </a:solidFill>
              <a:latin typeface="Roboto"/>
              <a:ea typeface="Roboto"/>
              <a:cs typeface="Roboto"/>
              <a:sym typeface="Roboto"/>
            </a:endParaRPr>
          </a:p>
        </p:txBody>
      </p:sp>
      <p:sp>
        <p:nvSpPr>
          <p:cNvPr id="835" name="Google Shape;835;p86"/>
          <p:cNvSpPr txBox="1"/>
          <p:nvPr/>
        </p:nvSpPr>
        <p:spPr>
          <a:xfrm>
            <a:off x="191450" y="1224619"/>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 function can be a friend of more than one class at the same time., consider the following example (follow up of the previous section)</a:t>
            </a:r>
            <a:endParaRPr>
              <a:latin typeface="Roboto"/>
              <a:ea typeface="Roboto"/>
              <a:cs typeface="Roboto"/>
              <a:sym typeface="Roboto"/>
            </a:endParaRPr>
          </a:p>
        </p:txBody>
      </p:sp>
      <p:grpSp>
        <p:nvGrpSpPr>
          <p:cNvPr id="836" name="Google Shape;836;p86"/>
          <p:cNvGrpSpPr/>
          <p:nvPr/>
        </p:nvGrpSpPr>
        <p:grpSpPr>
          <a:xfrm>
            <a:off x="191450" y="1874735"/>
            <a:ext cx="5203779" cy="2370219"/>
            <a:chOff x="366597" y="1751314"/>
            <a:chExt cx="6011760" cy="1420739"/>
          </a:xfrm>
        </p:grpSpPr>
        <p:grpSp>
          <p:nvGrpSpPr>
            <p:cNvPr id="837" name="Google Shape;837;p86"/>
            <p:cNvGrpSpPr/>
            <p:nvPr/>
          </p:nvGrpSpPr>
          <p:grpSpPr>
            <a:xfrm>
              <a:off x="366597" y="1751314"/>
              <a:ext cx="6011760" cy="1420739"/>
              <a:chOff x="316550" y="1764000"/>
              <a:chExt cx="7214400" cy="2491650"/>
            </a:xfrm>
          </p:grpSpPr>
          <p:sp>
            <p:nvSpPr>
              <p:cNvPr id="838" name="Google Shape;838;p86"/>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39" name="Google Shape;839;p86"/>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86"/>
            <p:cNvSpPr txBox="1"/>
            <p:nvPr/>
          </p:nvSpPr>
          <p:spPr>
            <a:xfrm>
              <a:off x="563500" y="1802100"/>
              <a:ext cx="5527200" cy="1353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using</a:t>
              </a:r>
              <a:r>
                <a:rPr lang="en" sz="1100"/>
                <a:t> </a:t>
              </a:r>
              <a:r>
                <a:rPr b="1" lang="en" sz="1100">
                  <a:solidFill>
                    <a:srgbClr val="AA22FF"/>
                  </a:solidFill>
                </a:rPr>
                <a:t>namespace</a:t>
              </a:r>
              <a:r>
                <a:rPr lang="en" sz="1100"/>
                <a:t> std;</a:t>
              </a:r>
              <a:endParaRPr sz="1100"/>
            </a:p>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Line</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Point p1, p2;</a:t>
              </a:r>
              <a:endParaRPr sz="1100"/>
            </a:p>
            <a:p>
              <a:pPr indent="0" lvl="0" marL="0" rtl="0" algn="l">
                <a:lnSpc>
                  <a:spcPct val="125000"/>
                </a:lnSpc>
                <a:spcBef>
                  <a:spcPts val="0"/>
                </a:spcBef>
                <a:spcAft>
                  <a:spcPts val="0"/>
                </a:spcAft>
                <a:buNone/>
              </a:pPr>
              <a:r>
                <a:rPr lang="en" sz="1100"/>
                <a:t>    </a:t>
              </a:r>
              <a:r>
                <a:rPr b="1" lang="en" sz="1100">
                  <a:solidFill>
                    <a:srgbClr val="00BB00"/>
                  </a:solidFill>
                </a:rPr>
                <a:t>double</a:t>
              </a:r>
              <a:r>
                <a:rPr lang="en" sz="1100"/>
                <a:t> M,B;</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Line(Point P1, Point P2); </a:t>
              </a:r>
              <a:r>
                <a:rPr i="1" lang="en" sz="1100">
                  <a:solidFill>
                    <a:srgbClr val="008800"/>
                  </a:solidFill>
                </a:rPr>
                <a:t>//we calculate M and B in the constructor</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    </a:t>
              </a:r>
              <a:r>
                <a:rPr b="1" lang="en" sz="1100">
                  <a:solidFill>
                    <a:srgbClr val="AA22FF"/>
                  </a:solidFill>
                </a:rPr>
                <a:t>friend</a:t>
              </a:r>
              <a:r>
                <a:rPr lang="en" sz="1100"/>
                <a:t> </a:t>
              </a:r>
              <a:r>
                <a:rPr b="1" lang="en" sz="1100">
                  <a:solidFill>
                    <a:srgbClr val="00BB00"/>
                  </a:solidFill>
                </a:rPr>
                <a:t>bool</a:t>
              </a:r>
              <a:r>
                <a:rPr lang="en" sz="1100"/>
                <a:t> </a:t>
              </a:r>
              <a:r>
                <a:rPr lang="en" sz="1100">
                  <a:solidFill>
                    <a:srgbClr val="00A000"/>
                  </a:solidFill>
                </a:rPr>
                <a:t>point_in_line</a:t>
              </a:r>
              <a:r>
                <a:rPr lang="en" sz="1100"/>
                <a:t>(</a:t>
              </a:r>
              <a:r>
                <a:rPr b="1" lang="en" sz="1100">
                  <a:solidFill>
                    <a:srgbClr val="AA22FF"/>
                  </a:solidFill>
                </a:rPr>
                <a:t>const</a:t>
              </a:r>
              <a:r>
                <a:rPr lang="en" sz="1100"/>
                <a:t> Point</a:t>
              </a:r>
              <a:r>
                <a:rPr lang="en" sz="1100">
                  <a:solidFill>
                    <a:srgbClr val="666666"/>
                  </a:solidFill>
                </a:rPr>
                <a:t>&amp; </a:t>
              </a:r>
              <a:r>
                <a:rPr lang="en" sz="1100"/>
                <a:t>p,  </a:t>
              </a:r>
              <a:r>
                <a:rPr b="1" lang="en" sz="1100">
                  <a:solidFill>
                    <a:srgbClr val="AA22FF"/>
                  </a:solidFill>
                </a:rPr>
                <a:t>const</a:t>
              </a:r>
              <a:r>
                <a:rPr lang="en" sz="1100"/>
                <a:t> Line</a:t>
              </a:r>
              <a:r>
                <a:rPr lang="en" sz="1100">
                  <a:solidFill>
                    <a:srgbClr val="666666"/>
                  </a:solidFill>
                </a:rPr>
                <a:t>&amp; </a:t>
              </a:r>
              <a:r>
                <a:rPr lang="en" sz="1100"/>
                <a:t>L);</a:t>
              </a:r>
              <a:endParaRPr sz="1100"/>
            </a:p>
          </p:txBody>
        </p:sp>
      </p:grpSp>
      <p:grpSp>
        <p:nvGrpSpPr>
          <p:cNvPr id="841" name="Google Shape;841;p86"/>
          <p:cNvGrpSpPr/>
          <p:nvPr/>
        </p:nvGrpSpPr>
        <p:grpSpPr>
          <a:xfrm>
            <a:off x="5539152" y="1874678"/>
            <a:ext cx="3405061" cy="2318681"/>
            <a:chOff x="321222" y="1654945"/>
            <a:chExt cx="6011760" cy="1410905"/>
          </a:xfrm>
        </p:grpSpPr>
        <p:grpSp>
          <p:nvGrpSpPr>
            <p:cNvPr id="842" name="Google Shape;842;p86"/>
            <p:cNvGrpSpPr/>
            <p:nvPr/>
          </p:nvGrpSpPr>
          <p:grpSpPr>
            <a:xfrm>
              <a:off x="321222" y="1654945"/>
              <a:ext cx="6011760" cy="1410905"/>
              <a:chOff x="262097" y="1594991"/>
              <a:chExt cx="7214400" cy="2474403"/>
            </a:xfrm>
          </p:grpSpPr>
          <p:sp>
            <p:nvSpPr>
              <p:cNvPr id="843" name="Google Shape;843;p86"/>
              <p:cNvSpPr/>
              <p:nvPr/>
            </p:nvSpPr>
            <p:spPr>
              <a:xfrm>
                <a:off x="262097" y="1594994"/>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44" name="Google Shape;844;p86"/>
              <p:cNvSpPr/>
              <p:nvPr/>
            </p:nvSpPr>
            <p:spPr>
              <a:xfrm>
                <a:off x="262097" y="1594991"/>
                <a:ext cx="180000" cy="24744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86"/>
            <p:cNvSpPr txBox="1"/>
            <p:nvPr/>
          </p:nvSpPr>
          <p:spPr>
            <a:xfrm>
              <a:off x="563522" y="1691456"/>
              <a:ext cx="5527200" cy="887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friend</a:t>
              </a:r>
              <a:r>
                <a:rPr lang="en" sz="1100"/>
                <a:t> </a:t>
              </a:r>
              <a:r>
                <a:rPr b="1" lang="en" sz="1100">
                  <a:solidFill>
                    <a:srgbClr val="00BB00"/>
                  </a:solidFill>
                </a:rPr>
                <a:t>bool</a:t>
              </a:r>
              <a:r>
                <a:rPr lang="en" sz="1100"/>
                <a:t> </a:t>
              </a:r>
              <a:r>
                <a:rPr lang="en" sz="1100">
                  <a:solidFill>
                    <a:srgbClr val="00A000"/>
                  </a:solidFill>
                </a:rPr>
                <a:t>point_in_line</a:t>
              </a:r>
              <a:r>
                <a:rPr lang="en" sz="1100"/>
                <a:t>(</a:t>
              </a:r>
              <a:r>
                <a:rPr b="1" lang="en" sz="1100">
                  <a:solidFill>
                    <a:srgbClr val="AA22FF"/>
                  </a:solidFill>
                </a:rPr>
                <a:t>const</a:t>
              </a:r>
              <a:r>
                <a:rPr lang="en" sz="1100"/>
                <a:t> Point</a:t>
              </a:r>
              <a:r>
                <a:rPr lang="en" sz="1100">
                  <a:solidFill>
                    <a:srgbClr val="666666"/>
                  </a:solidFill>
                </a:rPr>
                <a:t>&amp; </a:t>
              </a:r>
              <a:r>
                <a:rPr lang="en" sz="1100"/>
                <a:t>p,  </a:t>
              </a:r>
              <a:r>
                <a:rPr b="1" lang="en" sz="1100">
                  <a:solidFill>
                    <a:srgbClr val="AA22FF"/>
                  </a:solidFill>
                </a:rPr>
                <a:t>const</a:t>
              </a:r>
              <a:r>
                <a:rPr lang="en" sz="1100"/>
                <a:t> Line</a:t>
              </a:r>
              <a:r>
                <a:rPr lang="en" sz="1100">
                  <a:solidFill>
                    <a:srgbClr val="666666"/>
                  </a:solidFill>
                </a:rPr>
                <a:t>&amp; </a:t>
              </a:r>
              <a:r>
                <a:rPr lang="en" sz="1100"/>
                <a:t>L);</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t>    </a:t>
              </a:r>
              <a:r>
                <a:rPr b="1" lang="en" sz="1100">
                  <a:solidFill>
                    <a:srgbClr val="AA22FF"/>
                  </a:solidFill>
                </a:rPr>
                <a:t>return</a:t>
              </a:r>
              <a:r>
                <a:rPr lang="en" sz="1100"/>
                <a:t> (p.y </a:t>
              </a:r>
              <a:r>
                <a:rPr lang="en" sz="1100">
                  <a:solidFill>
                    <a:srgbClr val="666666"/>
                  </a:solidFill>
                </a:rPr>
                <a:t>== </a:t>
              </a:r>
              <a:r>
                <a:rPr lang="en" sz="1100"/>
                <a:t>L.M * p.x + L.B);</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87"/>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51" name="Google Shape;851;p87"/>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52" name="Google Shape;852;p87"/>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53" name="Google Shape;853;p87"/>
          <p:cNvSpPr txBox="1"/>
          <p:nvPr/>
        </p:nvSpPr>
        <p:spPr>
          <a:xfrm>
            <a:off x="191450" y="789903"/>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Friend classes</a:t>
            </a:r>
            <a:endParaRPr>
              <a:solidFill>
                <a:srgbClr val="FF00FF"/>
              </a:solidFill>
              <a:latin typeface="Roboto"/>
              <a:ea typeface="Roboto"/>
              <a:cs typeface="Roboto"/>
              <a:sym typeface="Roboto"/>
            </a:endParaRPr>
          </a:p>
        </p:txBody>
      </p:sp>
      <p:sp>
        <p:nvSpPr>
          <p:cNvPr id="854" name="Google Shape;854;p87"/>
          <p:cNvSpPr txBox="1"/>
          <p:nvPr/>
        </p:nvSpPr>
        <p:spPr>
          <a:xfrm>
            <a:off x="191450" y="1123759"/>
            <a:ext cx="690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It is also possible to make an entire class a friend of another class. This gives all of the members of the friend class access to the private members of the other class. Here is an example:</a:t>
            </a:r>
            <a:endParaRPr>
              <a:latin typeface="Roboto"/>
              <a:ea typeface="Roboto"/>
              <a:cs typeface="Roboto"/>
              <a:sym typeface="Roboto"/>
            </a:endParaRPr>
          </a:p>
        </p:txBody>
      </p:sp>
      <p:grpSp>
        <p:nvGrpSpPr>
          <p:cNvPr id="855" name="Google Shape;855;p87"/>
          <p:cNvGrpSpPr/>
          <p:nvPr/>
        </p:nvGrpSpPr>
        <p:grpSpPr>
          <a:xfrm>
            <a:off x="191450" y="1888714"/>
            <a:ext cx="4055533" cy="2258855"/>
            <a:chOff x="366597" y="1698992"/>
            <a:chExt cx="6011760" cy="1589400"/>
          </a:xfrm>
        </p:grpSpPr>
        <p:grpSp>
          <p:nvGrpSpPr>
            <p:cNvPr id="856" name="Google Shape;856;p87"/>
            <p:cNvGrpSpPr/>
            <p:nvPr/>
          </p:nvGrpSpPr>
          <p:grpSpPr>
            <a:xfrm>
              <a:off x="366597" y="1751314"/>
              <a:ext cx="6011760" cy="1420739"/>
              <a:chOff x="316550" y="1764000"/>
              <a:chExt cx="7214400" cy="2491650"/>
            </a:xfrm>
          </p:grpSpPr>
          <p:sp>
            <p:nvSpPr>
              <p:cNvPr id="857" name="Google Shape;857;p87"/>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58" name="Google Shape;858;p87"/>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87"/>
            <p:cNvSpPr txBox="1"/>
            <p:nvPr/>
          </p:nvSpPr>
          <p:spPr>
            <a:xfrm>
              <a:off x="521737" y="1698992"/>
              <a:ext cx="5527200" cy="15894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Storage</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private:</a:t>
              </a:r>
              <a:endParaRPr sz="1100"/>
            </a:p>
            <a:p>
              <a:pPr indent="0" lvl="0" marL="0" rtl="0" algn="l">
                <a:lnSpc>
                  <a:spcPct val="125000"/>
                </a:lnSpc>
                <a:spcBef>
                  <a:spcPts val="0"/>
                </a:spcBef>
                <a:spcAft>
                  <a:spcPts val="0"/>
                </a:spcAft>
                <a:buNone/>
              </a:pPr>
              <a:r>
                <a:rPr lang="en" sz="1100"/>
                <a:t>    </a:t>
              </a:r>
              <a:r>
                <a:rPr b="1" lang="en" sz="1100">
                  <a:solidFill>
                    <a:srgbClr val="00BB00"/>
                  </a:solidFill>
                </a:rPr>
                <a:t>int</a:t>
              </a:r>
              <a:r>
                <a:rPr lang="en" sz="1100"/>
                <a:t> val1 {};</a:t>
              </a:r>
              <a:endParaRPr sz="1100"/>
            </a:p>
            <a:p>
              <a:pPr indent="0" lvl="0" marL="0" rtl="0" algn="l">
                <a:lnSpc>
                  <a:spcPct val="125000"/>
                </a:lnSpc>
                <a:spcBef>
                  <a:spcPts val="0"/>
                </a:spcBef>
                <a:spcAft>
                  <a:spcPts val="0"/>
                </a:spcAft>
                <a:buNone/>
              </a:pPr>
              <a:r>
                <a:rPr lang="en" sz="1100"/>
                <a:t>    </a:t>
              </a:r>
              <a:r>
                <a:rPr b="1" lang="en" sz="1100">
                  <a:solidFill>
                    <a:srgbClr val="00BB00"/>
                  </a:solidFill>
                </a:rPr>
                <a:t>double</a:t>
              </a:r>
              <a:r>
                <a:rPr lang="en" sz="1100"/>
                <a:t> val2 {};</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Storage(</a:t>
              </a:r>
              <a:r>
                <a:rPr b="1" lang="en" sz="1100">
                  <a:solidFill>
                    <a:srgbClr val="00BB00"/>
                  </a:solidFill>
                </a:rPr>
                <a:t>int</a:t>
              </a:r>
              <a:r>
                <a:rPr lang="en" sz="1100"/>
                <a:t> val1, </a:t>
              </a:r>
              <a:r>
                <a:rPr b="1" lang="en" sz="1100">
                  <a:solidFill>
                    <a:srgbClr val="00BB00"/>
                  </a:solidFill>
                </a:rPr>
                <a:t>double</a:t>
              </a:r>
              <a:r>
                <a:rPr lang="en" sz="1100"/>
                <a:t> val2);</a:t>
              </a:r>
              <a:endParaRPr sz="1100"/>
            </a:p>
            <a:p>
              <a:pPr indent="0" lvl="0" marL="0" rtl="0" algn="l">
                <a:lnSpc>
                  <a:spcPct val="125000"/>
                </a:lnSpc>
                <a:spcBef>
                  <a:spcPts val="0"/>
                </a:spcBef>
                <a:spcAft>
                  <a:spcPts val="0"/>
                </a:spcAft>
                <a:buNone/>
              </a:pPr>
              <a:r>
                <a:rPr lang="en" sz="1100"/>
                <a:t>    </a:t>
              </a:r>
              <a:r>
                <a:rPr b="1" lang="en" sz="1100">
                  <a:solidFill>
                    <a:srgbClr val="AA22FF"/>
                  </a:solidFill>
                </a:rPr>
                <a:t>friend</a:t>
              </a:r>
              <a:r>
                <a:rPr lang="en" sz="1100"/>
                <a:t> </a:t>
              </a:r>
              <a:r>
                <a:rPr b="1" lang="en" sz="1100">
                  <a:solidFill>
                    <a:srgbClr val="AA22FF"/>
                  </a:solidFill>
                </a:rPr>
                <a:t>class</a:t>
              </a:r>
              <a:r>
                <a:rPr lang="en" sz="1100"/>
                <a:t> </a:t>
              </a:r>
              <a:r>
                <a:rPr lang="en" sz="1100">
                  <a:solidFill>
                    <a:srgbClr val="0000FF"/>
                  </a:solidFill>
                </a:rPr>
                <a:t>Display</a:t>
              </a:r>
              <a:r>
                <a:rPr lang="en" sz="1100"/>
                <a:t>;</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t/>
              </a:r>
              <a:endParaRPr b="1" sz="1100">
                <a:solidFill>
                  <a:srgbClr val="AA22FF"/>
                </a:solidFill>
              </a:endParaRPr>
            </a:p>
          </p:txBody>
        </p:sp>
      </p:grpSp>
      <p:grpSp>
        <p:nvGrpSpPr>
          <p:cNvPr id="860" name="Google Shape;860;p87"/>
          <p:cNvGrpSpPr/>
          <p:nvPr/>
        </p:nvGrpSpPr>
        <p:grpSpPr>
          <a:xfrm>
            <a:off x="4428124" y="1888735"/>
            <a:ext cx="4055533" cy="2682231"/>
            <a:chOff x="366597" y="1698992"/>
            <a:chExt cx="6011760" cy="1887300"/>
          </a:xfrm>
        </p:grpSpPr>
        <p:grpSp>
          <p:nvGrpSpPr>
            <p:cNvPr id="861" name="Google Shape;861;p87"/>
            <p:cNvGrpSpPr/>
            <p:nvPr/>
          </p:nvGrpSpPr>
          <p:grpSpPr>
            <a:xfrm>
              <a:off x="366597" y="1751314"/>
              <a:ext cx="6011760" cy="1420739"/>
              <a:chOff x="316550" y="1764000"/>
              <a:chExt cx="7214400" cy="2491650"/>
            </a:xfrm>
          </p:grpSpPr>
          <p:sp>
            <p:nvSpPr>
              <p:cNvPr id="862" name="Google Shape;862;p87"/>
              <p:cNvSpPr/>
              <p:nvPr/>
            </p:nvSpPr>
            <p:spPr>
              <a:xfrm>
                <a:off x="316550" y="1764000"/>
                <a:ext cx="7214400" cy="24744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CCCCCC"/>
                  </a:solidFill>
                </a:endParaRPr>
              </a:p>
            </p:txBody>
          </p:sp>
          <p:sp>
            <p:nvSpPr>
              <p:cNvPr id="863" name="Google Shape;863;p87"/>
              <p:cNvSpPr/>
              <p:nvPr/>
            </p:nvSpPr>
            <p:spPr>
              <a:xfrm>
                <a:off x="316550" y="1781250"/>
                <a:ext cx="180000" cy="2474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87"/>
            <p:cNvSpPr txBox="1"/>
            <p:nvPr/>
          </p:nvSpPr>
          <p:spPr>
            <a:xfrm>
              <a:off x="521737" y="1698992"/>
              <a:ext cx="5527200" cy="18873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 sz="1100">
                  <a:solidFill>
                    <a:srgbClr val="AA22FF"/>
                  </a:solidFill>
                </a:rPr>
                <a:t>class</a:t>
              </a:r>
              <a:r>
                <a:rPr lang="en" sz="1100"/>
                <a:t> </a:t>
              </a:r>
              <a:r>
                <a:rPr lang="en" sz="1100">
                  <a:solidFill>
                    <a:srgbClr val="0000FF"/>
                  </a:solidFill>
                </a:rPr>
                <a:t>Display</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rPr lang="en" sz="1100">
                  <a:solidFill>
                    <a:srgbClr val="A0A000"/>
                  </a:solidFill>
                </a:rPr>
                <a:t>public:</a:t>
              </a:r>
              <a:endParaRPr sz="1100"/>
            </a:p>
            <a:p>
              <a:pPr indent="0" lvl="0" marL="0" rtl="0" algn="l">
                <a:lnSpc>
                  <a:spcPct val="125000"/>
                </a:lnSpc>
                <a:spcBef>
                  <a:spcPts val="0"/>
                </a:spcBef>
                <a:spcAft>
                  <a:spcPts val="0"/>
                </a:spcAft>
                <a:buNone/>
              </a:pPr>
              <a:r>
                <a:rPr lang="en" sz="1100"/>
                <a:t>    Display();</a:t>
              </a:r>
              <a:endParaRPr sz="1100"/>
            </a:p>
            <a:p>
              <a:pPr indent="0" lvl="0" marL="0" rtl="0" algn="l">
                <a:lnSpc>
                  <a:spcPct val="125000"/>
                </a:lnSpc>
                <a:spcBef>
                  <a:spcPts val="0"/>
                </a:spcBef>
                <a:spcAft>
                  <a:spcPts val="0"/>
                </a:spcAft>
                <a:buNone/>
              </a:pPr>
              <a:r>
                <a:rPr lang="en" sz="1100"/>
                <a:t>    </a:t>
              </a:r>
              <a:r>
                <a:rPr b="1" lang="en" sz="1100">
                  <a:solidFill>
                    <a:srgbClr val="00BB00"/>
                  </a:solidFill>
                </a:rPr>
                <a:t>void</a:t>
              </a:r>
              <a:r>
                <a:rPr lang="en" sz="1100"/>
                <a:t> </a:t>
              </a:r>
              <a:r>
                <a:rPr lang="en" sz="1100">
                  <a:solidFill>
                    <a:srgbClr val="00A000"/>
                  </a:solidFill>
                </a:rPr>
                <a:t>displayItem</a:t>
              </a:r>
              <a:r>
                <a:rPr lang="en" sz="1100"/>
                <a:t>(</a:t>
              </a:r>
              <a:r>
                <a:rPr b="1" lang="en" sz="1100">
                  <a:solidFill>
                    <a:srgbClr val="AA22FF"/>
                  </a:solidFill>
                </a:rPr>
                <a:t>const</a:t>
              </a:r>
              <a:r>
                <a:rPr lang="en" sz="1100"/>
                <a:t> Storage</a:t>
              </a:r>
              <a:r>
                <a:rPr lang="en" sz="1100">
                  <a:solidFill>
                    <a:srgbClr val="666666"/>
                  </a:solidFill>
                </a:rPr>
                <a:t>&amp;</a:t>
              </a:r>
              <a:r>
                <a:rPr lang="en" sz="1100"/>
                <a:t> storage)</a:t>
              </a:r>
              <a:endParaRPr sz="1100"/>
            </a:p>
            <a:p>
              <a:pPr indent="0" lvl="0" marL="0" rtl="0" algn="l">
                <a:lnSpc>
                  <a:spcPct val="125000"/>
                </a:lnSpc>
                <a:spcBef>
                  <a:spcPts val="0"/>
                </a:spcBef>
                <a:spcAft>
                  <a:spcPts val="0"/>
                </a:spcAft>
                <a:buNone/>
              </a:pPr>
              <a:r>
                <a:rPr lang="en" sz="1100"/>
                <a:t>    {</a:t>
              </a:r>
              <a:endParaRPr sz="1100"/>
            </a:p>
            <a:p>
              <a:pPr indent="0" lvl="0" marL="0" rtl="0" algn="l">
                <a:lnSpc>
                  <a:spcPct val="125000"/>
                </a:lnSpc>
                <a:spcBef>
                  <a:spcPts val="0"/>
                </a:spcBef>
                <a:spcAft>
                  <a:spcPts val="0"/>
                </a:spcAft>
                <a:buNone/>
              </a:pPr>
              <a:r>
                <a:rPr lang="en" sz="1100"/>
                <a:t>        std</a:t>
              </a:r>
              <a:r>
                <a:rPr lang="en" sz="1100">
                  <a:solidFill>
                    <a:srgbClr val="666666"/>
                  </a:solidFill>
                </a:rPr>
                <a:t>::</a:t>
              </a:r>
              <a:r>
                <a:rPr lang="en" sz="1100"/>
                <a:t>cout </a:t>
              </a:r>
              <a:r>
                <a:rPr lang="en" sz="1100">
                  <a:solidFill>
                    <a:srgbClr val="666666"/>
                  </a:solidFill>
                </a:rPr>
                <a:t>&lt;&lt;</a:t>
              </a:r>
              <a:r>
                <a:rPr lang="en" sz="1100"/>
                <a:t> storage.val1 </a:t>
              </a:r>
              <a:r>
                <a:rPr lang="en" sz="1100">
                  <a:solidFill>
                    <a:srgbClr val="666666"/>
                  </a:solidFill>
                </a:rPr>
                <a:t>&lt;&lt;</a:t>
              </a:r>
              <a:r>
                <a:rPr lang="en" sz="1100"/>
                <a:t> </a:t>
              </a:r>
              <a:r>
                <a:rPr lang="en" sz="1100">
                  <a:solidFill>
                    <a:srgbClr val="BB4444"/>
                  </a:solidFill>
                </a:rPr>
                <a:t>' '</a:t>
              </a:r>
              <a:r>
                <a:rPr lang="en" sz="1100"/>
                <a:t> </a:t>
              </a:r>
              <a:r>
                <a:rPr lang="en" sz="1100">
                  <a:solidFill>
                    <a:srgbClr val="666666"/>
                  </a:solidFill>
                </a:rPr>
                <a:t>&lt;&lt;</a:t>
              </a:r>
              <a:r>
                <a:rPr lang="en" sz="1100"/>
                <a:t> storage.val2 </a:t>
              </a:r>
              <a:r>
                <a:rPr lang="en" sz="1100">
                  <a:solidFill>
                    <a:srgbClr val="666666"/>
                  </a:solidFill>
                </a:rPr>
                <a:t>&lt;&lt;</a:t>
              </a:r>
              <a:r>
                <a:rPr lang="en" sz="1100"/>
                <a:t> </a:t>
              </a:r>
              <a:r>
                <a:rPr lang="en" sz="1100">
                  <a:solidFill>
                    <a:srgbClr val="BB4444"/>
                  </a:solidFill>
                </a:rPr>
                <a:t>'\n'</a:t>
              </a:r>
              <a:r>
                <a:rPr lang="en" sz="1100"/>
                <a:t>;</a:t>
              </a:r>
              <a:endParaRPr sz="1100"/>
            </a:p>
            <a:p>
              <a:pPr indent="0" lvl="0" marL="0" rtl="0" algn="l">
                <a:lnSpc>
                  <a:spcPct val="125000"/>
                </a:lnSpc>
                <a:spcBef>
                  <a:spcPts val="0"/>
                </a:spcBef>
                <a:spcAft>
                  <a:spcPts val="0"/>
                </a:spcAft>
                <a:buNone/>
              </a:pPr>
              <a:r>
                <a:rPr lang="en" sz="1100"/>
                <a:t>    }</a:t>
              </a:r>
              <a:endParaRPr sz="1100"/>
            </a:p>
            <a:p>
              <a:pPr indent="0" lvl="0" marL="0" rtl="0" algn="l">
                <a:lnSpc>
                  <a:spcPct val="125000"/>
                </a:lnSpc>
                <a:spcBef>
                  <a:spcPts val="0"/>
                </a:spcBef>
                <a:spcAft>
                  <a:spcPts val="0"/>
                </a:spcAft>
                <a:buNone/>
              </a:pPr>
              <a:r>
                <a:rPr lang="en" sz="1100"/>
                <a:t>};</a:t>
              </a:r>
              <a:endParaRPr sz="1100"/>
            </a:p>
            <a:p>
              <a:pPr indent="0" lvl="0" marL="0" rtl="0" algn="l">
                <a:lnSpc>
                  <a:spcPct val="125000"/>
                </a:lnSpc>
                <a:spcBef>
                  <a:spcPts val="0"/>
                </a:spcBef>
                <a:spcAft>
                  <a:spcPts val="0"/>
                </a:spcAft>
                <a:buNone/>
              </a:pPr>
              <a:r>
                <a:t/>
              </a:r>
              <a:endParaRPr sz="1100"/>
            </a:p>
            <a:p>
              <a:pPr indent="0" lvl="0" marL="0" rtl="0" algn="l">
                <a:lnSpc>
                  <a:spcPct val="125000"/>
                </a:lnSpc>
                <a:spcBef>
                  <a:spcPts val="0"/>
                </a:spcBef>
                <a:spcAft>
                  <a:spcPts val="0"/>
                </a:spcAft>
                <a:buNone/>
              </a:pPr>
              <a:r>
                <a:t/>
              </a:r>
              <a:endParaRPr b="1" sz="1100">
                <a:solidFill>
                  <a:srgbClr val="AA22FF"/>
                </a:solidFill>
              </a:endParaRPr>
            </a:p>
          </p:txBody>
        </p:sp>
      </p:grpSp>
      <p:sp>
        <p:nvSpPr>
          <p:cNvPr id="865" name="Google Shape;865;p87"/>
          <p:cNvSpPr txBox="1"/>
          <p:nvPr/>
        </p:nvSpPr>
        <p:spPr>
          <a:xfrm>
            <a:off x="191450" y="4081225"/>
            <a:ext cx="690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Because the Display class is a friend of Storage, any of Display’s members that use a Storage class object can access the private members of Storage directly</a:t>
            </a:r>
            <a:endParaRPr>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8"/>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71" name="Google Shape;871;p88"/>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72" name="Google Shape;872;p88"/>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73" name="Google Shape;873;p88"/>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874" name="Google Shape;874;p88"/>
          <p:cNvSpPr txBox="1"/>
          <p:nvPr/>
        </p:nvSpPr>
        <p:spPr>
          <a:xfrm>
            <a:off x="191450" y="1325350"/>
            <a:ext cx="8664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highlight>
                  <a:srgbClr val="F9FAFC"/>
                </a:highlight>
              </a:rPr>
              <a:t>inheritance</a:t>
            </a:r>
            <a:r>
              <a:rPr lang="en" sz="1350">
                <a:highlight>
                  <a:srgbClr val="F9FAFC"/>
                </a:highlight>
              </a:rPr>
              <a:t> allows the creation of new objects by directly acquiring the attributes and behaviors of other objects and then extending or specializing them.</a:t>
            </a:r>
            <a:endParaRPr sz="1350">
              <a:highlight>
                <a:srgbClr val="F9FAFC"/>
              </a:highlight>
            </a:endParaRPr>
          </a:p>
        </p:txBody>
      </p:sp>
      <p:pic>
        <p:nvPicPr>
          <p:cNvPr id="875" name="Google Shape;875;p88"/>
          <p:cNvPicPr preferRelativeResize="0"/>
          <p:nvPr/>
        </p:nvPicPr>
        <p:blipFill>
          <a:blip r:embed="rId3">
            <a:alphaModFix/>
          </a:blip>
          <a:stretch>
            <a:fillRect/>
          </a:stretch>
        </p:blipFill>
        <p:spPr>
          <a:xfrm>
            <a:off x="1938413" y="2225313"/>
            <a:ext cx="5267175" cy="18565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9"/>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81" name="Google Shape;881;p89"/>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82" name="Google Shape;882;p89"/>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83" name="Google Shape;883;p89"/>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a:t>
            </a:r>
            <a:endParaRPr>
              <a:solidFill>
                <a:srgbClr val="FF00FF"/>
              </a:solidFill>
              <a:latin typeface="Roboto"/>
              <a:ea typeface="Roboto"/>
              <a:cs typeface="Roboto"/>
              <a:sym typeface="Roboto"/>
            </a:endParaRPr>
          </a:p>
        </p:txBody>
      </p:sp>
      <p:sp>
        <p:nvSpPr>
          <p:cNvPr id="884" name="Google Shape;884;p89"/>
          <p:cNvSpPr txBox="1"/>
          <p:nvPr/>
        </p:nvSpPr>
        <p:spPr>
          <a:xfrm>
            <a:off x="191450" y="1325350"/>
            <a:ext cx="86640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highlight>
                  <a:srgbClr val="F9FAFC"/>
                </a:highlight>
              </a:rPr>
              <a:t>Inheritance</a:t>
            </a:r>
            <a:r>
              <a:rPr lang="en" sz="1350">
                <a:highlight>
                  <a:srgbClr val="F9FAFC"/>
                </a:highlight>
              </a:rPr>
              <a:t> in C++ takes place between classes. In an inheritance relationship, the class being inherited from is called the </a:t>
            </a:r>
            <a:r>
              <a:rPr b="1" lang="en" sz="1350">
                <a:highlight>
                  <a:srgbClr val="F9FAFC"/>
                </a:highlight>
              </a:rPr>
              <a:t>parent class</a:t>
            </a:r>
            <a:r>
              <a:rPr lang="en" sz="1350">
                <a:highlight>
                  <a:srgbClr val="F9FAFC"/>
                </a:highlight>
              </a:rPr>
              <a:t>, </a:t>
            </a:r>
            <a:r>
              <a:rPr b="1" lang="en" sz="1350">
                <a:highlight>
                  <a:srgbClr val="F9FAFC"/>
                </a:highlight>
              </a:rPr>
              <a:t>base class</a:t>
            </a:r>
            <a:r>
              <a:rPr lang="en" sz="1350">
                <a:highlight>
                  <a:srgbClr val="F9FAFC"/>
                </a:highlight>
              </a:rPr>
              <a:t>, or </a:t>
            </a:r>
            <a:r>
              <a:rPr b="1" lang="en" sz="1350">
                <a:highlight>
                  <a:srgbClr val="F9FAFC"/>
                </a:highlight>
              </a:rPr>
              <a:t>superclass</a:t>
            </a:r>
            <a:r>
              <a:rPr lang="en" sz="1350">
                <a:highlight>
                  <a:srgbClr val="F9FAFC"/>
                </a:highlight>
              </a:rPr>
              <a:t>, and the class doing the inheriting is called the </a:t>
            </a:r>
            <a:r>
              <a:rPr b="1" lang="en" sz="1350">
                <a:highlight>
                  <a:srgbClr val="F9FAFC"/>
                </a:highlight>
              </a:rPr>
              <a:t>child class</a:t>
            </a:r>
            <a:r>
              <a:rPr lang="en" sz="1350">
                <a:highlight>
                  <a:srgbClr val="F9FAFC"/>
                </a:highlight>
              </a:rPr>
              <a:t>, </a:t>
            </a:r>
            <a:r>
              <a:rPr b="1" lang="en" sz="1350">
                <a:highlight>
                  <a:srgbClr val="F9FAFC"/>
                </a:highlight>
              </a:rPr>
              <a:t>derived class</a:t>
            </a:r>
            <a:r>
              <a:rPr lang="en" sz="1350">
                <a:highlight>
                  <a:srgbClr val="F9FAFC"/>
                </a:highlight>
              </a:rPr>
              <a:t>, or </a:t>
            </a:r>
            <a:r>
              <a:rPr b="1" lang="en" sz="1350">
                <a:highlight>
                  <a:srgbClr val="F9FAFC"/>
                </a:highlight>
              </a:rPr>
              <a:t>subclass</a:t>
            </a:r>
            <a:r>
              <a:rPr lang="en" sz="1350">
                <a:highlight>
                  <a:srgbClr val="F9FAFC"/>
                </a:highlight>
              </a:rPr>
              <a:t>.</a:t>
            </a:r>
            <a:endParaRPr sz="1350">
              <a:highlight>
                <a:srgbClr val="F9FAFC"/>
              </a:highlight>
            </a:endParaRPr>
          </a:p>
        </p:txBody>
      </p:sp>
      <p:pic>
        <p:nvPicPr>
          <p:cNvPr id="885" name="Google Shape;885;p89"/>
          <p:cNvPicPr preferRelativeResize="0"/>
          <p:nvPr/>
        </p:nvPicPr>
        <p:blipFill>
          <a:blip r:embed="rId3">
            <a:alphaModFix/>
          </a:blip>
          <a:stretch>
            <a:fillRect/>
          </a:stretch>
        </p:blipFill>
        <p:spPr>
          <a:xfrm>
            <a:off x="4237950" y="2302837"/>
            <a:ext cx="3304450" cy="2224700"/>
          </a:xfrm>
          <a:prstGeom prst="rect">
            <a:avLst/>
          </a:prstGeom>
          <a:noFill/>
          <a:ln>
            <a:noFill/>
          </a:ln>
        </p:spPr>
      </p:pic>
      <p:sp>
        <p:nvSpPr>
          <p:cNvPr id="886" name="Google Shape;886;p89"/>
          <p:cNvSpPr txBox="1"/>
          <p:nvPr/>
        </p:nvSpPr>
        <p:spPr>
          <a:xfrm>
            <a:off x="191450" y="2493300"/>
            <a:ext cx="3189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 class can be both </a:t>
            </a:r>
            <a:r>
              <a:rPr b="1" lang="en" sz="1350">
                <a:highlight>
                  <a:srgbClr val="F9FAFC"/>
                </a:highlight>
              </a:rPr>
              <a:t>parent</a:t>
            </a:r>
            <a:r>
              <a:rPr lang="en" sz="1350">
                <a:highlight>
                  <a:srgbClr val="F9FAFC"/>
                </a:highlight>
              </a:rPr>
              <a:t> and </a:t>
            </a:r>
            <a:r>
              <a:rPr b="1" lang="en" sz="1350">
                <a:highlight>
                  <a:srgbClr val="F9FAFC"/>
                </a:highlight>
              </a:rPr>
              <a:t>child</a:t>
            </a:r>
            <a:r>
              <a:rPr lang="en" sz="1350">
                <a:highlight>
                  <a:srgbClr val="F9FAFC"/>
                </a:highlight>
              </a:rPr>
              <a:t>, For example in this diagram, Rectangle is both a </a:t>
            </a:r>
            <a:r>
              <a:rPr b="1" lang="en" sz="1350">
                <a:highlight>
                  <a:srgbClr val="F9FAFC"/>
                </a:highlight>
              </a:rPr>
              <a:t>child</a:t>
            </a:r>
            <a:r>
              <a:rPr lang="en" sz="1350">
                <a:highlight>
                  <a:srgbClr val="F9FAFC"/>
                </a:highlight>
              </a:rPr>
              <a:t> (to Shape) and a </a:t>
            </a:r>
            <a:r>
              <a:rPr b="1" lang="en" sz="1350">
                <a:highlight>
                  <a:srgbClr val="F9FAFC"/>
                </a:highlight>
              </a:rPr>
              <a:t>parent</a:t>
            </a:r>
            <a:r>
              <a:rPr lang="en" sz="1350">
                <a:highlight>
                  <a:srgbClr val="F9FAFC"/>
                </a:highlight>
              </a:rPr>
              <a:t> (to Square). </a:t>
            </a:r>
            <a:endParaRPr sz="1350">
              <a:highlight>
                <a:srgbClr val="F9FAFC"/>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9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892" name="Google Shape;892;p9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893" name="Google Shape;893;p90"/>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894" name="Google Shape;894;p90"/>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a:t>
            </a:r>
            <a:endParaRPr>
              <a:solidFill>
                <a:srgbClr val="FF00FF"/>
              </a:solidFill>
              <a:latin typeface="Roboto"/>
              <a:ea typeface="Roboto"/>
              <a:cs typeface="Roboto"/>
              <a:sym typeface="Roboto"/>
            </a:endParaRPr>
          </a:p>
        </p:txBody>
      </p:sp>
      <p:sp>
        <p:nvSpPr>
          <p:cNvPr id="895" name="Google Shape;895;p90"/>
          <p:cNvSpPr txBox="1"/>
          <p:nvPr/>
        </p:nvSpPr>
        <p:spPr>
          <a:xfrm>
            <a:off x="191450" y="1325350"/>
            <a:ext cx="866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 child class inherits both </a:t>
            </a:r>
            <a:r>
              <a:rPr b="1" lang="en" sz="1350">
                <a:highlight>
                  <a:srgbClr val="F9FAFC"/>
                </a:highlight>
              </a:rPr>
              <a:t>behaviors</a:t>
            </a:r>
            <a:r>
              <a:rPr lang="en" sz="1350">
                <a:highlight>
                  <a:srgbClr val="F9FAFC"/>
                </a:highlight>
              </a:rPr>
              <a:t> (member functions) and </a:t>
            </a:r>
            <a:r>
              <a:rPr b="1" lang="en" sz="1350">
                <a:highlight>
                  <a:srgbClr val="F9FAFC"/>
                </a:highlight>
              </a:rPr>
              <a:t>properties</a:t>
            </a:r>
            <a:r>
              <a:rPr lang="en" sz="1350">
                <a:highlight>
                  <a:srgbClr val="F9FAFC"/>
                </a:highlight>
              </a:rPr>
              <a:t> (member variables) from the parent.</a:t>
            </a:r>
            <a:endParaRPr sz="1350">
              <a:highlight>
                <a:srgbClr val="F9FAFC"/>
              </a:highlight>
            </a:endParaRPr>
          </a:p>
          <a:p>
            <a:pPr indent="0" lvl="0" marL="0" rtl="0" algn="l">
              <a:spcBef>
                <a:spcPts val="0"/>
              </a:spcBef>
              <a:spcAft>
                <a:spcPts val="0"/>
              </a:spcAft>
              <a:buNone/>
            </a:pPr>
            <a:r>
              <a:rPr lang="en" sz="1350">
                <a:highlight>
                  <a:srgbClr val="F9FAFC"/>
                </a:highlight>
              </a:rPr>
              <a:t>These variables and functions become members of the derived class.</a:t>
            </a:r>
            <a:endParaRPr sz="1350">
              <a:highlight>
                <a:srgbClr val="F9FAFC"/>
              </a:highlight>
            </a:endParaRPr>
          </a:p>
          <a:p>
            <a:pPr indent="0" lvl="0" marL="0" rtl="0" algn="l">
              <a:spcBef>
                <a:spcPts val="0"/>
              </a:spcBef>
              <a:spcAft>
                <a:spcPts val="0"/>
              </a:spcAft>
              <a:buNone/>
            </a:pPr>
            <a:r>
              <a:t/>
            </a:r>
            <a:endParaRPr sz="1350">
              <a:highlight>
                <a:srgbClr val="F9FAFC"/>
              </a:highlight>
            </a:endParaRPr>
          </a:p>
          <a:p>
            <a:pPr indent="0" lvl="0" marL="0" rtl="0" algn="l">
              <a:spcBef>
                <a:spcPts val="0"/>
              </a:spcBef>
              <a:spcAft>
                <a:spcPts val="0"/>
              </a:spcAft>
              <a:buNone/>
            </a:pPr>
            <a:r>
              <a:rPr lang="en" sz="1350">
                <a:highlight>
                  <a:srgbClr val="F9FAFC"/>
                </a:highlight>
              </a:rPr>
              <a:t>Because child classes are full-fledged classes, they can have their own members that are specific to that class.</a:t>
            </a:r>
            <a:endParaRPr sz="1350">
              <a:highlight>
                <a:srgbClr val="F9FAFC"/>
              </a:highlight>
            </a:endParaRPr>
          </a:p>
        </p:txBody>
      </p:sp>
      <p:pic>
        <p:nvPicPr>
          <p:cNvPr id="896" name="Google Shape;896;p90"/>
          <p:cNvPicPr preferRelativeResize="0"/>
          <p:nvPr/>
        </p:nvPicPr>
        <p:blipFill>
          <a:blip r:embed="rId3">
            <a:alphaModFix/>
          </a:blip>
          <a:stretch>
            <a:fillRect/>
          </a:stretch>
        </p:blipFill>
        <p:spPr>
          <a:xfrm>
            <a:off x="435500" y="2493550"/>
            <a:ext cx="3802460" cy="2050875"/>
          </a:xfrm>
          <a:prstGeom prst="rect">
            <a:avLst/>
          </a:prstGeom>
          <a:noFill/>
          <a:ln>
            <a:noFill/>
          </a:ln>
        </p:spPr>
      </p:pic>
      <p:pic>
        <p:nvPicPr>
          <p:cNvPr id="897" name="Google Shape;897;p90"/>
          <p:cNvPicPr preferRelativeResize="0"/>
          <p:nvPr/>
        </p:nvPicPr>
        <p:blipFill>
          <a:blip r:embed="rId4">
            <a:alphaModFix/>
          </a:blip>
          <a:stretch>
            <a:fillRect/>
          </a:stretch>
        </p:blipFill>
        <p:spPr>
          <a:xfrm>
            <a:off x="4346950" y="2493550"/>
            <a:ext cx="4335374" cy="1251250"/>
          </a:xfrm>
          <a:prstGeom prst="rect">
            <a:avLst/>
          </a:prstGeom>
          <a:noFill/>
          <a:ln>
            <a:noFill/>
          </a:ln>
        </p:spPr>
      </p:pic>
      <p:pic>
        <p:nvPicPr>
          <p:cNvPr id="898" name="Google Shape;898;p90"/>
          <p:cNvPicPr preferRelativeResize="0"/>
          <p:nvPr/>
        </p:nvPicPr>
        <p:blipFill>
          <a:blip r:embed="rId5">
            <a:alphaModFix/>
          </a:blip>
          <a:stretch>
            <a:fillRect/>
          </a:stretch>
        </p:blipFill>
        <p:spPr>
          <a:xfrm>
            <a:off x="4346950" y="3997475"/>
            <a:ext cx="4335374" cy="4466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1"/>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904" name="Google Shape;904;p91"/>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905" name="Google Shape;905;p91"/>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906" name="Google Shape;906;p91"/>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 - Constructors and initialization of derived classes:</a:t>
            </a:r>
            <a:endParaRPr>
              <a:solidFill>
                <a:srgbClr val="FF00FF"/>
              </a:solidFill>
              <a:latin typeface="Roboto"/>
              <a:ea typeface="Roboto"/>
              <a:cs typeface="Roboto"/>
              <a:sym typeface="Roboto"/>
            </a:endParaRPr>
          </a:p>
        </p:txBody>
      </p:sp>
      <p:pic>
        <p:nvPicPr>
          <p:cNvPr id="907" name="Google Shape;907;p91"/>
          <p:cNvPicPr preferRelativeResize="0"/>
          <p:nvPr/>
        </p:nvPicPr>
        <p:blipFill>
          <a:blip r:embed="rId3">
            <a:alphaModFix/>
          </a:blip>
          <a:stretch>
            <a:fillRect/>
          </a:stretch>
        </p:blipFill>
        <p:spPr>
          <a:xfrm>
            <a:off x="165225" y="1457975"/>
            <a:ext cx="5508301" cy="3086451"/>
          </a:xfrm>
          <a:prstGeom prst="rect">
            <a:avLst/>
          </a:prstGeom>
          <a:noFill/>
          <a:ln>
            <a:noFill/>
          </a:ln>
        </p:spPr>
      </p:pic>
      <p:pic>
        <p:nvPicPr>
          <p:cNvPr id="908" name="Google Shape;908;p91"/>
          <p:cNvPicPr preferRelativeResize="0"/>
          <p:nvPr/>
        </p:nvPicPr>
        <p:blipFill>
          <a:blip r:embed="rId4">
            <a:alphaModFix/>
          </a:blip>
          <a:stretch>
            <a:fillRect/>
          </a:stretch>
        </p:blipFill>
        <p:spPr>
          <a:xfrm>
            <a:off x="4650800" y="1457975"/>
            <a:ext cx="4220499" cy="1266950"/>
          </a:xfrm>
          <a:prstGeom prst="rect">
            <a:avLst/>
          </a:prstGeom>
          <a:noFill/>
          <a:ln>
            <a:noFill/>
          </a:ln>
        </p:spPr>
      </p:pic>
      <p:pic>
        <p:nvPicPr>
          <p:cNvPr id="909" name="Google Shape;909;p91"/>
          <p:cNvPicPr preferRelativeResize="0"/>
          <p:nvPr/>
        </p:nvPicPr>
        <p:blipFill>
          <a:blip r:embed="rId5">
            <a:alphaModFix/>
          </a:blip>
          <a:stretch>
            <a:fillRect/>
          </a:stretch>
        </p:blipFill>
        <p:spPr>
          <a:xfrm>
            <a:off x="4701950" y="3857550"/>
            <a:ext cx="4344025" cy="68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124" name="Google Shape;124;p20"/>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125" name="Google Shape;125;p20"/>
          <p:cNvSpPr txBox="1"/>
          <p:nvPr/>
        </p:nvSpPr>
        <p:spPr>
          <a:xfrm>
            <a:off x="2944575" y="174775"/>
            <a:ext cx="31806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Namespaces</a:t>
            </a:r>
            <a:endParaRPr>
              <a:solidFill>
                <a:schemeClr val="dk1"/>
              </a:solidFill>
              <a:highlight>
                <a:schemeClr val="accent4"/>
              </a:highlight>
              <a:latin typeface="Roboto"/>
              <a:ea typeface="Roboto"/>
              <a:cs typeface="Roboto"/>
              <a:sym typeface="Roboto"/>
            </a:endParaRPr>
          </a:p>
        </p:txBody>
      </p:sp>
      <p:pic>
        <p:nvPicPr>
          <p:cNvPr id="126" name="Google Shape;126;p20"/>
          <p:cNvPicPr preferRelativeResize="0"/>
          <p:nvPr/>
        </p:nvPicPr>
        <p:blipFill>
          <a:blip r:embed="rId3">
            <a:alphaModFix/>
          </a:blip>
          <a:stretch>
            <a:fillRect/>
          </a:stretch>
        </p:blipFill>
        <p:spPr>
          <a:xfrm>
            <a:off x="1300200" y="740175"/>
            <a:ext cx="3064855" cy="3663151"/>
          </a:xfrm>
          <a:prstGeom prst="rect">
            <a:avLst/>
          </a:prstGeom>
          <a:noFill/>
          <a:ln>
            <a:noFill/>
          </a:ln>
        </p:spPr>
      </p:pic>
      <p:pic>
        <p:nvPicPr>
          <p:cNvPr id="127" name="Google Shape;127;p20"/>
          <p:cNvPicPr preferRelativeResize="0"/>
          <p:nvPr/>
        </p:nvPicPr>
        <p:blipFill>
          <a:blip r:embed="rId4">
            <a:alphaModFix/>
          </a:blip>
          <a:stretch>
            <a:fillRect/>
          </a:stretch>
        </p:blipFill>
        <p:spPr>
          <a:xfrm>
            <a:off x="5062505" y="740175"/>
            <a:ext cx="3270451" cy="36631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92"/>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915" name="Google Shape;915;p92"/>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916" name="Google Shape;916;p92"/>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917" name="Google Shape;917;p92"/>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 and access specifiers:</a:t>
            </a:r>
            <a:endParaRPr>
              <a:solidFill>
                <a:srgbClr val="FF00FF"/>
              </a:solidFill>
              <a:latin typeface="Roboto"/>
              <a:ea typeface="Roboto"/>
              <a:cs typeface="Roboto"/>
              <a:sym typeface="Roboto"/>
            </a:endParaRPr>
          </a:p>
        </p:txBody>
      </p:sp>
      <p:sp>
        <p:nvSpPr>
          <p:cNvPr id="918" name="Google Shape;918;p92"/>
          <p:cNvSpPr txBox="1"/>
          <p:nvPr/>
        </p:nvSpPr>
        <p:spPr>
          <a:xfrm>
            <a:off x="191450" y="1325350"/>
            <a:ext cx="866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At this point, you’ve seen the private and public access specifiers, which determine who can access the members of a class. As a quick refresher, public members can be accessed by anybody. Private members can only be accessed by member functions of the same class or friends. This means derived classes can not access private members of the base class directly.</a:t>
            </a:r>
            <a:endParaRPr sz="1350">
              <a:highlight>
                <a:srgbClr val="F9FAFC"/>
              </a:highlight>
            </a:endParaRPr>
          </a:p>
        </p:txBody>
      </p:sp>
      <p:pic>
        <p:nvPicPr>
          <p:cNvPr id="919" name="Google Shape;919;p92"/>
          <p:cNvPicPr preferRelativeResize="0"/>
          <p:nvPr/>
        </p:nvPicPr>
        <p:blipFill>
          <a:blip r:embed="rId3">
            <a:alphaModFix/>
          </a:blip>
          <a:stretch>
            <a:fillRect/>
          </a:stretch>
        </p:blipFill>
        <p:spPr>
          <a:xfrm>
            <a:off x="1093225" y="2416600"/>
            <a:ext cx="6957539" cy="2050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93"/>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925" name="Google Shape;925;p93"/>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926" name="Google Shape;926;p93"/>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927" name="Google Shape;927;p93"/>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Inheritance and access specifiers:</a:t>
            </a:r>
            <a:endParaRPr>
              <a:solidFill>
                <a:srgbClr val="FF00FF"/>
              </a:solidFill>
              <a:latin typeface="Roboto"/>
              <a:ea typeface="Roboto"/>
              <a:cs typeface="Roboto"/>
              <a:sym typeface="Roboto"/>
            </a:endParaRPr>
          </a:p>
        </p:txBody>
      </p:sp>
      <p:sp>
        <p:nvSpPr>
          <p:cNvPr id="928" name="Google Shape;928;p93"/>
          <p:cNvSpPr txBox="1"/>
          <p:nvPr/>
        </p:nvSpPr>
        <p:spPr>
          <a:xfrm>
            <a:off x="191450" y="1325350"/>
            <a:ext cx="86640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C++ has a third access specifier that we have yet to talk about because it’s only useful in an inheritance context. The </a:t>
            </a:r>
            <a:r>
              <a:rPr b="1" lang="en" sz="1350">
                <a:highlight>
                  <a:srgbClr val="F9FAFC"/>
                </a:highlight>
              </a:rPr>
              <a:t>protected</a:t>
            </a:r>
            <a:r>
              <a:rPr lang="en" sz="1350">
                <a:highlight>
                  <a:srgbClr val="F9FAFC"/>
                </a:highlight>
              </a:rPr>
              <a:t> access specifier allows the class the member belongs to, friends, and derived classes to access the member. However, protected members are not accessible from outside the class.</a:t>
            </a:r>
            <a:endParaRPr sz="1350">
              <a:highlight>
                <a:srgbClr val="F9FAFC"/>
              </a:highlight>
            </a:endParaRPr>
          </a:p>
        </p:txBody>
      </p:sp>
      <p:pic>
        <p:nvPicPr>
          <p:cNvPr id="929" name="Google Shape;929;p93"/>
          <p:cNvPicPr preferRelativeResize="0"/>
          <p:nvPr/>
        </p:nvPicPr>
        <p:blipFill>
          <a:blip r:embed="rId3">
            <a:alphaModFix/>
          </a:blip>
          <a:stretch>
            <a:fillRect/>
          </a:stretch>
        </p:blipFill>
        <p:spPr>
          <a:xfrm>
            <a:off x="312725" y="2153325"/>
            <a:ext cx="3992817" cy="2391101"/>
          </a:xfrm>
          <a:prstGeom prst="rect">
            <a:avLst/>
          </a:prstGeom>
          <a:noFill/>
          <a:ln>
            <a:noFill/>
          </a:ln>
        </p:spPr>
      </p:pic>
      <p:pic>
        <p:nvPicPr>
          <p:cNvPr id="930" name="Google Shape;930;p93"/>
          <p:cNvPicPr preferRelativeResize="0"/>
          <p:nvPr/>
        </p:nvPicPr>
        <p:blipFill>
          <a:blip r:embed="rId4">
            <a:alphaModFix/>
          </a:blip>
          <a:stretch>
            <a:fillRect/>
          </a:stretch>
        </p:blipFill>
        <p:spPr>
          <a:xfrm>
            <a:off x="4457942" y="2153325"/>
            <a:ext cx="4533660" cy="188768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4"/>
          <p:cNvSpPr txBox="1"/>
          <p:nvPr>
            <p:ph idx="1" type="body"/>
          </p:nvPr>
        </p:nvSpPr>
        <p:spPr>
          <a:xfrm>
            <a:off x="57150" y="4696825"/>
            <a:ext cx="41808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Instructor: N. Hamid - R. Mahjoubi</a:t>
            </a:r>
            <a:endParaRPr u="sng"/>
          </a:p>
        </p:txBody>
      </p:sp>
      <p:sp>
        <p:nvSpPr>
          <p:cNvPr id="936" name="Google Shape;936;p94"/>
          <p:cNvSpPr txBox="1"/>
          <p:nvPr>
            <p:ph idx="1" type="body"/>
          </p:nvPr>
        </p:nvSpPr>
        <p:spPr>
          <a:xfrm>
            <a:off x="6794600" y="4696825"/>
            <a:ext cx="2320200" cy="4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 Khwarizmi (LSD S3)</a:t>
            </a:r>
            <a:endParaRPr u="sng"/>
          </a:p>
        </p:txBody>
      </p:sp>
      <p:sp>
        <p:nvSpPr>
          <p:cNvPr id="937" name="Google Shape;937;p94"/>
          <p:cNvSpPr txBox="1"/>
          <p:nvPr/>
        </p:nvSpPr>
        <p:spPr>
          <a:xfrm>
            <a:off x="2115750" y="174775"/>
            <a:ext cx="491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highlight>
                  <a:schemeClr val="accent4"/>
                </a:highlight>
              </a:rPr>
              <a:t>OOP</a:t>
            </a:r>
            <a:endParaRPr>
              <a:solidFill>
                <a:schemeClr val="dk1"/>
              </a:solidFill>
              <a:highlight>
                <a:schemeClr val="accent4"/>
              </a:highlight>
              <a:latin typeface="Roboto"/>
              <a:ea typeface="Roboto"/>
              <a:cs typeface="Roboto"/>
              <a:sym typeface="Roboto"/>
            </a:endParaRPr>
          </a:p>
        </p:txBody>
      </p:sp>
      <p:sp>
        <p:nvSpPr>
          <p:cNvPr id="938" name="Google Shape;938;p94"/>
          <p:cNvSpPr txBox="1"/>
          <p:nvPr/>
        </p:nvSpPr>
        <p:spPr>
          <a:xfrm>
            <a:off x="191450" y="905375"/>
            <a:ext cx="73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Roboto"/>
                <a:ea typeface="Roboto"/>
                <a:cs typeface="Roboto"/>
                <a:sym typeface="Roboto"/>
              </a:rPr>
              <a:t>Adding new functionality to a derived class</a:t>
            </a:r>
            <a:r>
              <a:rPr lang="en">
                <a:solidFill>
                  <a:srgbClr val="FF00FF"/>
                </a:solidFill>
                <a:latin typeface="Roboto"/>
                <a:ea typeface="Roboto"/>
                <a:cs typeface="Roboto"/>
                <a:sym typeface="Roboto"/>
              </a:rPr>
              <a:t>:</a:t>
            </a:r>
            <a:endParaRPr>
              <a:solidFill>
                <a:srgbClr val="FF00FF"/>
              </a:solidFill>
              <a:latin typeface="Roboto"/>
              <a:ea typeface="Roboto"/>
              <a:cs typeface="Roboto"/>
              <a:sym typeface="Roboto"/>
            </a:endParaRPr>
          </a:p>
        </p:txBody>
      </p:sp>
      <p:sp>
        <p:nvSpPr>
          <p:cNvPr id="939" name="Google Shape;939;p94"/>
          <p:cNvSpPr txBox="1"/>
          <p:nvPr/>
        </p:nvSpPr>
        <p:spPr>
          <a:xfrm>
            <a:off x="191450" y="1325350"/>
            <a:ext cx="86640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highlight>
                  <a:srgbClr val="F9FAFC"/>
                </a:highlight>
              </a:rPr>
              <a:t>C++ has a third access specifier that we have yet to talk about because it’s only useful in an inheritance context. The </a:t>
            </a:r>
            <a:r>
              <a:rPr b="1" lang="en" sz="1350">
                <a:highlight>
                  <a:srgbClr val="F9FAFC"/>
                </a:highlight>
              </a:rPr>
              <a:t>protected</a:t>
            </a:r>
            <a:r>
              <a:rPr lang="en" sz="1350">
                <a:highlight>
                  <a:srgbClr val="F9FAFC"/>
                </a:highlight>
              </a:rPr>
              <a:t> access specifier allows the class the member belongs to, friends, and derived classes to access the member. However, protected members are not accessible from outside the class.</a:t>
            </a:r>
            <a:endParaRPr sz="1350">
              <a:highlight>
                <a:srgbClr val="F9FAFC"/>
              </a:highlight>
            </a:endParaRPr>
          </a:p>
        </p:txBody>
      </p:sp>
      <p:pic>
        <p:nvPicPr>
          <p:cNvPr id="940" name="Google Shape;940;p94"/>
          <p:cNvPicPr preferRelativeResize="0"/>
          <p:nvPr/>
        </p:nvPicPr>
        <p:blipFill>
          <a:blip r:embed="rId3">
            <a:alphaModFix/>
          </a:blip>
          <a:stretch>
            <a:fillRect/>
          </a:stretch>
        </p:blipFill>
        <p:spPr>
          <a:xfrm>
            <a:off x="312725" y="2153325"/>
            <a:ext cx="3992817" cy="2391101"/>
          </a:xfrm>
          <a:prstGeom prst="rect">
            <a:avLst/>
          </a:prstGeom>
          <a:noFill/>
          <a:ln>
            <a:noFill/>
          </a:ln>
        </p:spPr>
      </p:pic>
      <p:pic>
        <p:nvPicPr>
          <p:cNvPr id="941" name="Google Shape;941;p94"/>
          <p:cNvPicPr preferRelativeResize="0"/>
          <p:nvPr/>
        </p:nvPicPr>
        <p:blipFill>
          <a:blip r:embed="rId4">
            <a:alphaModFix/>
          </a:blip>
          <a:stretch>
            <a:fillRect/>
          </a:stretch>
        </p:blipFill>
        <p:spPr>
          <a:xfrm>
            <a:off x="4457942" y="2153325"/>
            <a:ext cx="4533660" cy="18876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 Input &amp;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