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D46299-A1BB-449D-9464-17F1FC629D20}">
  <a:tblStyle styleId="{82D46299-A1BB-449D-9464-17F1FC629D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342aa6b9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342aa6b9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342aa6b9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342aa6b9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62f3f8e8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62f3f8e8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2f3f8e8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2f3f8e8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62f3f8e8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62f3f8e8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62f3f8e8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62f3f8e8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62f3f8e8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62f3f8e8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62f3f8e8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62f3f8e8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b756ac8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b756ac8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Think of a function as a set of instructions stored in memory (inst 1, inst 2 … ) with an </a:t>
            </a:r>
            <a:r>
              <a:rPr lang="en"/>
              <a:t>address.</a:t>
            </a:r>
            <a:endParaRPr/>
          </a:p>
          <a:p>
            <a:pPr indent="-317500" lvl="0" marL="457200" rtl="0" algn="l">
              <a:spcBef>
                <a:spcPts val="0"/>
              </a:spcBef>
              <a:spcAft>
                <a:spcPts val="0"/>
              </a:spcAft>
              <a:buSzPts val="1400"/>
              <a:buChar char="-"/>
            </a:pPr>
            <a:r>
              <a:rPr lang="en"/>
              <a:t>Ex : int *ptr[10].</a:t>
            </a:r>
            <a:endParaRPr/>
          </a:p>
          <a:p>
            <a:pPr indent="-317500" lvl="0" marL="457200" rtl="0" algn="l">
              <a:spcBef>
                <a:spcPts val="0"/>
              </a:spcBef>
              <a:spcAft>
                <a:spcPts val="0"/>
              </a:spcAft>
              <a:buSzPts val="1400"/>
              <a:buChar char="-"/>
            </a:pPr>
            <a:r>
              <a:rPr lang="en"/>
              <a:t>Precedence of operators.(precedence of [] is higher than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b756ac80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b756ac80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Think of a function as a set of instructions stored in memory (inst 1, inst 2 … ) with an address.</a:t>
            </a:r>
            <a:endParaRPr/>
          </a:p>
          <a:p>
            <a:pPr indent="-317500" lvl="0" marL="457200" rtl="0" algn="l">
              <a:spcBef>
                <a:spcPts val="0"/>
              </a:spcBef>
              <a:spcAft>
                <a:spcPts val="0"/>
              </a:spcAft>
              <a:buSzPts val="1400"/>
              <a:buChar char="-"/>
            </a:pPr>
            <a:r>
              <a:rPr lang="en"/>
              <a:t>Ex : int *ptr[10].</a:t>
            </a:r>
            <a:endParaRPr/>
          </a:p>
          <a:p>
            <a:pPr indent="-317500" lvl="0" marL="457200" rtl="0" algn="l">
              <a:spcBef>
                <a:spcPts val="0"/>
              </a:spcBef>
              <a:spcAft>
                <a:spcPts val="0"/>
              </a:spcAft>
              <a:buSzPts val="1400"/>
              <a:buChar char="-"/>
            </a:pPr>
            <a:r>
              <a:rPr lang="en"/>
              <a:t>Precedence of operators.(precedence of [] is higher than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1972 C developed at Bell labs to construct utilities running of Unix, it was applied to re-implementing the kernel of Linux.</a:t>
            </a:r>
            <a:endParaRPr/>
          </a:p>
          <a:p>
            <a:pPr indent="-317500" lvl="0" marL="457200" rtl="0" algn="l">
              <a:spcBef>
                <a:spcPts val="0"/>
              </a:spcBef>
              <a:spcAft>
                <a:spcPts val="0"/>
              </a:spcAft>
              <a:buSzPts val="1400"/>
              <a:buChar char="-"/>
            </a:pPr>
            <a:r>
              <a:rPr lang="en"/>
              <a:t>In 1980 C gradually gained popularity it has became one of the most widely used programming language.</a:t>
            </a:r>
            <a:endParaRPr/>
          </a:p>
          <a:p>
            <a:pPr indent="-317500" lvl="0" marL="457200" rtl="0" algn="l">
              <a:spcBef>
                <a:spcPts val="0"/>
              </a:spcBef>
              <a:spcAft>
                <a:spcPts val="0"/>
              </a:spcAft>
              <a:buSzPts val="1400"/>
              <a:buChar char="-"/>
            </a:pPr>
            <a:r>
              <a:rPr lang="en"/>
              <a:t>With C compilers from various vendors available for the majority of existing computer architectures C has been standardized by ANSI 1989.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1d5ff10a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1d5ff10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5fc376a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5fc376aa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1deb6565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1deb6565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-fPIC option is to tell the compiler to create Position Independent Code (create libraries using relative addresses rather than absolute addresses because these libraries can be loaded multiple times). The -shared option is to specify that an architecture-dependent shared library is being created. However, not all platforms support this flag.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705a0f8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705a0f8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342aa6b9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342aa6b9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1828800" rtl="0" algn="l">
              <a:spcBef>
                <a:spcPts val="0"/>
              </a:spcBef>
              <a:spcAft>
                <a:spcPts val="0"/>
              </a:spcAft>
              <a:buNone/>
            </a:pPr>
            <a:r>
              <a:rPr lang="en"/>
              <a:t>Module: C/C++</a:t>
            </a:r>
            <a:endParaRPr/>
          </a:p>
        </p:txBody>
      </p:sp>
      <p:sp>
        <p:nvSpPr>
          <p:cNvPr id="68" name="Google Shape;68;p13"/>
          <p:cNvSpPr txBox="1"/>
          <p:nvPr>
            <p:ph idx="1" type="subTitle"/>
          </p:nvPr>
        </p:nvSpPr>
        <p:spPr>
          <a:xfrm>
            <a:off x="182425" y="4508325"/>
            <a:ext cx="42453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 Nouredine Ouhaddou</a:t>
            </a:r>
            <a:endParaRPr/>
          </a:p>
        </p:txBody>
      </p:sp>
      <p:sp>
        <p:nvSpPr>
          <p:cNvPr id="69" name="Google Shape;69;p13"/>
          <p:cNvSpPr txBox="1"/>
          <p:nvPr/>
        </p:nvSpPr>
        <p:spPr>
          <a:xfrm>
            <a:off x="3878325" y="4493925"/>
            <a:ext cx="4310700" cy="4617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lang="en" sz="1800">
                <a:solidFill>
                  <a:schemeClr val="lt1"/>
                </a:solidFill>
                <a:latin typeface="Roboto"/>
                <a:ea typeface="Roboto"/>
                <a:cs typeface="Roboto"/>
                <a:sym typeface="Roboto"/>
              </a:rPr>
              <a:t>September 15</a:t>
            </a:r>
            <a:r>
              <a:rPr lang="en" sz="1800">
                <a:solidFill>
                  <a:schemeClr val="lt1"/>
                </a:solidFill>
                <a:latin typeface="Roboto"/>
                <a:ea typeface="Roboto"/>
                <a:cs typeface="Roboto"/>
                <a:sym typeface="Roboto"/>
              </a:rPr>
              <a:t>, 2022</a:t>
            </a:r>
            <a:endParaRPr sz="1800">
              <a:solidFill>
                <a:schemeClr val="lt1"/>
              </a:solidFill>
              <a:latin typeface="Roboto"/>
              <a:ea typeface="Roboto"/>
              <a:cs typeface="Roboto"/>
              <a:sym typeface="Roboto"/>
            </a:endParaRPr>
          </a:p>
        </p:txBody>
      </p:sp>
      <p:sp>
        <p:nvSpPr>
          <p:cNvPr id="70" name="Google Shape;70;p13"/>
          <p:cNvSpPr txBox="1"/>
          <p:nvPr/>
        </p:nvSpPr>
        <p:spPr>
          <a:xfrm>
            <a:off x="2630725" y="454450"/>
            <a:ext cx="38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University Mohammed VI - A lkhwarizmi </a:t>
            </a:r>
            <a:endParaRPr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2694175" y="234150"/>
            <a:ext cx="3652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Roboto"/>
                <a:ea typeface="Roboto"/>
                <a:cs typeface="Roboto"/>
                <a:sym typeface="Roboto"/>
              </a:rPr>
              <a:t>Memory layout of C program</a:t>
            </a:r>
            <a:endParaRPr b="1" sz="1900">
              <a:solidFill>
                <a:schemeClr val="dk1"/>
              </a:solidFill>
              <a:latin typeface="Roboto"/>
              <a:ea typeface="Roboto"/>
              <a:cs typeface="Roboto"/>
              <a:sym typeface="Roboto"/>
            </a:endParaRPr>
          </a:p>
        </p:txBody>
      </p:sp>
      <p:sp>
        <p:nvSpPr>
          <p:cNvPr id="201" name="Google Shape;201;p22"/>
          <p:cNvSpPr txBox="1"/>
          <p:nvPr/>
        </p:nvSpPr>
        <p:spPr>
          <a:xfrm>
            <a:off x="5260575" y="963725"/>
            <a:ext cx="3793200" cy="36327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Text segment:</a:t>
            </a:r>
            <a:endParaRPr sz="1200">
              <a:solidFill>
                <a:srgbClr val="9900FF"/>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Text segment contains executable instructions of your C program, it’s also called code segment also.</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304800" lvl="0" marL="457200" rtl="0" algn="l">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Initialized data segment:</a:t>
            </a:r>
            <a:endParaRPr sz="1200">
              <a:solidFill>
                <a:srgbClr val="9900FF"/>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It contains both static and global data that initialized with non-zero values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304800" lvl="0" marL="457200" rtl="0" algn="l">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Uninitialized data segment:</a:t>
            </a:r>
            <a:endParaRPr sz="1200">
              <a:solidFill>
                <a:srgbClr val="9900FF"/>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contains all global and static variables that initialized to zero or do not have explicit initialization in source code.</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304800" lvl="0" marL="457200" rtl="0" algn="l">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Stack:</a:t>
            </a:r>
            <a:endParaRPr sz="1200">
              <a:solidFill>
                <a:srgbClr val="9900FF"/>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The stack segment is an area where local variables stored. By saying local variable means that all those variables which are declared in every function including main() in your C program</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304800" lvl="0" marL="457200" rtl="0" algn="l">
              <a:spcBef>
                <a:spcPts val="0"/>
              </a:spcBef>
              <a:spcAft>
                <a:spcPts val="0"/>
              </a:spcAft>
              <a:buClr>
                <a:srgbClr val="9900FF"/>
              </a:buClr>
              <a:buSzPts val="1200"/>
              <a:buFont typeface="Roboto"/>
              <a:buChar char="❏"/>
            </a:pPr>
            <a:r>
              <a:rPr lang="en" sz="1200">
                <a:solidFill>
                  <a:srgbClr val="9900FF"/>
                </a:solidFill>
                <a:latin typeface="Roboto"/>
                <a:ea typeface="Roboto"/>
                <a:cs typeface="Roboto"/>
                <a:sym typeface="Roboto"/>
              </a:rPr>
              <a:t>Heap:</a:t>
            </a:r>
            <a:endParaRPr sz="1200">
              <a:solidFill>
                <a:srgbClr val="9900FF"/>
              </a:solidFill>
              <a:latin typeface="Roboto"/>
              <a:ea typeface="Roboto"/>
              <a:cs typeface="Roboto"/>
              <a:sym typeface="Roboto"/>
            </a:endParaRPr>
          </a:p>
          <a:p>
            <a:pPr indent="0" lvl="0" marL="0" rtl="0" algn="l">
              <a:spcBef>
                <a:spcPts val="0"/>
              </a:spcBef>
              <a:spcAft>
                <a:spcPts val="0"/>
              </a:spcAft>
              <a:buNone/>
            </a:pPr>
            <a:r>
              <a:rPr lang="en" sz="1000">
                <a:solidFill>
                  <a:schemeClr val="dk2"/>
                </a:solidFill>
                <a:latin typeface="Roboto"/>
                <a:ea typeface="Roboto"/>
                <a:cs typeface="Roboto"/>
                <a:sym typeface="Roboto"/>
              </a:rPr>
              <a:t>The heap segment is an area where dynamically allocated memory (allocated by malloc(), calloc(), realloc() ) resides.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02" name="Google Shape;202;p22"/>
          <p:cNvPicPr preferRelativeResize="0"/>
          <p:nvPr/>
        </p:nvPicPr>
        <p:blipFill>
          <a:blip r:embed="rId3">
            <a:alphaModFix/>
          </a:blip>
          <a:stretch>
            <a:fillRect/>
          </a:stretch>
        </p:blipFill>
        <p:spPr>
          <a:xfrm>
            <a:off x="152400" y="1046250"/>
            <a:ext cx="4955775" cy="3254292"/>
          </a:xfrm>
          <a:prstGeom prst="rect">
            <a:avLst/>
          </a:prstGeom>
          <a:noFill/>
          <a:ln>
            <a:noFill/>
          </a:ln>
        </p:spPr>
      </p:pic>
      <p:sp>
        <p:nvSpPr>
          <p:cNvPr id="203" name="Google Shape;203;p2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 - </a:t>
            </a:r>
            <a:endParaRPr u="sng"/>
          </a:p>
        </p:txBody>
      </p:sp>
      <p:sp>
        <p:nvSpPr>
          <p:cNvPr id="204" name="Google Shape;204;p2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nvSpPr>
        <p:spPr>
          <a:xfrm>
            <a:off x="3168825" y="304400"/>
            <a:ext cx="3153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Makefiles in C</a:t>
            </a:r>
            <a:endParaRPr b="1" sz="1700">
              <a:solidFill>
                <a:schemeClr val="dk1"/>
              </a:solidFill>
              <a:latin typeface="Roboto"/>
              <a:ea typeface="Roboto"/>
              <a:cs typeface="Roboto"/>
              <a:sym typeface="Roboto"/>
            </a:endParaRPr>
          </a:p>
        </p:txBody>
      </p:sp>
      <p:sp>
        <p:nvSpPr>
          <p:cNvPr id="211" name="Google Shape;211;p23"/>
          <p:cNvSpPr txBox="1"/>
          <p:nvPr/>
        </p:nvSpPr>
        <p:spPr>
          <a:xfrm>
            <a:off x="285075" y="815400"/>
            <a:ext cx="864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Makefile is a set of commands (similar to terminal commands) with variable names and targets to create object file and to remove them. In a single make file we can create multiple targets to compile and to remove object, binary files. You can compile your project (program) any number of times by using Makefile. The main idea of this file is to specify the dependencies.</a:t>
            </a:r>
            <a:endParaRPr sz="1100">
              <a:latin typeface="Roboto"/>
              <a:ea typeface="Roboto"/>
              <a:cs typeface="Roboto"/>
              <a:sym typeface="Roboto"/>
            </a:endParaRPr>
          </a:p>
        </p:txBody>
      </p:sp>
      <p:sp>
        <p:nvSpPr>
          <p:cNvPr id="212" name="Google Shape;212;p23"/>
          <p:cNvSpPr txBox="1"/>
          <p:nvPr/>
        </p:nvSpPr>
        <p:spPr>
          <a:xfrm>
            <a:off x="285075" y="167522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Makefile Syntax:</a:t>
            </a:r>
            <a:endParaRPr>
              <a:solidFill>
                <a:srgbClr val="FF00FF"/>
              </a:solidFill>
              <a:latin typeface="Roboto"/>
              <a:ea typeface="Roboto"/>
              <a:cs typeface="Roboto"/>
              <a:sym typeface="Roboto"/>
            </a:endParaRPr>
          </a:p>
        </p:txBody>
      </p:sp>
      <p:sp>
        <p:nvSpPr>
          <p:cNvPr id="213" name="Google Shape;213;p23"/>
          <p:cNvSpPr/>
          <p:nvPr/>
        </p:nvSpPr>
        <p:spPr>
          <a:xfrm>
            <a:off x="353350" y="2095625"/>
            <a:ext cx="5052000" cy="692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txBox="1"/>
          <p:nvPr/>
        </p:nvSpPr>
        <p:spPr>
          <a:xfrm>
            <a:off x="405725" y="2134175"/>
            <a:ext cx="733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Target   :  Dependencies</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(TAB)       </a:t>
            </a:r>
            <a:r>
              <a:rPr lang="en">
                <a:latin typeface="Roboto"/>
                <a:ea typeface="Roboto"/>
                <a:cs typeface="Roboto"/>
                <a:sym typeface="Roboto"/>
              </a:rPr>
              <a:t>Commands                                       #shell commands</a:t>
            </a:r>
            <a:endParaRPr>
              <a:latin typeface="Roboto"/>
              <a:ea typeface="Roboto"/>
              <a:cs typeface="Roboto"/>
              <a:sym typeface="Roboto"/>
            </a:endParaRPr>
          </a:p>
        </p:txBody>
      </p:sp>
      <p:sp>
        <p:nvSpPr>
          <p:cNvPr id="215" name="Google Shape;215;p23"/>
          <p:cNvSpPr txBox="1"/>
          <p:nvPr/>
        </p:nvSpPr>
        <p:spPr>
          <a:xfrm>
            <a:off x="285075" y="2902375"/>
            <a:ext cx="7339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targets are file names, separated by spaces. Typically, there is only one per rule.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commands are a series of steps typically used to make the target(s). These need to start with a tab character, not spaces.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prerequisites are also file names, separated by spaces. These files need to exist before the commands for the target are run. These are also called dependencies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nvSpPr>
        <p:spPr>
          <a:xfrm>
            <a:off x="3109500" y="370125"/>
            <a:ext cx="227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FF"/>
                </a:solidFill>
                <a:latin typeface="Roboto"/>
                <a:ea typeface="Roboto"/>
                <a:cs typeface="Roboto"/>
                <a:sym typeface="Roboto"/>
              </a:rPr>
              <a:t>Makefiles content</a:t>
            </a:r>
            <a:endParaRPr sz="2000">
              <a:solidFill>
                <a:srgbClr val="FF00FF"/>
              </a:solidFill>
              <a:latin typeface="Roboto"/>
              <a:ea typeface="Roboto"/>
              <a:cs typeface="Roboto"/>
              <a:sym typeface="Roboto"/>
            </a:endParaRPr>
          </a:p>
        </p:txBody>
      </p:sp>
      <p:sp>
        <p:nvSpPr>
          <p:cNvPr id="222" name="Google Shape;222;p24"/>
          <p:cNvSpPr txBox="1"/>
          <p:nvPr/>
        </p:nvSpPr>
        <p:spPr>
          <a:xfrm>
            <a:off x="738450" y="1218675"/>
            <a:ext cx="7667100" cy="2339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Rules</a:t>
            </a:r>
            <a:r>
              <a:rPr lang="en">
                <a:latin typeface="Roboto"/>
                <a:ea typeface="Roboto"/>
                <a:cs typeface="Roboto"/>
                <a:sym typeface="Roboto"/>
              </a:rPr>
              <a:t> :</a:t>
            </a:r>
            <a:r>
              <a:rPr lang="en" sz="1800">
                <a:latin typeface="Roboto"/>
                <a:ea typeface="Roboto"/>
                <a:cs typeface="Roboto"/>
                <a:sym typeface="Roboto"/>
              </a:rPr>
              <a:t> </a:t>
            </a:r>
            <a:r>
              <a:rPr lang="en" sz="1800">
                <a:latin typeface="Roboto"/>
                <a:ea typeface="Roboto"/>
                <a:cs typeface="Roboto"/>
                <a:sym typeface="Roboto"/>
              </a:rPr>
              <a:t>implicit</a:t>
            </a:r>
            <a:r>
              <a:rPr lang="en" sz="1800">
                <a:latin typeface="Roboto"/>
                <a:ea typeface="Roboto"/>
                <a:cs typeface="Roboto"/>
                <a:sym typeface="Roboto"/>
              </a:rPr>
              <a:t> , explicit</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Variables (macros)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 Sign - comment </a:t>
            </a:r>
            <a:r>
              <a:rPr lang="en" sz="1800">
                <a:latin typeface="Roboto"/>
                <a:ea typeface="Roboto"/>
                <a:cs typeface="Roboto"/>
                <a:sym typeface="Roboto"/>
              </a:rPr>
              <a:t>everything</a:t>
            </a:r>
            <a:r>
              <a:rPr lang="en" sz="1800">
                <a:latin typeface="Roboto"/>
                <a:ea typeface="Roboto"/>
                <a:cs typeface="Roboto"/>
                <a:sym typeface="Roboto"/>
              </a:rPr>
              <a:t> till the end of the line.</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 Sign - To </a:t>
            </a:r>
            <a:r>
              <a:rPr lang="en" sz="1800">
                <a:latin typeface="Roboto"/>
                <a:ea typeface="Roboto"/>
                <a:cs typeface="Roboto"/>
                <a:sym typeface="Roboto"/>
              </a:rPr>
              <a:t>separate</a:t>
            </a:r>
            <a:r>
              <a:rPr lang="en" sz="1800">
                <a:latin typeface="Roboto"/>
                <a:ea typeface="Roboto"/>
                <a:cs typeface="Roboto"/>
                <a:sym typeface="Roboto"/>
              </a:rPr>
              <a:t> on command line on two lines.</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nvSpPr>
        <p:spPr>
          <a:xfrm>
            <a:off x="3074100" y="183250"/>
            <a:ext cx="234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FF"/>
                </a:solidFill>
                <a:latin typeface="Roboto"/>
                <a:ea typeface="Roboto"/>
                <a:cs typeface="Roboto"/>
                <a:sym typeface="Roboto"/>
              </a:rPr>
              <a:t>Makefile: Variables</a:t>
            </a:r>
            <a:endParaRPr sz="2000">
              <a:solidFill>
                <a:srgbClr val="FF00FF"/>
              </a:solidFill>
              <a:latin typeface="Roboto"/>
              <a:ea typeface="Roboto"/>
              <a:cs typeface="Roboto"/>
              <a:sym typeface="Roboto"/>
            </a:endParaRPr>
          </a:p>
        </p:txBody>
      </p:sp>
      <p:cxnSp>
        <p:nvCxnSpPr>
          <p:cNvPr id="229" name="Google Shape;229;p25"/>
          <p:cNvCxnSpPr/>
          <p:nvPr/>
        </p:nvCxnSpPr>
        <p:spPr>
          <a:xfrm flipH="1" rot="10800000">
            <a:off x="732925" y="1544425"/>
            <a:ext cx="7512300" cy="261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25"/>
          <p:cNvCxnSpPr/>
          <p:nvPr/>
        </p:nvCxnSpPr>
        <p:spPr>
          <a:xfrm>
            <a:off x="4318975" y="1191000"/>
            <a:ext cx="13200" cy="3114900"/>
          </a:xfrm>
          <a:prstGeom prst="straightConnector1">
            <a:avLst/>
          </a:prstGeom>
          <a:noFill/>
          <a:ln cap="flat" cmpd="sng" w="9525">
            <a:solidFill>
              <a:schemeClr val="dk2"/>
            </a:solidFill>
            <a:prstDash val="solid"/>
            <a:round/>
            <a:headEnd len="med" w="med" type="none"/>
            <a:tailEnd len="med" w="med" type="none"/>
          </a:ln>
        </p:spPr>
      </p:cxnSp>
      <p:sp>
        <p:nvSpPr>
          <p:cNvPr id="231" name="Google Shape;231;p25"/>
          <p:cNvSpPr txBox="1"/>
          <p:nvPr/>
        </p:nvSpPr>
        <p:spPr>
          <a:xfrm>
            <a:off x="1931275" y="1080200"/>
            <a:ext cx="128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No variables</a:t>
            </a:r>
            <a:endParaRPr b="1">
              <a:latin typeface="Roboto"/>
              <a:ea typeface="Roboto"/>
              <a:cs typeface="Roboto"/>
              <a:sym typeface="Roboto"/>
            </a:endParaRPr>
          </a:p>
        </p:txBody>
      </p:sp>
      <p:sp>
        <p:nvSpPr>
          <p:cNvPr id="232" name="Google Shape;232;p25"/>
          <p:cNvSpPr txBox="1"/>
          <p:nvPr/>
        </p:nvSpPr>
        <p:spPr>
          <a:xfrm>
            <a:off x="5808875" y="1080200"/>
            <a:ext cx="14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Using variables</a:t>
            </a:r>
            <a:endParaRPr b="1">
              <a:latin typeface="Roboto"/>
              <a:ea typeface="Roboto"/>
              <a:cs typeface="Roboto"/>
              <a:sym typeface="Roboto"/>
            </a:endParaRPr>
          </a:p>
        </p:txBody>
      </p:sp>
      <p:sp>
        <p:nvSpPr>
          <p:cNvPr id="233" name="Google Shape;233;p25"/>
          <p:cNvSpPr txBox="1"/>
          <p:nvPr/>
        </p:nvSpPr>
        <p:spPr>
          <a:xfrm>
            <a:off x="1094300" y="1947575"/>
            <a:ext cx="2982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my_prog : eval.o main.o</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gcc -o my_prog eval.o main.o</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eval.o : eval.c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gcc -c eval.c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main.o : main.c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gcc -c main.c</a:t>
            </a:r>
            <a:endParaRPr>
              <a:latin typeface="Roboto"/>
              <a:ea typeface="Roboto"/>
              <a:cs typeface="Roboto"/>
              <a:sym typeface="Roboto"/>
            </a:endParaRPr>
          </a:p>
        </p:txBody>
      </p:sp>
      <p:sp>
        <p:nvSpPr>
          <p:cNvPr id="234" name="Google Shape;234;p25"/>
          <p:cNvSpPr txBox="1"/>
          <p:nvPr/>
        </p:nvSpPr>
        <p:spPr>
          <a:xfrm>
            <a:off x="5195825" y="1634550"/>
            <a:ext cx="2639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 = gcc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OBJS = eval.o main.o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my_prog : eval.o main.o</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 -o my_prog $(OBJS)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eval.o : eval.c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 –c eval.c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main.o : main.c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 –c main.c</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txBox="1"/>
          <p:nvPr/>
        </p:nvSpPr>
        <p:spPr>
          <a:xfrm>
            <a:off x="3384300" y="157075"/>
            <a:ext cx="1727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Roboto"/>
                <a:ea typeface="Roboto"/>
                <a:cs typeface="Roboto"/>
                <a:sym typeface="Roboto"/>
              </a:rPr>
              <a:t>Pointers in C</a:t>
            </a:r>
            <a:endParaRPr sz="1900">
              <a:solidFill>
                <a:schemeClr val="dk1"/>
              </a:solidFill>
              <a:latin typeface="Roboto"/>
              <a:ea typeface="Roboto"/>
              <a:cs typeface="Roboto"/>
              <a:sym typeface="Roboto"/>
            </a:endParaRPr>
          </a:p>
        </p:txBody>
      </p:sp>
      <p:sp>
        <p:nvSpPr>
          <p:cNvPr id="241" name="Google Shape;241;p26"/>
          <p:cNvSpPr txBox="1"/>
          <p:nvPr/>
        </p:nvSpPr>
        <p:spPr>
          <a:xfrm>
            <a:off x="515200" y="725675"/>
            <a:ext cx="7339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pointer is a variable which stores the address of another variable.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Declaration of a pointer: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Syntax	: 	datatype *pointername;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Pointername = &amp;variablename;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Example	:	int *ptr;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Int *str;</a:t>
            </a:r>
            <a:endParaRPr>
              <a:latin typeface="Roboto"/>
              <a:ea typeface="Roboto"/>
              <a:cs typeface="Roboto"/>
              <a:sym typeface="Roboto"/>
            </a:endParaRPr>
          </a:p>
        </p:txBody>
      </p:sp>
      <p:sp>
        <p:nvSpPr>
          <p:cNvPr id="242" name="Google Shape;242;p26"/>
          <p:cNvSpPr txBox="1"/>
          <p:nvPr/>
        </p:nvSpPr>
        <p:spPr>
          <a:xfrm>
            <a:off x="578400" y="22031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Why pointers are used:</a:t>
            </a:r>
            <a:endParaRPr>
              <a:solidFill>
                <a:srgbClr val="FF00FF"/>
              </a:solidFill>
              <a:latin typeface="Roboto"/>
              <a:ea typeface="Roboto"/>
              <a:cs typeface="Roboto"/>
              <a:sym typeface="Roboto"/>
            </a:endParaRPr>
          </a:p>
        </p:txBody>
      </p:sp>
      <p:sp>
        <p:nvSpPr>
          <p:cNvPr id="243" name="Google Shape;243;p26"/>
          <p:cNvSpPr txBox="1"/>
          <p:nvPr/>
        </p:nvSpPr>
        <p:spPr>
          <a:xfrm>
            <a:off x="410500" y="2603375"/>
            <a:ext cx="7339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To return more that one value from a function.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pass arrays and strings more conveniently to functions.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allocate memory and access it (Dynamic Memory Allocation)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create complex data structures such as linked lists, where one data structure must have a reference to other data structures.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txBox="1"/>
          <p:nvPr/>
        </p:nvSpPr>
        <p:spPr>
          <a:xfrm>
            <a:off x="3469050" y="222475"/>
            <a:ext cx="1558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Roboto"/>
                <a:ea typeface="Roboto"/>
                <a:cs typeface="Roboto"/>
                <a:sym typeface="Roboto"/>
              </a:rPr>
              <a:t>Pointers in C</a:t>
            </a:r>
            <a:endParaRPr sz="2400">
              <a:solidFill>
                <a:schemeClr val="dk1"/>
              </a:solidFill>
              <a:latin typeface="Roboto"/>
              <a:ea typeface="Roboto"/>
              <a:cs typeface="Roboto"/>
              <a:sym typeface="Roboto"/>
            </a:endParaRPr>
          </a:p>
        </p:txBody>
      </p:sp>
      <p:graphicFrame>
        <p:nvGraphicFramePr>
          <p:cNvPr id="250" name="Google Shape;250;p27"/>
          <p:cNvGraphicFramePr/>
          <p:nvPr/>
        </p:nvGraphicFramePr>
        <p:xfrm>
          <a:off x="4388050" y="1511145"/>
          <a:ext cx="3000000" cy="3000000"/>
        </p:xfrm>
        <a:graphic>
          <a:graphicData uri="http://schemas.openxmlformats.org/drawingml/2006/table">
            <a:tbl>
              <a:tblPr>
                <a:noFill/>
                <a:tableStyleId>{82D46299-A1BB-449D-9464-17F1FC629D20}</a:tableStyleId>
              </a:tblPr>
              <a:tblGrid>
                <a:gridCol w="1265650"/>
                <a:gridCol w="1265650"/>
                <a:gridCol w="1265650"/>
              </a:tblGrid>
              <a:tr h="477000">
                <a:tc>
                  <a:txBody>
                    <a:bodyPr/>
                    <a:lstStyle/>
                    <a:p>
                      <a:pPr indent="0" lvl="0" marL="0" rtl="0" algn="l">
                        <a:spcBef>
                          <a:spcPts val="0"/>
                        </a:spcBef>
                        <a:spcAft>
                          <a:spcPts val="0"/>
                        </a:spcAft>
                        <a:buNone/>
                      </a:pPr>
                      <a:r>
                        <a:rPr lang="en"/>
                        <a:t>Variable</a:t>
                      </a:r>
                      <a:endParaRPr/>
                    </a:p>
                  </a:txBody>
                  <a:tcPr marT="91425" marB="91425" marR="91425" marL="91425"/>
                </a:tc>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lang="en"/>
                        <a:t>Address</a:t>
                      </a:r>
                      <a:endParaRPr/>
                    </a:p>
                  </a:txBody>
                  <a:tcPr marT="91425" marB="91425" marR="91425" marL="91425"/>
                </a:tc>
              </a:tr>
              <a:tr h="477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44</a:t>
                      </a:r>
                      <a:endParaRPr/>
                    </a:p>
                  </a:txBody>
                  <a:tcPr marT="91425" marB="91425" marR="91425" marL="91425"/>
                </a:tc>
                <a:tc>
                  <a:txBody>
                    <a:bodyPr/>
                    <a:lstStyle/>
                    <a:p>
                      <a:pPr indent="0" lvl="0" marL="0" rtl="0" algn="l">
                        <a:spcBef>
                          <a:spcPts val="0"/>
                        </a:spcBef>
                        <a:spcAft>
                          <a:spcPts val="0"/>
                        </a:spcAft>
                        <a:buNone/>
                      </a:pPr>
                      <a:r>
                        <a:rPr lang="en"/>
                        <a:t>333</a:t>
                      </a:r>
                      <a:endParaRPr/>
                    </a:p>
                  </a:txBody>
                  <a:tcPr marT="91425" marB="91425" marR="91425" marL="91425"/>
                </a:tc>
              </a:tr>
              <a:tr h="477000">
                <a:tc>
                  <a:txBody>
                    <a:bodyPr/>
                    <a:lstStyle/>
                    <a:p>
                      <a:pPr indent="0" lvl="0" marL="0" rtl="0" algn="l">
                        <a:spcBef>
                          <a:spcPts val="0"/>
                        </a:spcBef>
                        <a:spcAft>
                          <a:spcPts val="0"/>
                        </a:spcAft>
                        <a:buNone/>
                      </a:pPr>
                      <a:r>
                        <a:rPr lang="en"/>
                        <a:t>ptr</a:t>
                      </a:r>
                      <a:endParaRPr/>
                    </a:p>
                  </a:txBody>
                  <a:tcPr marT="91425" marB="91425" marR="91425" marL="91425"/>
                </a:tc>
                <a:tc>
                  <a:txBody>
                    <a:bodyPr/>
                    <a:lstStyle/>
                    <a:p>
                      <a:pPr indent="0" lvl="0" marL="0" rtl="0" algn="l">
                        <a:spcBef>
                          <a:spcPts val="0"/>
                        </a:spcBef>
                        <a:spcAft>
                          <a:spcPts val="0"/>
                        </a:spcAft>
                        <a:buNone/>
                      </a:pPr>
                      <a:r>
                        <a:rPr lang="en"/>
                        <a:t>333</a:t>
                      </a:r>
                      <a:endParaRPr/>
                    </a:p>
                  </a:txBody>
                  <a:tcPr marT="91425" marB="91425" marR="91425" marL="91425"/>
                </a:tc>
                <a:tc>
                  <a:txBody>
                    <a:bodyPr/>
                    <a:lstStyle/>
                    <a:p>
                      <a:pPr indent="0" lvl="0" marL="0" rtl="0" algn="l">
                        <a:spcBef>
                          <a:spcPts val="0"/>
                        </a:spcBef>
                        <a:spcAft>
                          <a:spcPts val="0"/>
                        </a:spcAft>
                        <a:buNone/>
                      </a:pPr>
                      <a:r>
                        <a:rPr lang="en"/>
                        <a:t>5443</a:t>
                      </a:r>
                      <a:endParaRPr/>
                    </a:p>
                  </a:txBody>
                  <a:tcPr marT="91425" marB="91425" marR="91425" marL="91425"/>
                </a:tc>
              </a:tr>
            </a:tbl>
          </a:graphicData>
        </a:graphic>
      </p:graphicFrame>
      <p:sp>
        <p:nvSpPr>
          <p:cNvPr id="251" name="Google Shape;251;p27"/>
          <p:cNvSpPr/>
          <p:nvPr/>
        </p:nvSpPr>
        <p:spPr>
          <a:xfrm>
            <a:off x="471175" y="1325450"/>
            <a:ext cx="2879400" cy="1802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txBox="1"/>
          <p:nvPr/>
        </p:nvSpPr>
        <p:spPr>
          <a:xfrm>
            <a:off x="830725" y="1518175"/>
            <a:ext cx="2330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Example: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Int 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int *ptr;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ptr = &amp;a;</a:t>
            </a:r>
            <a:endParaRPr>
              <a:latin typeface="Roboto"/>
              <a:ea typeface="Roboto"/>
              <a:cs typeface="Roboto"/>
              <a:sym typeface="Roboto"/>
            </a:endParaRPr>
          </a:p>
        </p:txBody>
      </p:sp>
      <p:sp>
        <p:nvSpPr>
          <p:cNvPr id="253" name="Google Shape;253;p27"/>
          <p:cNvSpPr/>
          <p:nvPr/>
        </p:nvSpPr>
        <p:spPr>
          <a:xfrm>
            <a:off x="3520700" y="2003300"/>
            <a:ext cx="697200" cy="4467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3083400" y="248675"/>
            <a:ext cx="2329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Roboto"/>
                <a:ea typeface="Roboto"/>
                <a:cs typeface="Roboto"/>
                <a:sym typeface="Roboto"/>
              </a:rPr>
              <a:t>Pointer Arethmetic</a:t>
            </a:r>
            <a:endParaRPr sz="2000">
              <a:solidFill>
                <a:schemeClr val="dk1"/>
              </a:solidFill>
              <a:latin typeface="Roboto"/>
              <a:ea typeface="Roboto"/>
              <a:cs typeface="Roboto"/>
              <a:sym typeface="Roboto"/>
            </a:endParaRPr>
          </a:p>
        </p:txBody>
      </p:sp>
      <p:sp>
        <p:nvSpPr>
          <p:cNvPr id="260" name="Google Shape;260;p28"/>
          <p:cNvSpPr txBox="1"/>
          <p:nvPr/>
        </p:nvSpPr>
        <p:spPr>
          <a:xfrm>
            <a:off x="785250" y="755400"/>
            <a:ext cx="72900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Addition and </a:t>
            </a:r>
            <a:r>
              <a:rPr lang="en">
                <a:latin typeface="Roboto"/>
                <a:ea typeface="Roboto"/>
                <a:cs typeface="Roboto"/>
                <a:sym typeface="Roboto"/>
              </a:rPr>
              <a:t>subtraction</a:t>
            </a:r>
            <a:r>
              <a:rPr lang="en">
                <a:latin typeface="Roboto"/>
                <a:ea typeface="Roboto"/>
                <a:cs typeface="Roboto"/>
                <a:sym typeface="Roboto"/>
              </a:rPr>
              <a:t> are the only operations that can be performed on a pointer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Take a look at the following example: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If we supposed var is stored at the address 200, then the value of Ptr is 204 after the incrementation, because integers are stored in 4 bytes.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Each time a pointer is incremented it points to the memory location of the next element of its type.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Each time a pointer is decremented it points to the memory location of the previous element of its type.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261" name="Google Shape;261;p28"/>
          <p:cNvSpPr/>
          <p:nvPr/>
        </p:nvSpPr>
        <p:spPr>
          <a:xfrm>
            <a:off x="1923850" y="1406950"/>
            <a:ext cx="1649100" cy="1256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txBox="1"/>
          <p:nvPr/>
        </p:nvSpPr>
        <p:spPr>
          <a:xfrm>
            <a:off x="1793050" y="1511800"/>
            <a:ext cx="19107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Roboto"/>
                <a:ea typeface="Roboto"/>
                <a:cs typeface="Roboto"/>
                <a:sym typeface="Roboto"/>
              </a:rPr>
              <a:t>Int var, *Ptr;</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var = 300;</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Ptr = &amp;var;</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Ptr++;</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txBox="1"/>
          <p:nvPr/>
        </p:nvSpPr>
        <p:spPr>
          <a:xfrm>
            <a:off x="2723100" y="196325"/>
            <a:ext cx="3050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Roboto"/>
                <a:ea typeface="Roboto"/>
                <a:cs typeface="Roboto"/>
                <a:sym typeface="Roboto"/>
              </a:rPr>
              <a:t>Pointers special operators:</a:t>
            </a:r>
            <a:endParaRPr sz="1900">
              <a:solidFill>
                <a:schemeClr val="dk1"/>
              </a:solidFill>
              <a:latin typeface="Roboto"/>
              <a:ea typeface="Roboto"/>
              <a:cs typeface="Roboto"/>
              <a:sym typeface="Roboto"/>
            </a:endParaRPr>
          </a:p>
        </p:txBody>
      </p:sp>
      <p:sp>
        <p:nvSpPr>
          <p:cNvPr id="269" name="Google Shape;269;p29"/>
          <p:cNvSpPr txBox="1"/>
          <p:nvPr/>
        </p:nvSpPr>
        <p:spPr>
          <a:xfrm>
            <a:off x="1308775" y="1426575"/>
            <a:ext cx="7339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&amp; : 	Returns the memory address of the operand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	It is the complement of ‘&amp; ’ . It returns the value contained in the memory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Address pointed to by the operand(pointer).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Example</a:t>
            </a:r>
            <a:r>
              <a:rPr lang="en">
                <a:latin typeface="Roboto"/>
                <a:ea typeface="Roboto"/>
                <a:cs typeface="Roboto"/>
                <a:sym typeface="Roboto"/>
              </a:rPr>
              <a:t>:</a:t>
            </a:r>
            <a:endParaRPr>
              <a:latin typeface="Roboto"/>
              <a:ea typeface="Roboto"/>
              <a:cs typeface="Roboto"/>
              <a:sym typeface="Roboto"/>
            </a:endParaRPr>
          </a:p>
        </p:txBody>
      </p:sp>
      <p:sp>
        <p:nvSpPr>
          <p:cNvPr id="270" name="Google Shape;270;p29"/>
          <p:cNvSpPr/>
          <p:nvPr/>
        </p:nvSpPr>
        <p:spPr>
          <a:xfrm>
            <a:off x="2239200" y="2793400"/>
            <a:ext cx="4998300" cy="151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txBox="1"/>
          <p:nvPr/>
        </p:nvSpPr>
        <p:spPr>
          <a:xfrm>
            <a:off x="2483400" y="2918650"/>
            <a:ext cx="417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Int *ptr, var;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Var = 300;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Ptr = &amp;var		//ptr will store the address of var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printf(“%d”, *ptr) //will print 300</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nvSpPr>
        <p:spPr>
          <a:xfrm>
            <a:off x="3415200" y="172125"/>
            <a:ext cx="2313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Roboto"/>
                <a:ea typeface="Roboto"/>
                <a:cs typeface="Roboto"/>
                <a:sym typeface="Roboto"/>
              </a:rPr>
              <a:t>Function pointer</a:t>
            </a:r>
            <a:endParaRPr b="1" sz="2100">
              <a:solidFill>
                <a:schemeClr val="dk1"/>
              </a:solidFill>
              <a:latin typeface="Roboto"/>
              <a:ea typeface="Roboto"/>
              <a:cs typeface="Roboto"/>
              <a:sym typeface="Roboto"/>
            </a:endParaRPr>
          </a:p>
        </p:txBody>
      </p:sp>
      <p:sp>
        <p:nvSpPr>
          <p:cNvPr id="277" name="Google Shape;277;p30"/>
          <p:cNvSpPr txBox="1"/>
          <p:nvPr>
            <p:ph idx="1" type="body"/>
          </p:nvPr>
        </p:nvSpPr>
        <p:spPr>
          <a:xfrm>
            <a:off x="0" y="4696800"/>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 - </a:t>
            </a:r>
            <a:endParaRPr u="sng"/>
          </a:p>
        </p:txBody>
      </p:sp>
      <p:sp>
        <p:nvSpPr>
          <p:cNvPr id="278" name="Google Shape;278;p3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sp>
        <p:nvSpPr>
          <p:cNvPr id="279" name="Google Shape;279;p30"/>
          <p:cNvSpPr txBox="1"/>
          <p:nvPr/>
        </p:nvSpPr>
        <p:spPr>
          <a:xfrm>
            <a:off x="557725" y="754275"/>
            <a:ext cx="829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 function pointer (pointer to function) are like normal pointers but they have the capability to point to a function</a:t>
            </a:r>
            <a:endParaRPr sz="1000">
              <a:latin typeface="Roboto"/>
              <a:ea typeface="Roboto"/>
              <a:cs typeface="Roboto"/>
              <a:sym typeface="Roboto"/>
            </a:endParaRPr>
          </a:p>
        </p:txBody>
      </p:sp>
      <p:sp>
        <p:nvSpPr>
          <p:cNvPr id="280" name="Google Shape;280;p30"/>
          <p:cNvSpPr txBox="1"/>
          <p:nvPr/>
        </p:nvSpPr>
        <p:spPr>
          <a:xfrm>
            <a:off x="4633050" y="1535475"/>
            <a:ext cx="3511500" cy="2146200"/>
          </a:xfrm>
          <a:prstGeom prst="rect">
            <a:avLst/>
          </a:prstGeom>
          <a:solidFill>
            <a:srgbClr val="2728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add</a:t>
            </a:r>
            <a:r>
              <a:rPr lang="en" sz="800">
                <a:solidFill>
                  <a:srgbClr val="F8F8F2"/>
                </a:solidFill>
                <a:highlight>
                  <a:srgbClr val="272822"/>
                </a:highlight>
                <a:latin typeface="Courier New"/>
                <a:ea typeface="Courier New"/>
                <a:cs typeface="Courier New"/>
                <a:sym typeface="Courier New"/>
              </a:rPr>
              <a:t>(</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a</a:t>
            </a: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b</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return</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a</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b</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main</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ptr)(</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&amp;</a:t>
            </a:r>
            <a:r>
              <a:rPr lang="en" sz="800">
                <a:solidFill>
                  <a:srgbClr val="A6E22E"/>
                </a:solidFill>
                <a:highlight>
                  <a:srgbClr val="272822"/>
                </a:highlight>
                <a:latin typeface="Courier New"/>
                <a:ea typeface="Courier New"/>
                <a:cs typeface="Courier New"/>
                <a:sym typeface="Courier New"/>
              </a:rPr>
              <a:t>add</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result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*ptr(</a:t>
            </a:r>
            <a:r>
              <a:rPr lang="en" sz="800">
                <a:solidFill>
                  <a:srgbClr val="AE81FF"/>
                </a:solidFill>
                <a:highlight>
                  <a:srgbClr val="272822"/>
                </a:highlight>
                <a:latin typeface="Courier New"/>
                <a:ea typeface="Courier New"/>
                <a:cs typeface="Courier New"/>
                <a:sym typeface="Courier New"/>
              </a:rPr>
              <a:t>1</a:t>
            </a:r>
            <a:r>
              <a:rPr lang="en" sz="800">
                <a:solidFill>
                  <a:srgbClr val="F8F8F2"/>
                </a:solidFill>
                <a:highlight>
                  <a:srgbClr val="272822"/>
                </a:highlight>
                <a:latin typeface="Courier New"/>
                <a:ea typeface="Courier New"/>
                <a:cs typeface="Courier New"/>
                <a:sym typeface="Courier New"/>
              </a:rPr>
              <a:t>, </a:t>
            </a:r>
            <a:r>
              <a:rPr lang="en" sz="800">
                <a:solidFill>
                  <a:srgbClr val="AE81FF"/>
                </a:solidFill>
                <a:highlight>
                  <a:srgbClr val="272822"/>
                </a:highlight>
                <a:latin typeface="Courier New"/>
                <a:ea typeface="Courier New"/>
                <a:cs typeface="Courier New"/>
                <a:sym typeface="Courier New"/>
              </a:rPr>
              <a:t>2</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printf</a:t>
            </a:r>
            <a:r>
              <a:rPr lang="en" sz="800">
                <a:solidFill>
                  <a:srgbClr val="F8F8F2"/>
                </a:solidFill>
                <a:highlight>
                  <a:srgbClr val="272822"/>
                </a:highlight>
                <a:latin typeface="Courier New"/>
                <a:ea typeface="Courier New"/>
                <a:cs typeface="Courier New"/>
                <a:sym typeface="Courier New"/>
              </a:rPr>
              <a:t>(</a:t>
            </a:r>
            <a:r>
              <a:rPr lang="en" sz="800">
                <a:solidFill>
                  <a:srgbClr val="E6DB74"/>
                </a:solidFill>
                <a:highlight>
                  <a:srgbClr val="272822"/>
                </a:highlight>
                <a:latin typeface="Courier New"/>
                <a:ea typeface="Courier New"/>
                <a:cs typeface="Courier New"/>
                <a:sym typeface="Courier New"/>
              </a:rPr>
              <a:t>"</a:t>
            </a:r>
            <a:r>
              <a:rPr lang="en" sz="800">
                <a:solidFill>
                  <a:srgbClr val="AE81FF"/>
                </a:solidFill>
                <a:highlight>
                  <a:srgbClr val="272822"/>
                </a:highlight>
                <a:latin typeface="Courier New"/>
                <a:ea typeface="Courier New"/>
                <a:cs typeface="Courier New"/>
                <a:sym typeface="Courier New"/>
              </a:rPr>
              <a:t>%d</a:t>
            </a:r>
            <a:r>
              <a:rPr lang="en" sz="800">
                <a:solidFill>
                  <a:srgbClr val="E6DB74"/>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result);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return</a:t>
            </a:r>
            <a:r>
              <a:rPr lang="en" sz="800">
                <a:solidFill>
                  <a:srgbClr val="F8F8F2"/>
                </a:solidFill>
                <a:highlight>
                  <a:srgbClr val="272822"/>
                </a:highlight>
                <a:latin typeface="Courier New"/>
                <a:ea typeface="Courier New"/>
                <a:cs typeface="Courier New"/>
                <a:sym typeface="Courier New"/>
              </a:rPr>
              <a:t> </a:t>
            </a:r>
            <a:r>
              <a:rPr lang="en" sz="800">
                <a:solidFill>
                  <a:srgbClr val="AE81FF"/>
                </a:solidFill>
                <a:highlight>
                  <a:srgbClr val="272822"/>
                </a:highlight>
                <a:latin typeface="Courier New"/>
                <a:ea typeface="Courier New"/>
                <a:cs typeface="Courier New"/>
                <a:sym typeface="Courier New"/>
              </a:rPr>
              <a:t>0</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569CD6"/>
              </a:solidFill>
              <a:highlight>
                <a:srgbClr val="1E1E1E"/>
              </a:highlight>
              <a:latin typeface="Courier New"/>
              <a:ea typeface="Courier New"/>
              <a:cs typeface="Courier New"/>
              <a:sym typeface="Courier New"/>
            </a:endParaRPr>
          </a:p>
        </p:txBody>
      </p:sp>
      <p:sp>
        <p:nvSpPr>
          <p:cNvPr id="281" name="Google Shape;281;p30"/>
          <p:cNvSpPr txBox="1"/>
          <p:nvPr/>
        </p:nvSpPr>
        <p:spPr>
          <a:xfrm>
            <a:off x="746850" y="1535475"/>
            <a:ext cx="3511500" cy="2146200"/>
          </a:xfrm>
          <a:prstGeom prst="rect">
            <a:avLst/>
          </a:prstGeom>
          <a:solidFill>
            <a:srgbClr val="2728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add</a:t>
            </a:r>
            <a:r>
              <a:rPr lang="en" sz="800">
                <a:solidFill>
                  <a:srgbClr val="F8F8F2"/>
                </a:solidFill>
                <a:highlight>
                  <a:srgbClr val="272822"/>
                </a:highlight>
                <a:latin typeface="Courier New"/>
                <a:ea typeface="Courier New"/>
                <a:cs typeface="Courier New"/>
                <a:sym typeface="Courier New"/>
              </a:rPr>
              <a:t>(</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a</a:t>
            </a: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b</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return</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a</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b</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i="1" sz="800">
              <a:solidFill>
                <a:srgbClr val="66D9EF"/>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main</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ptr)(</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add</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result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ptr(</a:t>
            </a:r>
            <a:r>
              <a:rPr lang="en" sz="800">
                <a:solidFill>
                  <a:srgbClr val="AE81FF"/>
                </a:solidFill>
                <a:highlight>
                  <a:srgbClr val="272822"/>
                </a:highlight>
                <a:latin typeface="Courier New"/>
                <a:ea typeface="Courier New"/>
                <a:cs typeface="Courier New"/>
                <a:sym typeface="Courier New"/>
              </a:rPr>
              <a:t>1</a:t>
            </a:r>
            <a:r>
              <a:rPr lang="en" sz="800">
                <a:solidFill>
                  <a:srgbClr val="F8F8F2"/>
                </a:solidFill>
                <a:highlight>
                  <a:srgbClr val="272822"/>
                </a:highlight>
                <a:latin typeface="Courier New"/>
                <a:ea typeface="Courier New"/>
                <a:cs typeface="Courier New"/>
                <a:sym typeface="Courier New"/>
              </a:rPr>
              <a:t>, </a:t>
            </a:r>
            <a:r>
              <a:rPr lang="en" sz="800">
                <a:solidFill>
                  <a:srgbClr val="AE81FF"/>
                </a:solidFill>
                <a:highlight>
                  <a:srgbClr val="272822"/>
                </a:highlight>
                <a:latin typeface="Courier New"/>
                <a:ea typeface="Courier New"/>
                <a:cs typeface="Courier New"/>
                <a:sym typeface="Courier New"/>
              </a:rPr>
              <a:t>2</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printf</a:t>
            </a:r>
            <a:r>
              <a:rPr lang="en" sz="800">
                <a:solidFill>
                  <a:srgbClr val="F8F8F2"/>
                </a:solidFill>
                <a:highlight>
                  <a:srgbClr val="272822"/>
                </a:highlight>
                <a:latin typeface="Courier New"/>
                <a:ea typeface="Courier New"/>
                <a:cs typeface="Courier New"/>
                <a:sym typeface="Courier New"/>
              </a:rPr>
              <a:t>(</a:t>
            </a:r>
            <a:r>
              <a:rPr lang="en" sz="800">
                <a:solidFill>
                  <a:srgbClr val="E6DB74"/>
                </a:solidFill>
                <a:highlight>
                  <a:srgbClr val="272822"/>
                </a:highlight>
                <a:latin typeface="Courier New"/>
                <a:ea typeface="Courier New"/>
                <a:cs typeface="Courier New"/>
                <a:sym typeface="Courier New"/>
              </a:rPr>
              <a:t>"</a:t>
            </a:r>
            <a:r>
              <a:rPr lang="en" sz="800">
                <a:solidFill>
                  <a:srgbClr val="AE81FF"/>
                </a:solidFill>
                <a:highlight>
                  <a:srgbClr val="272822"/>
                </a:highlight>
                <a:latin typeface="Courier New"/>
                <a:ea typeface="Courier New"/>
                <a:cs typeface="Courier New"/>
                <a:sym typeface="Courier New"/>
              </a:rPr>
              <a:t>%d</a:t>
            </a:r>
            <a:r>
              <a:rPr lang="en" sz="800">
                <a:solidFill>
                  <a:srgbClr val="E6DB74"/>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 result);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return</a:t>
            </a:r>
            <a:r>
              <a:rPr lang="en" sz="800">
                <a:solidFill>
                  <a:srgbClr val="F8F8F2"/>
                </a:solidFill>
                <a:highlight>
                  <a:srgbClr val="272822"/>
                </a:highlight>
                <a:latin typeface="Courier New"/>
                <a:ea typeface="Courier New"/>
                <a:cs typeface="Courier New"/>
                <a:sym typeface="Courier New"/>
              </a:rPr>
              <a:t> </a:t>
            </a:r>
            <a:r>
              <a:rPr lang="en" sz="800">
                <a:solidFill>
                  <a:srgbClr val="AE81FF"/>
                </a:solidFill>
                <a:highlight>
                  <a:srgbClr val="272822"/>
                </a:highlight>
                <a:latin typeface="Courier New"/>
                <a:ea typeface="Courier New"/>
                <a:cs typeface="Courier New"/>
                <a:sym typeface="Courier New"/>
              </a:rPr>
              <a:t>0</a:t>
            </a:r>
            <a:r>
              <a:rPr lang="en" sz="800">
                <a:solidFill>
                  <a:srgbClr val="F8F8F2"/>
                </a:solidFill>
                <a:highlight>
                  <a:srgbClr val="272822"/>
                </a:highlight>
                <a:latin typeface="Courier New"/>
                <a:ea typeface="Courier New"/>
                <a:cs typeface="Courier New"/>
                <a:sym typeface="Courier New"/>
              </a:rPr>
              <a:t>;</a:t>
            </a:r>
            <a:endParaRPr sz="8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F8F8F2"/>
                </a:solidFill>
                <a:highlight>
                  <a:srgbClr val="272822"/>
                </a:highlight>
                <a:latin typeface="Courier New"/>
                <a:ea typeface="Courier New"/>
                <a:cs typeface="Courier New"/>
                <a:sym typeface="Courier New"/>
              </a:rPr>
              <a:t>}</a:t>
            </a:r>
            <a:endParaRPr sz="800">
              <a:solidFill>
                <a:srgbClr val="569CD6"/>
              </a:solidFill>
              <a:highlight>
                <a:srgbClr val="1E1E1E"/>
              </a:highlight>
              <a:latin typeface="Courier New"/>
              <a:ea typeface="Courier New"/>
              <a:cs typeface="Courier New"/>
              <a:sym typeface="Courier New"/>
            </a:endParaRPr>
          </a:p>
        </p:txBody>
      </p:sp>
      <p:sp>
        <p:nvSpPr>
          <p:cNvPr id="282" name="Google Shape;282;p30"/>
          <p:cNvSpPr txBox="1"/>
          <p:nvPr/>
        </p:nvSpPr>
        <p:spPr>
          <a:xfrm>
            <a:off x="2651850" y="3897675"/>
            <a:ext cx="4253400" cy="474900"/>
          </a:xfrm>
          <a:prstGeom prst="rect">
            <a:avLst/>
          </a:prstGeom>
          <a:solidFill>
            <a:srgbClr val="2728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A6E22E"/>
                </a:solidFill>
                <a:highlight>
                  <a:srgbClr val="272822"/>
                </a:highlight>
                <a:latin typeface="Courier New"/>
                <a:ea typeface="Courier New"/>
                <a:cs typeface="Courier New"/>
                <a:sym typeface="Courier New"/>
              </a:rPr>
              <a:t>f</a:t>
            </a:r>
            <a:r>
              <a:rPr lang="en" sz="800">
                <a:solidFill>
                  <a:srgbClr val="F8F8F2"/>
                </a:solidFill>
                <a:highlight>
                  <a:srgbClr val="272822"/>
                </a:highlight>
                <a:latin typeface="Courier New"/>
                <a:ea typeface="Courier New"/>
                <a:cs typeface="Courier New"/>
                <a:sym typeface="Courier New"/>
              </a:rPr>
              <a:t>(</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i="1" lang="en" sz="800">
                <a:solidFill>
                  <a:srgbClr val="FD971F"/>
                </a:solidFill>
                <a:highlight>
                  <a:srgbClr val="272822"/>
                </a:highlight>
                <a:latin typeface="Courier New"/>
                <a:ea typeface="Courier New"/>
                <a:cs typeface="Courier New"/>
                <a:sym typeface="Courier New"/>
              </a:rPr>
              <a:t>a</a:t>
            </a:r>
            <a:r>
              <a:rPr lang="en" sz="800">
                <a:solidFill>
                  <a:srgbClr val="F8F8F2"/>
                </a:solidFill>
                <a:highlight>
                  <a:srgbClr val="272822"/>
                </a:highlight>
                <a:latin typeface="Courier New"/>
                <a:ea typeface="Courier New"/>
                <a:cs typeface="Courier New"/>
                <a:sym typeface="Courier New"/>
              </a:rPr>
              <a:t>);       </a:t>
            </a:r>
            <a:r>
              <a:rPr lang="en" sz="800">
                <a:solidFill>
                  <a:srgbClr val="88846F"/>
                </a:solidFill>
                <a:highlight>
                  <a:srgbClr val="272822"/>
                </a:highlight>
                <a:latin typeface="Courier New"/>
                <a:ea typeface="Courier New"/>
                <a:cs typeface="Courier New"/>
                <a:sym typeface="Courier New"/>
              </a:rPr>
              <a:t>/* function f returning an int*            */</a:t>
            </a:r>
            <a:endParaRPr sz="800">
              <a:solidFill>
                <a:srgbClr val="88846F"/>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lang="en" sz="800">
                <a:solidFill>
                  <a:srgbClr val="F8F8F2"/>
                </a:solidFill>
                <a:highlight>
                  <a:srgbClr val="272822"/>
                </a:highlight>
                <a:latin typeface="Courier New"/>
                <a:ea typeface="Courier New"/>
                <a:cs typeface="Courier New"/>
                <a:sym typeface="Courier New"/>
              </a:rPr>
              <a:t>g)(</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    </a:t>
            </a:r>
            <a:r>
              <a:rPr lang="en" sz="800">
                <a:solidFill>
                  <a:srgbClr val="88846F"/>
                </a:solidFill>
                <a:highlight>
                  <a:srgbClr val="272822"/>
                </a:highlight>
                <a:latin typeface="Courier New"/>
                <a:ea typeface="Courier New"/>
                <a:cs typeface="Courier New"/>
                <a:sym typeface="Courier New"/>
              </a:rPr>
              <a:t>/* pointer g to a function returning an int */</a:t>
            </a:r>
            <a:endParaRPr sz="800">
              <a:solidFill>
                <a:srgbClr val="569CD6"/>
              </a:solidFill>
              <a:highlight>
                <a:srgbClr val="1E1E1E"/>
              </a:highlight>
              <a:latin typeface="Courier New"/>
              <a:ea typeface="Courier New"/>
              <a:cs typeface="Courier New"/>
              <a:sym typeface="Courier New"/>
            </a:endParaRPr>
          </a:p>
        </p:txBody>
      </p:sp>
      <p:sp>
        <p:nvSpPr>
          <p:cNvPr id="283" name="Google Shape;283;p30"/>
          <p:cNvSpPr txBox="1"/>
          <p:nvPr/>
        </p:nvSpPr>
        <p:spPr>
          <a:xfrm>
            <a:off x="1942550" y="1139700"/>
            <a:ext cx="105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F00DB"/>
                </a:solidFill>
                <a:latin typeface="Roboto"/>
                <a:ea typeface="Roboto"/>
                <a:cs typeface="Roboto"/>
                <a:sym typeface="Roboto"/>
              </a:rPr>
              <a:t>First Method</a:t>
            </a:r>
            <a:endParaRPr sz="1200">
              <a:solidFill>
                <a:srgbClr val="AF00DB"/>
              </a:solidFill>
              <a:latin typeface="Roboto"/>
              <a:ea typeface="Roboto"/>
              <a:cs typeface="Roboto"/>
              <a:sym typeface="Roboto"/>
            </a:endParaRPr>
          </a:p>
        </p:txBody>
      </p:sp>
      <p:sp>
        <p:nvSpPr>
          <p:cNvPr id="284" name="Google Shape;284;p30"/>
          <p:cNvSpPr txBox="1"/>
          <p:nvPr/>
        </p:nvSpPr>
        <p:spPr>
          <a:xfrm>
            <a:off x="5752550" y="1139700"/>
            <a:ext cx="136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F00DB"/>
                </a:solidFill>
                <a:latin typeface="Roboto"/>
                <a:ea typeface="Roboto"/>
                <a:cs typeface="Roboto"/>
                <a:sym typeface="Roboto"/>
              </a:rPr>
              <a:t>Second </a:t>
            </a:r>
            <a:r>
              <a:rPr lang="en" sz="1200">
                <a:solidFill>
                  <a:srgbClr val="AF00DB"/>
                </a:solidFill>
                <a:latin typeface="Roboto"/>
                <a:ea typeface="Roboto"/>
                <a:cs typeface="Roboto"/>
                <a:sym typeface="Roboto"/>
              </a:rPr>
              <a:t>Method</a:t>
            </a:r>
            <a:endParaRPr sz="1200">
              <a:solidFill>
                <a:srgbClr val="AF00DB"/>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nvSpPr>
        <p:spPr>
          <a:xfrm>
            <a:off x="2377650" y="164725"/>
            <a:ext cx="438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Function pointer properties and use cases</a:t>
            </a:r>
            <a:endParaRPr b="1" sz="1700">
              <a:solidFill>
                <a:schemeClr val="dk1"/>
              </a:solidFill>
              <a:latin typeface="Roboto"/>
              <a:ea typeface="Roboto"/>
              <a:cs typeface="Roboto"/>
              <a:sym typeface="Roboto"/>
            </a:endParaRPr>
          </a:p>
        </p:txBody>
      </p:sp>
      <p:sp>
        <p:nvSpPr>
          <p:cNvPr id="290" name="Google Shape;290;p31"/>
          <p:cNvSpPr txBox="1"/>
          <p:nvPr>
            <p:ph idx="1" type="body"/>
          </p:nvPr>
        </p:nvSpPr>
        <p:spPr>
          <a:xfrm>
            <a:off x="0" y="4696800"/>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 - </a:t>
            </a:r>
            <a:endParaRPr u="sng"/>
          </a:p>
        </p:txBody>
      </p:sp>
      <p:sp>
        <p:nvSpPr>
          <p:cNvPr id="291" name="Google Shape;291;p3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sp>
        <p:nvSpPr>
          <p:cNvPr id="292" name="Google Shape;292;p31"/>
          <p:cNvSpPr txBox="1"/>
          <p:nvPr/>
        </p:nvSpPr>
        <p:spPr>
          <a:xfrm>
            <a:off x="712650" y="767475"/>
            <a:ext cx="7970700" cy="80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A function pointer points to code, not data.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Unlike normal pointers, we do not allocate de-allocate memory using function pointers.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We can have an array of function pointers.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Like normal data pointers, a function pointer can be passed as an argument and can also be returned from a function.</a:t>
            </a:r>
            <a:endParaRPr sz="1000">
              <a:latin typeface="Roboto"/>
              <a:ea typeface="Roboto"/>
              <a:cs typeface="Roboto"/>
              <a:sym typeface="Roboto"/>
            </a:endParaRPr>
          </a:p>
        </p:txBody>
      </p:sp>
      <p:sp>
        <p:nvSpPr>
          <p:cNvPr id="293" name="Google Shape;293;p31"/>
          <p:cNvSpPr txBox="1"/>
          <p:nvPr/>
        </p:nvSpPr>
        <p:spPr>
          <a:xfrm>
            <a:off x="1428350" y="1644288"/>
            <a:ext cx="5609700" cy="2339700"/>
          </a:xfrm>
          <a:prstGeom prst="rect">
            <a:avLst/>
          </a:prstGeom>
          <a:solidFill>
            <a:srgbClr val="2728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00">
                <a:solidFill>
                  <a:srgbClr val="F92672"/>
                </a:solidFill>
                <a:highlight>
                  <a:srgbClr val="272822"/>
                </a:highlight>
                <a:latin typeface="Courier New"/>
                <a:ea typeface="Courier New"/>
                <a:cs typeface="Courier New"/>
                <a:sym typeface="Courier New"/>
              </a:rPr>
              <a:t>#include</a:t>
            </a:r>
            <a:r>
              <a:rPr lang="en" sz="700">
                <a:solidFill>
                  <a:srgbClr val="F8F8F2"/>
                </a:solidFill>
                <a:highlight>
                  <a:srgbClr val="272822"/>
                </a:highlight>
                <a:latin typeface="Courier New"/>
                <a:ea typeface="Courier New"/>
                <a:cs typeface="Courier New"/>
                <a:sym typeface="Courier New"/>
              </a:rPr>
              <a:t> </a:t>
            </a:r>
            <a:r>
              <a:rPr lang="en" sz="700">
                <a:solidFill>
                  <a:srgbClr val="E6DB74"/>
                </a:solidFill>
                <a:highlight>
                  <a:srgbClr val="272822"/>
                </a:highlight>
                <a:latin typeface="Courier New"/>
                <a:ea typeface="Courier New"/>
                <a:cs typeface="Courier New"/>
                <a:sym typeface="Courier New"/>
              </a:rPr>
              <a:t>&lt;stdio.h&gt;</a:t>
            </a:r>
            <a:endParaRPr sz="700">
              <a:solidFill>
                <a:srgbClr val="E6DB74"/>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 sz="700">
                <a:solidFill>
                  <a:srgbClr val="66D9EF"/>
                </a:solidFill>
                <a:highlight>
                  <a:srgbClr val="272822"/>
                </a:highlight>
                <a:latin typeface="Courier New"/>
                <a:ea typeface="Courier New"/>
                <a:cs typeface="Courier New"/>
                <a:sym typeface="Courier New"/>
              </a:rPr>
              <a:t>void</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add</a:t>
            </a:r>
            <a:r>
              <a:rPr lang="en" sz="700">
                <a:solidFill>
                  <a:srgbClr val="F8F8F2"/>
                </a:solidFill>
                <a:highlight>
                  <a:srgbClr val="272822"/>
                </a:highlight>
                <a:latin typeface="Courier New"/>
                <a:ea typeface="Courier New"/>
                <a:cs typeface="Courier New"/>
                <a:sym typeface="Courier New"/>
              </a:rPr>
              <a:t>(</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a</a:t>
            </a:r>
            <a:r>
              <a:rPr lang="en" sz="700">
                <a:solidFill>
                  <a:srgbClr val="F8F8F2"/>
                </a:solidFill>
                <a:highlight>
                  <a:srgbClr val="272822"/>
                </a:highlight>
                <a:latin typeface="Courier New"/>
                <a:ea typeface="Courier New"/>
                <a:cs typeface="Courier New"/>
                <a:sym typeface="Courier New"/>
              </a:rPr>
              <a:t>, </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b</a:t>
            </a:r>
            <a:r>
              <a:rPr lang="en" sz="700">
                <a:solidFill>
                  <a:srgbClr val="F8F8F2"/>
                </a:solidFill>
                <a:highlight>
                  <a:srgbClr val="272822"/>
                </a:highlight>
                <a:latin typeface="Courier New"/>
                <a:ea typeface="Courier New"/>
                <a:cs typeface="Courier New"/>
                <a:sym typeface="Courier New"/>
              </a:rPr>
              <a:t>) {</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printf</a:t>
            </a:r>
            <a:r>
              <a:rPr lang="en" sz="700">
                <a:solidFill>
                  <a:srgbClr val="F8F8F2"/>
                </a:solidFill>
                <a:highlight>
                  <a:srgbClr val="272822"/>
                </a:highlight>
                <a:latin typeface="Courier New"/>
                <a:ea typeface="Courier New"/>
                <a:cs typeface="Courier New"/>
                <a:sym typeface="Courier New"/>
              </a:rPr>
              <a:t>(</a:t>
            </a:r>
            <a:r>
              <a:rPr lang="en" sz="700">
                <a:solidFill>
                  <a:srgbClr val="E6DB74"/>
                </a:solidFill>
                <a:highlight>
                  <a:srgbClr val="272822"/>
                </a:highlight>
                <a:latin typeface="Courier New"/>
                <a:ea typeface="Courier New"/>
                <a:cs typeface="Courier New"/>
                <a:sym typeface="Courier New"/>
              </a:rPr>
              <a:t>"Addition is </a:t>
            </a:r>
            <a:r>
              <a:rPr lang="en" sz="700">
                <a:solidFill>
                  <a:srgbClr val="AE81FF"/>
                </a:solidFill>
                <a:highlight>
                  <a:srgbClr val="272822"/>
                </a:highlight>
                <a:latin typeface="Courier New"/>
                <a:ea typeface="Courier New"/>
                <a:cs typeface="Courier New"/>
                <a:sym typeface="Courier New"/>
              </a:rPr>
              <a:t>%d\n</a:t>
            </a:r>
            <a:r>
              <a:rPr lang="en" sz="700">
                <a:solidFill>
                  <a:srgbClr val="E6DB74"/>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a</a:t>
            </a:r>
            <a:r>
              <a:rPr lang="en" sz="700">
                <a:solidFill>
                  <a:srgbClr val="F92672"/>
                </a:solidFill>
                <a:highlight>
                  <a:srgbClr val="272822"/>
                </a:highlight>
                <a:latin typeface="Courier New"/>
                <a:ea typeface="Courier New"/>
                <a:cs typeface="Courier New"/>
                <a:sym typeface="Courier New"/>
              </a:rPr>
              <a:t>+</a:t>
            </a:r>
            <a:r>
              <a:rPr i="1" lang="en" sz="700">
                <a:solidFill>
                  <a:srgbClr val="FD971F"/>
                </a:solidFill>
                <a:highlight>
                  <a:srgbClr val="272822"/>
                </a:highlight>
                <a:latin typeface="Courier New"/>
                <a:ea typeface="Courier New"/>
                <a:cs typeface="Courier New"/>
                <a:sym typeface="Courier New"/>
              </a:rPr>
              <a:t>b</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 sz="700">
                <a:solidFill>
                  <a:srgbClr val="66D9EF"/>
                </a:solidFill>
                <a:highlight>
                  <a:srgbClr val="272822"/>
                </a:highlight>
                <a:latin typeface="Courier New"/>
                <a:ea typeface="Courier New"/>
                <a:cs typeface="Courier New"/>
                <a:sym typeface="Courier New"/>
              </a:rPr>
              <a:t>void</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subtract</a:t>
            </a:r>
            <a:r>
              <a:rPr lang="en" sz="700">
                <a:solidFill>
                  <a:srgbClr val="F8F8F2"/>
                </a:solidFill>
                <a:highlight>
                  <a:srgbClr val="272822"/>
                </a:highlight>
                <a:latin typeface="Courier New"/>
                <a:ea typeface="Courier New"/>
                <a:cs typeface="Courier New"/>
                <a:sym typeface="Courier New"/>
              </a:rPr>
              <a:t>(</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a</a:t>
            </a:r>
            <a:r>
              <a:rPr lang="en" sz="700">
                <a:solidFill>
                  <a:srgbClr val="F8F8F2"/>
                </a:solidFill>
                <a:highlight>
                  <a:srgbClr val="272822"/>
                </a:highlight>
                <a:latin typeface="Courier New"/>
                <a:ea typeface="Courier New"/>
                <a:cs typeface="Courier New"/>
                <a:sym typeface="Courier New"/>
              </a:rPr>
              <a:t>, </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b</a:t>
            </a:r>
            <a:r>
              <a:rPr lang="en" sz="700">
                <a:solidFill>
                  <a:srgbClr val="F8F8F2"/>
                </a:solidFill>
                <a:highlight>
                  <a:srgbClr val="272822"/>
                </a:highlight>
                <a:latin typeface="Courier New"/>
                <a:ea typeface="Courier New"/>
                <a:cs typeface="Courier New"/>
                <a:sym typeface="Courier New"/>
              </a:rPr>
              <a:t>) { </a:t>
            </a:r>
            <a:r>
              <a:rPr lang="en" sz="700">
                <a:solidFill>
                  <a:srgbClr val="A6E22E"/>
                </a:solidFill>
                <a:highlight>
                  <a:srgbClr val="272822"/>
                </a:highlight>
                <a:latin typeface="Courier New"/>
                <a:ea typeface="Courier New"/>
                <a:cs typeface="Courier New"/>
                <a:sym typeface="Courier New"/>
              </a:rPr>
              <a:t>printf</a:t>
            </a:r>
            <a:r>
              <a:rPr lang="en" sz="700">
                <a:solidFill>
                  <a:srgbClr val="F8F8F2"/>
                </a:solidFill>
                <a:highlight>
                  <a:srgbClr val="272822"/>
                </a:highlight>
                <a:latin typeface="Courier New"/>
                <a:ea typeface="Courier New"/>
                <a:cs typeface="Courier New"/>
                <a:sym typeface="Courier New"/>
              </a:rPr>
              <a:t>(</a:t>
            </a:r>
            <a:r>
              <a:rPr lang="en" sz="700">
                <a:solidFill>
                  <a:srgbClr val="E6DB74"/>
                </a:solidFill>
                <a:highlight>
                  <a:srgbClr val="272822"/>
                </a:highlight>
                <a:latin typeface="Courier New"/>
                <a:ea typeface="Courier New"/>
                <a:cs typeface="Courier New"/>
                <a:sym typeface="Courier New"/>
              </a:rPr>
              <a:t>"Subtraction is </a:t>
            </a:r>
            <a:r>
              <a:rPr lang="en" sz="700">
                <a:solidFill>
                  <a:srgbClr val="AE81FF"/>
                </a:solidFill>
                <a:highlight>
                  <a:srgbClr val="272822"/>
                </a:highlight>
                <a:latin typeface="Courier New"/>
                <a:ea typeface="Courier New"/>
                <a:cs typeface="Courier New"/>
                <a:sym typeface="Courier New"/>
              </a:rPr>
              <a:t>%d\n</a:t>
            </a:r>
            <a:r>
              <a:rPr lang="en" sz="700">
                <a:solidFill>
                  <a:srgbClr val="E6DB74"/>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a</a:t>
            </a:r>
            <a:r>
              <a:rPr lang="en" sz="700">
                <a:solidFill>
                  <a:srgbClr val="F92672"/>
                </a:solidFill>
                <a:highlight>
                  <a:srgbClr val="272822"/>
                </a:highlight>
                <a:latin typeface="Courier New"/>
                <a:ea typeface="Courier New"/>
                <a:cs typeface="Courier New"/>
                <a:sym typeface="Courier New"/>
              </a:rPr>
              <a:t>-</a:t>
            </a:r>
            <a:r>
              <a:rPr i="1" lang="en" sz="700">
                <a:solidFill>
                  <a:srgbClr val="FD971F"/>
                </a:solidFill>
                <a:highlight>
                  <a:srgbClr val="272822"/>
                </a:highlight>
                <a:latin typeface="Courier New"/>
                <a:ea typeface="Courier New"/>
                <a:cs typeface="Courier New"/>
                <a:sym typeface="Courier New"/>
              </a:rPr>
              <a:t>b</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 sz="700">
                <a:solidFill>
                  <a:srgbClr val="66D9EF"/>
                </a:solidFill>
                <a:highlight>
                  <a:srgbClr val="272822"/>
                </a:highlight>
                <a:latin typeface="Courier New"/>
                <a:ea typeface="Courier New"/>
                <a:cs typeface="Courier New"/>
                <a:sym typeface="Courier New"/>
              </a:rPr>
              <a:t>void</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multiply</a:t>
            </a:r>
            <a:r>
              <a:rPr lang="en" sz="700">
                <a:solidFill>
                  <a:srgbClr val="F8F8F2"/>
                </a:solidFill>
                <a:highlight>
                  <a:srgbClr val="272822"/>
                </a:highlight>
                <a:latin typeface="Courier New"/>
                <a:ea typeface="Courier New"/>
                <a:cs typeface="Courier New"/>
                <a:sym typeface="Courier New"/>
              </a:rPr>
              <a:t>(</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a</a:t>
            </a:r>
            <a:r>
              <a:rPr lang="en" sz="700">
                <a:solidFill>
                  <a:srgbClr val="F8F8F2"/>
                </a:solidFill>
                <a:highlight>
                  <a:srgbClr val="272822"/>
                </a:highlight>
                <a:latin typeface="Courier New"/>
                <a:ea typeface="Courier New"/>
                <a:cs typeface="Courier New"/>
                <a:sym typeface="Courier New"/>
              </a:rPr>
              <a:t>, </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b</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printf</a:t>
            </a:r>
            <a:r>
              <a:rPr lang="en" sz="700">
                <a:solidFill>
                  <a:srgbClr val="F8F8F2"/>
                </a:solidFill>
                <a:highlight>
                  <a:srgbClr val="272822"/>
                </a:highlight>
                <a:latin typeface="Courier New"/>
                <a:ea typeface="Courier New"/>
                <a:cs typeface="Courier New"/>
                <a:sym typeface="Courier New"/>
              </a:rPr>
              <a:t>(</a:t>
            </a:r>
            <a:r>
              <a:rPr lang="en" sz="700">
                <a:solidFill>
                  <a:srgbClr val="E6DB74"/>
                </a:solidFill>
                <a:highlight>
                  <a:srgbClr val="272822"/>
                </a:highlight>
                <a:latin typeface="Courier New"/>
                <a:ea typeface="Courier New"/>
                <a:cs typeface="Courier New"/>
                <a:sym typeface="Courier New"/>
              </a:rPr>
              <a:t>"Multiplication is </a:t>
            </a:r>
            <a:r>
              <a:rPr lang="en" sz="700">
                <a:solidFill>
                  <a:srgbClr val="AE81FF"/>
                </a:solidFill>
                <a:highlight>
                  <a:srgbClr val="272822"/>
                </a:highlight>
                <a:latin typeface="Courier New"/>
                <a:ea typeface="Courier New"/>
                <a:cs typeface="Courier New"/>
                <a:sym typeface="Courier New"/>
              </a:rPr>
              <a:t>%d\n</a:t>
            </a:r>
            <a:r>
              <a:rPr lang="en" sz="700">
                <a:solidFill>
                  <a:srgbClr val="E6DB74"/>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 </a:t>
            </a:r>
            <a:r>
              <a:rPr i="1" lang="en" sz="700">
                <a:solidFill>
                  <a:srgbClr val="FD971F"/>
                </a:solidFill>
                <a:highlight>
                  <a:srgbClr val="272822"/>
                </a:highlight>
                <a:latin typeface="Courier New"/>
                <a:ea typeface="Courier New"/>
                <a:cs typeface="Courier New"/>
                <a:sym typeface="Courier New"/>
              </a:rPr>
              <a:t>a</a:t>
            </a:r>
            <a:r>
              <a:rPr lang="en" sz="700">
                <a:solidFill>
                  <a:srgbClr val="F92672"/>
                </a:solidFill>
                <a:highlight>
                  <a:srgbClr val="272822"/>
                </a:highlight>
                <a:latin typeface="Courier New"/>
                <a:ea typeface="Courier New"/>
                <a:cs typeface="Courier New"/>
                <a:sym typeface="Courier New"/>
              </a:rPr>
              <a:t>*</a:t>
            </a:r>
            <a:r>
              <a:rPr i="1" lang="en" sz="700">
                <a:solidFill>
                  <a:srgbClr val="FD971F"/>
                </a:solidFill>
                <a:highlight>
                  <a:srgbClr val="272822"/>
                </a:highlight>
                <a:latin typeface="Courier New"/>
                <a:ea typeface="Courier New"/>
                <a:cs typeface="Courier New"/>
                <a:sym typeface="Courier New"/>
              </a:rPr>
              <a:t>b</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main</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    </a:t>
            </a:r>
            <a:r>
              <a:rPr i="1" lang="en" sz="700">
                <a:solidFill>
                  <a:srgbClr val="66D9EF"/>
                </a:solidFill>
                <a:highlight>
                  <a:srgbClr val="272822"/>
                </a:highlight>
                <a:latin typeface="Courier New"/>
                <a:ea typeface="Courier New"/>
                <a:cs typeface="Courier New"/>
                <a:sym typeface="Courier New"/>
              </a:rPr>
              <a:t>void</a:t>
            </a:r>
            <a:r>
              <a:rPr lang="en" sz="700">
                <a:solidFill>
                  <a:srgbClr val="F8F8F2"/>
                </a:solidFill>
                <a:highlight>
                  <a:srgbClr val="272822"/>
                </a:highlight>
                <a:latin typeface="Courier New"/>
                <a:ea typeface="Courier New"/>
                <a:cs typeface="Courier New"/>
                <a:sym typeface="Courier New"/>
              </a:rPr>
              <a:t> (</a:t>
            </a:r>
            <a:r>
              <a:rPr lang="en" sz="700">
                <a:solidFill>
                  <a:srgbClr val="F92672"/>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fun_ptr_arr</a:t>
            </a:r>
            <a:r>
              <a:rPr lang="en" sz="700">
                <a:solidFill>
                  <a:srgbClr val="F92672"/>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a:t>
            </a:r>
            <a:r>
              <a:rPr lang="en" sz="700">
                <a:solidFill>
                  <a:srgbClr val="F92672"/>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add</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subtract</a:t>
            </a: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multiply</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    </a:t>
            </a:r>
            <a:r>
              <a:rPr i="1" lang="en" sz="700">
                <a:solidFill>
                  <a:srgbClr val="66D9EF"/>
                </a:solidFill>
                <a:highlight>
                  <a:srgbClr val="272822"/>
                </a:highlight>
                <a:latin typeface="Courier New"/>
                <a:ea typeface="Courier New"/>
                <a:cs typeface="Courier New"/>
                <a:sym typeface="Courier New"/>
              </a:rPr>
              <a:t>unsigned</a:t>
            </a:r>
            <a:r>
              <a:rPr lang="en" sz="700">
                <a:solidFill>
                  <a:srgbClr val="F8F8F2"/>
                </a:solidFill>
                <a:highlight>
                  <a:srgbClr val="272822"/>
                </a:highlight>
                <a:latin typeface="Courier New"/>
                <a:ea typeface="Courier New"/>
                <a:cs typeface="Courier New"/>
                <a:sym typeface="Courier New"/>
              </a:rPr>
              <a:t> </a:t>
            </a:r>
            <a:r>
              <a:rPr i="1" lang="en" sz="700">
                <a:solidFill>
                  <a:srgbClr val="66D9EF"/>
                </a:solidFill>
                <a:highlight>
                  <a:srgbClr val="272822"/>
                </a:highlight>
                <a:latin typeface="Courier New"/>
                <a:ea typeface="Courier New"/>
                <a:cs typeface="Courier New"/>
                <a:sym typeface="Courier New"/>
              </a:rPr>
              <a:t>int</a:t>
            </a:r>
            <a:r>
              <a:rPr lang="en" sz="700">
                <a:solidFill>
                  <a:srgbClr val="F8F8F2"/>
                </a:solidFill>
                <a:highlight>
                  <a:srgbClr val="272822"/>
                </a:highlight>
                <a:latin typeface="Courier New"/>
                <a:ea typeface="Courier New"/>
                <a:cs typeface="Courier New"/>
                <a:sym typeface="Courier New"/>
              </a:rPr>
              <a:t> ch, a </a:t>
            </a:r>
            <a:r>
              <a:rPr lang="en" sz="700">
                <a:solidFill>
                  <a:srgbClr val="F92672"/>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 </a:t>
            </a:r>
            <a:r>
              <a:rPr lang="en" sz="700">
                <a:solidFill>
                  <a:srgbClr val="AE81FF"/>
                </a:solidFill>
                <a:highlight>
                  <a:srgbClr val="272822"/>
                </a:highlight>
                <a:latin typeface="Courier New"/>
                <a:ea typeface="Courier New"/>
                <a:cs typeface="Courier New"/>
                <a:sym typeface="Courier New"/>
              </a:rPr>
              <a:t>15</a:t>
            </a:r>
            <a:r>
              <a:rPr lang="en" sz="700">
                <a:solidFill>
                  <a:srgbClr val="F8F8F2"/>
                </a:solidFill>
                <a:highlight>
                  <a:srgbClr val="272822"/>
                </a:highlight>
                <a:latin typeface="Courier New"/>
                <a:ea typeface="Courier New"/>
                <a:cs typeface="Courier New"/>
                <a:sym typeface="Courier New"/>
              </a:rPr>
              <a:t>, b </a:t>
            </a:r>
            <a:r>
              <a:rPr lang="en" sz="700">
                <a:solidFill>
                  <a:srgbClr val="F92672"/>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 </a:t>
            </a:r>
            <a:r>
              <a:rPr lang="en" sz="700">
                <a:solidFill>
                  <a:srgbClr val="AE81FF"/>
                </a:solidFill>
                <a:highlight>
                  <a:srgbClr val="272822"/>
                </a:highlight>
                <a:latin typeface="Courier New"/>
                <a:ea typeface="Courier New"/>
                <a:cs typeface="Courier New"/>
                <a:sym typeface="Courier New"/>
              </a:rPr>
              <a:t>10</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printf</a:t>
            </a:r>
            <a:r>
              <a:rPr lang="en" sz="700">
                <a:solidFill>
                  <a:srgbClr val="F8F8F2"/>
                </a:solidFill>
                <a:highlight>
                  <a:srgbClr val="272822"/>
                </a:highlight>
                <a:latin typeface="Courier New"/>
                <a:ea typeface="Courier New"/>
                <a:cs typeface="Courier New"/>
                <a:sym typeface="Courier New"/>
              </a:rPr>
              <a:t>(</a:t>
            </a:r>
            <a:r>
              <a:rPr lang="en" sz="700">
                <a:solidFill>
                  <a:srgbClr val="E6DB74"/>
                </a:solidFill>
                <a:highlight>
                  <a:srgbClr val="272822"/>
                </a:highlight>
                <a:latin typeface="Courier New"/>
                <a:ea typeface="Courier New"/>
                <a:cs typeface="Courier New"/>
                <a:sym typeface="Courier New"/>
              </a:rPr>
              <a:t>"Enter number of the operation:</a:t>
            </a:r>
            <a:r>
              <a:rPr lang="en" sz="700">
                <a:solidFill>
                  <a:srgbClr val="AE81FF"/>
                </a:solidFill>
                <a:highlight>
                  <a:srgbClr val="272822"/>
                </a:highlight>
                <a:latin typeface="Courier New"/>
                <a:ea typeface="Courier New"/>
                <a:cs typeface="Courier New"/>
                <a:sym typeface="Courier New"/>
              </a:rPr>
              <a:t>\n</a:t>
            </a:r>
            <a:r>
              <a:rPr lang="en" sz="700">
                <a:solidFill>
                  <a:srgbClr val="E6DB74"/>
                </a:solidFill>
                <a:highlight>
                  <a:srgbClr val="272822"/>
                </a:highlight>
                <a:latin typeface="Courier New"/>
                <a:ea typeface="Courier New"/>
                <a:cs typeface="Courier New"/>
                <a:sym typeface="Courier New"/>
              </a:rPr>
              <a:t>0: add</a:t>
            </a:r>
            <a:r>
              <a:rPr lang="en" sz="700">
                <a:solidFill>
                  <a:srgbClr val="AE81FF"/>
                </a:solidFill>
                <a:highlight>
                  <a:srgbClr val="272822"/>
                </a:highlight>
                <a:latin typeface="Courier New"/>
                <a:ea typeface="Courier New"/>
                <a:cs typeface="Courier New"/>
                <a:sym typeface="Courier New"/>
              </a:rPr>
              <a:t>\n</a:t>
            </a:r>
            <a:r>
              <a:rPr lang="en" sz="700">
                <a:solidFill>
                  <a:srgbClr val="E6DB74"/>
                </a:solidFill>
                <a:highlight>
                  <a:srgbClr val="272822"/>
                </a:highlight>
                <a:latin typeface="Courier New"/>
                <a:ea typeface="Courier New"/>
                <a:cs typeface="Courier New"/>
                <a:sym typeface="Courier New"/>
              </a:rPr>
              <a:t>1: subtract</a:t>
            </a:r>
            <a:r>
              <a:rPr lang="en" sz="700">
                <a:solidFill>
                  <a:srgbClr val="AE81FF"/>
                </a:solidFill>
                <a:highlight>
                  <a:srgbClr val="272822"/>
                </a:highlight>
                <a:latin typeface="Courier New"/>
                <a:ea typeface="Courier New"/>
                <a:cs typeface="Courier New"/>
                <a:sym typeface="Courier New"/>
              </a:rPr>
              <a:t>\n</a:t>
            </a:r>
            <a:r>
              <a:rPr lang="en" sz="700">
                <a:solidFill>
                  <a:srgbClr val="E6DB74"/>
                </a:solidFill>
                <a:highlight>
                  <a:srgbClr val="272822"/>
                </a:highlight>
                <a:latin typeface="Courier New"/>
                <a:ea typeface="Courier New"/>
                <a:cs typeface="Courier New"/>
                <a:sym typeface="Courier New"/>
              </a:rPr>
              <a:t>2: multiply</a:t>
            </a:r>
            <a:r>
              <a:rPr lang="en" sz="700">
                <a:solidFill>
                  <a:srgbClr val="AE81FF"/>
                </a:solidFill>
                <a:highlight>
                  <a:srgbClr val="272822"/>
                </a:highlight>
                <a:latin typeface="Courier New"/>
                <a:ea typeface="Courier New"/>
                <a:cs typeface="Courier New"/>
                <a:sym typeface="Courier New"/>
              </a:rPr>
              <a:t>\n</a:t>
            </a:r>
            <a:r>
              <a:rPr lang="en" sz="700">
                <a:solidFill>
                  <a:srgbClr val="E6DB74"/>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    </a:t>
            </a:r>
            <a:r>
              <a:rPr lang="en" sz="700">
                <a:solidFill>
                  <a:srgbClr val="A6E22E"/>
                </a:solidFill>
                <a:highlight>
                  <a:srgbClr val="272822"/>
                </a:highlight>
                <a:latin typeface="Courier New"/>
                <a:ea typeface="Courier New"/>
                <a:cs typeface="Courier New"/>
                <a:sym typeface="Courier New"/>
              </a:rPr>
              <a:t>scanf</a:t>
            </a:r>
            <a:r>
              <a:rPr lang="en" sz="700">
                <a:solidFill>
                  <a:srgbClr val="F8F8F2"/>
                </a:solidFill>
                <a:highlight>
                  <a:srgbClr val="272822"/>
                </a:highlight>
                <a:latin typeface="Courier New"/>
                <a:ea typeface="Courier New"/>
                <a:cs typeface="Courier New"/>
                <a:sym typeface="Courier New"/>
              </a:rPr>
              <a:t>(</a:t>
            </a:r>
            <a:r>
              <a:rPr lang="en" sz="700">
                <a:solidFill>
                  <a:srgbClr val="E6DB74"/>
                </a:solidFill>
                <a:highlight>
                  <a:srgbClr val="272822"/>
                </a:highlight>
                <a:latin typeface="Courier New"/>
                <a:ea typeface="Courier New"/>
                <a:cs typeface="Courier New"/>
                <a:sym typeface="Courier New"/>
              </a:rPr>
              <a:t>"</a:t>
            </a:r>
            <a:r>
              <a:rPr lang="en" sz="700">
                <a:solidFill>
                  <a:srgbClr val="AE81FF"/>
                </a:solidFill>
                <a:highlight>
                  <a:srgbClr val="272822"/>
                </a:highlight>
                <a:latin typeface="Courier New"/>
                <a:ea typeface="Courier New"/>
                <a:cs typeface="Courier New"/>
                <a:sym typeface="Courier New"/>
              </a:rPr>
              <a:t>%d</a:t>
            </a:r>
            <a:r>
              <a:rPr lang="en" sz="700">
                <a:solidFill>
                  <a:srgbClr val="E6DB74"/>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 </a:t>
            </a:r>
            <a:r>
              <a:rPr lang="en" sz="700">
                <a:solidFill>
                  <a:srgbClr val="F92672"/>
                </a:solidFill>
                <a:highlight>
                  <a:srgbClr val="272822"/>
                </a:highlight>
                <a:latin typeface="Courier New"/>
                <a:ea typeface="Courier New"/>
                <a:cs typeface="Courier New"/>
                <a:sym typeface="Courier New"/>
              </a:rPr>
              <a:t>&amp;</a:t>
            </a:r>
            <a:r>
              <a:rPr lang="en" sz="700">
                <a:solidFill>
                  <a:srgbClr val="F8F8F2"/>
                </a:solidFill>
                <a:highlight>
                  <a:srgbClr val="272822"/>
                </a:highlight>
                <a:latin typeface="Courier New"/>
                <a:ea typeface="Courier New"/>
                <a:cs typeface="Courier New"/>
                <a:sym typeface="Courier New"/>
              </a:rPr>
              <a:t>ch);</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    </a:t>
            </a:r>
            <a:r>
              <a:rPr lang="en" sz="700">
                <a:solidFill>
                  <a:srgbClr val="F92672"/>
                </a:solidFill>
                <a:highlight>
                  <a:srgbClr val="272822"/>
                </a:highlight>
                <a:latin typeface="Courier New"/>
                <a:ea typeface="Courier New"/>
                <a:cs typeface="Courier New"/>
                <a:sym typeface="Courier New"/>
              </a:rPr>
              <a:t>if</a:t>
            </a:r>
            <a:r>
              <a:rPr lang="en" sz="700">
                <a:solidFill>
                  <a:srgbClr val="F8F8F2"/>
                </a:solidFill>
                <a:highlight>
                  <a:srgbClr val="272822"/>
                </a:highlight>
                <a:latin typeface="Courier New"/>
                <a:ea typeface="Courier New"/>
                <a:cs typeface="Courier New"/>
                <a:sym typeface="Courier New"/>
              </a:rPr>
              <a:t> (ch </a:t>
            </a:r>
            <a:r>
              <a:rPr lang="en" sz="700">
                <a:solidFill>
                  <a:srgbClr val="F92672"/>
                </a:solidFill>
                <a:highlight>
                  <a:srgbClr val="272822"/>
                </a:highlight>
                <a:latin typeface="Courier New"/>
                <a:ea typeface="Courier New"/>
                <a:cs typeface="Courier New"/>
                <a:sym typeface="Courier New"/>
              </a:rPr>
              <a:t>&lt;=</a:t>
            </a:r>
            <a:r>
              <a:rPr lang="en" sz="700">
                <a:solidFill>
                  <a:srgbClr val="F8F8F2"/>
                </a:solidFill>
                <a:highlight>
                  <a:srgbClr val="272822"/>
                </a:highlight>
                <a:latin typeface="Courier New"/>
                <a:ea typeface="Courier New"/>
                <a:cs typeface="Courier New"/>
                <a:sym typeface="Courier New"/>
              </a:rPr>
              <a:t> </a:t>
            </a:r>
            <a:r>
              <a:rPr lang="en" sz="700">
                <a:solidFill>
                  <a:srgbClr val="AE81FF"/>
                </a:solidFill>
                <a:highlight>
                  <a:srgbClr val="272822"/>
                </a:highlight>
                <a:latin typeface="Courier New"/>
                <a:ea typeface="Courier New"/>
                <a:cs typeface="Courier New"/>
                <a:sym typeface="Courier New"/>
              </a:rPr>
              <a:t>2</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        (</a:t>
            </a:r>
            <a:r>
              <a:rPr lang="en" sz="700">
                <a:solidFill>
                  <a:srgbClr val="F92672"/>
                </a:solidFill>
                <a:highlight>
                  <a:srgbClr val="272822"/>
                </a:highlight>
                <a:latin typeface="Courier New"/>
                <a:ea typeface="Courier New"/>
                <a:cs typeface="Courier New"/>
                <a:sym typeface="Courier New"/>
              </a:rPr>
              <a:t>*</a:t>
            </a:r>
            <a:r>
              <a:rPr lang="en" sz="700">
                <a:solidFill>
                  <a:srgbClr val="F8F8F2"/>
                </a:solidFill>
                <a:highlight>
                  <a:srgbClr val="272822"/>
                </a:highlight>
                <a:latin typeface="Courier New"/>
                <a:ea typeface="Courier New"/>
                <a:cs typeface="Courier New"/>
                <a:sym typeface="Courier New"/>
              </a:rPr>
              <a:t>fun_ptr_arr[ch])(a, b);</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    </a:t>
            </a:r>
            <a:r>
              <a:rPr lang="en" sz="700">
                <a:solidFill>
                  <a:srgbClr val="F92672"/>
                </a:solidFill>
                <a:highlight>
                  <a:srgbClr val="272822"/>
                </a:highlight>
                <a:latin typeface="Courier New"/>
                <a:ea typeface="Courier New"/>
                <a:cs typeface="Courier New"/>
                <a:sym typeface="Courier New"/>
              </a:rPr>
              <a:t>return</a:t>
            </a:r>
            <a:r>
              <a:rPr lang="en" sz="700">
                <a:solidFill>
                  <a:srgbClr val="F8F8F2"/>
                </a:solidFill>
                <a:highlight>
                  <a:srgbClr val="272822"/>
                </a:highlight>
                <a:latin typeface="Courier New"/>
                <a:ea typeface="Courier New"/>
                <a:cs typeface="Courier New"/>
                <a:sym typeface="Courier New"/>
              </a:rPr>
              <a:t> </a:t>
            </a:r>
            <a:r>
              <a:rPr lang="en" sz="700">
                <a:solidFill>
                  <a:srgbClr val="AE81FF"/>
                </a:solidFill>
                <a:highlight>
                  <a:srgbClr val="272822"/>
                </a:highlight>
                <a:latin typeface="Courier New"/>
                <a:ea typeface="Courier New"/>
                <a:cs typeface="Courier New"/>
                <a:sym typeface="Courier New"/>
              </a:rPr>
              <a:t>0</a:t>
            </a:r>
            <a:r>
              <a:rPr lang="en" sz="700">
                <a:solidFill>
                  <a:srgbClr val="F8F8F2"/>
                </a:solidFill>
                <a:highlight>
                  <a:srgbClr val="272822"/>
                </a:highlight>
                <a:latin typeface="Courier New"/>
                <a:ea typeface="Courier New"/>
                <a:cs typeface="Courier New"/>
                <a:sym typeface="Courier New"/>
              </a:rPr>
              <a:t>;</a:t>
            </a:r>
            <a:endParaRPr sz="700">
              <a:solidFill>
                <a:srgbClr val="F8F8F2"/>
              </a:solidFill>
              <a:highlight>
                <a:srgbClr val="272822"/>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F8F8F2"/>
                </a:solidFill>
                <a:highlight>
                  <a:srgbClr val="272822"/>
                </a:highlight>
                <a:latin typeface="Courier New"/>
                <a:ea typeface="Courier New"/>
                <a:cs typeface="Courier New"/>
                <a:sym typeface="Courier New"/>
              </a:rPr>
              <a:t>}</a:t>
            </a:r>
            <a:endParaRPr sz="700">
              <a:latin typeface="Roboto"/>
              <a:ea typeface="Roboto"/>
              <a:cs typeface="Roboto"/>
              <a:sym typeface="Roboto"/>
            </a:endParaRPr>
          </a:p>
        </p:txBody>
      </p:sp>
      <p:sp>
        <p:nvSpPr>
          <p:cNvPr id="294" name="Google Shape;294;p31"/>
          <p:cNvSpPr txBox="1"/>
          <p:nvPr/>
        </p:nvSpPr>
        <p:spPr>
          <a:xfrm>
            <a:off x="4470050" y="4159200"/>
            <a:ext cx="2057400" cy="307800"/>
          </a:xfrm>
          <a:prstGeom prst="rect">
            <a:avLst/>
          </a:prstGeom>
          <a:solidFill>
            <a:srgbClr val="2728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800">
                <a:solidFill>
                  <a:srgbClr val="66D9EF"/>
                </a:solidFill>
                <a:highlight>
                  <a:srgbClr val="272822"/>
                </a:highlight>
                <a:latin typeface="Courier New"/>
                <a:ea typeface="Courier New"/>
                <a:cs typeface="Courier New"/>
                <a:sym typeface="Courier New"/>
              </a:rPr>
              <a:t>void</a:t>
            </a:r>
            <a:r>
              <a:rPr lang="en" sz="800">
                <a:solidFill>
                  <a:srgbClr val="F8F8F2"/>
                </a:solidFill>
                <a:highlight>
                  <a:srgbClr val="272822"/>
                </a:highlight>
                <a:latin typeface="Courier New"/>
                <a:ea typeface="Courier New"/>
                <a:cs typeface="Courier New"/>
                <a:sym typeface="Courier New"/>
              </a:rPr>
              <a:t> </a:t>
            </a:r>
            <a:r>
              <a:rPr lang="en" sz="800">
                <a:solidFill>
                  <a:srgbClr val="A6E22E"/>
                </a:solidFill>
                <a:highlight>
                  <a:srgbClr val="272822"/>
                </a:highlight>
                <a:latin typeface="Courier New"/>
                <a:ea typeface="Courier New"/>
                <a:cs typeface="Courier New"/>
                <a:sym typeface="Courier New"/>
              </a:rPr>
              <a:t>func</a:t>
            </a:r>
            <a:r>
              <a:rPr lang="en" sz="800">
                <a:solidFill>
                  <a:srgbClr val="F8F8F2"/>
                </a:solidFill>
                <a:highlight>
                  <a:srgbClr val="272822"/>
                </a:highlight>
                <a:latin typeface="Courier New"/>
                <a:ea typeface="Courier New"/>
                <a:cs typeface="Courier New"/>
                <a:sym typeface="Courier New"/>
              </a:rPr>
              <a:t> ( </a:t>
            </a:r>
            <a:r>
              <a:rPr i="1" lang="en" sz="800">
                <a:solidFill>
                  <a:srgbClr val="66D9EF"/>
                </a:solidFill>
                <a:highlight>
                  <a:srgbClr val="272822"/>
                </a:highlight>
                <a:latin typeface="Courier New"/>
                <a:ea typeface="Courier New"/>
                <a:cs typeface="Courier New"/>
                <a:sym typeface="Courier New"/>
              </a:rPr>
              <a:t>void</a:t>
            </a:r>
            <a:r>
              <a:rPr lang="en" sz="800">
                <a:solidFill>
                  <a:srgbClr val="F8F8F2"/>
                </a:solidFill>
                <a:highlight>
                  <a:srgbClr val="272822"/>
                </a:highlight>
                <a:latin typeface="Courier New"/>
                <a:ea typeface="Courier New"/>
                <a:cs typeface="Courier New"/>
                <a:sym typeface="Courier New"/>
              </a:rPr>
              <a:t> (</a:t>
            </a:r>
            <a:r>
              <a:rPr lang="en" sz="800">
                <a:solidFill>
                  <a:srgbClr val="F92672"/>
                </a:solidFill>
                <a:highlight>
                  <a:srgbClr val="272822"/>
                </a:highlight>
                <a:latin typeface="Courier New"/>
                <a:ea typeface="Courier New"/>
                <a:cs typeface="Courier New"/>
                <a:sym typeface="Courier New"/>
              </a:rPr>
              <a:t>*</a:t>
            </a:r>
            <a:r>
              <a:rPr i="1" lang="en" sz="800">
                <a:solidFill>
                  <a:srgbClr val="FD971F"/>
                </a:solidFill>
                <a:highlight>
                  <a:srgbClr val="272822"/>
                </a:highlight>
                <a:latin typeface="Courier New"/>
                <a:ea typeface="Courier New"/>
                <a:cs typeface="Courier New"/>
                <a:sym typeface="Courier New"/>
              </a:rPr>
              <a:t>f</a:t>
            </a:r>
            <a:r>
              <a:rPr lang="en" sz="800">
                <a:solidFill>
                  <a:srgbClr val="F8F8F2"/>
                </a:solidFill>
                <a:highlight>
                  <a:srgbClr val="272822"/>
                </a:highlight>
                <a:latin typeface="Courier New"/>
                <a:ea typeface="Courier New"/>
                <a:cs typeface="Courier New"/>
                <a:sym typeface="Courier New"/>
              </a:rPr>
              <a:t>)(</a:t>
            </a:r>
            <a:r>
              <a:rPr i="1" lang="en" sz="800">
                <a:solidFill>
                  <a:srgbClr val="66D9EF"/>
                </a:solidFill>
                <a:highlight>
                  <a:srgbClr val="272822"/>
                </a:highlight>
                <a:latin typeface="Courier New"/>
                <a:ea typeface="Courier New"/>
                <a:cs typeface="Courier New"/>
                <a:sym typeface="Courier New"/>
              </a:rPr>
              <a:t>int</a:t>
            </a:r>
            <a:r>
              <a:rPr lang="en" sz="800">
                <a:solidFill>
                  <a:srgbClr val="F8F8F2"/>
                </a:solidFill>
                <a:highlight>
                  <a:srgbClr val="272822"/>
                </a:highlight>
                <a:latin typeface="Courier New"/>
                <a:ea typeface="Courier New"/>
                <a:cs typeface="Courier New"/>
                <a:sym typeface="Courier New"/>
              </a:rPr>
              <a:t>) );</a:t>
            </a:r>
            <a:endParaRPr sz="800">
              <a:latin typeface="Roboto"/>
              <a:ea typeface="Roboto"/>
              <a:cs typeface="Roboto"/>
              <a:sym typeface="Roboto"/>
            </a:endParaRPr>
          </a:p>
        </p:txBody>
      </p:sp>
      <p:sp>
        <p:nvSpPr>
          <p:cNvPr id="295" name="Google Shape;295;p31"/>
          <p:cNvSpPr txBox="1"/>
          <p:nvPr/>
        </p:nvSpPr>
        <p:spPr>
          <a:xfrm>
            <a:off x="1790975" y="4159200"/>
            <a:ext cx="217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AF00DB"/>
                </a:solidFill>
                <a:latin typeface="Roboto"/>
                <a:ea typeface="Roboto"/>
                <a:cs typeface="Roboto"/>
                <a:sym typeface="Roboto"/>
              </a:rPr>
              <a:t>Function as argument syntax</a:t>
            </a:r>
            <a:endParaRPr sz="1100">
              <a:solidFill>
                <a:srgbClr val="AF00DB"/>
              </a:solidFill>
              <a:latin typeface="Roboto"/>
              <a:ea typeface="Roboto"/>
              <a:cs typeface="Roboto"/>
              <a:sym typeface="Roboto"/>
            </a:endParaRPr>
          </a:p>
        </p:txBody>
      </p:sp>
      <p:cxnSp>
        <p:nvCxnSpPr>
          <p:cNvPr id="296" name="Google Shape;296;p31"/>
          <p:cNvCxnSpPr/>
          <p:nvPr/>
        </p:nvCxnSpPr>
        <p:spPr>
          <a:xfrm>
            <a:off x="3890675" y="4336200"/>
            <a:ext cx="281100" cy="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 of lecture</a:t>
            </a:r>
            <a:endParaRPr/>
          </a:p>
        </p:txBody>
      </p:sp>
      <p:sp>
        <p:nvSpPr>
          <p:cNvPr id="76" name="Google Shape;7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Overview of C language</a:t>
            </a:r>
            <a:endParaRPr/>
          </a:p>
          <a:p>
            <a:pPr indent="-342900" lvl="0" marL="457200" rtl="0" algn="l">
              <a:spcBef>
                <a:spcPts val="1600"/>
              </a:spcBef>
              <a:spcAft>
                <a:spcPts val="0"/>
              </a:spcAft>
              <a:buSzPts val="1800"/>
              <a:buChar char="●"/>
            </a:pPr>
            <a:r>
              <a:rPr lang="en"/>
              <a:t>C language Components</a:t>
            </a:r>
            <a:endParaRPr/>
          </a:p>
          <a:p>
            <a:pPr indent="-342900" lvl="0" marL="457200" rtl="0" algn="l">
              <a:spcBef>
                <a:spcPts val="1600"/>
              </a:spcBef>
              <a:spcAft>
                <a:spcPts val="0"/>
              </a:spcAft>
              <a:buSzPts val="1800"/>
              <a:buChar char="●"/>
            </a:pPr>
            <a:r>
              <a:rPr lang="en"/>
              <a:t>Bitwise operators</a:t>
            </a:r>
            <a:endParaRPr/>
          </a:p>
          <a:p>
            <a:pPr indent="-342900" lvl="0" marL="457200" rtl="0" algn="l">
              <a:spcBef>
                <a:spcPts val="1600"/>
              </a:spcBef>
              <a:spcAft>
                <a:spcPts val="0"/>
              </a:spcAft>
              <a:buSzPts val="1800"/>
              <a:buChar char="●"/>
            </a:pPr>
            <a:r>
              <a:rPr lang="en"/>
              <a:t>How C compiler works</a:t>
            </a:r>
            <a:endParaRPr/>
          </a:p>
          <a:p>
            <a:pPr indent="-342900" lvl="0" marL="457200" rtl="0" algn="l">
              <a:spcBef>
                <a:spcPts val="1600"/>
              </a:spcBef>
              <a:spcAft>
                <a:spcPts val="0"/>
              </a:spcAft>
              <a:buSzPts val="1800"/>
              <a:buChar char="●"/>
            </a:pPr>
            <a:r>
              <a:rPr lang="en"/>
              <a:t>C from hardware part</a:t>
            </a:r>
            <a:endParaRPr/>
          </a:p>
          <a:p>
            <a:pPr indent="-342900" lvl="0" marL="457200" rtl="0" algn="l">
              <a:spcBef>
                <a:spcPts val="1600"/>
              </a:spcBef>
              <a:spcAft>
                <a:spcPts val="1600"/>
              </a:spcAft>
              <a:buSzPts val="1800"/>
              <a:buChar char="●"/>
            </a:pPr>
            <a:r>
              <a:rPr lang="en"/>
              <a:t>Libraries in 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2" name="Google Shape;82;p15"/>
          <p:cNvSpPr txBox="1"/>
          <p:nvPr>
            <p:ph idx="1" type="body"/>
          </p:nvPr>
        </p:nvSpPr>
        <p:spPr>
          <a:xfrm>
            <a:off x="0" y="1926675"/>
            <a:ext cx="3952200" cy="292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100"/>
              <a:t>C is a general-purpose programming language that is extremely popular, simple, and flexible to use. It is a structured programming language that is </a:t>
            </a:r>
            <a:r>
              <a:rPr b="1" lang="en" sz="1100"/>
              <a:t>machine-independent</a:t>
            </a:r>
            <a:r>
              <a:rPr lang="en" sz="1100"/>
              <a:t> and extensively used to write various applications, Operating Systems like </a:t>
            </a:r>
            <a:r>
              <a:rPr b="1" lang="en" sz="1100"/>
              <a:t>Windows</a:t>
            </a:r>
            <a:r>
              <a:rPr lang="en" sz="1100"/>
              <a:t>, and many other complex programs like </a:t>
            </a:r>
            <a:r>
              <a:rPr b="1" lang="en" sz="1100"/>
              <a:t>Oracle database</a:t>
            </a:r>
            <a:r>
              <a:rPr lang="en" sz="1100"/>
              <a:t>, </a:t>
            </a:r>
            <a:r>
              <a:rPr b="1" lang="en" sz="1100"/>
              <a:t>Git</a:t>
            </a:r>
            <a:r>
              <a:rPr lang="en" sz="1100"/>
              <a:t>, </a:t>
            </a:r>
            <a:r>
              <a:rPr b="1" lang="en" sz="1100"/>
              <a:t>Python </a:t>
            </a:r>
            <a:r>
              <a:rPr lang="en" sz="1100"/>
              <a:t>interpreter, and more.</a:t>
            </a:r>
            <a:endParaRPr sz="1100"/>
          </a:p>
          <a:p>
            <a:pPr indent="-330200" lvl="0" marL="457200" rtl="0" algn="l">
              <a:spcBef>
                <a:spcPts val="0"/>
              </a:spcBef>
              <a:spcAft>
                <a:spcPts val="0"/>
              </a:spcAft>
              <a:buSzPts val="1600"/>
              <a:buChar char="-"/>
            </a:pPr>
            <a:r>
              <a:rPr lang="en" sz="1100"/>
              <a:t>It is said that ‘C’ is a god’s programming language. One can say, C is a base for the programming. If you know ‘C,’ you can easily grasp the knowledge of the other programming languages that uses the concept of ‘C</a:t>
            </a:r>
            <a:endParaRPr sz="1100"/>
          </a:p>
        </p:txBody>
      </p:sp>
      <p:pic>
        <p:nvPicPr>
          <p:cNvPr id="83" name="Google Shape;83;p15"/>
          <p:cNvPicPr preferRelativeResize="0"/>
          <p:nvPr/>
        </p:nvPicPr>
        <p:blipFill>
          <a:blip r:embed="rId3">
            <a:alphaModFix/>
          </a:blip>
          <a:stretch>
            <a:fillRect/>
          </a:stretch>
        </p:blipFill>
        <p:spPr>
          <a:xfrm>
            <a:off x="5529900" y="1720937"/>
            <a:ext cx="2753412" cy="3332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946975" y="2579148"/>
            <a:ext cx="1576800" cy="5892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9" name="Google Shape;89;p16"/>
          <p:cNvSpPr txBox="1"/>
          <p:nvPr>
            <p:ph idx="4294967295" type="body"/>
          </p:nvPr>
        </p:nvSpPr>
        <p:spPr>
          <a:xfrm>
            <a:off x="946967" y="2687907"/>
            <a:ext cx="1226100" cy="371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1972</a:t>
            </a:r>
            <a:endParaRPr>
              <a:solidFill>
                <a:schemeClr val="lt1"/>
              </a:solidFill>
            </a:endParaRPr>
          </a:p>
        </p:txBody>
      </p:sp>
      <p:grpSp>
        <p:nvGrpSpPr>
          <p:cNvPr id="90" name="Google Shape;90;p16"/>
          <p:cNvGrpSpPr/>
          <p:nvPr/>
        </p:nvGrpSpPr>
        <p:grpSpPr>
          <a:xfrm>
            <a:off x="1428604" y="2113466"/>
            <a:ext cx="167514" cy="469345"/>
            <a:chOff x="777447" y="1610215"/>
            <a:chExt cx="198900" cy="593656"/>
          </a:xfrm>
        </p:grpSpPr>
        <p:cxnSp>
          <p:nvCxnSpPr>
            <p:cNvPr id="91" name="Google Shape;91;p1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2" name="Google Shape;92;p16"/>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6"/>
          <p:cNvSpPr txBox="1"/>
          <p:nvPr>
            <p:ph idx="4294967295" type="body"/>
          </p:nvPr>
        </p:nvSpPr>
        <p:spPr>
          <a:xfrm>
            <a:off x="517625" y="1593900"/>
            <a:ext cx="2061900" cy="53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Introduce of C language by </a:t>
            </a:r>
            <a:r>
              <a:rPr b="1" lang="en" sz="1100"/>
              <a:t>Dennis Ritchie (traditional C)</a:t>
            </a:r>
            <a:endParaRPr b="1" sz="1100"/>
          </a:p>
        </p:txBody>
      </p:sp>
      <p:sp>
        <p:nvSpPr>
          <p:cNvPr id="94" name="Google Shape;94;p16"/>
          <p:cNvSpPr/>
          <p:nvPr/>
        </p:nvSpPr>
        <p:spPr>
          <a:xfrm>
            <a:off x="2190266" y="2579148"/>
            <a:ext cx="1727700" cy="5892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5" name="Google Shape;95;p16"/>
          <p:cNvSpPr txBox="1"/>
          <p:nvPr>
            <p:ph idx="4294967295" type="body"/>
          </p:nvPr>
        </p:nvSpPr>
        <p:spPr>
          <a:xfrm>
            <a:off x="2450748" y="2687907"/>
            <a:ext cx="1108200" cy="371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1978</a:t>
            </a:r>
            <a:endParaRPr>
              <a:solidFill>
                <a:schemeClr val="lt1"/>
              </a:solidFill>
            </a:endParaRPr>
          </a:p>
        </p:txBody>
      </p:sp>
      <p:grpSp>
        <p:nvGrpSpPr>
          <p:cNvPr id="96" name="Google Shape;96;p16"/>
          <p:cNvGrpSpPr/>
          <p:nvPr/>
        </p:nvGrpSpPr>
        <p:grpSpPr>
          <a:xfrm>
            <a:off x="2568483" y="3163970"/>
            <a:ext cx="167514" cy="469344"/>
            <a:chOff x="2223534" y="2938958"/>
            <a:chExt cx="198900" cy="593656"/>
          </a:xfrm>
        </p:grpSpPr>
        <p:cxnSp>
          <p:nvCxnSpPr>
            <p:cNvPr id="97" name="Google Shape;97;p1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98" name="Google Shape;98;p16"/>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6"/>
          <p:cNvSpPr txBox="1"/>
          <p:nvPr>
            <p:ph idx="4294967295" type="body"/>
          </p:nvPr>
        </p:nvSpPr>
        <p:spPr>
          <a:xfrm>
            <a:off x="1707884" y="3811609"/>
            <a:ext cx="1889100" cy="7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K &amp; RC</a:t>
            </a:r>
            <a:r>
              <a:rPr lang="en" sz="1100"/>
              <a:t> developed by Brian Kernighan &amp; Dennis Ritchie</a:t>
            </a:r>
            <a:endParaRPr sz="1100"/>
          </a:p>
        </p:txBody>
      </p:sp>
      <p:sp>
        <p:nvSpPr>
          <p:cNvPr id="100" name="Google Shape;100;p16"/>
          <p:cNvSpPr/>
          <p:nvPr/>
        </p:nvSpPr>
        <p:spPr>
          <a:xfrm>
            <a:off x="3584153" y="2579148"/>
            <a:ext cx="1727700" cy="5892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1" name="Google Shape;101;p16"/>
          <p:cNvSpPr txBox="1"/>
          <p:nvPr>
            <p:ph idx="4294967295" type="body"/>
          </p:nvPr>
        </p:nvSpPr>
        <p:spPr>
          <a:xfrm>
            <a:off x="3833281" y="2687907"/>
            <a:ext cx="1108200" cy="371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1989</a:t>
            </a:r>
            <a:endParaRPr>
              <a:solidFill>
                <a:schemeClr val="lt1"/>
              </a:solidFill>
            </a:endParaRPr>
          </a:p>
        </p:txBody>
      </p:sp>
      <p:grpSp>
        <p:nvGrpSpPr>
          <p:cNvPr id="102" name="Google Shape;102;p16"/>
          <p:cNvGrpSpPr/>
          <p:nvPr/>
        </p:nvGrpSpPr>
        <p:grpSpPr>
          <a:xfrm>
            <a:off x="4078091" y="2113466"/>
            <a:ext cx="167514" cy="469345"/>
            <a:chOff x="3918084" y="1610215"/>
            <a:chExt cx="198900" cy="593656"/>
          </a:xfrm>
        </p:grpSpPr>
        <p:cxnSp>
          <p:nvCxnSpPr>
            <p:cNvPr id="103" name="Google Shape;103;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4" name="Google Shape;104;p16"/>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idx="4294967295" type="body"/>
          </p:nvPr>
        </p:nvSpPr>
        <p:spPr>
          <a:xfrm>
            <a:off x="3214154" y="1365300"/>
            <a:ext cx="18891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100"/>
              <a:t>ANSI C</a:t>
            </a:r>
            <a:r>
              <a:rPr lang="en" sz="1100"/>
              <a:t> revised by ANSI Committee</a:t>
            </a:r>
            <a:endParaRPr sz="1100"/>
          </a:p>
        </p:txBody>
      </p:sp>
      <p:sp>
        <p:nvSpPr>
          <p:cNvPr id="106" name="Google Shape;106;p16"/>
          <p:cNvSpPr/>
          <p:nvPr/>
        </p:nvSpPr>
        <p:spPr>
          <a:xfrm>
            <a:off x="4978041" y="2579148"/>
            <a:ext cx="1727700" cy="5892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7" name="Google Shape;107;p16"/>
          <p:cNvSpPr txBox="1"/>
          <p:nvPr>
            <p:ph idx="4294967295" type="body"/>
          </p:nvPr>
        </p:nvSpPr>
        <p:spPr>
          <a:xfrm>
            <a:off x="5222136" y="2687907"/>
            <a:ext cx="1108200" cy="371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1990</a:t>
            </a:r>
            <a:endParaRPr>
              <a:solidFill>
                <a:schemeClr val="lt1"/>
              </a:solidFill>
            </a:endParaRPr>
          </a:p>
        </p:txBody>
      </p:sp>
      <p:grpSp>
        <p:nvGrpSpPr>
          <p:cNvPr id="108" name="Google Shape;108;p16"/>
          <p:cNvGrpSpPr/>
          <p:nvPr/>
        </p:nvGrpSpPr>
        <p:grpSpPr>
          <a:xfrm>
            <a:off x="5690338" y="3163970"/>
            <a:ext cx="167514" cy="469344"/>
            <a:chOff x="5958946" y="2938958"/>
            <a:chExt cx="198900" cy="593656"/>
          </a:xfrm>
        </p:grpSpPr>
        <p:cxnSp>
          <p:nvCxnSpPr>
            <p:cNvPr id="109" name="Google Shape;109;p1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0" name="Google Shape;110;p16"/>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6"/>
          <p:cNvSpPr txBox="1"/>
          <p:nvPr>
            <p:ph idx="4294967295" type="body"/>
          </p:nvPr>
        </p:nvSpPr>
        <p:spPr>
          <a:xfrm>
            <a:off x="4978049" y="3811609"/>
            <a:ext cx="18891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t>ANSI C / ISO C </a:t>
            </a:r>
            <a:r>
              <a:rPr lang="en" sz="1200"/>
              <a:t>revised by ISO Committee</a:t>
            </a:r>
            <a:endParaRPr sz="1200"/>
          </a:p>
        </p:txBody>
      </p:sp>
      <p:sp>
        <p:nvSpPr>
          <p:cNvPr id="112" name="Google Shape;112;p16"/>
          <p:cNvSpPr/>
          <p:nvPr/>
        </p:nvSpPr>
        <p:spPr>
          <a:xfrm>
            <a:off x="6371929" y="2579148"/>
            <a:ext cx="1727700" cy="5892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6"/>
          <p:cNvSpPr txBox="1"/>
          <p:nvPr>
            <p:ph idx="4294967295" type="body"/>
          </p:nvPr>
        </p:nvSpPr>
        <p:spPr>
          <a:xfrm>
            <a:off x="6649624" y="2687907"/>
            <a:ext cx="1108200" cy="371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1999</a:t>
            </a:r>
            <a:endParaRPr>
              <a:solidFill>
                <a:schemeClr val="lt1"/>
              </a:solidFill>
            </a:endParaRPr>
          </a:p>
        </p:txBody>
      </p:sp>
      <p:grpSp>
        <p:nvGrpSpPr>
          <p:cNvPr id="114" name="Google Shape;114;p16"/>
          <p:cNvGrpSpPr/>
          <p:nvPr/>
        </p:nvGrpSpPr>
        <p:grpSpPr>
          <a:xfrm>
            <a:off x="7119588" y="2113466"/>
            <a:ext cx="167514" cy="469345"/>
            <a:chOff x="3918084" y="1610215"/>
            <a:chExt cx="198900" cy="593656"/>
          </a:xfrm>
        </p:grpSpPr>
        <p:cxnSp>
          <p:nvCxnSpPr>
            <p:cNvPr id="115" name="Google Shape;115;p1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6" name="Google Shape;116;p16"/>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txBox="1"/>
          <p:nvPr>
            <p:ph idx="4294967295" type="body"/>
          </p:nvPr>
        </p:nvSpPr>
        <p:spPr>
          <a:xfrm>
            <a:off x="6291211" y="1365300"/>
            <a:ext cx="18891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200"/>
              <a:t>C 99</a:t>
            </a:r>
            <a:r>
              <a:rPr lang="en" sz="1200"/>
              <a:t> Revised by C standard committee</a:t>
            </a:r>
            <a:endParaRPr sz="1600"/>
          </a:p>
        </p:txBody>
      </p:sp>
      <p:sp>
        <p:nvSpPr>
          <p:cNvPr id="118" name="Google Shape;118;p16"/>
          <p:cNvSpPr txBox="1"/>
          <p:nvPr/>
        </p:nvSpPr>
        <p:spPr>
          <a:xfrm>
            <a:off x="2586975" y="258700"/>
            <a:ext cx="3785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History of C Language</a:t>
            </a:r>
            <a:endParaRPr b="1" sz="1800">
              <a:solidFill>
                <a:schemeClr val="dk1"/>
              </a:solidFill>
              <a:latin typeface="Roboto"/>
              <a:ea typeface="Roboto"/>
              <a:cs typeface="Roboto"/>
              <a:sym typeface="Roboto"/>
            </a:endParaRPr>
          </a:p>
        </p:txBody>
      </p:sp>
      <p:pic>
        <p:nvPicPr>
          <p:cNvPr id="119" name="Google Shape;119;p16"/>
          <p:cNvPicPr preferRelativeResize="0"/>
          <p:nvPr/>
        </p:nvPicPr>
        <p:blipFill>
          <a:blip r:embed="rId3">
            <a:alphaModFix/>
          </a:blip>
          <a:stretch>
            <a:fillRect/>
          </a:stretch>
        </p:blipFill>
        <p:spPr>
          <a:xfrm>
            <a:off x="1062943" y="717700"/>
            <a:ext cx="944200" cy="9070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a:t>
            </a:r>
            <a:endParaRPr u="sng"/>
          </a:p>
        </p:txBody>
      </p:sp>
      <p:sp>
        <p:nvSpPr>
          <p:cNvPr id="125" name="Google Shape;125;p1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sp>
        <p:nvSpPr>
          <p:cNvPr id="126" name="Google Shape;126;p17"/>
          <p:cNvSpPr txBox="1"/>
          <p:nvPr/>
        </p:nvSpPr>
        <p:spPr>
          <a:xfrm>
            <a:off x="2725300" y="252550"/>
            <a:ext cx="3251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Roboto"/>
                <a:ea typeface="Roboto"/>
                <a:cs typeface="Roboto"/>
                <a:sym typeface="Roboto"/>
              </a:rPr>
              <a:t>Compiler</a:t>
            </a:r>
            <a:endParaRPr sz="2700">
              <a:solidFill>
                <a:schemeClr val="dk1"/>
              </a:solidFill>
              <a:latin typeface="Roboto"/>
              <a:ea typeface="Roboto"/>
              <a:cs typeface="Roboto"/>
              <a:sym typeface="Roboto"/>
            </a:endParaRPr>
          </a:p>
        </p:txBody>
      </p:sp>
      <p:sp>
        <p:nvSpPr>
          <p:cNvPr id="127" name="Google Shape;127;p17"/>
          <p:cNvSpPr txBox="1"/>
          <p:nvPr/>
        </p:nvSpPr>
        <p:spPr>
          <a:xfrm>
            <a:off x="873000" y="904925"/>
            <a:ext cx="803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Def</a:t>
            </a:r>
            <a:r>
              <a:rPr lang="en">
                <a:latin typeface="Roboto"/>
                <a:ea typeface="Roboto"/>
                <a:cs typeface="Roboto"/>
                <a:sym typeface="Roboto"/>
              </a:rPr>
              <a:t>: </a:t>
            </a:r>
            <a:r>
              <a:rPr lang="en" sz="1200">
                <a:latin typeface="Roboto"/>
                <a:ea typeface="Roboto"/>
                <a:cs typeface="Roboto"/>
                <a:sym typeface="Roboto"/>
              </a:rPr>
              <a:t>A compiler is a program that converts the high-level language into the machine language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pic>
        <p:nvPicPr>
          <p:cNvPr id="128" name="Google Shape;128;p17"/>
          <p:cNvPicPr preferRelativeResize="0"/>
          <p:nvPr/>
        </p:nvPicPr>
        <p:blipFill>
          <a:blip r:embed="rId3">
            <a:alphaModFix/>
          </a:blip>
          <a:stretch>
            <a:fillRect/>
          </a:stretch>
        </p:blipFill>
        <p:spPr>
          <a:xfrm>
            <a:off x="1905000" y="1642325"/>
            <a:ext cx="4700798" cy="290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a:t>
            </a:r>
            <a:endParaRPr u="sng"/>
          </a:p>
        </p:txBody>
      </p:sp>
      <p:sp>
        <p:nvSpPr>
          <p:cNvPr id="134" name="Google Shape;134;p1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sp>
        <p:nvSpPr>
          <p:cNvPr id="135" name="Google Shape;135;p18"/>
          <p:cNvSpPr txBox="1"/>
          <p:nvPr/>
        </p:nvSpPr>
        <p:spPr>
          <a:xfrm>
            <a:off x="2944575" y="174775"/>
            <a:ext cx="31806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highlight>
                  <a:schemeClr val="accent4"/>
                </a:highlight>
              </a:rPr>
              <a:t>Bitwise Operators</a:t>
            </a:r>
            <a:endParaRPr>
              <a:solidFill>
                <a:schemeClr val="dk1"/>
              </a:solidFill>
              <a:highlight>
                <a:schemeClr val="accent4"/>
              </a:highlight>
              <a:latin typeface="Roboto"/>
              <a:ea typeface="Roboto"/>
              <a:cs typeface="Roboto"/>
              <a:sym typeface="Roboto"/>
            </a:endParaRPr>
          </a:p>
        </p:txBody>
      </p:sp>
      <p:graphicFrame>
        <p:nvGraphicFramePr>
          <p:cNvPr id="136" name="Google Shape;136;p18"/>
          <p:cNvGraphicFramePr/>
          <p:nvPr/>
        </p:nvGraphicFramePr>
        <p:xfrm>
          <a:off x="876300" y="958900"/>
          <a:ext cx="3000000" cy="3000000"/>
        </p:xfrm>
        <a:graphic>
          <a:graphicData uri="http://schemas.openxmlformats.org/drawingml/2006/table">
            <a:tbl>
              <a:tblPr>
                <a:noFill/>
                <a:tableStyleId>{82D46299-A1BB-449D-9464-17F1FC629D20}</a:tableStyleId>
              </a:tblPr>
              <a:tblGrid>
                <a:gridCol w="382850"/>
                <a:gridCol w="382850"/>
                <a:gridCol w="519675"/>
              </a:tblGrid>
              <a:tr h="261575">
                <a:tc gridSpan="3">
                  <a:txBody>
                    <a:bodyPr/>
                    <a:lstStyle/>
                    <a:p>
                      <a:pPr indent="0" lvl="0" marL="0" rtl="0" algn="ctr">
                        <a:spcBef>
                          <a:spcPts val="0"/>
                        </a:spcBef>
                        <a:spcAft>
                          <a:spcPts val="0"/>
                        </a:spcAft>
                        <a:buNone/>
                      </a:pPr>
                      <a:r>
                        <a:rPr b="1" lang="en" sz="1000">
                          <a:solidFill>
                            <a:schemeClr val="dk1"/>
                          </a:solidFill>
                        </a:rPr>
                        <a:t>AND</a:t>
                      </a:r>
                      <a:endParaRPr b="1" sz="1000">
                        <a:solidFill>
                          <a:schemeClr val="dk1"/>
                        </a:solidFill>
                      </a:endParaRPr>
                    </a:p>
                  </a:txBody>
                  <a:tcPr marT="91425" marB="91425" marR="91425" marL="91425"/>
                </a:tc>
                <a:tc hMerge="1"/>
                <a:tc hMerge="1"/>
              </a:tr>
              <a:tr h="261575">
                <a:tc>
                  <a:txBody>
                    <a:bodyPr/>
                    <a:lstStyle/>
                    <a:p>
                      <a:pPr indent="0" lvl="0" marL="0" rtl="0" algn="ctr">
                        <a:spcBef>
                          <a:spcPts val="0"/>
                        </a:spcBef>
                        <a:spcAft>
                          <a:spcPts val="0"/>
                        </a:spcAft>
                        <a:buNone/>
                      </a:pPr>
                      <a:r>
                        <a:rPr lang="en" sz="1000"/>
                        <a:t>A</a:t>
                      </a:r>
                      <a:endParaRPr sz="1000"/>
                    </a:p>
                  </a:txBody>
                  <a:tcPr marT="91425" marB="91425" marR="91425" marL="91425"/>
                </a:tc>
                <a:tc>
                  <a:txBody>
                    <a:bodyPr/>
                    <a:lstStyle/>
                    <a:p>
                      <a:pPr indent="0" lvl="0" marL="0" rtl="0" algn="ctr">
                        <a:spcBef>
                          <a:spcPts val="0"/>
                        </a:spcBef>
                        <a:spcAft>
                          <a:spcPts val="0"/>
                        </a:spcAft>
                        <a:buNone/>
                      </a:pPr>
                      <a:r>
                        <a:rPr lang="en" sz="1000"/>
                        <a:t>B</a:t>
                      </a:r>
                      <a:endParaRPr sz="1000"/>
                    </a:p>
                  </a:txBody>
                  <a:tcPr marT="91425" marB="91425" marR="91425" marL="91425"/>
                </a:tc>
                <a:tc>
                  <a:txBody>
                    <a:bodyPr/>
                    <a:lstStyle/>
                    <a:p>
                      <a:pPr indent="0" lvl="0" marL="0" rtl="0" algn="ctr">
                        <a:spcBef>
                          <a:spcPts val="0"/>
                        </a:spcBef>
                        <a:spcAft>
                          <a:spcPts val="0"/>
                        </a:spcAft>
                        <a:buNone/>
                      </a:pPr>
                      <a:r>
                        <a:rPr lang="en" sz="1000"/>
                        <a:t>A </a:t>
                      </a:r>
                      <a:r>
                        <a:rPr lang="en" sz="1000">
                          <a:solidFill>
                            <a:srgbClr val="FF0000"/>
                          </a:solidFill>
                        </a:rPr>
                        <a:t>&amp; </a:t>
                      </a:r>
                      <a:r>
                        <a:rPr lang="en" sz="1000"/>
                        <a:t>B</a:t>
                      </a:r>
                      <a:endParaRPr sz="1000"/>
                    </a:p>
                  </a:txBody>
                  <a:tcPr marT="91425" marB="91425" marR="91425" marL="91425"/>
                </a:tc>
              </a:tr>
              <a:tr h="2615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1</a:t>
                      </a:r>
                      <a:endParaRPr sz="1000">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0</a:t>
                      </a:r>
                      <a:endParaRPr sz="1000">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0</a:t>
                      </a:r>
                      <a:endParaRPr>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0</a:t>
                      </a:r>
                      <a:endParaRPr sz="1000">
                        <a:solidFill>
                          <a:srgbClr val="FF0000"/>
                        </a:solidFill>
                      </a:endParaRPr>
                    </a:p>
                  </a:txBody>
                  <a:tcPr marT="91425" marB="91425" marR="91425" marL="91425"/>
                </a:tc>
              </a:tr>
            </a:tbl>
          </a:graphicData>
        </a:graphic>
      </p:graphicFrame>
      <p:graphicFrame>
        <p:nvGraphicFramePr>
          <p:cNvPr id="137" name="Google Shape;137;p18"/>
          <p:cNvGraphicFramePr/>
          <p:nvPr/>
        </p:nvGraphicFramePr>
        <p:xfrm>
          <a:off x="2933700" y="958900"/>
          <a:ext cx="3000000" cy="3000000"/>
        </p:xfrm>
        <a:graphic>
          <a:graphicData uri="http://schemas.openxmlformats.org/drawingml/2006/table">
            <a:tbl>
              <a:tblPr>
                <a:noFill/>
                <a:tableStyleId>{82D46299-A1BB-449D-9464-17F1FC629D20}</a:tableStyleId>
              </a:tblPr>
              <a:tblGrid>
                <a:gridCol w="382850"/>
                <a:gridCol w="382850"/>
                <a:gridCol w="519675"/>
              </a:tblGrid>
              <a:tr h="261575">
                <a:tc gridSpan="3">
                  <a:txBody>
                    <a:bodyPr/>
                    <a:lstStyle/>
                    <a:p>
                      <a:pPr indent="0" lvl="0" marL="0" rtl="0" algn="ctr">
                        <a:spcBef>
                          <a:spcPts val="0"/>
                        </a:spcBef>
                        <a:spcAft>
                          <a:spcPts val="0"/>
                        </a:spcAft>
                        <a:buNone/>
                      </a:pPr>
                      <a:r>
                        <a:rPr b="1" lang="en" sz="1000">
                          <a:solidFill>
                            <a:schemeClr val="dk1"/>
                          </a:solidFill>
                        </a:rPr>
                        <a:t>OR</a:t>
                      </a:r>
                      <a:endParaRPr b="1" sz="1000">
                        <a:solidFill>
                          <a:schemeClr val="dk1"/>
                        </a:solidFill>
                      </a:endParaRPr>
                    </a:p>
                  </a:txBody>
                  <a:tcPr marT="91425" marB="91425" marR="91425" marL="91425"/>
                </a:tc>
                <a:tc hMerge="1"/>
                <a:tc hMerge="1"/>
              </a:tr>
              <a:tr h="261575">
                <a:tc>
                  <a:txBody>
                    <a:bodyPr/>
                    <a:lstStyle/>
                    <a:p>
                      <a:pPr indent="0" lvl="0" marL="0" rtl="0" algn="ctr">
                        <a:spcBef>
                          <a:spcPts val="0"/>
                        </a:spcBef>
                        <a:spcAft>
                          <a:spcPts val="0"/>
                        </a:spcAft>
                        <a:buNone/>
                      </a:pPr>
                      <a:r>
                        <a:rPr lang="en" sz="1000"/>
                        <a:t>A</a:t>
                      </a:r>
                      <a:endParaRPr sz="1000"/>
                    </a:p>
                  </a:txBody>
                  <a:tcPr marT="91425" marB="91425" marR="91425" marL="91425"/>
                </a:tc>
                <a:tc>
                  <a:txBody>
                    <a:bodyPr/>
                    <a:lstStyle/>
                    <a:p>
                      <a:pPr indent="0" lvl="0" marL="0" rtl="0" algn="ctr">
                        <a:spcBef>
                          <a:spcPts val="0"/>
                        </a:spcBef>
                        <a:spcAft>
                          <a:spcPts val="0"/>
                        </a:spcAft>
                        <a:buNone/>
                      </a:pPr>
                      <a:r>
                        <a:rPr lang="en" sz="1000"/>
                        <a:t>B</a:t>
                      </a:r>
                      <a:endParaRPr sz="1000"/>
                    </a:p>
                  </a:txBody>
                  <a:tcPr marT="91425" marB="91425" marR="91425" marL="91425"/>
                </a:tc>
                <a:tc>
                  <a:txBody>
                    <a:bodyPr/>
                    <a:lstStyle/>
                    <a:p>
                      <a:pPr indent="0" lvl="0" marL="0" rtl="0" algn="ctr">
                        <a:spcBef>
                          <a:spcPts val="0"/>
                        </a:spcBef>
                        <a:spcAft>
                          <a:spcPts val="0"/>
                        </a:spcAft>
                        <a:buNone/>
                      </a:pPr>
                      <a:r>
                        <a:rPr lang="en" sz="1000"/>
                        <a:t>A</a:t>
                      </a:r>
                      <a:r>
                        <a:rPr lang="en" sz="1000">
                          <a:solidFill>
                            <a:srgbClr val="FF0000"/>
                          </a:solidFill>
                        </a:rPr>
                        <a:t> | </a:t>
                      </a:r>
                      <a:r>
                        <a:rPr lang="en" sz="1000"/>
                        <a:t>B</a:t>
                      </a:r>
                      <a:endParaRPr sz="1000"/>
                    </a:p>
                  </a:txBody>
                  <a:tcPr marT="91425" marB="91425" marR="91425" marL="91425"/>
                </a:tc>
              </a:tr>
              <a:tr h="2615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1</a:t>
                      </a:r>
                      <a:endParaRPr sz="1000">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1</a:t>
                      </a:r>
                      <a:endParaRPr sz="1000">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1</a:t>
                      </a:r>
                      <a:endParaRPr>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0</a:t>
                      </a:r>
                      <a:endParaRPr sz="1000">
                        <a:solidFill>
                          <a:srgbClr val="FF0000"/>
                        </a:solidFill>
                      </a:endParaRPr>
                    </a:p>
                  </a:txBody>
                  <a:tcPr marT="91425" marB="91425" marR="91425" marL="91425"/>
                </a:tc>
              </a:tr>
            </a:tbl>
          </a:graphicData>
        </a:graphic>
      </p:graphicFrame>
      <p:graphicFrame>
        <p:nvGraphicFramePr>
          <p:cNvPr id="138" name="Google Shape;138;p18"/>
          <p:cNvGraphicFramePr/>
          <p:nvPr/>
        </p:nvGraphicFramePr>
        <p:xfrm>
          <a:off x="4838700" y="958900"/>
          <a:ext cx="3000000" cy="3000000"/>
        </p:xfrm>
        <a:graphic>
          <a:graphicData uri="http://schemas.openxmlformats.org/drawingml/2006/table">
            <a:tbl>
              <a:tblPr>
                <a:noFill/>
                <a:tableStyleId>{82D46299-A1BB-449D-9464-17F1FC629D20}</a:tableStyleId>
              </a:tblPr>
              <a:tblGrid>
                <a:gridCol w="382850"/>
                <a:gridCol w="382850"/>
                <a:gridCol w="519675"/>
              </a:tblGrid>
              <a:tr h="261575">
                <a:tc gridSpan="3">
                  <a:txBody>
                    <a:bodyPr/>
                    <a:lstStyle/>
                    <a:p>
                      <a:pPr indent="0" lvl="0" marL="0" rtl="0" algn="ctr">
                        <a:spcBef>
                          <a:spcPts val="0"/>
                        </a:spcBef>
                        <a:spcAft>
                          <a:spcPts val="0"/>
                        </a:spcAft>
                        <a:buNone/>
                      </a:pPr>
                      <a:r>
                        <a:rPr b="1" lang="en" sz="1000">
                          <a:solidFill>
                            <a:schemeClr val="dk1"/>
                          </a:solidFill>
                        </a:rPr>
                        <a:t>XOR</a:t>
                      </a:r>
                      <a:endParaRPr b="1" sz="1000">
                        <a:solidFill>
                          <a:schemeClr val="dk1"/>
                        </a:solidFill>
                      </a:endParaRPr>
                    </a:p>
                  </a:txBody>
                  <a:tcPr marT="91425" marB="91425" marR="91425" marL="91425"/>
                </a:tc>
                <a:tc hMerge="1"/>
                <a:tc hMerge="1"/>
              </a:tr>
              <a:tr h="261575">
                <a:tc>
                  <a:txBody>
                    <a:bodyPr/>
                    <a:lstStyle/>
                    <a:p>
                      <a:pPr indent="0" lvl="0" marL="0" rtl="0" algn="ctr">
                        <a:spcBef>
                          <a:spcPts val="0"/>
                        </a:spcBef>
                        <a:spcAft>
                          <a:spcPts val="0"/>
                        </a:spcAft>
                        <a:buNone/>
                      </a:pPr>
                      <a:r>
                        <a:rPr lang="en" sz="1000"/>
                        <a:t>A</a:t>
                      </a:r>
                      <a:endParaRPr sz="1000"/>
                    </a:p>
                  </a:txBody>
                  <a:tcPr marT="91425" marB="91425" marR="91425" marL="91425"/>
                </a:tc>
                <a:tc>
                  <a:txBody>
                    <a:bodyPr/>
                    <a:lstStyle/>
                    <a:p>
                      <a:pPr indent="0" lvl="0" marL="0" rtl="0" algn="ctr">
                        <a:spcBef>
                          <a:spcPts val="0"/>
                        </a:spcBef>
                        <a:spcAft>
                          <a:spcPts val="0"/>
                        </a:spcAft>
                        <a:buNone/>
                      </a:pPr>
                      <a:r>
                        <a:rPr lang="en" sz="1000"/>
                        <a:t>B</a:t>
                      </a:r>
                      <a:endParaRPr sz="1000"/>
                    </a:p>
                  </a:txBody>
                  <a:tcPr marT="91425" marB="91425" marR="91425" marL="91425"/>
                </a:tc>
                <a:tc>
                  <a:txBody>
                    <a:bodyPr/>
                    <a:lstStyle/>
                    <a:p>
                      <a:pPr indent="0" lvl="0" marL="0" rtl="0" algn="ctr">
                        <a:spcBef>
                          <a:spcPts val="0"/>
                        </a:spcBef>
                        <a:spcAft>
                          <a:spcPts val="0"/>
                        </a:spcAft>
                        <a:buNone/>
                      </a:pPr>
                      <a:r>
                        <a:rPr lang="en" sz="1000"/>
                        <a:t>A </a:t>
                      </a:r>
                      <a:r>
                        <a:rPr lang="en" sz="1000">
                          <a:solidFill>
                            <a:srgbClr val="FF0000"/>
                          </a:solidFill>
                        </a:rPr>
                        <a:t>^</a:t>
                      </a:r>
                      <a:r>
                        <a:rPr lang="en" sz="1000"/>
                        <a:t> B</a:t>
                      </a:r>
                      <a:endParaRPr sz="1000"/>
                    </a:p>
                  </a:txBody>
                  <a:tcPr marT="91425" marB="91425" marR="91425" marL="91425"/>
                </a:tc>
              </a:tr>
              <a:tr h="2615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0</a:t>
                      </a:r>
                      <a:endParaRPr sz="1000">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1</a:t>
                      </a:r>
                      <a:endParaRPr sz="1000">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1</a:t>
                      </a:r>
                      <a:endParaRPr>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0</a:t>
                      </a:r>
                      <a:endParaRPr sz="1000">
                        <a:solidFill>
                          <a:srgbClr val="FF0000"/>
                        </a:solidFill>
                      </a:endParaRPr>
                    </a:p>
                  </a:txBody>
                  <a:tcPr marT="91425" marB="91425" marR="91425" marL="91425"/>
                </a:tc>
              </a:tr>
            </a:tbl>
          </a:graphicData>
        </a:graphic>
      </p:graphicFrame>
      <p:graphicFrame>
        <p:nvGraphicFramePr>
          <p:cNvPr id="139" name="Google Shape;139;p18"/>
          <p:cNvGraphicFramePr/>
          <p:nvPr/>
        </p:nvGraphicFramePr>
        <p:xfrm>
          <a:off x="6972300" y="958900"/>
          <a:ext cx="3000000" cy="3000000"/>
        </p:xfrm>
        <a:graphic>
          <a:graphicData uri="http://schemas.openxmlformats.org/drawingml/2006/table">
            <a:tbl>
              <a:tblPr>
                <a:noFill/>
                <a:tableStyleId>{82D46299-A1BB-449D-9464-17F1FC629D20}</a:tableStyleId>
              </a:tblPr>
              <a:tblGrid>
                <a:gridCol w="382850"/>
                <a:gridCol w="519675"/>
              </a:tblGrid>
              <a:tr h="261575">
                <a:tc gridSpan="2">
                  <a:txBody>
                    <a:bodyPr/>
                    <a:lstStyle/>
                    <a:p>
                      <a:pPr indent="0" lvl="0" marL="0" rtl="0" algn="ctr">
                        <a:spcBef>
                          <a:spcPts val="0"/>
                        </a:spcBef>
                        <a:spcAft>
                          <a:spcPts val="0"/>
                        </a:spcAft>
                        <a:buNone/>
                      </a:pPr>
                      <a:r>
                        <a:rPr b="1" lang="en" sz="1000">
                          <a:solidFill>
                            <a:schemeClr val="dk1"/>
                          </a:solidFill>
                        </a:rPr>
                        <a:t>NOT</a:t>
                      </a:r>
                      <a:endParaRPr b="1" sz="1000">
                        <a:solidFill>
                          <a:schemeClr val="dk1"/>
                        </a:solidFill>
                      </a:endParaRPr>
                    </a:p>
                  </a:txBody>
                  <a:tcPr marT="91425" marB="91425" marR="91425" marL="91425"/>
                </a:tc>
                <a:tc hMerge="1"/>
              </a:tr>
              <a:tr h="261575">
                <a:tc>
                  <a:txBody>
                    <a:bodyPr/>
                    <a:lstStyle/>
                    <a:p>
                      <a:pPr indent="0" lvl="0" marL="0" rtl="0" algn="ctr">
                        <a:spcBef>
                          <a:spcPts val="0"/>
                        </a:spcBef>
                        <a:spcAft>
                          <a:spcPts val="0"/>
                        </a:spcAft>
                        <a:buNone/>
                      </a:pPr>
                      <a:r>
                        <a:rPr lang="en" sz="1000"/>
                        <a:t>A</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a:t>
                      </a:r>
                      <a:r>
                        <a:rPr lang="en" sz="1000"/>
                        <a:t> </a:t>
                      </a:r>
                      <a:r>
                        <a:rPr lang="en" sz="1000"/>
                        <a:t>A </a:t>
                      </a:r>
                      <a:endParaRPr sz="1000"/>
                    </a:p>
                  </a:txBody>
                  <a:tcPr marT="91425" marB="91425" marR="91425" marL="91425"/>
                </a:tc>
              </a:tr>
              <a:tr h="261575">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0</a:t>
                      </a:r>
                      <a:endParaRPr sz="1000">
                        <a:solidFill>
                          <a:srgbClr val="FF0000"/>
                        </a:solidFill>
                      </a:endParaRPr>
                    </a:p>
                  </a:txBody>
                  <a:tcPr marT="91425" marB="91425" marR="91425" marL="91425"/>
                </a:tc>
              </a:tr>
              <a:tr h="261575">
                <a:tc>
                  <a:txBody>
                    <a:bodyPr/>
                    <a:lstStyle/>
                    <a:p>
                      <a:pPr indent="0" lvl="0" marL="0" rtl="0" algn="ctr">
                        <a:spcBef>
                          <a:spcPts val="0"/>
                        </a:spcBef>
                        <a:spcAft>
                          <a:spcPts val="0"/>
                        </a:spcAft>
                        <a:buNone/>
                      </a:pPr>
                      <a:r>
                        <a:rPr lang="en" sz="1000"/>
                        <a:t>0</a:t>
                      </a:r>
                      <a:endParaRPr sz="1000"/>
                    </a:p>
                  </a:txBody>
                  <a:tcPr marT="91425" marB="91425" marR="91425" marL="91425"/>
                </a:tc>
                <a:tc>
                  <a:txBody>
                    <a:bodyPr/>
                    <a:lstStyle/>
                    <a:p>
                      <a:pPr indent="0" lvl="0" marL="0" rtl="0" algn="ctr">
                        <a:spcBef>
                          <a:spcPts val="0"/>
                        </a:spcBef>
                        <a:spcAft>
                          <a:spcPts val="0"/>
                        </a:spcAft>
                        <a:buNone/>
                      </a:pPr>
                      <a:r>
                        <a:rPr lang="en" sz="1000">
                          <a:solidFill>
                            <a:srgbClr val="FF0000"/>
                          </a:solidFill>
                        </a:rPr>
                        <a:t>1</a:t>
                      </a:r>
                      <a:endParaRPr sz="1000">
                        <a:solidFill>
                          <a:srgbClr val="FF0000"/>
                        </a:solidFill>
                      </a:endParaRPr>
                    </a:p>
                  </a:txBody>
                  <a:tcPr marT="91425" marB="91425" marR="91425" marL="91425"/>
                </a:tc>
              </a:tr>
            </a:tbl>
          </a:graphicData>
        </a:graphic>
      </p:graphicFrame>
      <p:graphicFrame>
        <p:nvGraphicFramePr>
          <p:cNvPr id="140" name="Google Shape;140;p18"/>
          <p:cNvGraphicFramePr/>
          <p:nvPr/>
        </p:nvGraphicFramePr>
        <p:xfrm>
          <a:off x="1191975" y="3517225"/>
          <a:ext cx="3000000" cy="3000000"/>
        </p:xfrm>
        <a:graphic>
          <a:graphicData uri="http://schemas.openxmlformats.org/drawingml/2006/table">
            <a:tbl>
              <a:tblPr>
                <a:noFill/>
                <a:tableStyleId>{82D46299-A1BB-449D-9464-17F1FC629D20}</a:tableStyleId>
              </a:tblPr>
              <a:tblGrid>
                <a:gridCol w="382850"/>
                <a:gridCol w="382850"/>
                <a:gridCol w="382850"/>
                <a:gridCol w="382850"/>
                <a:gridCol w="382850"/>
                <a:gridCol w="382850"/>
                <a:gridCol w="382850"/>
                <a:gridCol w="382850"/>
              </a:tblGrid>
              <a:tr h="297300">
                <a:tc>
                  <a:txBody>
                    <a:bodyPr/>
                    <a:lstStyle/>
                    <a:p>
                      <a:pPr indent="0" lvl="0" marL="0" rtl="0" algn="ctr">
                        <a:spcBef>
                          <a:spcPts val="0"/>
                        </a:spcBef>
                        <a:spcAft>
                          <a:spcPts val="0"/>
                        </a:spcAft>
                        <a:buNone/>
                      </a:pPr>
                      <a:r>
                        <a:rPr lang="en" sz="1000">
                          <a:solidFill>
                            <a:srgbClr val="999999"/>
                          </a:solidFill>
                          <a:highlight>
                            <a:srgbClr val="CFE2F3"/>
                          </a:highlight>
                        </a:rPr>
                        <a:t>1</a:t>
                      </a:r>
                      <a:endParaRPr sz="1000">
                        <a:solidFill>
                          <a:srgbClr val="999999"/>
                        </a:solidFill>
                        <a:highlight>
                          <a:srgbClr val="CFE2F3"/>
                        </a:highlight>
                      </a:endParaRPr>
                    </a:p>
                  </a:txBody>
                  <a:tcPr marT="91425" marB="91425" marR="91425" marL="91425">
                    <a:lnL cap="flat" cmpd="sng" w="9525">
                      <a:solidFill>
                        <a:srgbClr val="9FC5E8"/>
                      </a:solidFill>
                      <a:prstDash val="solid"/>
                      <a:round/>
                      <a:headEnd len="sm" w="sm" type="none"/>
                      <a:tailEnd len="sm" w="sm" type="none"/>
                    </a:lnL>
                    <a:lnR cap="flat" cmpd="sng" w="9525">
                      <a:solidFill>
                        <a:srgbClr val="9FC5E8"/>
                      </a:solidFill>
                      <a:prstDash val="solid"/>
                      <a:round/>
                      <a:headEnd len="sm" w="sm" type="none"/>
                      <a:tailEnd len="sm" w="sm" type="none"/>
                    </a:lnR>
                    <a:lnT cap="flat" cmpd="sng" w="9525">
                      <a:solidFill>
                        <a:srgbClr val="9FC5E8"/>
                      </a:solidFill>
                      <a:prstDash val="solid"/>
                      <a:round/>
                      <a:headEnd len="sm" w="sm" type="none"/>
                      <a:tailEnd len="sm" w="sm" type="none"/>
                    </a:lnT>
                    <a:lnB cap="flat" cmpd="sng" w="9525">
                      <a:solidFill>
                        <a:srgbClr val="9FC5E8"/>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lnL cap="flat" cmpd="sng" w="9525">
                      <a:solidFill>
                        <a:srgbClr val="9FC5E8"/>
                      </a:solidFill>
                      <a:prstDash val="solid"/>
                      <a:round/>
                      <a:headEnd len="sm" w="sm" type="none"/>
                      <a:tailEnd len="sm" w="sm" type="none"/>
                    </a:lnL>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r>
            </a:tbl>
          </a:graphicData>
        </a:graphic>
      </p:graphicFrame>
      <p:graphicFrame>
        <p:nvGraphicFramePr>
          <p:cNvPr id="141" name="Google Shape;141;p18"/>
          <p:cNvGraphicFramePr/>
          <p:nvPr/>
        </p:nvGraphicFramePr>
        <p:xfrm>
          <a:off x="1191975" y="4126825"/>
          <a:ext cx="3000000" cy="3000000"/>
        </p:xfrm>
        <a:graphic>
          <a:graphicData uri="http://schemas.openxmlformats.org/drawingml/2006/table">
            <a:tbl>
              <a:tblPr>
                <a:noFill/>
                <a:tableStyleId>{82D46299-A1BB-449D-9464-17F1FC629D20}</a:tableStyleId>
              </a:tblPr>
              <a:tblGrid>
                <a:gridCol w="382850"/>
                <a:gridCol w="382850"/>
                <a:gridCol w="382850"/>
                <a:gridCol w="382850"/>
                <a:gridCol w="382850"/>
                <a:gridCol w="382850"/>
                <a:gridCol w="382850"/>
                <a:gridCol w="382850"/>
              </a:tblGrid>
              <a:tr h="297300">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lnR cap="flat" cmpd="sng" w="9525">
                      <a:solidFill>
                        <a:srgbClr val="9E9E9E"/>
                      </a:solidFill>
                      <a:prstDash val="solid"/>
                      <a:round/>
                      <a:headEnd len="sm" w="sm" type="none"/>
                      <a:tailEnd len="sm" w="sm" type="none"/>
                    </a:lnR>
                    <a:solidFill>
                      <a:schemeClr val="accent5"/>
                    </a:solidFill>
                  </a:tcPr>
                </a:tc>
                <a:tc>
                  <a:txBody>
                    <a:bodyPr/>
                    <a:lstStyle/>
                    <a:p>
                      <a:pPr indent="0" lvl="0" marL="0" rtl="0" algn="ctr">
                        <a:spcBef>
                          <a:spcPts val="0"/>
                        </a:spcBef>
                        <a:spcAft>
                          <a:spcPts val="0"/>
                        </a:spcAft>
                        <a:buNone/>
                      </a:pPr>
                      <a:r>
                        <a:rPr lang="en" sz="1000">
                          <a:solidFill>
                            <a:srgbClr val="273239"/>
                          </a:solidFill>
                        </a:rPr>
                        <a:t>0</a:t>
                      </a:r>
                      <a:endParaRPr sz="1000">
                        <a:solidFill>
                          <a:srgbClr val="273239"/>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bl>
          </a:graphicData>
        </a:graphic>
      </p:graphicFrame>
      <p:sp>
        <p:nvSpPr>
          <p:cNvPr id="142" name="Google Shape;142;p18"/>
          <p:cNvSpPr txBox="1"/>
          <p:nvPr/>
        </p:nvSpPr>
        <p:spPr>
          <a:xfrm>
            <a:off x="2206875" y="3111850"/>
            <a:ext cx="141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a:ea typeface="Roboto"/>
                <a:cs typeface="Roboto"/>
                <a:sym typeface="Roboto"/>
              </a:rPr>
              <a:t>Left shifting</a:t>
            </a:r>
            <a:endParaRPr b="1" sz="1100">
              <a:solidFill>
                <a:schemeClr val="dk1"/>
              </a:solidFill>
              <a:latin typeface="Roboto"/>
              <a:ea typeface="Roboto"/>
              <a:cs typeface="Roboto"/>
              <a:sym typeface="Roboto"/>
            </a:endParaRPr>
          </a:p>
        </p:txBody>
      </p:sp>
      <p:graphicFrame>
        <p:nvGraphicFramePr>
          <p:cNvPr id="143" name="Google Shape;143;p18"/>
          <p:cNvGraphicFramePr/>
          <p:nvPr/>
        </p:nvGraphicFramePr>
        <p:xfrm>
          <a:off x="4925775" y="3517225"/>
          <a:ext cx="3000000" cy="3000000"/>
        </p:xfrm>
        <a:graphic>
          <a:graphicData uri="http://schemas.openxmlformats.org/drawingml/2006/table">
            <a:tbl>
              <a:tblPr>
                <a:noFill/>
                <a:tableStyleId>{82D46299-A1BB-449D-9464-17F1FC629D20}</a:tableStyleId>
              </a:tblPr>
              <a:tblGrid>
                <a:gridCol w="382850"/>
                <a:gridCol w="382850"/>
                <a:gridCol w="382850"/>
                <a:gridCol w="382850"/>
                <a:gridCol w="382850"/>
                <a:gridCol w="382850"/>
                <a:gridCol w="382850"/>
                <a:gridCol w="382850"/>
              </a:tblGrid>
              <a:tr h="297300">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solidFill>
                            <a:srgbClr val="999999"/>
                          </a:solidFill>
                          <a:highlight>
                            <a:srgbClr val="CFE2F3"/>
                          </a:highlight>
                        </a:rPr>
                        <a:t>1</a:t>
                      </a:r>
                      <a:endParaRPr sz="1000">
                        <a:solidFill>
                          <a:srgbClr val="999999"/>
                        </a:solidFill>
                        <a:highlight>
                          <a:srgbClr val="CFE2F3"/>
                        </a:highlight>
                      </a:endParaRPr>
                    </a:p>
                  </a:txBody>
                  <a:tcPr marT="91425" marB="91425" marR="91425" marL="91425">
                    <a:solidFill>
                      <a:srgbClr val="CFE2F3"/>
                    </a:solidFill>
                  </a:tcPr>
                </a:tc>
              </a:tr>
            </a:tbl>
          </a:graphicData>
        </a:graphic>
      </p:graphicFrame>
      <p:graphicFrame>
        <p:nvGraphicFramePr>
          <p:cNvPr id="144" name="Google Shape;144;p18"/>
          <p:cNvGraphicFramePr/>
          <p:nvPr/>
        </p:nvGraphicFramePr>
        <p:xfrm>
          <a:off x="4925775" y="4126825"/>
          <a:ext cx="3000000" cy="3000000"/>
        </p:xfrm>
        <a:graphic>
          <a:graphicData uri="http://schemas.openxmlformats.org/drawingml/2006/table">
            <a:tbl>
              <a:tblPr>
                <a:noFill/>
                <a:tableStyleId>{82D46299-A1BB-449D-9464-17F1FC629D20}</a:tableStyleId>
              </a:tblPr>
              <a:tblGrid>
                <a:gridCol w="382850"/>
                <a:gridCol w="382850"/>
                <a:gridCol w="382850"/>
                <a:gridCol w="382850"/>
                <a:gridCol w="382850"/>
                <a:gridCol w="382850"/>
                <a:gridCol w="382850"/>
                <a:gridCol w="382850"/>
              </a:tblGrid>
              <a:tr h="297300">
                <a:tc>
                  <a:txBody>
                    <a:bodyPr/>
                    <a:lstStyle/>
                    <a:p>
                      <a:pPr indent="0" lvl="0" marL="0" rtl="0" algn="ctr">
                        <a:spcBef>
                          <a:spcPts val="0"/>
                        </a:spcBef>
                        <a:spcAft>
                          <a:spcPts val="0"/>
                        </a:spcAft>
                        <a:buNone/>
                      </a:pPr>
                      <a:r>
                        <a:rPr lang="en" sz="1000">
                          <a:solidFill>
                            <a:srgbClr val="273239"/>
                          </a:solidFill>
                        </a:rPr>
                        <a:t>0</a:t>
                      </a:r>
                      <a:endParaRPr sz="1000">
                        <a:highlight>
                          <a:schemeClr val="accent5"/>
                        </a:highlight>
                      </a:endParaRPr>
                    </a:p>
                  </a:txBody>
                  <a:tcPr marT="91425" marB="91425" marR="91425" marL="91425">
                    <a:solidFill>
                      <a:srgbClr val="FFE599"/>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c>
                  <a:txBody>
                    <a:bodyPr/>
                    <a:lstStyle/>
                    <a:p>
                      <a:pPr indent="0" lvl="0" marL="0" rtl="0" algn="ctr">
                        <a:spcBef>
                          <a:spcPts val="0"/>
                        </a:spcBef>
                        <a:spcAft>
                          <a:spcPts val="0"/>
                        </a:spcAft>
                        <a:buNone/>
                      </a:pPr>
                      <a:r>
                        <a:rPr lang="en" sz="1000">
                          <a:highlight>
                            <a:schemeClr val="accent5"/>
                          </a:highlight>
                        </a:rPr>
                        <a:t>1</a:t>
                      </a:r>
                      <a:endParaRPr sz="1000">
                        <a:highlight>
                          <a:schemeClr val="accent5"/>
                        </a:highlight>
                      </a:endParaRPr>
                    </a:p>
                  </a:txBody>
                  <a:tcPr marT="91425" marB="91425" marR="91425" marL="91425">
                    <a:solidFill>
                      <a:schemeClr val="accent5"/>
                    </a:solidFill>
                  </a:tcPr>
                </a:tc>
              </a:tr>
            </a:tbl>
          </a:graphicData>
        </a:graphic>
      </p:graphicFrame>
      <p:sp>
        <p:nvSpPr>
          <p:cNvPr id="145" name="Google Shape;145;p18"/>
          <p:cNvSpPr txBox="1"/>
          <p:nvPr/>
        </p:nvSpPr>
        <p:spPr>
          <a:xfrm>
            <a:off x="5940675" y="3111850"/>
            <a:ext cx="141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a:ea typeface="Roboto"/>
                <a:cs typeface="Roboto"/>
                <a:sym typeface="Roboto"/>
              </a:rPr>
              <a:t>Right </a:t>
            </a:r>
            <a:r>
              <a:rPr b="1" lang="en" sz="1100">
                <a:solidFill>
                  <a:schemeClr val="dk1"/>
                </a:solidFill>
                <a:latin typeface="Roboto"/>
                <a:ea typeface="Roboto"/>
                <a:cs typeface="Roboto"/>
                <a:sym typeface="Roboto"/>
              </a:rPr>
              <a:t>shifting</a:t>
            </a:r>
            <a:endParaRPr b="1" sz="1100">
              <a:solidFill>
                <a:schemeClr val="dk1"/>
              </a:solidFill>
              <a:latin typeface="Roboto"/>
              <a:ea typeface="Roboto"/>
              <a:cs typeface="Roboto"/>
              <a:sym typeface="Roboto"/>
            </a:endParaRPr>
          </a:p>
        </p:txBody>
      </p:sp>
      <p:cxnSp>
        <p:nvCxnSpPr>
          <p:cNvPr id="146" name="Google Shape;146;p18"/>
          <p:cNvCxnSpPr/>
          <p:nvPr/>
        </p:nvCxnSpPr>
        <p:spPr>
          <a:xfrm flipH="1">
            <a:off x="36799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8"/>
          <p:cNvCxnSpPr/>
          <p:nvPr/>
        </p:nvCxnSpPr>
        <p:spPr>
          <a:xfrm flipH="1">
            <a:off x="32989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8"/>
          <p:cNvCxnSpPr/>
          <p:nvPr/>
        </p:nvCxnSpPr>
        <p:spPr>
          <a:xfrm flipH="1">
            <a:off x="29179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8"/>
          <p:cNvCxnSpPr/>
          <p:nvPr/>
        </p:nvCxnSpPr>
        <p:spPr>
          <a:xfrm flipH="1">
            <a:off x="25369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8"/>
          <p:cNvCxnSpPr/>
          <p:nvPr/>
        </p:nvCxnSpPr>
        <p:spPr>
          <a:xfrm flipH="1">
            <a:off x="21559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8"/>
          <p:cNvCxnSpPr/>
          <p:nvPr/>
        </p:nvCxnSpPr>
        <p:spPr>
          <a:xfrm flipH="1">
            <a:off x="17749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8"/>
          <p:cNvCxnSpPr/>
          <p:nvPr/>
        </p:nvCxnSpPr>
        <p:spPr>
          <a:xfrm flipH="1">
            <a:off x="13939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8"/>
          <p:cNvCxnSpPr/>
          <p:nvPr/>
        </p:nvCxnSpPr>
        <p:spPr>
          <a:xfrm>
            <a:off x="51277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8"/>
          <p:cNvCxnSpPr/>
          <p:nvPr/>
        </p:nvCxnSpPr>
        <p:spPr>
          <a:xfrm>
            <a:off x="55087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8"/>
          <p:cNvCxnSpPr/>
          <p:nvPr/>
        </p:nvCxnSpPr>
        <p:spPr>
          <a:xfrm>
            <a:off x="58897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8"/>
          <p:cNvCxnSpPr/>
          <p:nvPr/>
        </p:nvCxnSpPr>
        <p:spPr>
          <a:xfrm>
            <a:off x="62707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8"/>
          <p:cNvCxnSpPr/>
          <p:nvPr/>
        </p:nvCxnSpPr>
        <p:spPr>
          <a:xfrm>
            <a:off x="66517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8"/>
          <p:cNvCxnSpPr/>
          <p:nvPr/>
        </p:nvCxnSpPr>
        <p:spPr>
          <a:xfrm>
            <a:off x="7032725" y="3852475"/>
            <a:ext cx="372900" cy="2739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8"/>
          <p:cNvCxnSpPr/>
          <p:nvPr/>
        </p:nvCxnSpPr>
        <p:spPr>
          <a:xfrm>
            <a:off x="7413725" y="3852475"/>
            <a:ext cx="372900" cy="27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a:t>
            </a:r>
            <a:endParaRPr u="sng"/>
          </a:p>
        </p:txBody>
      </p:sp>
      <p:sp>
        <p:nvSpPr>
          <p:cNvPr id="165" name="Google Shape;165;p1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sp>
        <p:nvSpPr>
          <p:cNvPr id="166" name="Google Shape;166;p19"/>
          <p:cNvSpPr txBox="1"/>
          <p:nvPr/>
        </p:nvSpPr>
        <p:spPr>
          <a:xfrm>
            <a:off x="3410650" y="261650"/>
            <a:ext cx="2320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Libraries in C language</a:t>
            </a:r>
            <a:endParaRPr b="1" sz="1600">
              <a:solidFill>
                <a:schemeClr val="dk1"/>
              </a:solidFill>
              <a:latin typeface="Roboto"/>
              <a:ea typeface="Roboto"/>
              <a:cs typeface="Roboto"/>
              <a:sym typeface="Roboto"/>
            </a:endParaRPr>
          </a:p>
          <a:p>
            <a:pPr indent="0" lvl="0" marL="0" rtl="0" algn="l">
              <a:spcBef>
                <a:spcPts val="0"/>
              </a:spcBef>
              <a:spcAft>
                <a:spcPts val="0"/>
              </a:spcAft>
              <a:buNone/>
            </a:pPr>
            <a:r>
              <a:rPr b="1" lang="en" sz="1600">
                <a:solidFill>
                  <a:schemeClr val="dk1"/>
                </a:solidFill>
                <a:latin typeface="Roboto"/>
                <a:ea typeface="Roboto"/>
                <a:cs typeface="Roboto"/>
                <a:sym typeface="Roboto"/>
              </a:rPr>
              <a:t>		DRY</a:t>
            </a:r>
            <a:endParaRPr b="1" sz="1600">
              <a:solidFill>
                <a:schemeClr val="dk1"/>
              </a:solidFill>
              <a:latin typeface="Roboto"/>
              <a:ea typeface="Roboto"/>
              <a:cs typeface="Roboto"/>
              <a:sym typeface="Roboto"/>
            </a:endParaRPr>
          </a:p>
        </p:txBody>
      </p:sp>
      <p:sp>
        <p:nvSpPr>
          <p:cNvPr id="167" name="Google Shape;167;p19"/>
          <p:cNvSpPr txBox="1"/>
          <p:nvPr/>
        </p:nvSpPr>
        <p:spPr>
          <a:xfrm>
            <a:off x="578650" y="1000650"/>
            <a:ext cx="790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As a programmer, you may find yourself using the same function or functions repeatedly. In this case, it is best to put this function or functions in a library to speed up the compilation</a:t>
            </a:r>
            <a:r>
              <a:rPr lang="en" sz="900">
                <a:latin typeface="Roboto"/>
                <a:ea typeface="Roboto"/>
                <a:cs typeface="Roboto"/>
                <a:sym typeface="Roboto"/>
              </a:rPr>
              <a:t> of the program, This is good for program modularity, and code reuse. </a:t>
            </a:r>
            <a:r>
              <a:rPr b="1" lang="en" sz="900">
                <a:latin typeface="Roboto"/>
                <a:ea typeface="Roboto"/>
                <a:cs typeface="Roboto"/>
                <a:sym typeface="Roboto"/>
              </a:rPr>
              <a:t>Write Once, Use Many.</a:t>
            </a:r>
            <a:r>
              <a:rPr b="1" lang="en" sz="900">
                <a:latin typeface="Roboto"/>
                <a:ea typeface="Roboto"/>
                <a:cs typeface="Roboto"/>
                <a:sym typeface="Roboto"/>
              </a:rPr>
              <a:t>.</a:t>
            </a:r>
            <a:endParaRPr b="1" sz="900">
              <a:latin typeface="Roboto"/>
              <a:ea typeface="Roboto"/>
              <a:cs typeface="Roboto"/>
              <a:sym typeface="Roboto"/>
            </a:endParaRPr>
          </a:p>
        </p:txBody>
      </p:sp>
      <p:sp>
        <p:nvSpPr>
          <p:cNvPr id="168" name="Google Shape;168;p19"/>
          <p:cNvSpPr txBox="1"/>
          <p:nvPr/>
        </p:nvSpPr>
        <p:spPr>
          <a:xfrm>
            <a:off x="733675" y="1942200"/>
            <a:ext cx="3479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 static library, also known as a statically-linked library, is a set of functions and variables which are grouped together for the main program to run</a:t>
            </a:r>
            <a:endParaRPr sz="1000">
              <a:latin typeface="Roboto"/>
              <a:ea typeface="Roboto"/>
              <a:cs typeface="Roboto"/>
              <a:sym typeface="Roboto"/>
            </a:endParaRPr>
          </a:p>
        </p:txBody>
      </p:sp>
      <p:sp>
        <p:nvSpPr>
          <p:cNvPr id="169" name="Google Shape;169;p19"/>
          <p:cNvSpPr txBox="1"/>
          <p:nvPr/>
        </p:nvSpPr>
        <p:spPr>
          <a:xfrm>
            <a:off x="1741725" y="1560625"/>
            <a:ext cx="13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Roboto"/>
                <a:ea typeface="Roboto"/>
                <a:cs typeface="Roboto"/>
                <a:sym typeface="Roboto"/>
              </a:rPr>
              <a:t>Static Library</a:t>
            </a:r>
            <a:endParaRPr b="1">
              <a:solidFill>
                <a:srgbClr val="9900FF"/>
              </a:solidFill>
              <a:latin typeface="Roboto"/>
              <a:ea typeface="Roboto"/>
              <a:cs typeface="Roboto"/>
              <a:sym typeface="Roboto"/>
            </a:endParaRPr>
          </a:p>
        </p:txBody>
      </p:sp>
      <p:sp>
        <p:nvSpPr>
          <p:cNvPr id="170" name="Google Shape;170;p19"/>
          <p:cNvSpPr txBox="1"/>
          <p:nvPr/>
        </p:nvSpPr>
        <p:spPr>
          <a:xfrm>
            <a:off x="5648715" y="1560625"/>
            <a:ext cx="16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Roboto"/>
                <a:ea typeface="Roboto"/>
                <a:cs typeface="Roboto"/>
                <a:sym typeface="Roboto"/>
              </a:rPr>
              <a:t>Shared</a:t>
            </a:r>
            <a:r>
              <a:rPr b="1" lang="en">
                <a:solidFill>
                  <a:srgbClr val="9900FF"/>
                </a:solidFill>
                <a:latin typeface="Roboto"/>
                <a:ea typeface="Roboto"/>
                <a:cs typeface="Roboto"/>
                <a:sym typeface="Roboto"/>
              </a:rPr>
              <a:t> Library</a:t>
            </a:r>
            <a:endParaRPr b="1">
              <a:solidFill>
                <a:srgbClr val="9900FF"/>
              </a:solidFill>
              <a:latin typeface="Roboto"/>
              <a:ea typeface="Roboto"/>
              <a:cs typeface="Roboto"/>
              <a:sym typeface="Roboto"/>
            </a:endParaRPr>
          </a:p>
        </p:txBody>
      </p:sp>
      <p:sp>
        <p:nvSpPr>
          <p:cNvPr id="171" name="Google Shape;171;p19"/>
          <p:cNvSpPr txBox="1"/>
          <p:nvPr/>
        </p:nvSpPr>
        <p:spPr>
          <a:xfrm>
            <a:off x="4798350" y="1942200"/>
            <a:ext cx="372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 dynamic library (shared library) is similar to a static library in that it allows you to reuse code in a more compact manner, however, a dynamic library does this more efficiently and with a little more flexibility.</a:t>
            </a:r>
            <a:endParaRPr sz="1000">
              <a:latin typeface="Roboto"/>
              <a:ea typeface="Roboto"/>
              <a:cs typeface="Roboto"/>
              <a:sym typeface="Roboto"/>
            </a:endParaRPr>
          </a:p>
        </p:txBody>
      </p:sp>
      <p:sp>
        <p:nvSpPr>
          <p:cNvPr id="172" name="Google Shape;172;p19"/>
          <p:cNvSpPr txBox="1"/>
          <p:nvPr/>
        </p:nvSpPr>
        <p:spPr>
          <a:xfrm>
            <a:off x="759750" y="3085200"/>
            <a:ext cx="261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&gt; Create object code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gcc -c file1.c file2.c -o file1.o file2.o</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&gt; Create library</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ar rcs lib_mylib.a file1.o file2.o</a:t>
            </a:r>
            <a:endParaRPr sz="1000">
              <a:latin typeface="Roboto"/>
              <a:ea typeface="Roboto"/>
              <a:cs typeface="Roboto"/>
              <a:sym typeface="Roboto"/>
            </a:endParaRPr>
          </a:p>
        </p:txBody>
      </p:sp>
      <p:sp>
        <p:nvSpPr>
          <p:cNvPr id="173" name="Google Shape;173;p19"/>
          <p:cNvSpPr txBox="1"/>
          <p:nvPr/>
        </p:nvSpPr>
        <p:spPr>
          <a:xfrm>
            <a:off x="1429525" y="2779825"/>
            <a:ext cx="18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Roboto"/>
                <a:ea typeface="Roboto"/>
                <a:cs typeface="Roboto"/>
                <a:sym typeface="Roboto"/>
              </a:rPr>
              <a:t>Create Static Library</a:t>
            </a:r>
            <a:endParaRPr b="1">
              <a:solidFill>
                <a:srgbClr val="9900FF"/>
              </a:solidFill>
              <a:latin typeface="Roboto"/>
              <a:ea typeface="Roboto"/>
              <a:cs typeface="Roboto"/>
              <a:sym typeface="Roboto"/>
            </a:endParaRPr>
          </a:p>
        </p:txBody>
      </p:sp>
      <p:sp>
        <p:nvSpPr>
          <p:cNvPr id="174" name="Google Shape;174;p19"/>
          <p:cNvSpPr txBox="1"/>
          <p:nvPr/>
        </p:nvSpPr>
        <p:spPr>
          <a:xfrm>
            <a:off x="4798350" y="3085200"/>
            <a:ext cx="261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&gt; Create object code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gcc -fPIC -c file1.c file2.c -o file1.o file2.o</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&gt; Create library</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gcc -shared -o lib_mylib.so</a:t>
            </a:r>
            <a:r>
              <a:rPr lang="en" sz="1000">
                <a:latin typeface="Roboto"/>
                <a:ea typeface="Roboto"/>
                <a:cs typeface="Roboto"/>
                <a:sym typeface="Roboto"/>
              </a:rPr>
              <a:t> file1.o file2.o</a:t>
            </a:r>
            <a:endParaRPr sz="1000">
              <a:latin typeface="Roboto"/>
              <a:ea typeface="Roboto"/>
              <a:cs typeface="Roboto"/>
              <a:sym typeface="Roboto"/>
            </a:endParaRPr>
          </a:p>
        </p:txBody>
      </p:sp>
      <p:sp>
        <p:nvSpPr>
          <p:cNvPr id="175" name="Google Shape;175;p19"/>
          <p:cNvSpPr txBox="1"/>
          <p:nvPr/>
        </p:nvSpPr>
        <p:spPr>
          <a:xfrm>
            <a:off x="5468125" y="2779825"/>
            <a:ext cx="20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Roboto"/>
                <a:ea typeface="Roboto"/>
                <a:cs typeface="Roboto"/>
                <a:sym typeface="Roboto"/>
              </a:rPr>
              <a:t>Create Shared Library</a:t>
            </a:r>
            <a:endParaRPr b="1">
              <a:solidFill>
                <a:srgbClr val="9900FF"/>
              </a:solidFill>
              <a:latin typeface="Roboto"/>
              <a:ea typeface="Roboto"/>
              <a:cs typeface="Roboto"/>
              <a:sym typeface="Roboto"/>
            </a:endParaRPr>
          </a:p>
        </p:txBody>
      </p:sp>
      <p:sp>
        <p:nvSpPr>
          <p:cNvPr id="176" name="Google Shape;176;p19"/>
          <p:cNvSpPr txBox="1"/>
          <p:nvPr/>
        </p:nvSpPr>
        <p:spPr>
          <a:xfrm>
            <a:off x="759750" y="4152000"/>
            <a:ext cx="261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gcc -o foo foo.c -L. -l_mylib</a:t>
            </a:r>
            <a:endParaRPr sz="1000">
              <a:latin typeface="Roboto"/>
              <a:ea typeface="Roboto"/>
              <a:cs typeface="Roboto"/>
              <a:sym typeface="Roboto"/>
            </a:endParaRPr>
          </a:p>
        </p:txBody>
      </p:sp>
      <p:sp>
        <p:nvSpPr>
          <p:cNvPr id="177" name="Google Shape;177;p19"/>
          <p:cNvSpPr txBox="1"/>
          <p:nvPr/>
        </p:nvSpPr>
        <p:spPr>
          <a:xfrm>
            <a:off x="1429525" y="3846625"/>
            <a:ext cx="18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Roboto"/>
                <a:ea typeface="Roboto"/>
                <a:cs typeface="Roboto"/>
                <a:sym typeface="Roboto"/>
              </a:rPr>
              <a:t>Using</a:t>
            </a:r>
            <a:r>
              <a:rPr b="1" lang="en">
                <a:solidFill>
                  <a:srgbClr val="9900FF"/>
                </a:solidFill>
                <a:latin typeface="Roboto"/>
                <a:ea typeface="Roboto"/>
                <a:cs typeface="Roboto"/>
                <a:sym typeface="Roboto"/>
              </a:rPr>
              <a:t> Static Library</a:t>
            </a:r>
            <a:endParaRPr b="1">
              <a:solidFill>
                <a:srgbClr val="9900FF"/>
              </a:solidFill>
              <a:latin typeface="Roboto"/>
              <a:ea typeface="Roboto"/>
              <a:cs typeface="Roboto"/>
              <a:sym typeface="Roboto"/>
            </a:endParaRPr>
          </a:p>
        </p:txBody>
      </p:sp>
      <p:sp>
        <p:nvSpPr>
          <p:cNvPr id="178" name="Google Shape;178;p19"/>
          <p:cNvSpPr txBox="1"/>
          <p:nvPr/>
        </p:nvSpPr>
        <p:spPr>
          <a:xfrm>
            <a:off x="4798350" y="4152000"/>
            <a:ext cx="261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gcc -o foo foo.o -L. -l_mylib</a:t>
            </a:r>
            <a:endParaRPr sz="1000">
              <a:latin typeface="Roboto"/>
              <a:ea typeface="Roboto"/>
              <a:cs typeface="Roboto"/>
              <a:sym typeface="Roboto"/>
            </a:endParaRPr>
          </a:p>
        </p:txBody>
      </p:sp>
      <p:sp>
        <p:nvSpPr>
          <p:cNvPr id="179" name="Google Shape;179;p19"/>
          <p:cNvSpPr txBox="1"/>
          <p:nvPr/>
        </p:nvSpPr>
        <p:spPr>
          <a:xfrm>
            <a:off x="5468125" y="3846625"/>
            <a:ext cx="18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FF"/>
                </a:solidFill>
                <a:latin typeface="Roboto"/>
                <a:ea typeface="Roboto"/>
                <a:cs typeface="Roboto"/>
                <a:sym typeface="Roboto"/>
              </a:rPr>
              <a:t>Using Shared Library</a:t>
            </a:r>
            <a:endParaRPr b="1">
              <a:solidFill>
                <a:srgbClr val="9900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a:t>
            </a:r>
            <a:endParaRPr u="sng"/>
          </a:p>
        </p:txBody>
      </p:sp>
      <p:sp>
        <p:nvSpPr>
          <p:cNvPr id="185" name="Google Shape;185;p2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pic>
        <p:nvPicPr>
          <p:cNvPr id="186" name="Google Shape;186;p20"/>
          <p:cNvPicPr preferRelativeResize="0"/>
          <p:nvPr/>
        </p:nvPicPr>
        <p:blipFill>
          <a:blip r:embed="rId3">
            <a:alphaModFix/>
          </a:blip>
          <a:stretch>
            <a:fillRect/>
          </a:stretch>
        </p:blipFill>
        <p:spPr>
          <a:xfrm>
            <a:off x="1545400" y="708175"/>
            <a:ext cx="6204975" cy="3803125"/>
          </a:xfrm>
          <a:prstGeom prst="rect">
            <a:avLst/>
          </a:prstGeom>
          <a:noFill/>
          <a:ln>
            <a:noFill/>
          </a:ln>
        </p:spPr>
      </p:pic>
      <p:sp>
        <p:nvSpPr>
          <p:cNvPr id="187" name="Google Shape;187;p20"/>
          <p:cNvSpPr txBox="1"/>
          <p:nvPr/>
        </p:nvSpPr>
        <p:spPr>
          <a:xfrm>
            <a:off x="2965900" y="163900"/>
            <a:ext cx="3254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9900FF"/>
                </a:solidFill>
                <a:latin typeface="Roboto"/>
                <a:ea typeface="Roboto"/>
                <a:cs typeface="Roboto"/>
                <a:sym typeface="Roboto"/>
              </a:rPr>
              <a:t>Static vs Dynamic library</a:t>
            </a:r>
            <a:endParaRPr b="1" sz="1600">
              <a:solidFill>
                <a:srgbClr val="9900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a:blip r:embed="rId3">
            <a:alphaModFix/>
          </a:blip>
          <a:stretch>
            <a:fillRect/>
          </a:stretch>
        </p:blipFill>
        <p:spPr>
          <a:xfrm>
            <a:off x="2158275" y="1346575"/>
            <a:ext cx="4486275" cy="2619375"/>
          </a:xfrm>
          <a:prstGeom prst="rect">
            <a:avLst/>
          </a:prstGeom>
          <a:noFill/>
          <a:ln>
            <a:noFill/>
          </a:ln>
        </p:spPr>
      </p:pic>
      <p:sp>
        <p:nvSpPr>
          <p:cNvPr id="193" name="Google Shape;193;p21"/>
          <p:cNvSpPr txBox="1"/>
          <p:nvPr/>
        </p:nvSpPr>
        <p:spPr>
          <a:xfrm>
            <a:off x="2419550" y="218550"/>
            <a:ext cx="4136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900FF"/>
                </a:solidFill>
                <a:latin typeface="Roboto"/>
                <a:ea typeface="Roboto"/>
                <a:cs typeface="Roboto"/>
                <a:sym typeface="Roboto"/>
              </a:rPr>
              <a:t>Two application one using shared library another using dynamic library</a:t>
            </a:r>
            <a:endParaRPr>
              <a:solidFill>
                <a:srgbClr val="9900FF"/>
              </a:solidFill>
              <a:latin typeface="Roboto"/>
              <a:ea typeface="Roboto"/>
              <a:cs typeface="Roboto"/>
              <a:sym typeface="Roboto"/>
            </a:endParaRPr>
          </a:p>
        </p:txBody>
      </p:sp>
      <p:sp>
        <p:nvSpPr>
          <p:cNvPr id="194" name="Google Shape;194;p2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Ouhaddou</a:t>
            </a:r>
            <a:endParaRPr u="sng"/>
          </a:p>
        </p:txBody>
      </p:sp>
      <p:sp>
        <p:nvSpPr>
          <p:cNvPr id="195" name="Google Shape;195;p2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MSDA - Al Khwarizmi (LSD S3)</a:t>
            </a:r>
            <a:endParaRPr u="sng"/>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