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60" r:id="rId5"/>
    <p:sldId id="261" r:id="rId6"/>
    <p:sldId id="263" r:id="rId7"/>
    <p:sldId id="264" r:id="rId8"/>
    <p:sldId id="265" r:id="rId9"/>
    <p:sldId id="266" r:id="rId10"/>
    <p:sldId id="269" r:id="rId11"/>
    <p:sldId id="273" r:id="rId12"/>
    <p:sldId id="27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snapToObjects="1">
      <p:cViewPr varScale="1">
        <p:scale>
          <a:sx n="162" d="100"/>
          <a:sy n="162"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7" name="Shape 27"/>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lIns="91425" tIns="91425" rIns="91425" bIns="91425" anchor="b" anchorCtr="0"/>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endParaRPr lang="en" sz="100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457201" y="1197978"/>
            <a:ext cx="8229599" cy="1457399"/>
          </a:xfrm>
          <a:prstGeom prst="rect">
            <a:avLst/>
          </a:prstGeom>
        </p:spPr>
        <p:txBody>
          <a:bodyPr lIns="91425" tIns="91425" rIns="91425" bIns="91425" anchor="b" anchorCtr="0">
            <a:noAutofit/>
          </a:bodyPr>
          <a:lstStyle/>
          <a:p>
            <a:pPr lvl="0">
              <a:spcBef>
                <a:spcPts val="0"/>
              </a:spcBef>
              <a:buNone/>
            </a:pPr>
            <a:r>
              <a:rPr lang="en-US" dirty="0" smtClean="0"/>
              <a:t>Unix System Calls</a:t>
            </a:r>
            <a:br>
              <a:rPr lang="en-US" dirty="0" smtClean="0"/>
            </a:br>
            <a:r>
              <a:rPr lang="en-US" sz="2800" smtClean="0"/>
              <a:t>Manipulations using </a:t>
            </a:r>
            <a:r>
              <a:rPr lang="en-US" sz="2800" dirty="0" smtClean="0"/>
              <a:t>C programing language </a:t>
            </a:r>
            <a:endParaRPr lang="en" dirty="0"/>
          </a:p>
        </p:txBody>
      </p:sp>
      <p:sp>
        <p:nvSpPr>
          <p:cNvPr id="64" name="Shape 64"/>
          <p:cNvSpPr txBox="1">
            <a:spLocks noGrp="1"/>
          </p:cNvSpPr>
          <p:nvPr>
            <p:ph type="subTitle" idx="1"/>
          </p:nvPr>
        </p:nvSpPr>
        <p:spPr>
          <a:xfrm>
            <a:off x="1680301" y="3049450"/>
            <a:ext cx="5783400" cy="680578"/>
          </a:xfrm>
          <a:prstGeom prst="rect">
            <a:avLst/>
          </a:prstGeom>
        </p:spPr>
        <p:txBody>
          <a:bodyPr lIns="91425" tIns="91425" rIns="91425" bIns="91425" anchor="t" anchorCtr="0">
            <a:noAutofit/>
          </a:bodyPr>
          <a:lstStyle/>
          <a:p>
            <a:pPr lvl="0">
              <a:spcBef>
                <a:spcPts val="0"/>
              </a:spcBef>
              <a:buNone/>
            </a:pPr>
            <a:r>
              <a:rPr lang="en"/>
              <a:t>ZOUHAIR KHALLAF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2826300" y="839025"/>
            <a:ext cx="8368200" cy="686100"/>
          </a:xfrm>
          <a:prstGeom prst="rect">
            <a:avLst/>
          </a:prstGeom>
        </p:spPr>
        <p:txBody>
          <a:bodyPr lIns="91425" tIns="91425" rIns="91425" bIns="91425" anchor="b" anchorCtr="0">
            <a:noAutofit/>
          </a:bodyPr>
          <a:lstStyle/>
          <a:p>
            <a:pPr lvl="0">
              <a:spcBef>
                <a:spcPts val="0"/>
              </a:spcBef>
              <a:buNone/>
            </a:pPr>
            <a:r>
              <a:rPr lang="en"/>
              <a:t>Lecture 14. Signals</a:t>
            </a:r>
          </a:p>
          <a:p>
            <a:pPr lvl="0">
              <a:spcBef>
                <a:spcPts val="0"/>
              </a:spcBef>
              <a:buNone/>
            </a:pPr>
            <a:endParaRPr/>
          </a:p>
        </p:txBody>
      </p:sp>
      <p:sp>
        <p:nvSpPr>
          <p:cNvPr id="142" name="Shape 142"/>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lgn="just">
              <a:spcBef>
                <a:spcPts val="0"/>
              </a:spcBef>
              <a:buNone/>
            </a:pPr>
            <a:r>
              <a:rPr lang="en" sz="1400" b="1" u="sng" dirty="0"/>
              <a:t>Homework (due Apr-5-2016): </a:t>
            </a:r>
          </a:p>
          <a:p>
            <a:pPr lvl="0" algn="just">
              <a:spcBef>
                <a:spcPts val="0"/>
              </a:spcBef>
              <a:buNone/>
            </a:pPr>
            <a:r>
              <a:rPr lang="en" sz="1400" dirty="0"/>
              <a:t>Write a simple program showing the system call </a:t>
            </a:r>
            <a:r>
              <a:rPr lang="en" sz="1400" dirty="0" err="1">
                <a:solidFill>
                  <a:srgbClr val="FFFF00"/>
                </a:solidFill>
              </a:rPr>
              <a:t>sigsuspend</a:t>
            </a:r>
            <a:r>
              <a:rPr lang="en" sz="1400" dirty="0">
                <a:solidFill>
                  <a:srgbClr val="FFFF00"/>
                </a:solidFill>
              </a:rPr>
              <a:t>()</a:t>
            </a:r>
            <a:r>
              <a:rPr lang="en" sz="1400" dirty="0"/>
              <a:t>. Your program </a:t>
            </a:r>
            <a:r>
              <a:rPr lang="en" sz="1400" dirty="0">
                <a:solidFill>
                  <a:srgbClr val="FFFF00"/>
                </a:solidFill>
              </a:rPr>
              <a:t>should initialize three sets of signals (</a:t>
            </a:r>
            <a:r>
              <a:rPr lang="en" sz="1400" dirty="0" err="1">
                <a:solidFill>
                  <a:srgbClr val="FFFF00"/>
                </a:solidFill>
              </a:rPr>
              <a:t>oldset</a:t>
            </a:r>
            <a:r>
              <a:rPr lang="en" sz="1400" dirty="0">
                <a:solidFill>
                  <a:srgbClr val="FFFF00"/>
                </a:solidFill>
              </a:rPr>
              <a:t>, </a:t>
            </a:r>
            <a:r>
              <a:rPr lang="en" sz="1400" dirty="0" err="1">
                <a:solidFill>
                  <a:srgbClr val="FFFF00"/>
                </a:solidFill>
              </a:rPr>
              <a:t>newset</a:t>
            </a:r>
            <a:r>
              <a:rPr lang="en" sz="1400" dirty="0">
                <a:solidFill>
                  <a:srgbClr val="FFFF00"/>
                </a:solidFill>
              </a:rPr>
              <a:t>, </a:t>
            </a:r>
            <a:r>
              <a:rPr lang="en" sz="1400" dirty="0" err="1">
                <a:solidFill>
                  <a:srgbClr val="FFFF00"/>
                </a:solidFill>
              </a:rPr>
              <a:t>waitset</a:t>
            </a:r>
            <a:r>
              <a:rPr lang="en" sz="1400" dirty="0">
                <a:solidFill>
                  <a:srgbClr val="FFFF00"/>
                </a:solidFill>
              </a:rPr>
              <a:t>) to the empty set, using </a:t>
            </a:r>
            <a:r>
              <a:rPr lang="en" sz="1400" dirty="0" err="1">
                <a:solidFill>
                  <a:srgbClr val="FFFF00"/>
                </a:solidFill>
              </a:rPr>
              <a:t>sigemptyset</a:t>
            </a:r>
            <a:r>
              <a:rPr lang="en" sz="1400" dirty="0">
                <a:solidFill>
                  <a:srgbClr val="FFFF00"/>
                </a:solidFill>
              </a:rPr>
              <a:t>()</a:t>
            </a:r>
            <a:r>
              <a:rPr lang="en" sz="1400" dirty="0"/>
              <a:t>. It should then </a:t>
            </a:r>
            <a:r>
              <a:rPr lang="en" sz="1400" dirty="0">
                <a:solidFill>
                  <a:srgbClr val="FFFF00"/>
                </a:solidFill>
              </a:rPr>
              <a:t>add a few signals to this set, using </a:t>
            </a:r>
            <a:r>
              <a:rPr lang="en" sz="1400" dirty="0" err="1">
                <a:solidFill>
                  <a:srgbClr val="FFFF00"/>
                </a:solidFill>
              </a:rPr>
              <a:t>sigaddset</a:t>
            </a:r>
            <a:r>
              <a:rPr lang="en" sz="1400" dirty="0">
                <a:solidFill>
                  <a:srgbClr val="FFFF00"/>
                </a:solidFill>
              </a:rPr>
              <a:t>()</a:t>
            </a:r>
            <a:r>
              <a:rPr lang="en" sz="1400" dirty="0"/>
              <a:t>. It should </a:t>
            </a:r>
            <a:r>
              <a:rPr lang="en" sz="1400" dirty="0">
                <a:solidFill>
                  <a:srgbClr val="FFFF00"/>
                </a:solidFill>
              </a:rPr>
              <a:t>contain a signal handler</a:t>
            </a:r>
            <a:r>
              <a:rPr lang="en" sz="1400" dirty="0"/>
              <a:t>, which you can design to be shared across the few signals you have added to your set. You should then </a:t>
            </a:r>
            <a:r>
              <a:rPr lang="en" sz="1400" dirty="0">
                <a:solidFill>
                  <a:srgbClr val="FFFF00"/>
                </a:solidFill>
              </a:rPr>
              <a:t>specify a set of blocked signals, using </a:t>
            </a:r>
            <a:r>
              <a:rPr lang="en" sz="1400" dirty="0" err="1">
                <a:solidFill>
                  <a:srgbClr val="FFFF00"/>
                </a:solidFill>
              </a:rPr>
              <a:t>sigprocmask</a:t>
            </a:r>
            <a:r>
              <a:rPr lang="en" sz="1400" dirty="0">
                <a:solidFill>
                  <a:srgbClr val="FFFF00"/>
                </a:solidFill>
              </a:rPr>
              <a:t>()</a:t>
            </a:r>
            <a:r>
              <a:rPr lang="en" sz="1400" dirty="0"/>
              <a:t>. The signals you want triggered and handled, you should set, and establish handler(s) for, using either signal() or </a:t>
            </a:r>
            <a:r>
              <a:rPr lang="en" sz="1400" dirty="0" err="1"/>
              <a:t>sigaction</a:t>
            </a:r>
            <a:r>
              <a:rPr lang="en" sz="1400" dirty="0"/>
              <a:t>(). Then, </a:t>
            </a:r>
            <a:r>
              <a:rPr lang="en" sz="1400" dirty="0">
                <a:solidFill>
                  <a:srgbClr val="FFFF00"/>
                </a:solidFill>
              </a:rPr>
              <a:t>you want the signals in the blocked mask to suspend until the signals from the wait mask are triggered and return from their handler, using </a:t>
            </a:r>
            <a:r>
              <a:rPr lang="en" sz="1400" dirty="0" err="1">
                <a:solidFill>
                  <a:srgbClr val="FFFF00"/>
                </a:solidFill>
              </a:rPr>
              <a:t>sigsuspend</a:t>
            </a:r>
            <a:r>
              <a:rPr lang="en" sz="1400" dirty="0">
                <a:solidFill>
                  <a:srgbClr val="FFFF00"/>
                </a:solidFill>
              </a:rPr>
              <a:t>()</a:t>
            </a:r>
            <a:r>
              <a:rPr lang="en" sz="1400" dirty="0"/>
              <a:t>. </a:t>
            </a:r>
            <a:r>
              <a:rPr lang="en" sz="1400" dirty="0">
                <a:solidFill>
                  <a:srgbClr val="FFFF00"/>
                </a:solidFill>
              </a:rPr>
              <a:t>After the signals</a:t>
            </a:r>
            <a:r>
              <a:rPr lang="en" sz="1400" dirty="0"/>
              <a:t> </a:t>
            </a:r>
            <a:r>
              <a:rPr lang="en" sz="1400" dirty="0">
                <a:solidFill>
                  <a:srgbClr val="FFFF00"/>
                </a:solidFill>
              </a:rPr>
              <a:t>in</a:t>
            </a:r>
            <a:r>
              <a:rPr lang="en" sz="1400" dirty="0"/>
              <a:t> the </a:t>
            </a:r>
            <a:r>
              <a:rPr lang="en" sz="1400" dirty="0">
                <a:solidFill>
                  <a:srgbClr val="FFFF00"/>
                </a:solidFill>
              </a:rPr>
              <a:t>wait</a:t>
            </a:r>
            <a:r>
              <a:rPr lang="en" sz="1400" dirty="0"/>
              <a:t> mask have been </a:t>
            </a:r>
            <a:r>
              <a:rPr lang="en" sz="1400" dirty="0">
                <a:solidFill>
                  <a:srgbClr val="FFFF00"/>
                </a:solidFill>
              </a:rPr>
              <a:t>delivered</a:t>
            </a:r>
            <a:r>
              <a:rPr lang="en" sz="1400" dirty="0"/>
              <a:t> and </a:t>
            </a:r>
            <a:r>
              <a:rPr lang="en" sz="1400" dirty="0">
                <a:solidFill>
                  <a:srgbClr val="FFFF00"/>
                </a:solidFill>
              </a:rPr>
              <a:t>handled</a:t>
            </a:r>
            <a:r>
              <a:rPr lang="en" sz="1400" dirty="0"/>
              <a:t>, </a:t>
            </a:r>
            <a:r>
              <a:rPr lang="en" sz="1400" dirty="0">
                <a:solidFill>
                  <a:srgbClr val="FFFF00"/>
                </a:solidFill>
              </a:rPr>
              <a:t>unblock</a:t>
            </a:r>
            <a:r>
              <a:rPr lang="en" sz="1400" dirty="0"/>
              <a:t> the </a:t>
            </a:r>
            <a:r>
              <a:rPr lang="en" sz="1400" dirty="0">
                <a:solidFill>
                  <a:srgbClr val="FFFF00"/>
                </a:solidFill>
              </a:rPr>
              <a:t>suspended signals using </a:t>
            </a:r>
            <a:r>
              <a:rPr lang="en" sz="1400" dirty="0" err="1">
                <a:solidFill>
                  <a:srgbClr val="FFFF00"/>
                </a:solidFill>
              </a:rPr>
              <a:t>sigprocmask</a:t>
            </a:r>
            <a:r>
              <a:rPr lang="en" sz="1400" dirty="0">
                <a:solidFill>
                  <a:srgbClr val="FFFF00"/>
                </a:solidFill>
              </a:rPr>
              <a:t>() again</a:t>
            </a:r>
            <a:r>
              <a:rPr lang="en" sz="1400" dirty="0"/>
              <a:t>. Insert printouts of every point in your program where you can show the signal sets, where the signals are raised, and where the suspended signals get unblocked.</a:t>
            </a:r>
          </a:p>
          <a:p>
            <a:pPr lvl="0">
              <a:spcBef>
                <a:spcPts val="0"/>
              </a:spcBef>
              <a:buNone/>
            </a:pPr>
            <a:endParaRPr sz="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445750" y="682400"/>
            <a:ext cx="8368200" cy="686100"/>
          </a:xfrm>
          <a:prstGeom prst="rect">
            <a:avLst/>
          </a:prstGeom>
        </p:spPr>
        <p:txBody>
          <a:bodyPr lIns="91425" tIns="91425" rIns="91425" bIns="91425" anchor="b" anchorCtr="0">
            <a:noAutofit/>
          </a:bodyPr>
          <a:lstStyle/>
          <a:p>
            <a:pPr lvl="0">
              <a:spcBef>
                <a:spcPts val="0"/>
              </a:spcBef>
              <a:buNone/>
            </a:pPr>
            <a:r>
              <a:rPr lang="en"/>
              <a:t>MIDTERM</a:t>
            </a:r>
          </a:p>
          <a:p>
            <a:pPr lvl="0">
              <a:spcBef>
                <a:spcPts val="0"/>
              </a:spcBef>
              <a:buNone/>
            </a:pPr>
            <a:endParaRPr/>
          </a:p>
        </p:txBody>
      </p:sp>
      <p:sp>
        <p:nvSpPr>
          <p:cNvPr id="166" name="Shape 166"/>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lgn="ctr" rtl="0">
              <a:spcBef>
                <a:spcPts val="0"/>
              </a:spcBef>
              <a:buNone/>
            </a:pPr>
            <a:endParaRPr sz="3600" dirty="0"/>
          </a:p>
          <a:p>
            <a:pPr lvl="0" algn="ctr">
              <a:spcBef>
                <a:spcPts val="0"/>
              </a:spcBef>
              <a:buNone/>
            </a:pPr>
            <a:r>
              <a:rPr lang="en" sz="3600" dirty="0"/>
              <a:t>ls -al   some/folder/</a:t>
            </a:r>
            <a:r>
              <a:rPr lang="en" sz="3600" dirty="0" err="1"/>
              <a:t>orFile</a:t>
            </a:r>
            <a:endParaRPr lang="en"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243775" y="408150"/>
            <a:ext cx="8368200" cy="686100"/>
          </a:xfrm>
          <a:prstGeom prst="rect">
            <a:avLst/>
          </a:prstGeom>
        </p:spPr>
        <p:txBody>
          <a:bodyPr lIns="91425" tIns="91425" rIns="91425" bIns="91425" anchor="b" anchorCtr="0">
            <a:noAutofit/>
          </a:bodyPr>
          <a:lstStyle/>
          <a:p>
            <a:pPr lvl="0">
              <a:spcBef>
                <a:spcPts val="0"/>
              </a:spcBef>
              <a:buNone/>
            </a:pPr>
            <a:r>
              <a:rPr lang="en" dirty="0"/>
              <a:t>FINAL :  WRITE YOU OWN SHELL</a:t>
            </a:r>
          </a:p>
        </p:txBody>
      </p:sp>
      <p:sp>
        <p:nvSpPr>
          <p:cNvPr id="172" name="Shape 172"/>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lgn="ctr" rtl="0">
              <a:spcBef>
                <a:spcPts val="0"/>
              </a:spcBef>
              <a:buNone/>
            </a:pPr>
            <a:endParaRPr sz="4800" dirty="0"/>
          </a:p>
          <a:p>
            <a:pPr marL="2743200" lvl="0" indent="0" algn="l">
              <a:spcBef>
                <a:spcPts val="0"/>
              </a:spcBef>
              <a:buNone/>
            </a:pPr>
            <a:r>
              <a:rPr lang="en" sz="3600" dirty="0"/>
              <a:t>My-Shell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lgn="just" rtl="0">
              <a:spcBef>
                <a:spcPts val="0"/>
              </a:spcBef>
              <a:buNone/>
            </a:pPr>
            <a:r>
              <a:rPr lang="en-US" b="1" u="sng" dirty="0" smtClean="0"/>
              <a:t>This system program</a:t>
            </a:r>
            <a:r>
              <a:rPr lang="en" b="1" u="sng" dirty="0" smtClean="0"/>
              <a:t>:</a:t>
            </a:r>
            <a:endParaRPr lang="en" b="1" u="sng" dirty="0"/>
          </a:p>
          <a:p>
            <a:pPr lvl="0" algn="just">
              <a:spcBef>
                <a:spcPts val="0"/>
              </a:spcBef>
              <a:buNone/>
            </a:pPr>
            <a:r>
              <a:rPr lang="en-US" dirty="0">
                <a:solidFill>
                  <a:srgbClr val="FFFF00"/>
                </a:solidFill>
              </a:rPr>
              <a:t>C</a:t>
            </a:r>
            <a:r>
              <a:rPr lang="en" dirty="0" err="1" smtClean="0">
                <a:solidFill>
                  <a:srgbClr val="FFFF00"/>
                </a:solidFill>
              </a:rPr>
              <a:t>reates</a:t>
            </a:r>
            <a:r>
              <a:rPr lang="en" dirty="0" smtClean="0">
                <a:solidFill>
                  <a:srgbClr val="FFFF00"/>
                </a:solidFill>
              </a:rPr>
              <a:t> </a:t>
            </a:r>
            <a:r>
              <a:rPr lang="en" dirty="0">
                <a:solidFill>
                  <a:srgbClr val="FFFF00"/>
                </a:solidFill>
              </a:rPr>
              <a:t>a file </a:t>
            </a:r>
            <a:r>
              <a:rPr lang="en" dirty="0"/>
              <a:t>and </a:t>
            </a:r>
            <a:r>
              <a:rPr lang="en" dirty="0">
                <a:solidFill>
                  <a:srgbClr val="FFFF00"/>
                </a:solidFill>
              </a:rPr>
              <a:t>writes your name in it</a:t>
            </a:r>
            <a:r>
              <a:rPr lang="en" dirty="0"/>
              <a:t>, taking your name as input from the command line. It should use the system functions </a:t>
            </a:r>
            <a:r>
              <a:rPr lang="en" dirty="0" err="1">
                <a:solidFill>
                  <a:srgbClr val="FFFF00"/>
                </a:solidFill>
              </a:rPr>
              <a:t>creat</a:t>
            </a:r>
            <a:r>
              <a:rPr lang="en" dirty="0">
                <a:solidFill>
                  <a:srgbClr val="FFFF00"/>
                </a:solidFill>
              </a:rPr>
              <a:t>()</a:t>
            </a:r>
            <a:r>
              <a:rPr lang="en" dirty="0"/>
              <a:t> and </a:t>
            </a:r>
            <a:r>
              <a:rPr lang="en" dirty="0">
                <a:solidFill>
                  <a:srgbClr val="FFFF00"/>
                </a:solidFill>
              </a:rPr>
              <a:t>write()</a:t>
            </a:r>
            <a:r>
              <a:rPr lang="en" dirty="0"/>
              <a:t>. For the synopsis of these functions, consult section 2 of the man pages on your system. Then, adapt the ./</a:t>
            </a:r>
            <a:r>
              <a:rPr lang="en" dirty="0" err="1"/>
              <a:t>mycp</a:t>
            </a:r>
            <a:r>
              <a:rPr lang="en" dirty="0"/>
              <a:t> program from earlier, to copy your newly created file into another file, without the redirect operators. To to that, you need to pass the source and the target files as command line arguments to your program</a:t>
            </a:r>
            <a:r>
              <a:rPr lang="en" dirty="0" smtClean="0"/>
              <a:t>.</a:t>
            </a:r>
            <a:endParaRPr lang="en-US" dirty="0" smtClean="0"/>
          </a:p>
        </p:txBody>
      </p:sp>
      <p:sp>
        <p:nvSpPr>
          <p:cNvPr id="70" name="Shape 70"/>
          <p:cNvSpPr txBox="1"/>
          <p:nvPr/>
        </p:nvSpPr>
        <p:spPr>
          <a:xfrm>
            <a:off x="162962" y="284736"/>
            <a:ext cx="8818076" cy="1354500"/>
          </a:xfrm>
          <a:prstGeom prst="rect">
            <a:avLst/>
          </a:prstGeom>
          <a:noFill/>
          <a:ln>
            <a:noFill/>
          </a:ln>
        </p:spPr>
        <p:txBody>
          <a:bodyPr lIns="91425" tIns="91425" rIns="91425" bIns="91425" anchor="ctr" anchorCtr="0">
            <a:noAutofit/>
          </a:bodyPr>
          <a:lstStyle/>
          <a:p>
            <a:pPr lvl="0" algn="ctr" rtl="0">
              <a:spcBef>
                <a:spcPts val="0"/>
              </a:spcBef>
              <a:buNone/>
            </a:pPr>
            <a:r>
              <a:rPr lang="en-US" sz="3000" dirty="0" smtClean="0">
                <a:solidFill>
                  <a:schemeClr val="dk1"/>
                </a:solidFill>
                <a:latin typeface="Roboto Slab"/>
                <a:ea typeface="Roboto Slab"/>
                <a:cs typeface="Roboto Slab"/>
                <a:sym typeface="Roboto Slab"/>
              </a:rPr>
              <a:t>First Application</a:t>
            </a:r>
          </a:p>
          <a:p>
            <a:pPr lvl="0" algn="ctr" rtl="0">
              <a:spcBef>
                <a:spcPts val="0"/>
              </a:spcBef>
              <a:buNone/>
            </a:pPr>
            <a:r>
              <a:rPr lang="en-US" sz="3000" dirty="0" err="1">
                <a:solidFill>
                  <a:schemeClr val="dk1"/>
                </a:solidFill>
                <a:latin typeface="Roboto Slab"/>
                <a:ea typeface="Roboto Slab"/>
                <a:cs typeface="Roboto Slab"/>
                <a:sym typeface="Roboto Slab"/>
              </a:rPr>
              <a:t>c</a:t>
            </a:r>
            <a:r>
              <a:rPr lang="en-US" sz="3000" dirty="0" err="1" smtClean="0">
                <a:solidFill>
                  <a:schemeClr val="dk1"/>
                </a:solidFill>
                <a:latin typeface="Roboto Slab"/>
                <a:ea typeface="Roboto Slab"/>
                <a:cs typeface="Roboto Slab"/>
                <a:sym typeface="Roboto Slab"/>
              </a:rPr>
              <a:t>reat</a:t>
            </a:r>
            <a:r>
              <a:rPr lang="en-US" sz="3000" dirty="0" smtClean="0">
                <a:solidFill>
                  <a:schemeClr val="dk1"/>
                </a:solidFill>
                <a:latin typeface="Roboto Slab"/>
                <a:ea typeface="Roboto Slab"/>
                <a:cs typeface="Roboto Slab"/>
                <a:sym typeface="Roboto Slab"/>
              </a:rPr>
              <a:t>( ) and write( )</a:t>
            </a:r>
            <a:endParaRPr lang="en" sz="3000" dirty="0">
              <a:solidFill>
                <a:schemeClr val="dk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lgn="just"/>
            <a:r>
              <a:rPr lang="en-US" b="1" u="sng" dirty="0"/>
              <a:t>This system </a:t>
            </a:r>
            <a:r>
              <a:rPr lang="en-US" b="1" u="sng" dirty="0" smtClean="0"/>
              <a:t>program</a:t>
            </a:r>
            <a:r>
              <a:rPr lang="en-US" b="1" u="sng" dirty="0"/>
              <a:t> </a:t>
            </a:r>
            <a:r>
              <a:rPr lang="en-US" dirty="0">
                <a:solidFill>
                  <a:srgbClr val="FFFF00"/>
                </a:solidFill>
              </a:rPr>
              <a:t> </a:t>
            </a:r>
            <a:r>
              <a:rPr lang="en" dirty="0" smtClean="0">
                <a:solidFill>
                  <a:srgbClr val="FFFF00"/>
                </a:solidFill>
              </a:rPr>
              <a:t>replaces </a:t>
            </a:r>
            <a:r>
              <a:rPr lang="en" dirty="0">
                <a:solidFill>
                  <a:srgbClr val="FFFF00"/>
                </a:solidFill>
              </a:rPr>
              <a:t>or inserts a row in </a:t>
            </a:r>
            <a:r>
              <a:rPr lang="en-US" dirty="0" smtClean="0">
                <a:solidFill>
                  <a:srgbClr val="FFFF00"/>
                </a:solidFill>
              </a:rPr>
              <a:t>a &lt;file&gt;</a:t>
            </a:r>
            <a:r>
              <a:rPr lang="en" dirty="0" smtClean="0">
                <a:solidFill>
                  <a:srgbClr val="FFFF00"/>
                </a:solidFill>
              </a:rPr>
              <a:t> </a:t>
            </a:r>
            <a:r>
              <a:rPr lang="en-US" dirty="0" smtClean="0">
                <a:solidFill>
                  <a:srgbClr val="FFFF00"/>
                </a:solidFill>
              </a:rPr>
              <a:t>name </a:t>
            </a:r>
            <a:r>
              <a:rPr lang="en" dirty="0" err="1" smtClean="0">
                <a:solidFill>
                  <a:srgbClr val="FFFF00"/>
                </a:solidFill>
              </a:rPr>
              <a:t>books.txt</a:t>
            </a:r>
            <a:r>
              <a:rPr lang="en" dirty="0" smtClean="0">
                <a:solidFill>
                  <a:srgbClr val="FFFF00"/>
                </a:solidFill>
              </a:rPr>
              <a:t> </a:t>
            </a:r>
            <a:r>
              <a:rPr lang="en-US" dirty="0" smtClean="0">
                <a:solidFill>
                  <a:srgbClr val="FFFF00"/>
                </a:solidFill>
              </a:rPr>
              <a:t>here</a:t>
            </a:r>
            <a:r>
              <a:rPr lang="en" dirty="0" smtClean="0"/>
              <a:t>. </a:t>
            </a:r>
            <a:r>
              <a:rPr lang="en" dirty="0"/>
              <a:t>You can specify your own row number as the row that needs to be replaced. You can supply your own record (for instance, your favorite book and its author). The </a:t>
            </a:r>
            <a:r>
              <a:rPr lang="en" dirty="0" err="1"/>
              <a:t>books.txt</a:t>
            </a:r>
            <a:r>
              <a:rPr lang="en" dirty="0"/>
              <a:t> file contains book records, each with two fields: a book title field (with no blank spaces in it) and an author field (again, with no blank spaces in it). You should be able to replace the record at the row number specified, with your own.</a:t>
            </a:r>
          </a:p>
          <a:p>
            <a:r>
              <a:rPr lang="en-US" dirty="0" smtClean="0"/>
              <a:t> </a:t>
            </a:r>
            <a:r>
              <a:rPr lang="en" dirty="0" smtClean="0"/>
              <a:t>Ex</a:t>
            </a:r>
            <a:r>
              <a:rPr lang="en-US" dirty="0" smtClean="0"/>
              <a:t> Entry</a:t>
            </a:r>
            <a:r>
              <a:rPr lang="en" dirty="0" smtClean="0"/>
              <a:t>: </a:t>
            </a:r>
            <a:r>
              <a:rPr lang="en-US" dirty="0" smtClean="0"/>
              <a:t>	</a:t>
            </a:r>
            <a:r>
              <a:rPr lang="en" dirty="0" err="1" smtClean="0"/>
              <a:t>Aaron_David</a:t>
            </a:r>
            <a:r>
              <a:rPr lang="en" dirty="0"/>
              <a:t>     </a:t>
            </a:r>
            <a:r>
              <a:rPr lang="en" dirty="0" smtClean="0"/>
              <a:t>Book_number_06</a:t>
            </a:r>
            <a:endParaRPr lang="en-US" dirty="0" smtClean="0"/>
          </a:p>
          <a:p>
            <a:r>
              <a:rPr lang="en-US" dirty="0"/>
              <a:t>Becomes: </a:t>
            </a:r>
            <a:r>
              <a:rPr lang="en-US" dirty="0" smtClean="0"/>
              <a:t>	</a:t>
            </a:r>
            <a:r>
              <a:rPr lang="en-US" dirty="0" err="1" smtClean="0"/>
              <a:t>Some</a:t>
            </a:r>
            <a:r>
              <a:rPr lang="en-US" dirty="0" err="1"/>
              <a:t>__Name</a:t>
            </a:r>
            <a:r>
              <a:rPr lang="en" dirty="0"/>
              <a:t> </a:t>
            </a:r>
            <a:r>
              <a:rPr lang="en-US" dirty="0"/>
              <a:t>   Book</a:t>
            </a:r>
            <a:r>
              <a:rPr lang="en" dirty="0"/>
              <a:t>_</a:t>
            </a:r>
            <a:r>
              <a:rPr lang="en-US" dirty="0" smtClean="0"/>
              <a:t>number_00</a:t>
            </a:r>
          </a:p>
          <a:p>
            <a:pPr lvl="0">
              <a:spcBef>
                <a:spcPts val="0"/>
              </a:spcBef>
              <a:buNone/>
            </a:pPr>
            <a:r>
              <a:rPr lang="en-US" dirty="0" smtClean="0"/>
              <a:t>	</a:t>
            </a:r>
            <a:endParaRPr lang="en" dirty="0"/>
          </a:p>
        </p:txBody>
      </p:sp>
      <p:sp>
        <p:nvSpPr>
          <p:cNvPr id="4" name="Shape 70"/>
          <p:cNvSpPr txBox="1"/>
          <p:nvPr/>
        </p:nvSpPr>
        <p:spPr>
          <a:xfrm>
            <a:off x="1099996" y="225858"/>
            <a:ext cx="6944008" cy="1354500"/>
          </a:xfrm>
          <a:prstGeom prst="rect">
            <a:avLst/>
          </a:prstGeom>
          <a:noFill/>
          <a:ln>
            <a:noFill/>
          </a:ln>
        </p:spPr>
        <p:txBody>
          <a:bodyPr lIns="91425" tIns="91425" rIns="91425" bIns="91425" anchor="ctr" anchorCtr="0">
            <a:noAutofit/>
          </a:bodyPr>
          <a:lstStyle/>
          <a:p>
            <a:pPr lvl="0" algn="ctr"/>
            <a:r>
              <a:rPr lang="en-US" sz="3000" dirty="0" smtClean="0">
                <a:solidFill>
                  <a:schemeClr val="dk1"/>
                </a:solidFill>
                <a:latin typeface="Roboto Slab"/>
                <a:ea typeface="Roboto Slab"/>
                <a:cs typeface="Roboto Slab"/>
                <a:sym typeface="Roboto Slab"/>
              </a:rPr>
              <a:t>Second Application: </a:t>
            </a:r>
            <a:r>
              <a:rPr lang="en" sz="3000" dirty="0" smtClean="0">
                <a:solidFill>
                  <a:schemeClr val="dk1"/>
                </a:solidFill>
                <a:latin typeface="Roboto Slab"/>
                <a:ea typeface="Roboto Slab"/>
                <a:cs typeface="Roboto Slab"/>
                <a:sym typeface="Roboto Slab"/>
              </a:rPr>
              <a:t>File I/O</a:t>
            </a:r>
            <a:r>
              <a:rPr lang="en-US" sz="3000" dirty="0" smtClean="0">
                <a:solidFill>
                  <a:schemeClr val="dk1"/>
                </a:solidFill>
                <a:latin typeface="Roboto Slab"/>
                <a:ea typeface="Roboto Slab"/>
                <a:cs typeface="Roboto Slab"/>
                <a:sym typeface="Roboto Slab"/>
              </a:rPr>
              <a:t> </a:t>
            </a:r>
          </a:p>
          <a:p>
            <a:pPr lvl="0" algn="ctr"/>
            <a:r>
              <a:rPr lang="en-US" sz="3000" dirty="0" err="1" smtClean="0">
                <a:solidFill>
                  <a:schemeClr val="dk1"/>
                </a:solidFill>
                <a:latin typeface="Roboto Slab"/>
                <a:ea typeface="Roboto Slab"/>
                <a:cs typeface="Roboto Slab"/>
                <a:sym typeface="Roboto Slab"/>
              </a:rPr>
              <a:t>lseek</a:t>
            </a:r>
            <a:r>
              <a:rPr lang="en-US" sz="3000" dirty="0" smtClean="0">
                <a:solidFill>
                  <a:schemeClr val="dk1"/>
                </a:solidFill>
                <a:latin typeface="Roboto Slab"/>
                <a:ea typeface="Roboto Slab"/>
                <a:cs typeface="Roboto Slab"/>
                <a:sym typeface="Roboto Slab"/>
              </a:rPr>
              <a:t>( ) read( ) and write(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09021" y="99588"/>
            <a:ext cx="8368200" cy="1310964"/>
          </a:xfrm>
          <a:prstGeom prst="rect">
            <a:avLst/>
          </a:prstGeom>
        </p:spPr>
        <p:txBody>
          <a:bodyPr lIns="91425" tIns="91425" rIns="91425" bIns="91425" anchor="b" anchorCtr="0">
            <a:noAutofit/>
          </a:bodyPr>
          <a:lstStyle/>
          <a:p>
            <a:pPr lvl="0" algn="ctr"/>
            <a:r>
              <a:rPr lang="en-US" dirty="0" smtClean="0"/>
              <a:t>Third Application</a:t>
            </a:r>
            <a:r>
              <a:rPr lang="en-US" dirty="0"/>
              <a:t>:</a:t>
            </a:r>
            <a:r>
              <a:rPr lang="en" dirty="0" smtClean="0"/>
              <a:t> </a:t>
            </a:r>
            <a:r>
              <a:rPr lang="en" dirty="0"/>
              <a:t>Files and </a:t>
            </a:r>
            <a:r>
              <a:rPr lang="en" dirty="0" smtClean="0"/>
              <a:t>Directories</a:t>
            </a:r>
            <a:r>
              <a:rPr lang="en-US" dirty="0" smtClean="0"/>
              <a:t/>
            </a:r>
            <a:br>
              <a:rPr lang="en-US" dirty="0" smtClean="0"/>
            </a:br>
            <a:r>
              <a:rPr lang="en-US" dirty="0" err="1" smtClean="0"/>
              <a:t>chown</a:t>
            </a:r>
            <a:r>
              <a:rPr lang="en-US" dirty="0" smtClean="0"/>
              <a:t>( ), </a:t>
            </a:r>
            <a:r>
              <a:rPr lang="en-US" dirty="0" err="1" smtClean="0"/>
              <a:t>st_mode</a:t>
            </a:r>
            <a:endParaRPr lang="en" dirty="0"/>
          </a:p>
        </p:txBody>
      </p:sp>
      <p:sp>
        <p:nvSpPr>
          <p:cNvPr id="88" name="Shape 88"/>
          <p:cNvSpPr txBox="1">
            <a:spLocks noGrp="1"/>
          </p:cNvSpPr>
          <p:nvPr>
            <p:ph type="body" idx="1"/>
          </p:nvPr>
        </p:nvSpPr>
        <p:spPr>
          <a:xfrm>
            <a:off x="387900" y="1138374"/>
            <a:ext cx="8368200" cy="3813900"/>
          </a:xfrm>
          <a:prstGeom prst="rect">
            <a:avLst/>
          </a:prstGeom>
        </p:spPr>
        <p:txBody>
          <a:bodyPr lIns="91425" tIns="91425" rIns="91425" bIns="91425" anchor="t" anchorCtr="0">
            <a:noAutofit/>
          </a:bodyPr>
          <a:lstStyle/>
          <a:p>
            <a:pPr lvl="0">
              <a:lnSpc>
                <a:spcPct val="100000"/>
              </a:lnSpc>
            </a:pPr>
            <a:r>
              <a:rPr lang="en-US" sz="1600" b="1" u="sng" dirty="0"/>
              <a:t>This system program</a:t>
            </a:r>
            <a:r>
              <a:rPr lang="en-US" sz="1500" b="1" u="sng" dirty="0" smtClean="0"/>
              <a:t> </a:t>
            </a:r>
            <a:endParaRPr lang="en" sz="1500" b="1" u="sng" dirty="0"/>
          </a:p>
          <a:p>
            <a:pPr lvl="0" algn="just">
              <a:lnSpc>
                <a:spcPct val="100000"/>
              </a:lnSpc>
              <a:spcBef>
                <a:spcPts val="0"/>
              </a:spcBef>
              <a:spcAft>
                <a:spcPts val="0"/>
              </a:spcAft>
              <a:buNone/>
            </a:pPr>
            <a:r>
              <a:rPr lang="en" sz="1500" dirty="0" smtClean="0"/>
              <a:t>1. </a:t>
            </a:r>
            <a:r>
              <a:rPr lang="en-US" sz="1500" dirty="0" smtClean="0"/>
              <a:t>I</a:t>
            </a:r>
            <a:r>
              <a:rPr lang="en" sz="1500" dirty="0" err="1" smtClean="0"/>
              <a:t>llustrates</a:t>
            </a:r>
            <a:r>
              <a:rPr lang="en" sz="1500" dirty="0" smtClean="0"/>
              <a:t> </a:t>
            </a:r>
            <a:r>
              <a:rPr lang="en" sz="1500" dirty="0"/>
              <a:t>the use of the </a:t>
            </a:r>
            <a:r>
              <a:rPr lang="en" sz="1500" dirty="0" err="1">
                <a:solidFill>
                  <a:srgbClr val="FFFF00"/>
                </a:solidFill>
              </a:rPr>
              <a:t>chown</a:t>
            </a:r>
            <a:r>
              <a:rPr lang="en" sz="1500" dirty="0">
                <a:solidFill>
                  <a:srgbClr val="FFFF00"/>
                </a:solidFill>
              </a:rPr>
              <a:t>() system call </a:t>
            </a:r>
            <a:r>
              <a:rPr lang="en" sz="1500" dirty="0"/>
              <a:t>on a file.</a:t>
            </a:r>
          </a:p>
          <a:p>
            <a:pPr lvl="0" algn="just">
              <a:lnSpc>
                <a:spcPct val="100000"/>
              </a:lnSpc>
              <a:spcBef>
                <a:spcPts val="0"/>
              </a:spcBef>
              <a:spcAft>
                <a:spcPts val="0"/>
              </a:spcAft>
              <a:buNone/>
            </a:pPr>
            <a:r>
              <a:rPr lang="en" sz="1500" dirty="0"/>
              <a:t>2. </a:t>
            </a:r>
            <a:r>
              <a:rPr lang="en-US" sz="1500" dirty="0">
                <a:solidFill>
                  <a:schemeClr val="accent6"/>
                </a:solidFill>
              </a:rPr>
              <a:t>D</a:t>
            </a:r>
            <a:r>
              <a:rPr lang="en" sz="1500" dirty="0" err="1" smtClean="0">
                <a:solidFill>
                  <a:schemeClr val="accent6"/>
                </a:solidFill>
              </a:rPr>
              <a:t>isplays</a:t>
            </a:r>
            <a:r>
              <a:rPr lang="en" sz="1500" dirty="0" smtClean="0">
                <a:solidFill>
                  <a:schemeClr val="accent6"/>
                </a:solidFill>
              </a:rPr>
              <a:t> </a:t>
            </a:r>
            <a:r>
              <a:rPr lang="en" sz="1500" dirty="0">
                <a:solidFill>
                  <a:srgbClr val="FFFF00"/>
                </a:solidFill>
              </a:rPr>
              <a:t>all the information from the stat structure </a:t>
            </a:r>
            <a:r>
              <a:rPr lang="en" sz="1500" dirty="0"/>
              <a:t>about a file in a “formatted” table, with the constant names on the left, and their binary values on the right. In particular, the </a:t>
            </a:r>
            <a:r>
              <a:rPr lang="en" sz="1500" dirty="0" err="1">
                <a:solidFill>
                  <a:srgbClr val="FFFF00"/>
                </a:solidFill>
              </a:rPr>
              <a:t>st_mode</a:t>
            </a:r>
            <a:r>
              <a:rPr lang="en" sz="1500" dirty="0"/>
              <a:t> member of the stat structure, which encodes the file type and the permissions mode, should be broken down into the values of its components, given that each bit has a meaning. </a:t>
            </a:r>
            <a:r>
              <a:rPr lang="en" sz="1500" dirty="0">
                <a:solidFill>
                  <a:srgbClr val="FFFF00"/>
                </a:solidFill>
              </a:rPr>
              <a:t>List the meanings of each bit of </a:t>
            </a:r>
            <a:r>
              <a:rPr lang="en" sz="1500" dirty="0" err="1">
                <a:solidFill>
                  <a:srgbClr val="FFFF00"/>
                </a:solidFill>
              </a:rPr>
              <a:t>st_mode</a:t>
            </a:r>
            <a:r>
              <a:rPr lang="en" sz="1500" dirty="0">
                <a:solidFill>
                  <a:srgbClr val="FFFF00"/>
                </a:solidFill>
              </a:rPr>
              <a:t> and its values for your file</a:t>
            </a:r>
            <a:r>
              <a:rPr lang="en" sz="1500" dirty="0"/>
              <a:t>. </a:t>
            </a:r>
            <a:r>
              <a:rPr lang="en" sz="1500" dirty="0">
                <a:solidFill>
                  <a:srgbClr val="FFFF00"/>
                </a:solidFill>
              </a:rPr>
              <a:t>Convert into binary using the % operator on the octal value of </a:t>
            </a:r>
            <a:r>
              <a:rPr lang="en" sz="1500" dirty="0" err="1">
                <a:solidFill>
                  <a:srgbClr val="FFFF00"/>
                </a:solidFill>
              </a:rPr>
              <a:t>st_mode</a:t>
            </a:r>
            <a:r>
              <a:rPr lang="en" sz="1500" dirty="0">
                <a:solidFill>
                  <a:srgbClr val="FFFF00"/>
                </a:solidFill>
              </a:rPr>
              <a:t>, then test against the values obtained by selecting each bit using bitwise operations.</a:t>
            </a:r>
            <a:r>
              <a:rPr lang="en" sz="1500" dirty="0"/>
              <a:t> </a:t>
            </a:r>
          </a:p>
          <a:p>
            <a:pPr lvl="0" rtl="0">
              <a:lnSpc>
                <a:spcPct val="100000"/>
              </a:lnSpc>
              <a:spcBef>
                <a:spcPts val="0"/>
              </a:spcBef>
              <a:spcAft>
                <a:spcPts val="0"/>
              </a:spcAft>
              <a:buNone/>
            </a:pPr>
            <a:r>
              <a:rPr lang="en" sz="1500" dirty="0"/>
              <a:t>There are </a:t>
            </a:r>
            <a:r>
              <a:rPr lang="en" sz="1500" dirty="0">
                <a:solidFill>
                  <a:srgbClr val="FFFF00"/>
                </a:solidFill>
              </a:rPr>
              <a:t>16 bits</a:t>
            </a:r>
            <a:r>
              <a:rPr lang="en" sz="1500" dirty="0"/>
              <a:t> for </a:t>
            </a:r>
            <a:r>
              <a:rPr lang="en" sz="1500" dirty="0" err="1"/>
              <a:t>st_mode</a:t>
            </a:r>
            <a:r>
              <a:rPr lang="en" sz="1500" dirty="0"/>
              <a:t> (no two leading 0 bits as in the mask examples):</a:t>
            </a:r>
          </a:p>
          <a:p>
            <a:pPr lvl="0" indent="457200" rtl="0">
              <a:lnSpc>
                <a:spcPct val="100000"/>
              </a:lnSpc>
              <a:spcBef>
                <a:spcPts val="0"/>
              </a:spcBef>
              <a:spcAft>
                <a:spcPts val="0"/>
              </a:spcAft>
              <a:buNone/>
            </a:pPr>
            <a:r>
              <a:rPr lang="en" sz="1500" dirty="0"/>
              <a:t>• 1 for set-user-ID</a:t>
            </a:r>
          </a:p>
          <a:p>
            <a:pPr lvl="0" indent="457200">
              <a:lnSpc>
                <a:spcPct val="100000"/>
              </a:lnSpc>
              <a:spcBef>
                <a:spcPts val="0"/>
              </a:spcBef>
              <a:spcAft>
                <a:spcPts val="0"/>
              </a:spcAft>
              <a:buNone/>
            </a:pPr>
            <a:r>
              <a:rPr lang="en" sz="1500" dirty="0"/>
              <a:t>• 1 for set-group-ID</a:t>
            </a:r>
          </a:p>
          <a:p>
            <a:pPr lvl="0" indent="457200">
              <a:lnSpc>
                <a:spcPct val="100000"/>
              </a:lnSpc>
              <a:spcBef>
                <a:spcPts val="0"/>
              </a:spcBef>
              <a:spcAft>
                <a:spcPts val="0"/>
              </a:spcAft>
              <a:buNone/>
            </a:pPr>
            <a:r>
              <a:rPr lang="en" sz="1500" dirty="0"/>
              <a:t>• 1 for the sticky bit</a:t>
            </a:r>
          </a:p>
          <a:p>
            <a:pPr lvl="0" indent="457200">
              <a:lnSpc>
                <a:spcPct val="100000"/>
              </a:lnSpc>
              <a:spcBef>
                <a:spcPts val="0"/>
              </a:spcBef>
              <a:spcAft>
                <a:spcPts val="0"/>
              </a:spcAft>
              <a:buNone/>
            </a:pPr>
            <a:r>
              <a:rPr lang="en" sz="1500" dirty="0"/>
              <a:t>• 4 for the file type</a:t>
            </a:r>
          </a:p>
          <a:p>
            <a:pPr lvl="0" indent="457200">
              <a:lnSpc>
                <a:spcPct val="100000"/>
              </a:lnSpc>
              <a:spcBef>
                <a:spcPts val="0"/>
              </a:spcBef>
              <a:spcAft>
                <a:spcPts val="0"/>
              </a:spcAft>
              <a:buNone/>
            </a:pPr>
            <a:r>
              <a:rPr lang="en" sz="1500" dirty="0"/>
              <a:t>• 9 for access permissions</a:t>
            </a:r>
          </a:p>
          <a:p>
            <a:pPr lvl="0">
              <a:spcBef>
                <a:spcPts val="0"/>
              </a:spcBef>
              <a:buNone/>
            </a:pPr>
            <a:endParaRPr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454700" y="839025"/>
            <a:ext cx="8368200" cy="686100"/>
          </a:xfrm>
          <a:prstGeom prst="rect">
            <a:avLst/>
          </a:prstGeom>
        </p:spPr>
        <p:txBody>
          <a:bodyPr lIns="91425" tIns="91425" rIns="91425" bIns="91425" anchor="b" anchorCtr="0">
            <a:noAutofit/>
          </a:bodyPr>
          <a:lstStyle/>
          <a:p>
            <a:pPr lvl="0">
              <a:spcBef>
                <a:spcPts val="0"/>
              </a:spcBef>
              <a:buNone/>
            </a:pPr>
            <a:r>
              <a:rPr lang="en"/>
              <a:t>Lecture 5. Files and Directories</a:t>
            </a:r>
          </a:p>
          <a:p>
            <a:pPr lvl="0">
              <a:spcBef>
                <a:spcPts val="0"/>
              </a:spcBef>
              <a:buNone/>
            </a:pPr>
            <a:endParaRPr/>
          </a:p>
        </p:txBody>
      </p:sp>
      <p:sp>
        <p:nvSpPr>
          <p:cNvPr id="94" name="Shape 9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b="1" u="sng" dirty="0"/>
              <a:t>Homework (Due Tuesday, Feb-23-2016):</a:t>
            </a:r>
          </a:p>
          <a:p>
            <a:pPr lvl="0" algn="just">
              <a:lnSpc>
                <a:spcPct val="150000"/>
              </a:lnSpc>
              <a:spcBef>
                <a:spcPts val="0"/>
              </a:spcBef>
              <a:buNone/>
            </a:pPr>
            <a:r>
              <a:rPr lang="en" dirty="0"/>
              <a:t>Copy, adapt, and compile the program that </a:t>
            </a:r>
            <a:r>
              <a:rPr lang="en" dirty="0">
                <a:solidFill>
                  <a:srgbClr val="FFFF00"/>
                </a:solidFill>
              </a:rPr>
              <a:t>traverses a file hierarchy</a:t>
            </a:r>
            <a:r>
              <a:rPr lang="en" dirty="0"/>
              <a:t> from Chapter 4, Files and Directories. </a:t>
            </a:r>
            <a:r>
              <a:rPr lang="en" dirty="0">
                <a:solidFill>
                  <a:srgbClr val="FFFF00"/>
                </a:solidFill>
              </a:rPr>
              <a:t>Taking as input a starting pathname</a:t>
            </a:r>
            <a:r>
              <a:rPr lang="en" dirty="0"/>
              <a:t>, </a:t>
            </a:r>
            <a:r>
              <a:rPr lang="en" dirty="0">
                <a:solidFill>
                  <a:srgbClr val="FFFF00"/>
                </a:solidFill>
              </a:rPr>
              <a:t>the program descends the file hierarchy from that point, and returns how many files of each of the seven types there are, and what percentage of the total that represents.</a:t>
            </a:r>
            <a:r>
              <a:rPr lang="en" dirty="0"/>
              <a:t> (You will need to (re)visit Chapter 2, UNIX Standardizations and Implementations, and create a *.c and a *.h file for </a:t>
            </a:r>
            <a:r>
              <a:rPr lang="en" dirty="0" err="1"/>
              <a:t>path_alloc</a:t>
            </a:r>
            <a:r>
              <a:rPr lang="en" dirty="0"/>
              <a:t>().)</a:t>
            </a:r>
          </a:p>
          <a:p>
            <a:pPr lvl="0">
              <a:spcBef>
                <a:spcPts val="0"/>
              </a:spcBef>
              <a:buNone/>
            </a:pP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454700" y="839025"/>
            <a:ext cx="8368200" cy="686100"/>
          </a:xfrm>
          <a:prstGeom prst="rect">
            <a:avLst/>
          </a:prstGeom>
        </p:spPr>
        <p:txBody>
          <a:bodyPr lIns="91425" tIns="91425" rIns="91425" bIns="91425" anchor="b" anchorCtr="0">
            <a:noAutofit/>
          </a:bodyPr>
          <a:lstStyle/>
          <a:p>
            <a:pPr lvl="0">
              <a:spcBef>
                <a:spcPts val="0"/>
              </a:spcBef>
              <a:buNone/>
            </a:pPr>
            <a:r>
              <a:rPr lang="en"/>
              <a:t>Lecture 7. Standard I/O Library</a:t>
            </a:r>
          </a:p>
          <a:p>
            <a:pPr lvl="0">
              <a:spcBef>
                <a:spcPts val="0"/>
              </a:spcBef>
              <a:buNone/>
            </a:pPr>
            <a:endParaRPr/>
          </a:p>
        </p:txBody>
      </p:sp>
      <p:sp>
        <p:nvSpPr>
          <p:cNvPr id="106" name="Shape 106"/>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b="1" u="sng" dirty="0"/>
              <a:t>Homework (due Tuesday, Mar-1-2016): </a:t>
            </a:r>
          </a:p>
          <a:p>
            <a:pPr lvl="0">
              <a:spcBef>
                <a:spcPts val="0"/>
              </a:spcBef>
              <a:buNone/>
            </a:pPr>
            <a:endParaRPr dirty="0"/>
          </a:p>
          <a:p>
            <a:pPr lvl="0">
              <a:lnSpc>
                <a:spcPct val="150000"/>
              </a:lnSpc>
              <a:spcBef>
                <a:spcPts val="0"/>
              </a:spcBef>
              <a:buNone/>
            </a:pPr>
            <a:r>
              <a:rPr lang="en" dirty="0"/>
              <a:t>Write a </a:t>
            </a:r>
            <a:r>
              <a:rPr lang="en" dirty="0" err="1"/>
              <a:t>cron</a:t>
            </a:r>
            <a:r>
              <a:rPr lang="en" dirty="0"/>
              <a:t> job that </a:t>
            </a:r>
            <a:r>
              <a:rPr lang="en" dirty="0">
                <a:solidFill>
                  <a:srgbClr val="FFFF00"/>
                </a:solidFill>
              </a:rPr>
              <a:t>appends the current date and time into a temporary file</a:t>
            </a:r>
            <a:r>
              <a:rPr lang="en" dirty="0"/>
              <a:t>. The output should be </a:t>
            </a:r>
            <a:r>
              <a:rPr lang="en" dirty="0">
                <a:solidFill>
                  <a:srgbClr val="FFFF00"/>
                </a:solidFill>
              </a:rPr>
              <a:t>in a formatted table</a:t>
            </a:r>
            <a:r>
              <a:rPr lang="en" dirty="0"/>
              <a:t>.</a:t>
            </a:r>
          </a:p>
          <a:p>
            <a:pPr lvl="0">
              <a:spcBef>
                <a:spcPts val="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759500" y="686625"/>
            <a:ext cx="8368200" cy="686100"/>
          </a:xfrm>
          <a:prstGeom prst="rect">
            <a:avLst/>
          </a:prstGeom>
        </p:spPr>
        <p:txBody>
          <a:bodyPr lIns="91425" tIns="91425" rIns="91425" bIns="91425" anchor="b" anchorCtr="0">
            <a:noAutofit/>
          </a:bodyPr>
          <a:lstStyle/>
          <a:p>
            <a:pPr lvl="0">
              <a:spcBef>
                <a:spcPts val="0"/>
              </a:spcBef>
              <a:buNone/>
            </a:pPr>
            <a:r>
              <a:rPr lang="en"/>
              <a:t>Lecture 8. System Data Files</a:t>
            </a:r>
          </a:p>
          <a:p>
            <a:pPr lvl="0">
              <a:spcBef>
                <a:spcPts val="0"/>
              </a:spcBef>
              <a:buNone/>
            </a:pPr>
            <a:endParaRPr/>
          </a:p>
        </p:txBody>
      </p:sp>
      <p:sp>
        <p:nvSpPr>
          <p:cNvPr id="112" name="Shape 112"/>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b="1" u="sng" dirty="0"/>
              <a:t>Homework (due Monday, Mar-8-2016):</a:t>
            </a:r>
          </a:p>
          <a:p>
            <a:pPr lvl="0">
              <a:spcBef>
                <a:spcPts val="0"/>
              </a:spcBef>
              <a:buNone/>
            </a:pPr>
            <a:r>
              <a:rPr lang="en" dirty="0"/>
              <a:t>1. Write a program that </a:t>
            </a:r>
            <a:r>
              <a:rPr lang="en" dirty="0">
                <a:solidFill>
                  <a:srgbClr val="FFFF00"/>
                </a:solidFill>
              </a:rPr>
              <a:t>finds all users on a system</a:t>
            </a:r>
            <a:r>
              <a:rPr lang="en" dirty="0"/>
              <a:t>. You should test for a large</a:t>
            </a:r>
          </a:p>
          <a:p>
            <a:pPr lvl="0">
              <a:spcBef>
                <a:spcPts val="0"/>
              </a:spcBef>
              <a:buNone/>
            </a:pPr>
            <a:r>
              <a:rPr lang="en" dirty="0"/>
              <a:t>number of UID numbers, since no function returns that information wholesale.</a:t>
            </a:r>
          </a:p>
          <a:p>
            <a:pPr lvl="0">
              <a:spcBef>
                <a:spcPts val="0"/>
              </a:spcBef>
              <a:buNone/>
            </a:pPr>
            <a:r>
              <a:rPr lang="en" dirty="0"/>
              <a:t>2. Modify the program that </a:t>
            </a:r>
            <a:r>
              <a:rPr lang="en" dirty="0">
                <a:solidFill>
                  <a:srgbClr val="FFFF00"/>
                </a:solidFill>
              </a:rPr>
              <a:t>returns supplementary GIDs for a user to also list</a:t>
            </a:r>
          </a:p>
          <a:p>
            <a:pPr lvl="0">
              <a:spcBef>
                <a:spcPts val="0"/>
              </a:spcBef>
              <a:buNone/>
            </a:pPr>
            <a:r>
              <a:rPr lang="en" dirty="0">
                <a:solidFill>
                  <a:srgbClr val="FFFF00"/>
                </a:solidFill>
              </a:rPr>
              <a:t>these groups’ names</a:t>
            </a:r>
            <a:r>
              <a:rPr lang="en" dirty="0"/>
              <a:t>.</a:t>
            </a:r>
          </a:p>
          <a:p>
            <a:pPr lvl="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835700" y="915225"/>
            <a:ext cx="8368200" cy="686100"/>
          </a:xfrm>
          <a:prstGeom prst="rect">
            <a:avLst/>
          </a:prstGeom>
        </p:spPr>
        <p:txBody>
          <a:bodyPr lIns="91425" tIns="91425" rIns="91425" bIns="91425" anchor="b" anchorCtr="0">
            <a:noAutofit/>
          </a:bodyPr>
          <a:lstStyle/>
          <a:p>
            <a:pPr lvl="0">
              <a:spcBef>
                <a:spcPts val="0"/>
              </a:spcBef>
              <a:buNone/>
            </a:pPr>
            <a:r>
              <a:rPr lang="en"/>
              <a:t>Lecture 9. Process Environment</a:t>
            </a:r>
          </a:p>
          <a:p>
            <a:pPr lvl="0">
              <a:spcBef>
                <a:spcPts val="0"/>
              </a:spcBef>
              <a:buNone/>
            </a:pPr>
            <a:endParaRPr/>
          </a:p>
        </p:txBody>
      </p:sp>
      <p:sp>
        <p:nvSpPr>
          <p:cNvPr id="118" name="Shape 118"/>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b="1" u="sng" dirty="0"/>
              <a:t>Homework (due Mar-22-2016): </a:t>
            </a:r>
          </a:p>
          <a:p>
            <a:pPr lvl="0">
              <a:spcBef>
                <a:spcPts val="0"/>
              </a:spcBef>
              <a:buNone/>
            </a:pPr>
            <a:r>
              <a:rPr lang="en" dirty="0"/>
              <a:t>Write an example program showing the </a:t>
            </a:r>
            <a:r>
              <a:rPr lang="en" dirty="0">
                <a:solidFill>
                  <a:srgbClr val="FFFF00"/>
                </a:solidFill>
              </a:rPr>
              <a:t>use of </a:t>
            </a:r>
            <a:r>
              <a:rPr lang="en" dirty="0" err="1">
                <a:solidFill>
                  <a:srgbClr val="FFFF00"/>
                </a:solidFill>
              </a:rPr>
              <a:t>setjmp</a:t>
            </a:r>
            <a:r>
              <a:rPr lang="en" dirty="0">
                <a:solidFill>
                  <a:srgbClr val="FFFF00"/>
                </a:solidFill>
              </a:rPr>
              <a:t>()</a:t>
            </a:r>
            <a:r>
              <a:rPr lang="en" dirty="0"/>
              <a:t> and </a:t>
            </a:r>
            <a:r>
              <a:rPr lang="en" dirty="0" err="1">
                <a:solidFill>
                  <a:srgbClr val="FFFF00"/>
                </a:solidFill>
              </a:rPr>
              <a:t>longjmp</a:t>
            </a:r>
            <a:r>
              <a:rPr lang="en" dirty="0">
                <a:solidFill>
                  <a:srgbClr val="FFFF00"/>
                </a:solidFill>
              </a:rPr>
              <a:t>() across two function calls</a:t>
            </a:r>
            <a:r>
              <a:rPr lang="en" dirty="0"/>
              <a:t>. You should have two functions, </a:t>
            </a:r>
            <a:r>
              <a:rPr lang="en" dirty="0">
                <a:solidFill>
                  <a:srgbClr val="FFFF00"/>
                </a:solidFill>
              </a:rPr>
              <a:t>one of which calls the other function</a:t>
            </a:r>
            <a:r>
              <a:rPr lang="en" dirty="0"/>
              <a:t>. Add and set a string array variable for each function, changing its value. </a:t>
            </a:r>
            <a:r>
              <a:rPr lang="en" dirty="0">
                <a:solidFill>
                  <a:srgbClr val="FFFF00"/>
                </a:solidFill>
              </a:rPr>
              <a:t>Write a function that prints the string array from within each function</a:t>
            </a:r>
            <a:r>
              <a:rPr lang="en" dirty="0"/>
              <a:t>. </a:t>
            </a:r>
            <a:r>
              <a:rPr lang="en" dirty="0">
                <a:solidFill>
                  <a:srgbClr val="FFFF00"/>
                </a:solidFill>
              </a:rPr>
              <a:t>Show what happens to the array upon return from the </a:t>
            </a:r>
            <a:r>
              <a:rPr lang="en" dirty="0" err="1">
                <a:solidFill>
                  <a:srgbClr val="FFFF00"/>
                </a:solidFill>
              </a:rPr>
              <a:t>longjmp</a:t>
            </a:r>
            <a:r>
              <a:rPr lang="en" dirty="0">
                <a:solidFill>
                  <a:srgbClr val="FFFF00"/>
                </a:solidFill>
              </a:rPr>
              <a:t>()</a:t>
            </a:r>
            <a:r>
              <a:rPr lang="en" dirty="0"/>
              <a:t>.</a:t>
            </a:r>
          </a:p>
          <a:p>
            <a:pPr lvl="0">
              <a:spcBef>
                <a:spcPts val="0"/>
              </a:spcBef>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988100" y="839025"/>
            <a:ext cx="8368200" cy="686100"/>
          </a:xfrm>
          <a:prstGeom prst="rect">
            <a:avLst/>
          </a:prstGeom>
        </p:spPr>
        <p:txBody>
          <a:bodyPr lIns="91425" tIns="91425" rIns="91425" bIns="91425" anchor="b" anchorCtr="0">
            <a:noAutofit/>
          </a:bodyPr>
          <a:lstStyle/>
          <a:p>
            <a:pPr lvl="0">
              <a:spcBef>
                <a:spcPts val="0"/>
              </a:spcBef>
              <a:buNone/>
            </a:pPr>
            <a:r>
              <a:rPr lang="en"/>
              <a:t>Lecture 10. Process Control</a:t>
            </a:r>
          </a:p>
          <a:p>
            <a:pPr lvl="0">
              <a:spcBef>
                <a:spcPts val="0"/>
              </a:spcBef>
              <a:buNone/>
            </a:pPr>
            <a:endParaRPr/>
          </a:p>
        </p:txBody>
      </p:sp>
      <p:sp>
        <p:nvSpPr>
          <p:cNvPr id="124" name="Shape 12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b="1" u="sng" dirty="0"/>
              <a:t>Homework (due Mar-29-2016):</a:t>
            </a:r>
          </a:p>
          <a:p>
            <a:pPr lvl="0">
              <a:spcBef>
                <a:spcPts val="0"/>
              </a:spcBef>
              <a:buNone/>
            </a:pPr>
            <a:r>
              <a:rPr lang="en" dirty="0"/>
              <a:t>Add functionality to this program to </a:t>
            </a:r>
            <a:r>
              <a:rPr lang="en" dirty="0">
                <a:solidFill>
                  <a:srgbClr val="FFFF00"/>
                </a:solidFill>
              </a:rPr>
              <a:t>print the error messages associated with the</a:t>
            </a:r>
          </a:p>
          <a:p>
            <a:pPr lvl="0">
              <a:spcBef>
                <a:spcPts val="0"/>
              </a:spcBef>
              <a:buNone/>
            </a:pPr>
            <a:r>
              <a:rPr lang="en" dirty="0">
                <a:solidFill>
                  <a:srgbClr val="FFFF00"/>
                </a:solidFill>
              </a:rPr>
              <a:t>numeric termination status values from &lt;</a:t>
            </a:r>
            <a:r>
              <a:rPr lang="en" dirty="0" err="1">
                <a:solidFill>
                  <a:srgbClr val="FFFF00"/>
                </a:solidFill>
              </a:rPr>
              <a:t>signal.h</a:t>
            </a:r>
            <a:r>
              <a:rPr lang="en" dirty="0">
                <a:solidFill>
                  <a:srgbClr val="FFFF00"/>
                </a:solidFill>
              </a:rPr>
              <a:t>&gt;</a:t>
            </a:r>
            <a:r>
              <a:rPr lang="en" dirty="0"/>
              <a:t>. Also add functionality to</a:t>
            </a:r>
          </a:p>
          <a:p>
            <a:pPr lvl="0">
              <a:spcBef>
                <a:spcPts val="0"/>
              </a:spcBef>
              <a:buNone/>
            </a:pPr>
            <a:r>
              <a:rPr lang="en" dirty="0">
                <a:solidFill>
                  <a:srgbClr val="FFFF00"/>
                </a:solidFill>
              </a:rPr>
              <a:t>print the values of the members of </a:t>
            </a:r>
            <a:r>
              <a:rPr lang="en" dirty="0" err="1">
                <a:solidFill>
                  <a:srgbClr val="FFFF00"/>
                </a:solidFill>
              </a:rPr>
              <a:t>struct</a:t>
            </a:r>
            <a:r>
              <a:rPr lang="en" dirty="0">
                <a:solidFill>
                  <a:srgbClr val="FFFF00"/>
                </a:solidFill>
              </a:rPr>
              <a:t> </a:t>
            </a:r>
            <a:r>
              <a:rPr lang="en" dirty="0" err="1">
                <a:solidFill>
                  <a:srgbClr val="FFFF00"/>
                </a:solidFill>
              </a:rPr>
              <a:t>rusage</a:t>
            </a:r>
            <a:r>
              <a:rPr lang="en" dirty="0"/>
              <a:t>, which will get filled in by</a:t>
            </a:r>
          </a:p>
          <a:p>
            <a:pPr lvl="0">
              <a:spcBef>
                <a:spcPts val="0"/>
              </a:spcBef>
              <a:buNone/>
            </a:pPr>
            <a:r>
              <a:rPr lang="en" dirty="0"/>
              <a:t>calling </a:t>
            </a:r>
            <a:r>
              <a:rPr lang="en" dirty="0">
                <a:solidFill>
                  <a:srgbClr val="FFFF00"/>
                </a:solidFill>
              </a:rPr>
              <a:t>wait3()</a:t>
            </a:r>
            <a:r>
              <a:rPr lang="en" dirty="0"/>
              <a:t>. Check these entries with man 2.</a:t>
            </a:r>
          </a:p>
          <a:p>
            <a:pPr lvl="0">
              <a:spcBef>
                <a:spcPts val="0"/>
              </a:spcBef>
              <a:buNone/>
            </a:pPr>
            <a:endParaRPr dirty="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989</Words>
  <Application>Microsoft Macintosh PowerPoint</Application>
  <PresentationFormat>On-screen Show (16:9)</PresentationFormat>
  <Paragraphs>53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Roboto</vt:lpstr>
      <vt:lpstr>Roboto Slab</vt:lpstr>
      <vt:lpstr>marina</vt:lpstr>
      <vt:lpstr>Unix System Calls Manipulations using C programing language </vt:lpstr>
      <vt:lpstr>PowerPoint Presentation</vt:lpstr>
      <vt:lpstr>PowerPoint Presentation</vt:lpstr>
      <vt:lpstr>Third Application: Files and Directories chown( ), st_mode</vt:lpstr>
      <vt:lpstr>Lecture 5. Files and Directories </vt:lpstr>
      <vt:lpstr>Lecture 7. Standard I/O Library </vt:lpstr>
      <vt:lpstr>Lecture 8. System Data Files </vt:lpstr>
      <vt:lpstr>Lecture 9. Process Environment </vt:lpstr>
      <vt:lpstr>Lecture 10. Process Control </vt:lpstr>
      <vt:lpstr>Lecture 14. Signals </vt:lpstr>
      <vt:lpstr>MIDTERM </vt:lpstr>
      <vt:lpstr>FINAL :  WRITE YOU OWN SHELL</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System Manipulations  Using C programing language </dc:title>
  <cp:lastModifiedBy>Microsoft Office User</cp:lastModifiedBy>
  <cp:revision>14</cp:revision>
  <dcterms:modified xsi:type="dcterms:W3CDTF">2017-03-04T22:50:12Z</dcterms:modified>
</cp:coreProperties>
</file>