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79" r:id="rId8"/>
    <p:sldId id="273" r:id="rId9"/>
    <p:sldId id="280" r:id="rId10"/>
    <p:sldId id="275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Kulim Park" panose="02010600030101010101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CC5E8C-8932-4C50-BC92-68B6CE62A92C}">
  <a:tblStyle styleId="{95CC5E8C-8932-4C50-BC92-68B6CE62A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1B0A0-E66D-48AE-B0BC-7214E24B64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64" d="100"/>
          <a:sy n="64" d="100"/>
        </p:scale>
        <p:origin x="51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1facfd0ff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1facfd0ff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Project time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4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35" name="Google Shape;35;p5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6327842" y="0"/>
            <a:ext cx="1202103" cy="5143503"/>
            <a:chOff x="3475252" y="0"/>
            <a:chExt cx="1202103" cy="5143503"/>
          </a:xfrm>
        </p:grpSpPr>
        <p:sp>
          <p:nvSpPr>
            <p:cNvPr id="49" name="Google Shape;49;p7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7637092" y="0"/>
            <a:ext cx="1202103" cy="5143503"/>
            <a:chOff x="3475252" y="0"/>
            <a:chExt cx="1202103" cy="5143503"/>
          </a:xfrm>
        </p:grpSpPr>
        <p:sp>
          <p:nvSpPr>
            <p:cNvPr id="58" name="Google Shape;58;p8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26600" y="1430150"/>
            <a:ext cx="2034000" cy="32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2874224" y="1430150"/>
            <a:ext cx="2034000" cy="32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5121848" y="1430150"/>
            <a:ext cx="2034000" cy="32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699132" y="-1"/>
            <a:ext cx="1172563" cy="3572011"/>
          </a:xfrm>
          <a:custGeom>
            <a:avLst/>
            <a:gdLst/>
            <a:ahLst/>
            <a:cxnLst/>
            <a:rect l="l" t="t" r="r" b="b"/>
            <a:pathLst>
              <a:path w="574786" h="1750986" extrusionOk="0">
                <a:moveTo>
                  <a:pt x="308764" y="0"/>
                </a:moveTo>
                <a:lnTo>
                  <a:pt x="0" y="1750986"/>
                </a:lnTo>
                <a:lnTo>
                  <a:pt x="284240" y="1647520"/>
                </a:lnTo>
                <a:lnTo>
                  <a:pt x="5747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763563" y="3445190"/>
            <a:ext cx="841902" cy="1699051"/>
          </a:xfrm>
          <a:custGeom>
            <a:avLst/>
            <a:gdLst/>
            <a:ahLst/>
            <a:cxnLst/>
            <a:rect l="l" t="t" r="r" b="b"/>
            <a:pathLst>
              <a:path w="412697" h="832868" extrusionOk="0">
                <a:moveTo>
                  <a:pt x="266023" y="832869"/>
                </a:moveTo>
                <a:lnTo>
                  <a:pt x="412697" y="0"/>
                </a:lnTo>
                <a:lnTo>
                  <a:pt x="128457" y="103466"/>
                </a:lnTo>
                <a:lnTo>
                  <a:pt x="0" y="8328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698180" y="3039902"/>
            <a:ext cx="1907741" cy="936717"/>
          </a:xfrm>
          <a:custGeom>
            <a:avLst/>
            <a:gdLst/>
            <a:ahLst/>
            <a:cxnLst/>
            <a:rect l="l" t="t" r="r" b="b"/>
            <a:pathLst>
              <a:path w="935167" h="459175" extrusionOk="0">
                <a:moveTo>
                  <a:pt x="935167" y="198758"/>
                </a:moveTo>
                <a:lnTo>
                  <a:pt x="220012" y="459176"/>
                </a:lnTo>
                <a:lnTo>
                  <a:pt x="0" y="260417"/>
                </a:lnTo>
                <a:lnTo>
                  <a:pt x="715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9" y="-1"/>
            <a:ext cx="2026379" cy="5145755"/>
          </a:xfrm>
          <a:custGeom>
            <a:avLst/>
            <a:gdLst/>
            <a:ahLst/>
            <a:cxnLst/>
            <a:rect l="l" t="t" r="r" b="b"/>
            <a:pathLst>
              <a:path w="993323" h="2522429" extrusionOk="0">
                <a:moveTo>
                  <a:pt x="562408" y="1949978"/>
                </a:moveTo>
                <a:lnTo>
                  <a:pt x="342396" y="1751220"/>
                </a:lnTo>
                <a:lnTo>
                  <a:pt x="342864" y="1750986"/>
                </a:lnTo>
                <a:lnTo>
                  <a:pt x="651627" y="0"/>
                </a:lnTo>
                <a:lnTo>
                  <a:pt x="0" y="0"/>
                </a:lnTo>
                <a:lnTo>
                  <a:pt x="0" y="2522429"/>
                </a:lnTo>
                <a:lnTo>
                  <a:pt x="864866" y="2522429"/>
                </a:lnTo>
                <a:lnTo>
                  <a:pt x="993323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algn="r" rtl="0">
              <a:buNone/>
              <a:defRPr sz="13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3959679" y="1664561"/>
            <a:ext cx="4931228" cy="9071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GOMUKU GAME SYSTEM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EEF02-19D9-22A0-CC01-6DEB60A9A5F3}"/>
              </a:ext>
            </a:extLst>
          </p:cNvPr>
          <p:cNvSpPr txBox="1"/>
          <p:nvPr/>
        </p:nvSpPr>
        <p:spPr>
          <a:xfrm>
            <a:off x="4661807" y="50618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SOEN 6431 PROJECT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2A979-61FA-E657-12A4-7223BABA28A6}"/>
              </a:ext>
            </a:extLst>
          </p:cNvPr>
          <p:cNvSpPr txBox="1"/>
          <p:nvPr/>
        </p:nvSpPr>
        <p:spPr>
          <a:xfrm>
            <a:off x="7453992" y="3441096"/>
            <a:ext cx="17308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Kulim Park" panose="02010600030101010101" charset="0"/>
              </a:rPr>
              <a:t>Presented By :</a:t>
            </a:r>
          </a:p>
          <a:p>
            <a:r>
              <a:rPr lang="en-US" sz="1600" b="1" dirty="0">
                <a:solidFill>
                  <a:schemeClr val="tx1"/>
                </a:solidFill>
                <a:latin typeface="Kulim Park" panose="02010600030101010101" charset="0"/>
              </a:rPr>
              <a:t>Ananya Varsha,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Kulim Park" panose="02010600030101010101" charset="0"/>
              </a:rPr>
              <a:t>Dejian</a:t>
            </a:r>
            <a:r>
              <a:rPr lang="en-US" sz="1600" b="1" dirty="0">
                <a:solidFill>
                  <a:schemeClr val="tx1"/>
                </a:solidFill>
                <a:latin typeface="Kulim Park" panose="02010600030101010101" charset="0"/>
              </a:rPr>
              <a:t> Wang,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Kulim Park" panose="02010600030101010101" charset="0"/>
              </a:rPr>
              <a:t>Guoxue</a:t>
            </a:r>
            <a:r>
              <a:rPr lang="en-US" sz="1600" b="1" dirty="0">
                <a:solidFill>
                  <a:schemeClr val="tx1"/>
                </a:solidFill>
                <a:latin typeface="Kulim Park" panose="02010600030101010101" charset="0"/>
              </a:rPr>
              <a:t> Yang,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Kulim Park" panose="02010600030101010101" charset="0"/>
              </a:rPr>
              <a:t>Haochen</a:t>
            </a:r>
            <a:r>
              <a:rPr lang="en-US" sz="1600" b="1" dirty="0">
                <a:solidFill>
                  <a:schemeClr val="tx1"/>
                </a:solidFill>
                <a:latin typeface="Kulim Park" panose="02010600030101010101" charset="0"/>
              </a:rPr>
              <a:t> Zou,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Kulim Park" panose="02010600030101010101" charset="0"/>
              </a:rPr>
              <a:t>Vishanth</a:t>
            </a:r>
            <a:r>
              <a:rPr lang="en-US" sz="1600" b="1" dirty="0">
                <a:solidFill>
                  <a:schemeClr val="tx1"/>
                </a:solidFill>
                <a:latin typeface="Kulim Park" panose="02010600030101010101" charset="0"/>
              </a:rPr>
              <a:t> Suresh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2149500" y="525975"/>
            <a:ext cx="2747400" cy="20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References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120;p16">
            <a:extLst>
              <a:ext uri="{FF2B5EF4-FFF2-40B4-BE49-F238E27FC236}">
                <a16:creationId xmlns:a16="http://schemas.microsoft.com/office/drawing/2014/main" id="{45E6D4A7-D018-E85A-B492-EEC589BFA0E1}"/>
              </a:ext>
            </a:extLst>
          </p:cNvPr>
          <p:cNvSpPr txBox="1">
            <a:spLocks/>
          </p:cNvSpPr>
          <p:nvPr/>
        </p:nvSpPr>
        <p:spPr>
          <a:xfrm>
            <a:off x="2390186" y="1024714"/>
            <a:ext cx="6353764" cy="312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fontAlgn="base"/>
            <a:r>
              <a:rPr lang="en-US" sz="1400" dirty="0">
                <a:solidFill>
                  <a:schemeClr val="bg1"/>
                </a:solidFill>
              </a:rPr>
              <a:t>[1] Wikimedia Foundation. (2022, June 22). </a:t>
            </a:r>
            <a:r>
              <a:rPr lang="en-US" sz="1400" i="1" dirty="0">
                <a:solidFill>
                  <a:schemeClr val="bg1"/>
                </a:solidFill>
              </a:rPr>
              <a:t>Gomoku</a:t>
            </a:r>
            <a:r>
              <a:rPr lang="en-US" sz="1400" dirty="0">
                <a:solidFill>
                  <a:schemeClr val="bg1"/>
                </a:solidFill>
              </a:rPr>
              <a:t>. Wikipedia. Retrieved July 22, 2022, from https://</a:t>
            </a:r>
            <a:r>
              <a:rPr lang="en-US" sz="1400" dirty="0" err="1">
                <a:solidFill>
                  <a:schemeClr val="bg1"/>
                </a:solidFill>
              </a:rPr>
              <a:t>en.wikipedia.org</a:t>
            </a:r>
            <a:r>
              <a:rPr lang="en-US" sz="1400" dirty="0">
                <a:solidFill>
                  <a:schemeClr val="bg1"/>
                </a:solidFill>
              </a:rPr>
              <a:t>/wiki/Gomoku ​</a:t>
            </a:r>
          </a:p>
          <a:p>
            <a:pPr marL="76200" indent="0" fontAlgn="base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fontAlgn="base"/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ctrTitle" idx="4294967295"/>
          </p:nvPr>
        </p:nvSpPr>
        <p:spPr>
          <a:xfrm>
            <a:off x="4136725" y="440350"/>
            <a:ext cx="448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accent4"/>
                </a:solidFill>
              </a:rPr>
              <a:t>Thanks!</a:t>
            </a:r>
            <a:endParaRPr sz="7600">
              <a:solidFill>
                <a:schemeClr val="accent4"/>
              </a:solidFill>
            </a:endParaRPr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4294967295"/>
          </p:nvPr>
        </p:nvSpPr>
        <p:spPr>
          <a:xfrm>
            <a:off x="4136725" y="1707430"/>
            <a:ext cx="1619096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rPr>
              <a:t>Any questions?</a:t>
            </a:r>
            <a:endParaRPr sz="1700" b="1" dirty="0">
              <a:solidFill>
                <a:schemeClr val="accent3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</p:txBody>
      </p:sp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75005" y="420793"/>
            <a:ext cx="769098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Introduction: What is the Gomuku Game</a:t>
            </a:r>
            <a:endParaRPr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55057F-1B5F-C963-D107-D4817BBE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500" y="1175514"/>
            <a:ext cx="3883516" cy="3221700"/>
          </a:xfrm>
        </p:spPr>
        <p:txBody>
          <a:bodyPr/>
          <a:lstStyle/>
          <a:p>
            <a:pPr algn="just"/>
            <a:r>
              <a:rPr lang="en-US" sz="1400" b="1" dirty="0"/>
              <a:t>Gomoku</a:t>
            </a:r>
            <a:r>
              <a:rPr lang="en-US" sz="1400" dirty="0"/>
              <a:t>, also called Five in a Row, is an abstract strategy board game [1].</a:t>
            </a:r>
          </a:p>
          <a:p>
            <a:pPr algn="just"/>
            <a:r>
              <a:rPr lang="en-US" sz="1400" dirty="0"/>
              <a:t>It is traditionally played with Go pieces (black and white stones) on a Go board.</a:t>
            </a:r>
          </a:p>
          <a:p>
            <a:pPr algn="just"/>
            <a:r>
              <a:rPr lang="en-US" sz="1400" dirty="0"/>
              <a:t>It is played using a 15×15 board while in the past, a 19×19 board was standard. </a:t>
            </a:r>
          </a:p>
          <a:p>
            <a:pPr algn="just"/>
            <a:r>
              <a:rPr lang="en-US" sz="1400" dirty="0"/>
              <a:t>Because pieces are typically not moved or removed from the board, </a:t>
            </a:r>
            <a:r>
              <a:rPr lang="en-US" sz="1400" dirty="0" err="1"/>
              <a:t>Gomoku</a:t>
            </a:r>
            <a:r>
              <a:rPr lang="en-US" sz="1400" dirty="0"/>
              <a:t> may also be played as a </a:t>
            </a:r>
            <a:r>
              <a:rPr lang="en-US" altLang="zh-CN" sz="1400" dirty="0"/>
              <a:t>paper-and-pencil game.</a:t>
            </a:r>
            <a:endParaRPr lang="en-US" sz="1400" dirty="0"/>
          </a:p>
          <a:p>
            <a:pPr algn="just"/>
            <a:r>
              <a:rPr lang="en-US" sz="1400" dirty="0"/>
              <a:t>The game is known in several countries under different names.​</a:t>
            </a:r>
          </a:p>
          <a:p>
            <a:pPr algn="just"/>
            <a:endParaRPr lang="en-US" sz="1100"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C7F1E119-0EB8-C304-6EEA-A9E302A4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30" y="1012571"/>
            <a:ext cx="4224443" cy="3384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4294967295"/>
          </p:nvPr>
        </p:nvSpPr>
        <p:spPr>
          <a:xfrm>
            <a:off x="4633209" y="359828"/>
            <a:ext cx="3958847" cy="31783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 fontAlgn="base"/>
            <a:r>
              <a:rPr lang="en-US" sz="1600" dirty="0"/>
              <a:t>The </a:t>
            </a:r>
            <a:r>
              <a:rPr lang="en-US" sz="1600" dirty="0" err="1"/>
              <a:t>Gomoku</a:t>
            </a:r>
            <a:r>
              <a:rPr lang="en-US" sz="1600" dirty="0"/>
              <a:t> game system is a legacy system which exists with an outdated tech stack.​</a:t>
            </a:r>
          </a:p>
          <a:p>
            <a:pPr algn="just" fontAlgn="base"/>
            <a:r>
              <a:rPr lang="en-US" sz="1600" dirty="0"/>
              <a:t>There are 727 undesirables found in the project system.​</a:t>
            </a:r>
          </a:p>
          <a:p>
            <a:pPr algn="just" fontAlgn="base"/>
            <a:r>
              <a:rPr lang="en-US" sz="1600" dirty="0"/>
              <a:t>The system contains the network component but is not runnable.​</a:t>
            </a:r>
          </a:p>
          <a:p>
            <a:pPr algn="just" fontAlgn="base"/>
            <a:r>
              <a:rPr lang="en-US" sz="1600" dirty="0"/>
              <a:t>The system structure is complicated.​​</a:t>
            </a:r>
          </a:p>
          <a:p>
            <a:pPr algn="just" fontAlgn="base"/>
            <a:r>
              <a:rPr lang="en-US" sz="1600" dirty="0"/>
              <a:t>All comments are written in mandarin and need language localization.​</a:t>
            </a:r>
          </a:p>
          <a:p>
            <a:pPr algn="just" fontAlgn="base"/>
            <a:r>
              <a:rPr lang="en-US" sz="1600" dirty="0"/>
              <a:t>Limited capability to change.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119;p16">
            <a:extLst>
              <a:ext uri="{FF2B5EF4-FFF2-40B4-BE49-F238E27FC236}">
                <a16:creationId xmlns:a16="http://schemas.microsoft.com/office/drawing/2014/main" id="{179F0F74-3313-524D-0AAC-8685DD4DF367}"/>
              </a:ext>
            </a:extLst>
          </p:cNvPr>
          <p:cNvSpPr txBox="1">
            <a:spLocks/>
          </p:cNvSpPr>
          <p:nvPr/>
        </p:nvSpPr>
        <p:spPr>
          <a:xfrm>
            <a:off x="154530" y="189070"/>
            <a:ext cx="4112910" cy="56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CA" dirty="0"/>
              <a:t>Problem Description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73344C-14EC-8458-2997-41513B61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1" y="1116649"/>
            <a:ext cx="2584549" cy="14551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3D3061-61D1-0C0A-2D1A-7B30B2DC6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1" y="2666269"/>
            <a:ext cx="2584550" cy="13605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8778793-204C-4FA9-0CBC-AF1AE36D6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60" y="4127737"/>
            <a:ext cx="2584550" cy="8266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399794" y="490701"/>
            <a:ext cx="5577673" cy="6559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 and What We Work for Project Maintenance</a:t>
            </a:r>
            <a:endParaRPr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243275" y="1387494"/>
            <a:ext cx="6042195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 fontAlgn="base"/>
            <a:r>
              <a:rPr lang="en-US" sz="1600" dirty="0"/>
              <a:t>We classify the undesirables into </a:t>
            </a:r>
            <a:r>
              <a:rPr lang="en-US" sz="1600" b="1" dirty="0"/>
              <a:t>four parts</a:t>
            </a:r>
            <a:r>
              <a:rPr lang="en-US" sz="1600" dirty="0"/>
              <a:t>: </a:t>
            </a:r>
            <a:r>
              <a:rPr lang="en-US" sz="1600" b="1" dirty="0"/>
              <a:t>Comprehensive</a:t>
            </a:r>
            <a:r>
              <a:rPr lang="en-US" sz="1600" dirty="0"/>
              <a:t>, </a:t>
            </a:r>
            <a:r>
              <a:rPr lang="en-US" sz="1600" b="1" dirty="0"/>
              <a:t>Correctness</a:t>
            </a:r>
            <a:r>
              <a:rPr lang="en-US" sz="1600" dirty="0"/>
              <a:t>, </a:t>
            </a:r>
            <a:r>
              <a:rPr lang="en-US" sz="1600" b="1" dirty="0"/>
              <a:t>Documentation</a:t>
            </a:r>
            <a:r>
              <a:rPr lang="en-US" sz="1600" dirty="0"/>
              <a:t>, and </a:t>
            </a:r>
            <a:r>
              <a:rPr lang="en-US" sz="1600" b="1" dirty="0"/>
              <a:t>Structure</a:t>
            </a:r>
            <a:r>
              <a:rPr lang="en-US" sz="1600" dirty="0"/>
              <a:t>.​</a:t>
            </a:r>
          </a:p>
          <a:p>
            <a:pPr algn="just" fontAlgn="base"/>
            <a:r>
              <a:rPr lang="en-US" sz="1600" dirty="0"/>
              <a:t>We do team discussions each week and peer review the changed source code.​</a:t>
            </a:r>
          </a:p>
          <a:p>
            <a:pPr algn="just" fontAlgn="base"/>
            <a:r>
              <a:rPr lang="en-US" sz="1600" dirty="0"/>
              <a:t>The </a:t>
            </a:r>
            <a:r>
              <a:rPr lang="en-US" sz="1600" b="1" dirty="0"/>
              <a:t>hard version control</a:t>
            </a:r>
            <a:r>
              <a:rPr lang="en-US" sz="1600" dirty="0"/>
              <a:t> method is implemented utilized the </a:t>
            </a:r>
            <a:r>
              <a:rPr lang="en-US" sz="1600" b="1" dirty="0"/>
              <a:t>agile development</a:t>
            </a:r>
            <a:r>
              <a:rPr lang="en-US" sz="1600" dirty="0"/>
              <a:t> approach.​</a:t>
            </a:r>
          </a:p>
          <a:p>
            <a:pPr algn="just" fontAlgn="base"/>
            <a:r>
              <a:rPr lang="en-US" sz="1600" dirty="0"/>
              <a:t>Apply documentation and maintenance procedures at the same time.</a:t>
            </a:r>
          </a:p>
          <a:p>
            <a:pPr algn="just" fontAlgn="base"/>
            <a:r>
              <a:rPr lang="en-US" sz="1600" dirty="0"/>
              <a:t>Clear role division.</a:t>
            </a:r>
          </a:p>
          <a:p>
            <a:pPr algn="just" fontAlgn="base"/>
            <a:r>
              <a:rPr lang="en-US" altLang="zh-CN" sz="1600" dirty="0">
                <a:solidFill>
                  <a:schemeClr val="dk1"/>
                </a:solidFill>
                <a:latin typeface="Kulim Park"/>
                <a:sym typeface="Kulim Park"/>
              </a:rPr>
              <a:t>Mainly employed </a:t>
            </a:r>
            <a:r>
              <a:rPr lang="en-US" altLang="zh-CN" sz="1600" b="1" dirty="0">
                <a:solidFill>
                  <a:schemeClr val="dk1"/>
                </a:solidFill>
                <a:latin typeface="Kulim Park"/>
                <a:sym typeface="Kulim Park"/>
              </a:rPr>
              <a:t>reengineering treatments</a:t>
            </a:r>
            <a:r>
              <a:rPr lang="en-US" altLang="zh-CN" sz="1600" dirty="0">
                <a:solidFill>
                  <a:schemeClr val="dk1"/>
                </a:solidFill>
                <a:latin typeface="Kulim Park"/>
                <a:sym typeface="Kulim Park"/>
              </a:rPr>
              <a:t>: </a:t>
            </a:r>
            <a:r>
              <a:rPr lang="en-US" altLang="zh-CN" sz="1600" dirty="0"/>
              <a:t>c</a:t>
            </a:r>
            <a:r>
              <a:rPr lang="en-US" altLang="zh-CN" sz="1600" dirty="0">
                <a:solidFill>
                  <a:schemeClr val="dk1"/>
                </a:solidFill>
                <a:latin typeface="Kulim Park"/>
                <a:sym typeface="Kulim Park"/>
              </a:rPr>
              <a:t>ode </a:t>
            </a:r>
            <a:r>
              <a:rPr lang="en-US" altLang="zh-CN" sz="1600" dirty="0"/>
              <a:t>r</a:t>
            </a:r>
            <a:r>
              <a:rPr lang="en-US" altLang="zh-CN" sz="1600" dirty="0">
                <a:solidFill>
                  <a:schemeClr val="dk1"/>
                </a:solidFill>
                <a:latin typeface="Kulim Park"/>
                <a:sym typeface="Kulim Park"/>
              </a:rPr>
              <a:t>econstructing, </a:t>
            </a:r>
            <a:r>
              <a:rPr lang="en-US" altLang="zh-CN" sz="1600" dirty="0"/>
              <a:t>d</a:t>
            </a:r>
            <a:r>
              <a:rPr lang="en-US" altLang="zh-CN" sz="1600" dirty="0">
                <a:solidFill>
                  <a:schemeClr val="dk1"/>
                </a:solidFill>
                <a:latin typeface="Kulim Park"/>
                <a:sym typeface="Kulim Park"/>
              </a:rPr>
              <a:t>ispensable, and manual undesirables handling</a:t>
            </a:r>
            <a:r>
              <a:rPr lang="zh-CN" altLang="en-US" sz="1600" dirty="0">
                <a:solidFill>
                  <a:schemeClr val="dk1"/>
                </a:solidFill>
                <a:latin typeface="Kulim Park"/>
                <a:sym typeface="Kulim Park"/>
              </a:rPr>
              <a:t>。</a:t>
            </a:r>
            <a:endParaRPr lang="en-US" altLang="zh-CN" sz="1600" dirty="0">
              <a:solidFill>
                <a:schemeClr val="dk1"/>
              </a:solidFill>
              <a:latin typeface="Kulim Park"/>
              <a:sym typeface="Kulim Park"/>
            </a:endParaRPr>
          </a:p>
          <a:p>
            <a:pPr algn="just" fontAlgn="base"/>
            <a:endParaRPr lang="en-US" sz="16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endParaRPr sz="1600"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l="13154" r="39391"/>
          <a:stretch/>
        </p:blipFill>
        <p:spPr>
          <a:xfrm>
            <a:off x="6703191" y="1"/>
            <a:ext cx="244080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491" y="0"/>
                </a:moveTo>
                <a:lnTo>
                  <a:pt x="0" y="17444"/>
                </a:lnTo>
                <a:lnTo>
                  <a:pt x="4757" y="16540"/>
                </a:lnTo>
                <a:lnTo>
                  <a:pt x="7312" y="17634"/>
                </a:lnTo>
                <a:lnTo>
                  <a:pt x="573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491" y="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ctrTitle" idx="4294967295"/>
          </p:nvPr>
        </p:nvSpPr>
        <p:spPr>
          <a:xfrm>
            <a:off x="2010032" y="68686"/>
            <a:ext cx="7698259" cy="6088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lt1"/>
                </a:solidFill>
              </a:rPr>
              <a:t>Challenges: What We Have Done or Not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4294967295"/>
          </p:nvPr>
        </p:nvSpPr>
        <p:spPr>
          <a:xfrm>
            <a:off x="2898020" y="876437"/>
            <a:ext cx="5683918" cy="3530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 fontAlgn="base"/>
            <a:r>
              <a:rPr lang="en-US" sz="1400" dirty="0">
                <a:solidFill>
                  <a:schemeClr val="bg1"/>
                </a:solidFill>
              </a:rPr>
              <a:t>Structure problems, such as long method and deeply nested loop.​</a:t>
            </a:r>
          </a:p>
          <a:p>
            <a:pPr lvl="1" algn="just" fontAlgn="base"/>
            <a:r>
              <a:rPr lang="en-US" sz="1400" dirty="0">
                <a:solidFill>
                  <a:schemeClr val="bg1"/>
                </a:solidFill>
              </a:rPr>
              <a:t>If fixing the undesirables will pop up more undesirables anyway, the target code will be reversed to the beginning.​</a:t>
            </a:r>
          </a:p>
          <a:p>
            <a:pPr lvl="1" algn="just" fontAlgn="base"/>
            <a:r>
              <a:rPr lang="en-US" sz="1400" dirty="0">
                <a:solidFill>
                  <a:schemeClr val="bg1"/>
                </a:solidFill>
              </a:rPr>
              <a:t>Some UI rendering pipelines and AI decision trees should not be changed, otherwise will cause potential risk and lower cohesion and readability.​</a:t>
            </a:r>
          </a:p>
          <a:p>
            <a:pPr algn="just" fontAlgn="base"/>
            <a:r>
              <a:rPr lang="en-US" sz="1400" dirty="0">
                <a:solidFill>
                  <a:schemeClr val="bg1"/>
                </a:solidFill>
              </a:rPr>
              <a:t>The defects detect tool creates false positive findings.​</a:t>
            </a:r>
          </a:p>
          <a:p>
            <a:pPr lvl="1" algn="just" fontAlgn="base"/>
            <a:r>
              <a:rPr lang="en-US" sz="1400" dirty="0" err="1">
                <a:solidFill>
                  <a:schemeClr val="bg1"/>
                </a:solidFill>
              </a:rPr>
              <a:t>TeamScale</a:t>
            </a:r>
            <a:r>
              <a:rPr lang="en-US" sz="1400" dirty="0">
                <a:solidFill>
                  <a:schemeClr val="bg1"/>
                </a:solidFill>
              </a:rPr>
              <a:t> sometimes is too sensitive which deviates the user’s focus on healthy code(but diagnose as a defect) ​</a:t>
            </a:r>
          </a:p>
          <a:p>
            <a:pPr algn="just" fontAlgn="base"/>
            <a:r>
              <a:rPr lang="en-US" sz="1400" dirty="0">
                <a:solidFill>
                  <a:schemeClr val="bg1"/>
                </a:solidFill>
              </a:rPr>
              <a:t>Limited Capability to Fix.​</a:t>
            </a:r>
          </a:p>
          <a:p>
            <a:pPr lvl="1" algn="just" fontAlgn="base"/>
            <a:r>
              <a:rPr lang="en-US" sz="1400" dirty="0">
                <a:solidFill>
                  <a:schemeClr val="bg1"/>
                </a:solidFill>
              </a:rPr>
              <a:t>some technical stack is too old, and users need more time and effort to learn.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545057" y="1095415"/>
            <a:ext cx="5990653" cy="2292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 fontAlgn="base"/>
            <a:r>
              <a:rPr lang="en-US" sz="1800" dirty="0"/>
              <a:t>Desirables fixing​: we lower the undesirables from </a:t>
            </a:r>
            <a:r>
              <a:rPr lang="en-US" sz="1800" b="1" dirty="0"/>
              <a:t>727</a:t>
            </a:r>
            <a:r>
              <a:rPr lang="en-US" sz="1800" dirty="0"/>
              <a:t> to </a:t>
            </a:r>
            <a:r>
              <a:rPr lang="en-US" sz="1800" b="1" dirty="0"/>
              <a:t>154</a:t>
            </a:r>
            <a:r>
              <a:rPr lang="en-US" sz="1800" dirty="0"/>
              <a:t> at the end.​</a:t>
            </a:r>
          </a:p>
          <a:p>
            <a:pPr algn="just" fontAlgn="base"/>
            <a:r>
              <a:rPr lang="en-US" sz="1800" dirty="0"/>
              <a:t>No fatal/severe structure problem exists.​</a:t>
            </a:r>
          </a:p>
          <a:p>
            <a:pPr algn="just" fontAlgn="base"/>
            <a:r>
              <a:rPr lang="en-US" sz="1800" dirty="0"/>
              <a:t>Network component functional again.​</a:t>
            </a:r>
          </a:p>
          <a:p>
            <a:pPr algn="just" fontAlgn="base"/>
            <a:r>
              <a:rPr lang="en-US" sz="1800" dirty="0"/>
              <a:t>Fix the JDBC and </a:t>
            </a:r>
            <a:r>
              <a:rPr lang="en-US" sz="1800" dirty="0" err="1"/>
              <a:t>JavaWeb</a:t>
            </a:r>
            <a:r>
              <a:rPr lang="en-US" sz="1800" dirty="0"/>
              <a:t> modules.​</a:t>
            </a:r>
          </a:p>
          <a:p>
            <a:pPr algn="just" fontAlgn="base"/>
            <a:r>
              <a:rPr lang="en-US" sz="1800" dirty="0"/>
              <a:t>Fix </a:t>
            </a:r>
            <a:r>
              <a:rPr lang="en-US" altLang="zh-CN" sz="1800" dirty="0"/>
              <a:t>MySQL</a:t>
            </a:r>
            <a:r>
              <a:rPr lang="en-US" sz="1800" dirty="0"/>
              <a:t> database.​</a:t>
            </a:r>
          </a:p>
          <a:p>
            <a:pPr algn="just" fontAlgn="base"/>
            <a:r>
              <a:rPr lang="en-US" sz="1800" dirty="0"/>
              <a:t>Localization​: Mandarin to English​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310243" y="285750"/>
            <a:ext cx="5592557" cy="6694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 Display	</a:t>
            </a:r>
            <a:endParaRPr dirty="0"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 l="14406" r="14413"/>
          <a:stretch/>
        </p:blipFill>
        <p:spPr>
          <a:xfrm>
            <a:off x="6703191" y="1"/>
            <a:ext cx="2440800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491" y="0"/>
                </a:moveTo>
                <a:lnTo>
                  <a:pt x="0" y="17444"/>
                </a:lnTo>
                <a:lnTo>
                  <a:pt x="4757" y="16540"/>
                </a:lnTo>
                <a:lnTo>
                  <a:pt x="7312" y="17634"/>
                </a:lnTo>
                <a:lnTo>
                  <a:pt x="573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49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9173BE-7499-274C-BA01-816F34F3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1" y="3526304"/>
            <a:ext cx="2628037" cy="14109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2CE341-69C9-44A4-B53A-A71D2C38E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658" y="3523767"/>
            <a:ext cx="1563841" cy="1412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362C87-B0FC-3FB5-F76E-077129105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499" y="3526304"/>
            <a:ext cx="2014456" cy="14109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A7D6-57E3-2920-13B5-5C9A6C79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D05E-5D90-02CD-BD3C-4EF41A415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1ACB7-462D-C04A-6CB3-B7D9DDF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93" y="1753214"/>
            <a:ext cx="5967614" cy="309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A415E-E76D-0E16-5202-AA8FB91A2447}"/>
              </a:ext>
            </a:extLst>
          </p:cNvPr>
          <p:cNvSpPr txBox="1"/>
          <p:nvPr/>
        </p:nvSpPr>
        <p:spPr>
          <a:xfrm>
            <a:off x="1734116" y="1383882"/>
            <a:ext cx="567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Kulim Park" panose="02010600030101010101" charset="0"/>
              </a:rPr>
              <a:t>Comparison between old version &amp; new version:</a:t>
            </a:r>
            <a:endParaRPr lang="en-US" sz="1800" b="1" dirty="0">
              <a:latin typeface="Kulim Park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Future Works</a:t>
            </a:r>
            <a:endParaRPr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" name="Google Shape;120;p16">
            <a:extLst>
              <a:ext uri="{FF2B5EF4-FFF2-40B4-BE49-F238E27FC236}">
                <a16:creationId xmlns:a16="http://schemas.microsoft.com/office/drawing/2014/main" id="{F3D0A320-2406-C24C-6094-B445845294D6}"/>
              </a:ext>
            </a:extLst>
          </p:cNvPr>
          <p:cNvSpPr txBox="1">
            <a:spLocks/>
          </p:cNvSpPr>
          <p:nvPr/>
        </p:nvSpPr>
        <p:spPr>
          <a:xfrm>
            <a:off x="626699" y="1364035"/>
            <a:ext cx="6860887" cy="312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just" fontAlgn="base"/>
            <a:r>
              <a:rPr lang="en-US" sz="1600" b="1" dirty="0"/>
              <a:t>Code Clone</a:t>
            </a:r>
            <a:r>
              <a:rPr lang="en-US" sz="1600" dirty="0"/>
              <a:t>​</a:t>
            </a:r>
          </a:p>
          <a:p>
            <a:pPr lvl="1" algn="just" fontAlgn="base"/>
            <a:r>
              <a:rPr lang="en-US" sz="1600" dirty="0"/>
              <a:t>Because UI renders many buttons, and each one of them is independent. Combining them by force will increase the difficulty of maintainability in the future.​</a:t>
            </a:r>
          </a:p>
          <a:p>
            <a:pPr algn="just" fontAlgn="base"/>
            <a:r>
              <a:rPr lang="en-US" sz="1600" b="1" dirty="0"/>
              <a:t>The system structure is not 100% flexible​</a:t>
            </a:r>
          </a:p>
          <a:p>
            <a:pPr lvl="1" algn="just" fontAlgn="base"/>
            <a:r>
              <a:rPr lang="en-US" sz="1600" dirty="0"/>
              <a:t>Not implementing the strategy pattern for AI decision making, so only one level of difficulty.​</a:t>
            </a:r>
          </a:p>
          <a:p>
            <a:pPr algn="just" fontAlgn="base"/>
            <a:r>
              <a:rPr lang="en-US" sz="1600" b="1" dirty="0"/>
              <a:t>Mediocre gameplay experience (non-technical problem)​</a:t>
            </a:r>
          </a:p>
          <a:p>
            <a:pPr lvl="1" algn="just" fontAlgn="base"/>
            <a:r>
              <a:rPr lang="en-US" sz="1600" dirty="0"/>
              <a:t>UI doesn’t have a sense of design, like a chess game.​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A8F0-9E05-F27B-5AC2-1D73EC63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</a:t>
            </a:r>
            <a:r>
              <a:rPr lang="en-US" altLang="zh-CN" dirty="0"/>
              <a:t>Learnt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C66C5-A574-60B8-DCB0-9B0F7EA04BF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26700" y="1430150"/>
            <a:ext cx="6529148" cy="3206700"/>
          </a:xfrm>
        </p:spPr>
        <p:txBody>
          <a:bodyPr/>
          <a:lstStyle/>
          <a:p>
            <a:r>
              <a:rPr lang="en-US" dirty="0"/>
              <a:t>Team Cooperatio</a:t>
            </a:r>
            <a:r>
              <a:rPr lang="en-US" altLang="zh-CN" dirty="0"/>
              <a:t>n</a:t>
            </a:r>
            <a:endParaRPr lang="en-US" dirty="0"/>
          </a:p>
          <a:p>
            <a:r>
              <a:rPr lang="en-US" dirty="0"/>
              <a:t>Communication Skills</a:t>
            </a:r>
          </a:p>
          <a:p>
            <a:r>
              <a:rPr lang="en-US" dirty="0"/>
              <a:t>Software Quality Improvement Techniques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Risk Analysis by Modifying Code</a:t>
            </a:r>
          </a:p>
          <a:p>
            <a:r>
              <a:rPr lang="en-US" dirty="0"/>
              <a:t>Software Maintainability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51A4-1A7B-40E4-7A04-3D42CFF99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8765168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614</Words>
  <Application>Microsoft Office PowerPoint</Application>
  <PresentationFormat>全屏显示(16:9)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Kulim Park</vt:lpstr>
      <vt:lpstr>Arial</vt:lpstr>
      <vt:lpstr>Calibri</vt:lpstr>
      <vt:lpstr>Gregory template</vt:lpstr>
      <vt:lpstr>GOMUKU GAME SYSTEM</vt:lpstr>
      <vt:lpstr>Introduction: What is the Gomuku Game</vt:lpstr>
      <vt:lpstr>PowerPoint 演示文稿</vt:lpstr>
      <vt:lpstr>How and What We Work for Project Maintenance</vt:lpstr>
      <vt:lpstr>Challenges: What We Have Done or Not</vt:lpstr>
      <vt:lpstr>Result Display </vt:lpstr>
      <vt:lpstr>Conclusion</vt:lpstr>
      <vt:lpstr>Future Works</vt:lpstr>
      <vt:lpstr>What We Have Learnt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GOMUKU GAME SYSTEM</dc:title>
  <cp:lastModifiedBy>er416</cp:lastModifiedBy>
  <cp:revision>9</cp:revision>
  <dcterms:modified xsi:type="dcterms:W3CDTF">2022-07-27T02:08:27Z</dcterms:modified>
</cp:coreProperties>
</file>