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302" r:id="rId4"/>
    <p:sldId id="276" r:id="rId5"/>
    <p:sldId id="293" r:id="rId6"/>
    <p:sldId id="294" r:id="rId7"/>
    <p:sldId id="325" r:id="rId8"/>
    <p:sldId id="326" r:id="rId9"/>
    <p:sldId id="307" r:id="rId10"/>
    <p:sldId id="311" r:id="rId11"/>
    <p:sldId id="330" r:id="rId12"/>
    <p:sldId id="331" r:id="rId13"/>
    <p:sldId id="332" r:id="rId14"/>
    <p:sldId id="333" r:id="rId15"/>
    <p:sldId id="335" r:id="rId16"/>
    <p:sldId id="337" r:id="rId17"/>
    <p:sldId id="310" r:id="rId18"/>
    <p:sldId id="338" r:id="rId19"/>
    <p:sldId id="340" r:id="rId20"/>
    <p:sldId id="323" r:id="rId21"/>
    <p:sldId id="34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E9C4A5-23FD-4A11-AE56-F456827799BA}">
          <p14:sldIdLst>
            <p14:sldId id="256"/>
            <p14:sldId id="292"/>
            <p14:sldId id="302"/>
            <p14:sldId id="276"/>
            <p14:sldId id="293"/>
            <p14:sldId id="294"/>
            <p14:sldId id="325"/>
            <p14:sldId id="326"/>
            <p14:sldId id="307"/>
            <p14:sldId id="311"/>
          </p14:sldIdLst>
        </p14:section>
        <p14:section name="Untitled Section" id="{48B1F4D3-863E-4510-BC46-160DF6F49221}">
          <p14:sldIdLst>
            <p14:sldId id="330"/>
            <p14:sldId id="331"/>
            <p14:sldId id="332"/>
            <p14:sldId id="333"/>
            <p14:sldId id="335"/>
            <p14:sldId id="337"/>
            <p14:sldId id="310"/>
            <p14:sldId id="338"/>
            <p14:sldId id="340"/>
            <p14:sldId id="323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99"/>
    <a:srgbClr val="FFCCFF"/>
    <a:srgbClr val="CCFFFF"/>
    <a:srgbClr val="CCFFCC"/>
    <a:srgbClr val="BFF2F9"/>
    <a:srgbClr val="C0F9FC"/>
    <a:srgbClr val="9FE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2E4EB-D318-4817-A9AD-02D354F0457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1CF38-62E9-482A-8E45-DE49E09531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01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09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930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320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64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856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998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802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221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90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355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7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13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5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81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87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10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17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18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CF38-62E9-482A-8E45-DE49E095312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23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97196-E4FD-46B1-9870-B46BAE0D8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6AFB88-421A-4024-8298-425CF8447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47E71-210C-4B1D-9376-352BC963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108-80F7-4B23-90AF-605D1E7958E4}" type="datetime1">
              <a:rPr lang="fr-FR" smtClean="0"/>
              <a:t>30/01/2020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6CB3BD-3004-424E-B025-322DB658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480F2-F057-4DCB-BFEF-7BBDFC37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04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5E14B-0832-4CA1-AB65-4E1C4150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9105F7-1364-4430-913A-06BECCEB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DD724-7C5C-42A0-A677-DAFB3D2E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EF41-8AAE-4531-9FA2-F00A6F7DB305}" type="datetime1">
              <a:rPr lang="fr-FR" smtClean="0"/>
              <a:t>30/01/2020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579A4-0217-42D9-AB8C-E9D2B165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F8E4D9-6A08-42C8-8B6C-4F72218E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66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20AF83-53A7-4734-B9C4-37BA378D7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7329C6-2D87-4E73-B0E8-3A399200D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F5DE4E-93F0-409F-B13F-E4169A46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C0A-C65B-43C7-8DE7-2D5B3D7F8461}" type="datetime1">
              <a:rPr lang="fr-FR" smtClean="0"/>
              <a:t>30/01/2020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627984-EC9E-441D-88BC-53802FA9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0F3177-5233-4864-BBD9-0DA34F91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1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B5599-BDA0-4C35-AC68-F6E4DB9A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955434-24BA-414E-8E74-2AC77C5A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1DDDD9-796B-447A-9ADD-A2DF47C3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EEDF-59EE-4045-ACBB-B1388346A65D}" type="datetime1">
              <a:rPr lang="fr-FR" smtClean="0"/>
              <a:t>30/01/2020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39D82-81B9-4729-A346-BD3D5CAF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67B0F-572A-4C0D-8B21-ACB2BAB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8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CD92A-E09B-4EB2-9547-DFB8A8FC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2F82A-7A15-4D4E-89F0-777FB09EE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C21C7-1AB5-4FF3-B0D1-EDCF2407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F6C-B69D-459D-B67A-3F6455024F04}" type="datetime1">
              <a:rPr lang="fr-FR" smtClean="0"/>
              <a:t>30/01/2020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ADF7E7-8AA8-4CDC-82BB-68D39BAF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377AE-9850-438B-80E1-AA266B3C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077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E0808-D183-4CD3-8E9B-F6C1A989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42811-689C-42CE-ADBB-4A76828DC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9C936A-5DBC-43FE-8E60-1AA497846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F82A2D-CD54-4B9F-9FAF-F27BE6E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169-EE47-44D7-A2F0-DA5B6A29F6DF}" type="datetime1">
              <a:rPr lang="fr-FR" smtClean="0"/>
              <a:t>30/01/2020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43A5DB-EAB7-40D2-9DFB-D6FD1D7D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4ABE29-2D49-4E0C-86C0-447D7253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8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8A97A-CA53-4C17-B6F3-D916CEDF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70C0B9-1D44-4192-A065-41B24671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923B95-6FF6-4A1D-B861-D32F8D1D5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8434F9-8165-4F12-B3DD-41B1356EA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3B7078-8540-4030-BA48-7C8CA1045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299F64-E819-4D85-8B71-99E5FC43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6450-2389-45A4-A292-2EC52A4F40E4}" type="datetime1">
              <a:rPr lang="fr-FR" smtClean="0"/>
              <a:t>30/01/2020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7FB933-9B5D-417C-988D-08758266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57C429-4A87-4261-8871-B1C502D1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43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6B537-B0AE-4ADB-8F69-BE06A913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FDC533-1C96-406D-83C4-933A5E81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FCFE-A216-4269-A1D3-D40B55F312C0}" type="datetime1">
              <a:rPr lang="fr-FR" smtClean="0"/>
              <a:t>30/01/2020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D53AF7-D0F9-4237-A8ED-543DB300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011477-1A53-434F-8AA3-BEE20885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662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1B3B4F-CF7F-492C-8285-9D9DABA9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836-180C-4D9C-9968-1A3D2E40E0DC}" type="datetime1">
              <a:rPr lang="fr-FR" smtClean="0"/>
              <a:t>30/01/2020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64E71D-92F0-470A-9186-DCD2CFF3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87A99E-8520-48EC-BD77-52491E3C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00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5E3BC-7BC1-42F2-9F58-74A45331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48C03-5550-4F18-8B4F-C4018461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29DB1B-A86F-45A1-92FF-D59A9D3FD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57F827-6919-4A17-B9DA-E4835AD5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C586-B2CB-4F16-A571-00E5D4DC4C16}" type="datetime1">
              <a:rPr lang="fr-FR" smtClean="0"/>
              <a:t>30/01/2020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F9E259-8A7B-47AF-A448-B873B9CD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8390CA-09AE-4E47-B608-3EE44F58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4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6905D-F17C-44D1-BBDB-0E9ED6EB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9964CC-58ED-4D07-B2A4-40F324B81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FAFB1A-5393-4CFE-B868-B964197F8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B19380-2FC3-4D24-A9AE-C4E4AC93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691B-4334-48F1-8D2B-95916AD6D042}" type="datetime1">
              <a:rPr lang="fr-FR" smtClean="0"/>
              <a:t>30/01/2020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4FF17E-0547-4FBF-B5D8-F6B9B9FA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DE269A-718A-491A-8854-D0C8E974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83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5B7710-C6A4-4E37-913C-7FDE4736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7A7868-98DD-4A95-817E-8984DC51B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28430-54DD-47AF-B207-2BFA2B8E7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48FF4-88F2-49AD-B8A5-C2EA0F5837ED}" type="datetime1">
              <a:rPr lang="fr-FR" smtClean="0"/>
              <a:t>30/01/2020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347EE8-2A5C-4A7A-B64B-BD1AF5754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5F63BC-C17D-4326-B849-81AE32A2D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BDF0-4B22-4A42-96E4-F62199CB00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45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2D1E6A6A-AC52-4455-B1D2-02FB49DEC64F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7475619" y="5281969"/>
            <a:ext cx="3878181" cy="1366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rgbClr val="548DD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fr-FR" sz="1800" b="1" u="sng" dirty="0">
                <a:solidFill>
                  <a:srgbClr val="009999"/>
                </a:solidFill>
                <a:effectLst/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Encadré par :      </a:t>
            </a:r>
            <a:endParaRPr lang="fr-FR" sz="1800" dirty="0">
              <a:solidFill>
                <a:srgbClr val="009999"/>
              </a:solidFill>
              <a:effectLst/>
              <a:latin typeface="Monotype Corsiva" panose="03010101010201010101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9999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0099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YOUNNES TIAMAZ</a:t>
            </a:r>
            <a:endParaRPr lang="fr-FR" sz="1800" dirty="0">
              <a:solidFill>
                <a:srgbClr val="0099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 de texte 3">
            <a:extLst>
              <a:ext uri="{FF2B5EF4-FFF2-40B4-BE49-F238E27FC236}">
                <a16:creationId xmlns:a16="http://schemas.microsoft.com/office/drawing/2014/main" id="{0703F22D-4A56-4E27-829F-80C93BE9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91" y="5028801"/>
            <a:ext cx="4580992" cy="1829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rgbClr val="548DD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numCol="1" rtlCol="0" anchor="t" anchorCtr="0" upright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100"/>
              </a:spcBef>
              <a:spcAft>
                <a:spcPts val="600"/>
              </a:spcAft>
            </a:pPr>
            <a:r>
              <a:rPr lang="fr-FR" sz="2000" b="1" u="sng" dirty="0">
                <a:solidFill>
                  <a:srgbClr val="009999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Soutenu le 30 janvier 2020, Par:</a:t>
            </a:r>
          </a:p>
          <a:p>
            <a:pPr marL="342900" indent="-342900" algn="l">
              <a:lnSpc>
                <a:spcPct val="115000"/>
              </a:lnSpc>
              <a:spcBef>
                <a:spcPts val="1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99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TOUIL ZOUHEIR</a:t>
            </a:r>
            <a:endParaRPr lang="fr-FR" sz="1800" dirty="0">
              <a:solidFill>
                <a:srgbClr val="009999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15000"/>
              </a:lnSpc>
              <a:spcBef>
                <a:spcPts val="1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99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KASSEL MOHAMMED ISSAM</a:t>
            </a:r>
            <a:endParaRPr lang="fr-FR" sz="1800" dirty="0">
              <a:solidFill>
                <a:srgbClr val="009999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15000"/>
              </a:lnSpc>
              <a:spcBef>
                <a:spcPts val="1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99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AMINE LAIOU</a:t>
            </a:r>
            <a:endParaRPr lang="fr-FR" sz="1800" dirty="0">
              <a:solidFill>
                <a:srgbClr val="009999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15000"/>
              </a:lnSpc>
              <a:spcBef>
                <a:spcPts val="100"/>
              </a:spcBef>
              <a:spcAft>
                <a:spcPts val="600"/>
              </a:spcAft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99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LAGHRARI YASMINE</a:t>
            </a:r>
            <a:endParaRPr lang="fr-FR" sz="1800" dirty="0">
              <a:solidFill>
                <a:srgbClr val="009999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8C05FA0-82B3-466E-BFAE-59EECF2D0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7" y="202289"/>
            <a:ext cx="1506593" cy="1489569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66CBDB8-AAA2-42F4-962A-B528B8D5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1</a:t>
            </a:fld>
            <a:endParaRPr lang="fr-FR" dirty="0"/>
          </a:p>
        </p:txBody>
      </p:sp>
      <p:sp>
        <p:nvSpPr>
          <p:cNvPr id="12" name="Title 1" descr="Title 1"/>
          <p:cNvSpPr txBox="1">
            <a:spLocks/>
          </p:cNvSpPr>
          <p:nvPr/>
        </p:nvSpPr>
        <p:spPr>
          <a:xfrm>
            <a:off x="3256229" y="1569080"/>
            <a:ext cx="5760640" cy="3394074"/>
          </a:xfrm>
          <a:prstGeom prst="rect">
            <a:avLst/>
          </a:prstGeom>
          <a:solidFill>
            <a:srgbClr val="BFF2F9">
              <a:alpha val="30000"/>
            </a:srgbClr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La réalisation </a:t>
            </a:r>
          </a:p>
          <a:p>
            <a:pPr algn="ctr">
              <a:lnSpc>
                <a:spcPct val="150000"/>
              </a:lnSpc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d’une application de chat entre les 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enimistes</a:t>
            </a:r>
            <a:endParaRPr lang="fr-FR" sz="1600" dirty="0">
              <a:solidFill>
                <a:schemeClr val="accent1">
                  <a:lumMod val="75000"/>
                </a:schemeClr>
              </a:solidFill>
              <a:latin typeface="Century Gothic" pitchFamily="34" charset="0"/>
            </a:endParaRPr>
          </a:p>
          <a:p>
            <a:pPr algn="ctr">
              <a:lnSpc>
                <a:spcPct val="200000"/>
              </a:lnSpc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algn="ctr"/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</a:endParaRPr>
          </a:p>
          <a:p>
            <a:pPr algn="ctr"/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Filière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fr-FR" sz="1400" b="1" dirty="0">
                <a:solidFill>
                  <a:srgbClr val="FF0000"/>
                </a:solidFill>
                <a:latin typeface="Century Gothic" pitchFamily="34" charset="0"/>
              </a:rPr>
              <a:t>Management des Systèmes d’informations et de production 2ème année</a:t>
            </a:r>
            <a:endParaRPr lang="fr-FR" sz="1400" dirty="0">
              <a:solidFill>
                <a:srgbClr val="FF0000"/>
              </a:solidFill>
              <a:latin typeface="Century Gothic" pitchFamily="34" charset="0"/>
            </a:endParaRPr>
          </a:p>
          <a:p>
            <a:pPr algn="ctr">
              <a:lnSpc>
                <a:spcPct val="150000"/>
              </a:lnSpc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grpSp>
        <p:nvGrpSpPr>
          <p:cNvPr id="13" name="Groupe 13"/>
          <p:cNvGrpSpPr/>
          <p:nvPr/>
        </p:nvGrpSpPr>
        <p:grpSpPr>
          <a:xfrm>
            <a:off x="3256229" y="5072524"/>
            <a:ext cx="5760640" cy="150584"/>
            <a:chOff x="3351584" y="3807129"/>
            <a:chExt cx="5760640" cy="132511"/>
          </a:xfrm>
        </p:grpSpPr>
        <p:cxnSp>
          <p:nvCxnSpPr>
            <p:cNvPr id="17" name="Connecteur droit 30"/>
            <p:cNvCxnSpPr/>
            <p:nvPr/>
          </p:nvCxnSpPr>
          <p:spPr>
            <a:xfrm>
              <a:off x="3351584" y="3807129"/>
              <a:ext cx="5760640" cy="0"/>
            </a:xfrm>
            <a:prstGeom prst="line">
              <a:avLst/>
            </a:prstGeom>
            <a:ln w="1270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36"/>
            <p:cNvCxnSpPr/>
            <p:nvPr/>
          </p:nvCxnSpPr>
          <p:spPr>
            <a:xfrm>
              <a:off x="3536817" y="3939640"/>
              <a:ext cx="5340901" cy="0"/>
            </a:xfrm>
            <a:prstGeom prst="line">
              <a:avLst/>
            </a:prstGeom>
            <a:ln w="28575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13"/>
          <p:cNvGrpSpPr/>
          <p:nvPr/>
        </p:nvGrpSpPr>
        <p:grpSpPr>
          <a:xfrm>
            <a:off x="3256229" y="1388203"/>
            <a:ext cx="5760640" cy="144697"/>
            <a:chOff x="3351584" y="3802104"/>
            <a:chExt cx="5760640" cy="5025"/>
          </a:xfrm>
        </p:grpSpPr>
        <p:cxnSp>
          <p:nvCxnSpPr>
            <p:cNvPr id="37" name="Connecteur droit 30"/>
            <p:cNvCxnSpPr/>
            <p:nvPr/>
          </p:nvCxnSpPr>
          <p:spPr>
            <a:xfrm>
              <a:off x="3351584" y="3807129"/>
              <a:ext cx="5760640" cy="0"/>
            </a:xfrm>
            <a:prstGeom prst="line">
              <a:avLst/>
            </a:prstGeom>
            <a:ln w="1270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6"/>
            <p:cNvCxnSpPr/>
            <p:nvPr/>
          </p:nvCxnSpPr>
          <p:spPr>
            <a:xfrm>
              <a:off x="3492572" y="3802104"/>
              <a:ext cx="5340901" cy="0"/>
            </a:xfrm>
            <a:prstGeom prst="line">
              <a:avLst/>
            </a:prstGeom>
            <a:ln w="28575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itle 1" descr="Title 1"/>
          <p:cNvSpPr txBox="1">
            <a:spLocks/>
          </p:cNvSpPr>
          <p:nvPr/>
        </p:nvSpPr>
        <p:spPr>
          <a:xfrm>
            <a:off x="3187347" y="399805"/>
            <a:ext cx="5760640" cy="424696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Ecole Nationale Supérieure des Mines de Rabat 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58435" y="772911"/>
            <a:ext cx="6356228" cy="549485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Projet Système mobile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2103A3-88B6-41D8-93E0-281C8A8548E3}"/>
              </a:ext>
            </a:extLst>
          </p:cNvPr>
          <p:cNvSpPr/>
          <p:nvPr/>
        </p:nvSpPr>
        <p:spPr>
          <a:xfrm>
            <a:off x="4478563" y="4510925"/>
            <a:ext cx="3315971" cy="386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13000"/>
              </a:lnSpc>
              <a:spcAft>
                <a:spcPts val="1000"/>
              </a:spcAft>
            </a:pP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Année universitaire : 2018-2019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98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0E761F-74FB-41E5-9DEE-A7F51E66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10</a:t>
            </a:fld>
            <a:endParaRPr lang="fr-FR" dirty="0"/>
          </a:p>
        </p:txBody>
      </p:sp>
      <p:pic>
        <p:nvPicPr>
          <p:cNvPr id="8" name="Image 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  <p:cxnSp>
        <p:nvCxnSpPr>
          <p:cNvPr id="15" name="Straight Connector 48"/>
          <p:cNvCxnSpPr>
            <a:cxnSpLocks/>
          </p:cNvCxnSpPr>
          <p:nvPr/>
        </p:nvCxnSpPr>
        <p:spPr>
          <a:xfrm flipH="1" flipV="1">
            <a:off x="-1283" y="679272"/>
            <a:ext cx="1358445" cy="116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9"/>
          <p:cNvCxnSpPr>
            <a:cxnSpLocks/>
          </p:cNvCxnSpPr>
          <p:nvPr/>
        </p:nvCxnSpPr>
        <p:spPr>
          <a:xfrm flipH="1">
            <a:off x="2823088" y="749217"/>
            <a:ext cx="93772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3449063" y="112184"/>
            <a:ext cx="6601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Réalisation et développement</a:t>
            </a:r>
          </a:p>
        </p:txBody>
      </p:sp>
      <p:sp>
        <p:nvSpPr>
          <p:cNvPr id="18" name="Oval 43"/>
          <p:cNvSpPr/>
          <p:nvPr/>
        </p:nvSpPr>
        <p:spPr>
          <a:xfrm>
            <a:off x="1976363" y="121422"/>
            <a:ext cx="846725" cy="867624"/>
          </a:xfrm>
          <a:prstGeom prst="ellipse">
            <a:avLst/>
          </a:prstGeom>
          <a:solidFill>
            <a:srgbClr val="0099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9" name="Oval 71"/>
          <p:cNvSpPr/>
          <p:nvPr/>
        </p:nvSpPr>
        <p:spPr>
          <a:xfrm>
            <a:off x="11359289" y="97059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Oval 71"/>
          <p:cNvSpPr/>
          <p:nvPr/>
        </p:nvSpPr>
        <p:spPr>
          <a:xfrm>
            <a:off x="288000" y="43200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3" name="Oval 71">
            <a:extLst>
              <a:ext uri="{FF2B5EF4-FFF2-40B4-BE49-F238E27FC236}">
                <a16:creationId xmlns:a16="http://schemas.microsoft.com/office/drawing/2014/main" id="{F8F0F937-46C6-4A9F-B3E5-B5E5F557A8C2}"/>
              </a:ext>
            </a:extLst>
          </p:cNvPr>
          <p:cNvSpPr/>
          <p:nvPr/>
        </p:nvSpPr>
        <p:spPr>
          <a:xfrm>
            <a:off x="1184835" y="60307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91D196C6-6F3C-48F7-A83B-34EA8372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530" y="925404"/>
            <a:ext cx="36832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OUTILS DE DEVELOPPEMENT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0AE7F9B8-D09B-454B-AEE9-270820D79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131" y="909527"/>
            <a:ext cx="41628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| </a:t>
            </a:r>
            <a:r>
              <a:rPr lang="en-US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L</a:t>
            </a:r>
            <a:r>
              <a:rPr lang="fr-FR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a REALISATION</a:t>
            </a:r>
            <a:endParaRPr lang="en-US" sz="2000" cap="small" dirty="0">
              <a:solidFill>
                <a:prstClr val="black">
                  <a:lumMod val="65000"/>
                  <a:lumOff val="35000"/>
                </a:prstClr>
              </a:solidFill>
              <a:latin typeface="Microsoft New Tai Lue" panose="020B0502040204020203" pitchFamily="34" charset="0"/>
              <a:ea typeface="Verdana" panose="020B0604030504040204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08EB84D-1D98-4703-821D-E832114D3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5" y="1513841"/>
            <a:ext cx="9189884" cy="45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76081 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19" grpId="1" animBg="1"/>
      <p:bldP spid="24" grpId="0"/>
      <p:bldP spid="24" grpId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0E761F-74FB-41E5-9DEE-A7F51E66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11</a:t>
            </a:fld>
            <a:endParaRPr lang="fr-FR" dirty="0"/>
          </a:p>
        </p:txBody>
      </p:sp>
      <p:pic>
        <p:nvPicPr>
          <p:cNvPr id="8" name="Image 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  <p:cxnSp>
        <p:nvCxnSpPr>
          <p:cNvPr id="15" name="Straight Connector 48"/>
          <p:cNvCxnSpPr>
            <a:cxnSpLocks/>
          </p:cNvCxnSpPr>
          <p:nvPr/>
        </p:nvCxnSpPr>
        <p:spPr>
          <a:xfrm flipH="1" flipV="1">
            <a:off x="-1283" y="679272"/>
            <a:ext cx="1358445" cy="116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9"/>
          <p:cNvCxnSpPr>
            <a:cxnSpLocks/>
          </p:cNvCxnSpPr>
          <p:nvPr/>
        </p:nvCxnSpPr>
        <p:spPr>
          <a:xfrm flipH="1">
            <a:off x="2823088" y="749217"/>
            <a:ext cx="93772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3449063" y="112184"/>
            <a:ext cx="6601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Réalisation et développement</a:t>
            </a:r>
          </a:p>
        </p:txBody>
      </p:sp>
      <p:sp>
        <p:nvSpPr>
          <p:cNvPr id="18" name="Oval 43"/>
          <p:cNvSpPr/>
          <p:nvPr/>
        </p:nvSpPr>
        <p:spPr>
          <a:xfrm>
            <a:off x="1976363" y="121422"/>
            <a:ext cx="846725" cy="867624"/>
          </a:xfrm>
          <a:prstGeom prst="ellipse">
            <a:avLst/>
          </a:prstGeom>
          <a:solidFill>
            <a:srgbClr val="0099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9" name="Oval 71"/>
          <p:cNvSpPr/>
          <p:nvPr/>
        </p:nvSpPr>
        <p:spPr>
          <a:xfrm>
            <a:off x="11359289" y="97059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Oval 71"/>
          <p:cNvSpPr/>
          <p:nvPr/>
        </p:nvSpPr>
        <p:spPr>
          <a:xfrm>
            <a:off x="288000" y="43200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3" name="Oval 71">
            <a:extLst>
              <a:ext uri="{FF2B5EF4-FFF2-40B4-BE49-F238E27FC236}">
                <a16:creationId xmlns:a16="http://schemas.microsoft.com/office/drawing/2014/main" id="{F8F0F937-46C6-4A9F-B3E5-B5E5F557A8C2}"/>
              </a:ext>
            </a:extLst>
          </p:cNvPr>
          <p:cNvSpPr/>
          <p:nvPr/>
        </p:nvSpPr>
        <p:spPr>
          <a:xfrm>
            <a:off x="1184835" y="60307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91D196C6-6F3C-48F7-A83B-34EA8372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530" y="925404"/>
            <a:ext cx="36832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OUTILS DE DEVELOPPEMENT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0AE7F9B8-D09B-454B-AEE9-270820D79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131" y="909527"/>
            <a:ext cx="41628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| </a:t>
            </a:r>
            <a:r>
              <a:rPr lang="en-US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L</a:t>
            </a:r>
            <a:r>
              <a:rPr lang="fr-FR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a REALISATION</a:t>
            </a:r>
            <a:endParaRPr lang="en-US" sz="2000" cap="small" dirty="0">
              <a:solidFill>
                <a:prstClr val="black">
                  <a:lumMod val="65000"/>
                  <a:lumOff val="35000"/>
                </a:prstClr>
              </a:solidFill>
              <a:latin typeface="Microsoft New Tai Lue" panose="020B0502040204020203" pitchFamily="34" charset="0"/>
              <a:ea typeface="Verdana" panose="020B0604030504040204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88C38-1F5B-423A-BBFB-F3BD7CC34030}"/>
              </a:ext>
            </a:extLst>
          </p:cNvPr>
          <p:cNvSpPr/>
          <p:nvPr/>
        </p:nvSpPr>
        <p:spPr>
          <a:xfrm>
            <a:off x="83521" y="1325514"/>
            <a:ext cx="2037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CC0000"/>
                </a:solidFill>
              </a:rPr>
              <a:t>La création de server express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98C1A7-F524-4447-BD6C-4972B4B5C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13" y="1467862"/>
            <a:ext cx="8605477" cy="48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7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0E761F-74FB-41E5-9DEE-A7F51E66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12</a:t>
            </a:fld>
            <a:endParaRPr lang="fr-FR" dirty="0"/>
          </a:p>
        </p:txBody>
      </p:sp>
      <p:pic>
        <p:nvPicPr>
          <p:cNvPr id="8" name="Image 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  <p:cxnSp>
        <p:nvCxnSpPr>
          <p:cNvPr id="15" name="Straight Connector 48"/>
          <p:cNvCxnSpPr>
            <a:cxnSpLocks/>
          </p:cNvCxnSpPr>
          <p:nvPr/>
        </p:nvCxnSpPr>
        <p:spPr>
          <a:xfrm flipH="1" flipV="1">
            <a:off x="-1283" y="679272"/>
            <a:ext cx="1358445" cy="116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9"/>
          <p:cNvCxnSpPr>
            <a:cxnSpLocks/>
          </p:cNvCxnSpPr>
          <p:nvPr/>
        </p:nvCxnSpPr>
        <p:spPr>
          <a:xfrm flipH="1">
            <a:off x="2823088" y="749217"/>
            <a:ext cx="93772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3449063" y="112184"/>
            <a:ext cx="6601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Réalisation et développement</a:t>
            </a:r>
          </a:p>
        </p:txBody>
      </p:sp>
      <p:sp>
        <p:nvSpPr>
          <p:cNvPr id="18" name="Oval 43"/>
          <p:cNvSpPr/>
          <p:nvPr/>
        </p:nvSpPr>
        <p:spPr>
          <a:xfrm>
            <a:off x="1976363" y="121422"/>
            <a:ext cx="846725" cy="867624"/>
          </a:xfrm>
          <a:prstGeom prst="ellipse">
            <a:avLst/>
          </a:prstGeom>
          <a:solidFill>
            <a:srgbClr val="0099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9" name="Oval 71"/>
          <p:cNvSpPr/>
          <p:nvPr/>
        </p:nvSpPr>
        <p:spPr>
          <a:xfrm>
            <a:off x="11359289" y="97059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Oval 71"/>
          <p:cNvSpPr/>
          <p:nvPr/>
        </p:nvSpPr>
        <p:spPr>
          <a:xfrm>
            <a:off x="288000" y="43200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3" name="Oval 71">
            <a:extLst>
              <a:ext uri="{FF2B5EF4-FFF2-40B4-BE49-F238E27FC236}">
                <a16:creationId xmlns:a16="http://schemas.microsoft.com/office/drawing/2014/main" id="{F8F0F937-46C6-4A9F-B3E5-B5E5F557A8C2}"/>
              </a:ext>
            </a:extLst>
          </p:cNvPr>
          <p:cNvSpPr/>
          <p:nvPr/>
        </p:nvSpPr>
        <p:spPr>
          <a:xfrm>
            <a:off x="1184835" y="60307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91D196C6-6F3C-48F7-A83B-34EA8372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530" y="925404"/>
            <a:ext cx="36832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OUTILS DE DEVELOPPEMENT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0AE7F9B8-D09B-454B-AEE9-270820D79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191" y="925404"/>
            <a:ext cx="41628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| </a:t>
            </a:r>
            <a:r>
              <a:rPr lang="en-US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L</a:t>
            </a:r>
            <a:r>
              <a:rPr lang="fr-FR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a REALISATION</a:t>
            </a:r>
            <a:endParaRPr lang="en-US" sz="2000" cap="small" dirty="0">
              <a:solidFill>
                <a:prstClr val="black">
                  <a:lumMod val="65000"/>
                  <a:lumOff val="35000"/>
                </a:prstClr>
              </a:solidFill>
              <a:latin typeface="Microsoft New Tai Lue" panose="020B0502040204020203" pitchFamily="34" charset="0"/>
              <a:ea typeface="Verdana" panose="020B0604030504040204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288D33-5DBB-4877-A399-622F96E72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80"/>
          <a:stretch/>
        </p:blipFill>
        <p:spPr>
          <a:xfrm>
            <a:off x="1357162" y="1501700"/>
            <a:ext cx="9797143" cy="51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0E761F-74FB-41E5-9DEE-A7F51E66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13</a:t>
            </a:fld>
            <a:endParaRPr lang="fr-FR" dirty="0"/>
          </a:p>
        </p:txBody>
      </p:sp>
      <p:pic>
        <p:nvPicPr>
          <p:cNvPr id="8" name="Image 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  <p:cxnSp>
        <p:nvCxnSpPr>
          <p:cNvPr id="15" name="Straight Connector 48"/>
          <p:cNvCxnSpPr>
            <a:cxnSpLocks/>
          </p:cNvCxnSpPr>
          <p:nvPr/>
        </p:nvCxnSpPr>
        <p:spPr>
          <a:xfrm flipH="1" flipV="1">
            <a:off x="-1283" y="679272"/>
            <a:ext cx="1358445" cy="116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9"/>
          <p:cNvCxnSpPr>
            <a:cxnSpLocks/>
          </p:cNvCxnSpPr>
          <p:nvPr/>
        </p:nvCxnSpPr>
        <p:spPr>
          <a:xfrm flipH="1">
            <a:off x="2823088" y="749217"/>
            <a:ext cx="93772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3449063" y="112184"/>
            <a:ext cx="6601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Réalisation et développement</a:t>
            </a:r>
          </a:p>
        </p:txBody>
      </p:sp>
      <p:sp>
        <p:nvSpPr>
          <p:cNvPr id="18" name="Oval 43"/>
          <p:cNvSpPr/>
          <p:nvPr/>
        </p:nvSpPr>
        <p:spPr>
          <a:xfrm>
            <a:off x="1976363" y="121422"/>
            <a:ext cx="846725" cy="867624"/>
          </a:xfrm>
          <a:prstGeom prst="ellipse">
            <a:avLst/>
          </a:prstGeom>
          <a:solidFill>
            <a:srgbClr val="0099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9" name="Oval 71"/>
          <p:cNvSpPr/>
          <p:nvPr/>
        </p:nvSpPr>
        <p:spPr>
          <a:xfrm>
            <a:off x="11359289" y="97059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Oval 71"/>
          <p:cNvSpPr/>
          <p:nvPr/>
        </p:nvSpPr>
        <p:spPr>
          <a:xfrm>
            <a:off x="288000" y="43200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3" name="Oval 71">
            <a:extLst>
              <a:ext uri="{FF2B5EF4-FFF2-40B4-BE49-F238E27FC236}">
                <a16:creationId xmlns:a16="http://schemas.microsoft.com/office/drawing/2014/main" id="{F8F0F937-46C6-4A9F-B3E5-B5E5F557A8C2}"/>
              </a:ext>
            </a:extLst>
          </p:cNvPr>
          <p:cNvSpPr/>
          <p:nvPr/>
        </p:nvSpPr>
        <p:spPr>
          <a:xfrm>
            <a:off x="1184835" y="60307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91D196C6-6F3C-48F7-A83B-34EA8372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530" y="925404"/>
            <a:ext cx="36832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OUTILS DE DEVELOPPEMENT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0AE7F9B8-D09B-454B-AEE9-270820D79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131" y="909527"/>
            <a:ext cx="41628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| </a:t>
            </a:r>
            <a:r>
              <a:rPr lang="en-US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L</a:t>
            </a:r>
            <a:r>
              <a:rPr lang="fr-FR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a REALISATION</a:t>
            </a:r>
            <a:endParaRPr lang="en-US" sz="2000" cap="small" dirty="0">
              <a:solidFill>
                <a:prstClr val="black">
                  <a:lumMod val="65000"/>
                  <a:lumOff val="35000"/>
                </a:prstClr>
              </a:solidFill>
              <a:latin typeface="Microsoft New Tai Lue" panose="020B0502040204020203" pitchFamily="34" charset="0"/>
              <a:ea typeface="Verdana" panose="020B0604030504040204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08C27BF-B520-400B-8612-A168A1391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2081" b="5617"/>
          <a:stretch/>
        </p:blipFill>
        <p:spPr>
          <a:xfrm>
            <a:off x="309074" y="1500837"/>
            <a:ext cx="7739489" cy="4236755"/>
          </a:xfrm>
          <a:prstGeom prst="rect">
            <a:avLst/>
          </a:prstGeom>
        </p:spPr>
      </p:pic>
      <p:pic>
        <p:nvPicPr>
          <p:cNvPr id="9" name="Picture 8" descr="A hand holding a cellphone&#10;&#10;Description automatically generated">
            <a:extLst>
              <a:ext uri="{FF2B5EF4-FFF2-40B4-BE49-F238E27FC236}">
                <a16:creationId xmlns:a16="http://schemas.microsoft.com/office/drawing/2014/main" id="{9E521F64-AA11-44B3-A616-89079971A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585238"/>
            <a:ext cx="3067050" cy="41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2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0E761F-74FB-41E5-9DEE-A7F51E66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14</a:t>
            </a:fld>
            <a:endParaRPr lang="fr-FR" dirty="0"/>
          </a:p>
        </p:txBody>
      </p:sp>
      <p:pic>
        <p:nvPicPr>
          <p:cNvPr id="8" name="Image 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  <p:cxnSp>
        <p:nvCxnSpPr>
          <p:cNvPr id="15" name="Straight Connector 48"/>
          <p:cNvCxnSpPr>
            <a:cxnSpLocks/>
          </p:cNvCxnSpPr>
          <p:nvPr/>
        </p:nvCxnSpPr>
        <p:spPr>
          <a:xfrm flipH="1" flipV="1">
            <a:off x="-1283" y="679272"/>
            <a:ext cx="1358445" cy="116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9"/>
          <p:cNvCxnSpPr>
            <a:cxnSpLocks/>
          </p:cNvCxnSpPr>
          <p:nvPr/>
        </p:nvCxnSpPr>
        <p:spPr>
          <a:xfrm flipH="1">
            <a:off x="2823088" y="749217"/>
            <a:ext cx="93772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3449063" y="112184"/>
            <a:ext cx="6601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Réalisation et développement</a:t>
            </a:r>
          </a:p>
        </p:txBody>
      </p:sp>
      <p:sp>
        <p:nvSpPr>
          <p:cNvPr id="18" name="Oval 43"/>
          <p:cNvSpPr/>
          <p:nvPr/>
        </p:nvSpPr>
        <p:spPr>
          <a:xfrm>
            <a:off x="1976363" y="121422"/>
            <a:ext cx="846725" cy="867624"/>
          </a:xfrm>
          <a:prstGeom prst="ellipse">
            <a:avLst/>
          </a:prstGeom>
          <a:solidFill>
            <a:srgbClr val="0099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9" name="Oval 71"/>
          <p:cNvSpPr/>
          <p:nvPr/>
        </p:nvSpPr>
        <p:spPr>
          <a:xfrm>
            <a:off x="11359289" y="97059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Oval 71"/>
          <p:cNvSpPr/>
          <p:nvPr/>
        </p:nvSpPr>
        <p:spPr>
          <a:xfrm>
            <a:off x="288000" y="43200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3" name="Oval 71">
            <a:extLst>
              <a:ext uri="{FF2B5EF4-FFF2-40B4-BE49-F238E27FC236}">
                <a16:creationId xmlns:a16="http://schemas.microsoft.com/office/drawing/2014/main" id="{F8F0F937-46C6-4A9F-B3E5-B5E5F557A8C2}"/>
              </a:ext>
            </a:extLst>
          </p:cNvPr>
          <p:cNvSpPr/>
          <p:nvPr/>
        </p:nvSpPr>
        <p:spPr>
          <a:xfrm>
            <a:off x="1184835" y="60307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91D196C6-6F3C-48F7-A83B-34EA8372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530" y="925404"/>
            <a:ext cx="36832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OUTILS DE DEVELOPPEMENT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0AE7F9B8-D09B-454B-AEE9-270820D79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131" y="909527"/>
            <a:ext cx="41628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| </a:t>
            </a:r>
            <a:r>
              <a:rPr lang="en-US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L</a:t>
            </a:r>
            <a:r>
              <a:rPr lang="fr-FR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a REALISATION</a:t>
            </a:r>
            <a:endParaRPr lang="en-US" sz="2000" cap="small" dirty="0">
              <a:solidFill>
                <a:prstClr val="black">
                  <a:lumMod val="65000"/>
                  <a:lumOff val="35000"/>
                </a:prstClr>
              </a:solidFill>
              <a:latin typeface="Microsoft New Tai Lue" panose="020B0502040204020203" pitchFamily="34" charset="0"/>
              <a:ea typeface="Verdana" panose="020B0604030504040204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C69EF-B579-49A1-A8BD-FD5FA8CFD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3004" b="8757"/>
          <a:stretch/>
        </p:blipFill>
        <p:spPr>
          <a:xfrm>
            <a:off x="896683" y="1469946"/>
            <a:ext cx="10457118" cy="45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9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0E761F-74FB-41E5-9DEE-A7F51E66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15</a:t>
            </a:fld>
            <a:endParaRPr lang="fr-FR" dirty="0"/>
          </a:p>
        </p:txBody>
      </p:sp>
      <p:pic>
        <p:nvPicPr>
          <p:cNvPr id="8" name="Image 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  <p:cxnSp>
        <p:nvCxnSpPr>
          <p:cNvPr id="15" name="Straight Connector 48"/>
          <p:cNvCxnSpPr>
            <a:cxnSpLocks/>
          </p:cNvCxnSpPr>
          <p:nvPr/>
        </p:nvCxnSpPr>
        <p:spPr>
          <a:xfrm flipH="1" flipV="1">
            <a:off x="-1283" y="679272"/>
            <a:ext cx="1358445" cy="116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9"/>
          <p:cNvCxnSpPr>
            <a:cxnSpLocks/>
          </p:cNvCxnSpPr>
          <p:nvPr/>
        </p:nvCxnSpPr>
        <p:spPr>
          <a:xfrm flipH="1">
            <a:off x="2823088" y="749217"/>
            <a:ext cx="93772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3449063" y="112184"/>
            <a:ext cx="6601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Réalisation et développement</a:t>
            </a:r>
          </a:p>
        </p:txBody>
      </p:sp>
      <p:sp>
        <p:nvSpPr>
          <p:cNvPr id="18" name="Oval 43"/>
          <p:cNvSpPr/>
          <p:nvPr/>
        </p:nvSpPr>
        <p:spPr>
          <a:xfrm>
            <a:off x="1976363" y="121422"/>
            <a:ext cx="846725" cy="867624"/>
          </a:xfrm>
          <a:prstGeom prst="ellipse">
            <a:avLst/>
          </a:prstGeom>
          <a:solidFill>
            <a:srgbClr val="0099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9" name="Oval 71"/>
          <p:cNvSpPr/>
          <p:nvPr/>
        </p:nvSpPr>
        <p:spPr>
          <a:xfrm>
            <a:off x="11359289" y="97059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Oval 71"/>
          <p:cNvSpPr/>
          <p:nvPr/>
        </p:nvSpPr>
        <p:spPr>
          <a:xfrm>
            <a:off x="288000" y="43200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3" name="Oval 71">
            <a:extLst>
              <a:ext uri="{FF2B5EF4-FFF2-40B4-BE49-F238E27FC236}">
                <a16:creationId xmlns:a16="http://schemas.microsoft.com/office/drawing/2014/main" id="{F8F0F937-46C6-4A9F-B3E5-B5E5F557A8C2}"/>
              </a:ext>
            </a:extLst>
          </p:cNvPr>
          <p:cNvSpPr/>
          <p:nvPr/>
        </p:nvSpPr>
        <p:spPr>
          <a:xfrm>
            <a:off x="1184835" y="60307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91D196C6-6F3C-48F7-A83B-34EA8372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530" y="925404"/>
            <a:ext cx="36832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OUTILS DE DEVELOPPEMENT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0AE7F9B8-D09B-454B-AEE9-270820D79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131" y="909527"/>
            <a:ext cx="41628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| </a:t>
            </a:r>
            <a:r>
              <a:rPr lang="en-US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L</a:t>
            </a:r>
            <a:r>
              <a:rPr lang="fr-FR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a REALISATION</a:t>
            </a:r>
            <a:endParaRPr lang="en-US" sz="2000" cap="small" dirty="0">
              <a:solidFill>
                <a:prstClr val="black">
                  <a:lumMod val="65000"/>
                  <a:lumOff val="35000"/>
                </a:prstClr>
              </a:solidFill>
              <a:latin typeface="Microsoft New Tai Lue" panose="020B0502040204020203" pitchFamily="34" charset="0"/>
              <a:ea typeface="Verdana" panose="020B0604030504040204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D6A6-ADF4-4DD6-B625-202362F9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4AFAF-E186-4188-91BC-6DA029145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79" r="16210" b="37395"/>
          <a:stretch/>
        </p:blipFill>
        <p:spPr>
          <a:xfrm>
            <a:off x="527686" y="1501700"/>
            <a:ext cx="11099424" cy="4915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47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0E761F-74FB-41E5-9DEE-A7F51E66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16</a:t>
            </a:fld>
            <a:endParaRPr lang="fr-FR" dirty="0"/>
          </a:p>
        </p:txBody>
      </p:sp>
      <p:pic>
        <p:nvPicPr>
          <p:cNvPr id="8" name="Image 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  <p:cxnSp>
        <p:nvCxnSpPr>
          <p:cNvPr id="15" name="Straight Connector 48"/>
          <p:cNvCxnSpPr>
            <a:cxnSpLocks/>
          </p:cNvCxnSpPr>
          <p:nvPr/>
        </p:nvCxnSpPr>
        <p:spPr>
          <a:xfrm flipH="1" flipV="1">
            <a:off x="-1283" y="679272"/>
            <a:ext cx="1358445" cy="116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9"/>
          <p:cNvCxnSpPr>
            <a:cxnSpLocks/>
          </p:cNvCxnSpPr>
          <p:nvPr/>
        </p:nvCxnSpPr>
        <p:spPr>
          <a:xfrm flipH="1">
            <a:off x="2823088" y="749217"/>
            <a:ext cx="93772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3449063" y="112184"/>
            <a:ext cx="6601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Réalisation et développement</a:t>
            </a:r>
          </a:p>
        </p:txBody>
      </p:sp>
      <p:sp>
        <p:nvSpPr>
          <p:cNvPr id="18" name="Oval 43"/>
          <p:cNvSpPr/>
          <p:nvPr/>
        </p:nvSpPr>
        <p:spPr>
          <a:xfrm>
            <a:off x="1976363" y="121422"/>
            <a:ext cx="846725" cy="867624"/>
          </a:xfrm>
          <a:prstGeom prst="ellipse">
            <a:avLst/>
          </a:prstGeom>
          <a:solidFill>
            <a:srgbClr val="0099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9" name="Oval 71"/>
          <p:cNvSpPr/>
          <p:nvPr/>
        </p:nvSpPr>
        <p:spPr>
          <a:xfrm>
            <a:off x="11359289" y="97059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Oval 71"/>
          <p:cNvSpPr/>
          <p:nvPr/>
        </p:nvSpPr>
        <p:spPr>
          <a:xfrm>
            <a:off x="288000" y="43200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3" name="Oval 71">
            <a:extLst>
              <a:ext uri="{FF2B5EF4-FFF2-40B4-BE49-F238E27FC236}">
                <a16:creationId xmlns:a16="http://schemas.microsoft.com/office/drawing/2014/main" id="{F8F0F937-46C6-4A9F-B3E5-B5E5F557A8C2}"/>
              </a:ext>
            </a:extLst>
          </p:cNvPr>
          <p:cNvSpPr/>
          <p:nvPr/>
        </p:nvSpPr>
        <p:spPr>
          <a:xfrm>
            <a:off x="1184835" y="60307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91D196C6-6F3C-48F7-A83B-34EA8372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530" y="925404"/>
            <a:ext cx="36832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OUTILS DE DEVELOPPEMENT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0AE7F9B8-D09B-454B-AEE9-270820D79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131" y="909527"/>
            <a:ext cx="41628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| </a:t>
            </a:r>
            <a:r>
              <a:rPr lang="en-US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L</a:t>
            </a:r>
            <a:r>
              <a:rPr lang="fr-FR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a REALISATION</a:t>
            </a:r>
            <a:endParaRPr lang="en-US" sz="2000" cap="small" dirty="0">
              <a:solidFill>
                <a:prstClr val="black">
                  <a:lumMod val="65000"/>
                  <a:lumOff val="35000"/>
                </a:prstClr>
              </a:solidFill>
              <a:latin typeface="Microsoft New Tai Lue" panose="020B0502040204020203" pitchFamily="34" charset="0"/>
              <a:ea typeface="Verdana" panose="020B0604030504040204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F6637D-5426-4E21-A2C7-4BB087ED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835" y="2272900"/>
            <a:ext cx="6622734" cy="593823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Get</a:t>
            </a:r>
            <a:r>
              <a:rPr lang="fr-FR" dirty="0"/>
              <a:t>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E7280-46E1-4A11-81DB-B30926D9FA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90" t="7416" b="25512"/>
          <a:stretch/>
        </p:blipFill>
        <p:spPr>
          <a:xfrm>
            <a:off x="1011242" y="1581157"/>
            <a:ext cx="9995923" cy="45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6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0E761F-74FB-41E5-9DEE-A7F51E66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17</a:t>
            </a:fld>
            <a:endParaRPr lang="fr-FR" dirty="0"/>
          </a:p>
        </p:txBody>
      </p:sp>
      <p:pic>
        <p:nvPicPr>
          <p:cNvPr id="8" name="Image 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  <p:cxnSp>
        <p:nvCxnSpPr>
          <p:cNvPr id="15" name="Straight Connector 48"/>
          <p:cNvCxnSpPr>
            <a:cxnSpLocks/>
          </p:cNvCxnSpPr>
          <p:nvPr/>
        </p:nvCxnSpPr>
        <p:spPr>
          <a:xfrm flipH="1" flipV="1">
            <a:off x="-1283" y="679272"/>
            <a:ext cx="1358445" cy="116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9"/>
          <p:cNvCxnSpPr>
            <a:cxnSpLocks/>
          </p:cNvCxnSpPr>
          <p:nvPr/>
        </p:nvCxnSpPr>
        <p:spPr>
          <a:xfrm flipH="1">
            <a:off x="2823088" y="749217"/>
            <a:ext cx="93772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3449063" y="112184"/>
            <a:ext cx="6601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Réalisation et développement</a:t>
            </a:r>
          </a:p>
        </p:txBody>
      </p:sp>
      <p:sp>
        <p:nvSpPr>
          <p:cNvPr id="18" name="Oval 43"/>
          <p:cNvSpPr/>
          <p:nvPr/>
        </p:nvSpPr>
        <p:spPr>
          <a:xfrm>
            <a:off x="1976363" y="121422"/>
            <a:ext cx="846725" cy="867624"/>
          </a:xfrm>
          <a:prstGeom prst="ellipse">
            <a:avLst/>
          </a:prstGeom>
          <a:solidFill>
            <a:srgbClr val="0099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9" name="Oval 71"/>
          <p:cNvSpPr/>
          <p:nvPr/>
        </p:nvSpPr>
        <p:spPr>
          <a:xfrm>
            <a:off x="11359289" y="97059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Oval 71"/>
          <p:cNvSpPr/>
          <p:nvPr/>
        </p:nvSpPr>
        <p:spPr>
          <a:xfrm>
            <a:off x="288000" y="43200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198783" y="917490"/>
            <a:ext cx="37634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OUTILS DE DEVELOPPEMENT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625377" y="917490"/>
            <a:ext cx="41628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| L</a:t>
            </a:r>
            <a:r>
              <a:rPr lang="fr-FR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a REALISATION</a:t>
            </a:r>
            <a:endParaRPr lang="en-US" sz="2000" b="1" cap="small" dirty="0">
              <a:solidFill>
                <a:srgbClr val="009999"/>
              </a:solidFill>
              <a:latin typeface="Microsoft New Tai Lue" panose="020B0502040204020203" pitchFamily="34" charset="0"/>
              <a:ea typeface="Verdana" panose="020B0604030504040204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3" name="Oval 71">
            <a:extLst>
              <a:ext uri="{FF2B5EF4-FFF2-40B4-BE49-F238E27FC236}">
                <a16:creationId xmlns:a16="http://schemas.microsoft.com/office/drawing/2014/main" id="{F8F0F937-46C6-4A9F-B3E5-B5E5F557A8C2}"/>
              </a:ext>
            </a:extLst>
          </p:cNvPr>
          <p:cNvSpPr/>
          <p:nvPr/>
        </p:nvSpPr>
        <p:spPr>
          <a:xfrm>
            <a:off x="1184835" y="60307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7C9F9-26DF-423C-A747-DCC973B3BA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6" t="18404" r="33365"/>
          <a:stretch/>
        </p:blipFill>
        <p:spPr>
          <a:xfrm>
            <a:off x="2823088" y="1377013"/>
            <a:ext cx="6950146" cy="50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7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76081 2.59259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19" grpId="1" animBg="1"/>
      <p:bldP spid="21" grpId="0"/>
      <p:bldP spid="22" grpId="0"/>
      <p:bldP spid="2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0E761F-74FB-41E5-9DEE-A7F51E66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18</a:t>
            </a:fld>
            <a:endParaRPr lang="fr-FR" dirty="0"/>
          </a:p>
        </p:txBody>
      </p:sp>
      <p:pic>
        <p:nvPicPr>
          <p:cNvPr id="8" name="Image 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  <p:cxnSp>
        <p:nvCxnSpPr>
          <p:cNvPr id="15" name="Straight Connector 48"/>
          <p:cNvCxnSpPr>
            <a:cxnSpLocks/>
          </p:cNvCxnSpPr>
          <p:nvPr/>
        </p:nvCxnSpPr>
        <p:spPr>
          <a:xfrm flipH="1" flipV="1">
            <a:off x="-1283" y="679272"/>
            <a:ext cx="1358445" cy="116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9"/>
          <p:cNvCxnSpPr>
            <a:cxnSpLocks/>
          </p:cNvCxnSpPr>
          <p:nvPr/>
        </p:nvCxnSpPr>
        <p:spPr>
          <a:xfrm flipH="1">
            <a:off x="2823088" y="749217"/>
            <a:ext cx="93772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3449063" y="112184"/>
            <a:ext cx="6601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Réalisation et développement</a:t>
            </a:r>
          </a:p>
        </p:txBody>
      </p:sp>
      <p:sp>
        <p:nvSpPr>
          <p:cNvPr id="18" name="Oval 43"/>
          <p:cNvSpPr/>
          <p:nvPr/>
        </p:nvSpPr>
        <p:spPr>
          <a:xfrm>
            <a:off x="1976363" y="121422"/>
            <a:ext cx="846725" cy="867624"/>
          </a:xfrm>
          <a:prstGeom prst="ellipse">
            <a:avLst/>
          </a:prstGeom>
          <a:solidFill>
            <a:srgbClr val="0099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9" name="Oval 71"/>
          <p:cNvSpPr/>
          <p:nvPr/>
        </p:nvSpPr>
        <p:spPr>
          <a:xfrm>
            <a:off x="11359289" y="97059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Oval 71"/>
          <p:cNvSpPr/>
          <p:nvPr/>
        </p:nvSpPr>
        <p:spPr>
          <a:xfrm>
            <a:off x="288000" y="43200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3" name="Oval 71">
            <a:extLst>
              <a:ext uri="{FF2B5EF4-FFF2-40B4-BE49-F238E27FC236}">
                <a16:creationId xmlns:a16="http://schemas.microsoft.com/office/drawing/2014/main" id="{F8F0F937-46C6-4A9F-B3E5-B5E5F557A8C2}"/>
              </a:ext>
            </a:extLst>
          </p:cNvPr>
          <p:cNvSpPr/>
          <p:nvPr/>
        </p:nvSpPr>
        <p:spPr>
          <a:xfrm>
            <a:off x="1184835" y="60307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91D196C6-6F3C-48F7-A83B-34EA8372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530" y="925404"/>
            <a:ext cx="36832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OUTILS DE DEVELOPPEMENT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0AE7F9B8-D09B-454B-AEE9-270820D79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131" y="909527"/>
            <a:ext cx="41628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| </a:t>
            </a:r>
            <a:r>
              <a:rPr lang="en-US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L</a:t>
            </a:r>
            <a:r>
              <a:rPr lang="fr-FR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a REALISATION</a:t>
            </a:r>
            <a:endParaRPr lang="en-US" sz="2000" cap="small" dirty="0">
              <a:solidFill>
                <a:prstClr val="black">
                  <a:lumMod val="65000"/>
                  <a:lumOff val="35000"/>
                </a:prstClr>
              </a:solidFill>
              <a:latin typeface="Microsoft New Tai Lue" panose="020B0502040204020203" pitchFamily="34" charset="0"/>
              <a:ea typeface="Verdana" panose="020B0604030504040204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88A382-1842-471E-A723-A6676081FD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4" t="7045" r="21017" b="15427"/>
          <a:stretch/>
        </p:blipFill>
        <p:spPr>
          <a:xfrm>
            <a:off x="1511842" y="1377013"/>
            <a:ext cx="9168316" cy="5314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488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0E761F-74FB-41E5-9DEE-A7F51E66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19</a:t>
            </a:fld>
            <a:endParaRPr lang="fr-FR" dirty="0"/>
          </a:p>
        </p:txBody>
      </p:sp>
      <p:pic>
        <p:nvPicPr>
          <p:cNvPr id="8" name="Image 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  <p:cxnSp>
        <p:nvCxnSpPr>
          <p:cNvPr id="15" name="Straight Connector 48"/>
          <p:cNvCxnSpPr>
            <a:cxnSpLocks/>
          </p:cNvCxnSpPr>
          <p:nvPr/>
        </p:nvCxnSpPr>
        <p:spPr>
          <a:xfrm flipH="1" flipV="1">
            <a:off x="-1283" y="679272"/>
            <a:ext cx="1358445" cy="116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9"/>
          <p:cNvCxnSpPr>
            <a:cxnSpLocks/>
          </p:cNvCxnSpPr>
          <p:nvPr/>
        </p:nvCxnSpPr>
        <p:spPr>
          <a:xfrm flipH="1">
            <a:off x="2823088" y="749217"/>
            <a:ext cx="937725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3449063" y="112184"/>
            <a:ext cx="6601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Réalisation et développement</a:t>
            </a:r>
          </a:p>
        </p:txBody>
      </p:sp>
      <p:sp>
        <p:nvSpPr>
          <p:cNvPr id="18" name="Oval 43"/>
          <p:cNvSpPr/>
          <p:nvPr/>
        </p:nvSpPr>
        <p:spPr>
          <a:xfrm>
            <a:off x="1976363" y="121422"/>
            <a:ext cx="846725" cy="867624"/>
          </a:xfrm>
          <a:prstGeom prst="ellipse">
            <a:avLst/>
          </a:prstGeom>
          <a:solidFill>
            <a:srgbClr val="0099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9" name="Oval 71"/>
          <p:cNvSpPr/>
          <p:nvPr/>
        </p:nvSpPr>
        <p:spPr>
          <a:xfrm>
            <a:off x="11359289" y="97059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Oval 71"/>
          <p:cNvSpPr/>
          <p:nvPr/>
        </p:nvSpPr>
        <p:spPr>
          <a:xfrm>
            <a:off x="288000" y="43200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3" name="Oval 71">
            <a:extLst>
              <a:ext uri="{FF2B5EF4-FFF2-40B4-BE49-F238E27FC236}">
                <a16:creationId xmlns:a16="http://schemas.microsoft.com/office/drawing/2014/main" id="{F8F0F937-46C6-4A9F-B3E5-B5E5F557A8C2}"/>
              </a:ext>
            </a:extLst>
          </p:cNvPr>
          <p:cNvSpPr/>
          <p:nvPr/>
        </p:nvSpPr>
        <p:spPr>
          <a:xfrm>
            <a:off x="1184835" y="60307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91D196C6-6F3C-48F7-A83B-34EA8372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2530" y="925404"/>
            <a:ext cx="36832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OUTILS DE DEVELOPPEMENT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0AE7F9B8-D09B-454B-AEE9-270820D79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131" y="909527"/>
            <a:ext cx="41628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| </a:t>
            </a:r>
            <a:r>
              <a:rPr lang="en-US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L</a:t>
            </a:r>
            <a:r>
              <a:rPr lang="fr-FR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a REALISATION</a:t>
            </a:r>
            <a:endParaRPr lang="en-US" sz="2000" cap="small" dirty="0">
              <a:solidFill>
                <a:prstClr val="black">
                  <a:lumMod val="65000"/>
                  <a:lumOff val="35000"/>
                </a:prstClr>
              </a:solidFill>
              <a:latin typeface="Microsoft New Tai Lue" panose="020B0502040204020203" pitchFamily="34" charset="0"/>
              <a:ea typeface="Verdana" panose="020B0604030504040204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AED77-5A64-9B44-AC28-652190D6E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5" y="1485702"/>
            <a:ext cx="9818962" cy="5108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60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0CA3D-0395-48B9-B0F8-0C82362C4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45" y="551288"/>
            <a:ext cx="7447936" cy="999483"/>
          </a:xfrm>
          <a:noFill/>
        </p:spPr>
        <p:txBody>
          <a:bodyPr>
            <a:noAutofit/>
          </a:bodyPr>
          <a:lstStyle/>
          <a:p>
            <a:r>
              <a:rPr lang="fr-FR" sz="5400" spc="300" dirty="0">
                <a:solidFill>
                  <a:srgbClr val="009999"/>
                </a:solidFill>
                <a:latin typeface="+mn-lt"/>
                <a:cs typeface="Times New Roman" pitchFamily="18" charset="0"/>
              </a:rPr>
              <a:t>INTRODUCTION:</a:t>
            </a:r>
            <a:endParaRPr lang="fr-FR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2</a:t>
            </a:fld>
            <a:endParaRPr lang="fr-FR" dirty="0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4823070C-DC27-4EA2-8271-48B9C3D41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46" y="1916495"/>
            <a:ext cx="7143750" cy="3371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302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885111AC-7125-4CC9-BE6C-37A4479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893BDF0-4B22-4A42-96E4-F62199CB00A9}" type="slidenum">
              <a:rPr lang="fr-FR" smtClean="0">
                <a:solidFill>
                  <a:schemeClr val="bg1"/>
                </a:solidFill>
              </a:rPr>
              <a:t>20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9E1DA35-5EBF-44D7-A7CD-B49C2934D5E0}"/>
              </a:ext>
            </a:extLst>
          </p:cNvPr>
          <p:cNvSpPr>
            <a:spLocks noGrp="1"/>
          </p:cNvSpPr>
          <p:nvPr/>
        </p:nvSpPr>
        <p:spPr>
          <a:xfrm>
            <a:off x="5380091" y="63941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Projet1</a:t>
            </a:r>
          </a:p>
        </p:txBody>
      </p:sp>
      <p:sp>
        <p:nvSpPr>
          <p:cNvPr id="8" name="Espace réservé de la date 5">
            <a:extLst>
              <a:ext uri="{FF2B5EF4-FFF2-40B4-BE49-F238E27FC236}">
                <a16:creationId xmlns:a16="http://schemas.microsoft.com/office/drawing/2014/main" id="{A4329B85-1FA9-4F5C-9A8E-3DDC1788708B}"/>
              </a:ext>
            </a:extLst>
          </p:cNvPr>
          <p:cNvSpPr>
            <a:spLocks noGrp="1"/>
          </p:cNvSpPr>
          <p:nvPr/>
        </p:nvSpPr>
        <p:spPr>
          <a:xfrm>
            <a:off x="3285410" y="63941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18/06/2019</a:t>
            </a:r>
          </a:p>
        </p:txBody>
      </p:sp>
      <p:pic>
        <p:nvPicPr>
          <p:cNvPr id="9" name="Image 3">
            <a:extLst>
              <a:ext uri="{FF2B5EF4-FFF2-40B4-BE49-F238E27FC236}">
                <a16:creationId xmlns:a16="http://schemas.microsoft.com/office/drawing/2014/main" id="{F7E9861C-2E3F-492D-9707-4ABD934ACD1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7CA4-0B3C-441A-8891-349C0E90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96" y="482746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Tester l’application</a:t>
            </a:r>
          </a:p>
          <a:p>
            <a:endParaRPr lang="fr-FR" dirty="0"/>
          </a:p>
        </p:txBody>
      </p:sp>
      <p:pic>
        <p:nvPicPr>
          <p:cNvPr id="10" name="Content Placeholder 1">
            <a:extLst>
              <a:ext uri="{FF2B5EF4-FFF2-40B4-BE49-F238E27FC236}">
                <a16:creationId xmlns:a16="http://schemas.microsoft.com/office/drawing/2014/main" id="{7DDB486B-711F-4305-B498-162F769077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70" r="26237"/>
          <a:stretch/>
        </p:blipFill>
        <p:spPr>
          <a:xfrm>
            <a:off x="1408414" y="1068624"/>
            <a:ext cx="9240392" cy="52499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219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500">
        <p14:pan dir="u"/>
      </p:transition>
    </mc:Choice>
    <mc:Fallback xmlns="">
      <p:transition advClick="0" advTm="5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2D1E6A6A-AC52-4455-B1D2-02FB49DEC64F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7475619" y="5281969"/>
            <a:ext cx="3878181" cy="1366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rgbClr val="548DD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fr-FR" sz="1800" b="1" u="sng" dirty="0">
                <a:solidFill>
                  <a:srgbClr val="009999"/>
                </a:solidFill>
                <a:effectLst/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Encadré par :      </a:t>
            </a:r>
            <a:endParaRPr lang="fr-FR" sz="1800" dirty="0">
              <a:solidFill>
                <a:srgbClr val="009999"/>
              </a:solidFill>
              <a:effectLst/>
              <a:latin typeface="Monotype Corsiva" panose="03010101010201010101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9999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0099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YOUNNES TIAMAZ</a:t>
            </a:r>
            <a:endParaRPr lang="fr-FR" sz="1800" dirty="0">
              <a:solidFill>
                <a:srgbClr val="0099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 de texte 3">
            <a:extLst>
              <a:ext uri="{FF2B5EF4-FFF2-40B4-BE49-F238E27FC236}">
                <a16:creationId xmlns:a16="http://schemas.microsoft.com/office/drawing/2014/main" id="{0703F22D-4A56-4E27-829F-80C93BE9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91" y="5028801"/>
            <a:ext cx="4580992" cy="1829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rgbClr val="548DD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numCol="1" rtlCol="0" anchor="t" anchorCtr="0" upright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100"/>
              </a:spcBef>
              <a:spcAft>
                <a:spcPts val="600"/>
              </a:spcAft>
            </a:pPr>
            <a:r>
              <a:rPr lang="fr-FR" sz="2000" b="1" u="sng" dirty="0">
                <a:solidFill>
                  <a:srgbClr val="009999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Soutenu le 30 janvier 2020, Par:</a:t>
            </a:r>
          </a:p>
          <a:p>
            <a:pPr marL="342900" indent="-342900" algn="l">
              <a:lnSpc>
                <a:spcPct val="115000"/>
              </a:lnSpc>
              <a:spcBef>
                <a:spcPts val="1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99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TOUIL ZOUHEIR</a:t>
            </a:r>
            <a:endParaRPr lang="fr-FR" sz="1800" dirty="0">
              <a:solidFill>
                <a:srgbClr val="009999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15000"/>
              </a:lnSpc>
              <a:spcBef>
                <a:spcPts val="1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99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KASSEL MOHAMMED ISSAM</a:t>
            </a:r>
            <a:endParaRPr lang="fr-FR" sz="1800" dirty="0">
              <a:solidFill>
                <a:srgbClr val="009999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15000"/>
              </a:lnSpc>
              <a:spcBef>
                <a:spcPts val="1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99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AMINE LAIOU</a:t>
            </a:r>
            <a:endParaRPr lang="fr-FR" sz="1800" dirty="0">
              <a:solidFill>
                <a:srgbClr val="009999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15000"/>
              </a:lnSpc>
              <a:spcBef>
                <a:spcPts val="100"/>
              </a:spcBef>
              <a:spcAft>
                <a:spcPts val="600"/>
              </a:spcAft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0099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LAGHRARI YASMINE</a:t>
            </a:r>
            <a:endParaRPr lang="fr-FR" sz="1800" dirty="0">
              <a:solidFill>
                <a:srgbClr val="009999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8C05FA0-82B3-466E-BFAE-59EECF2D0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7" y="202289"/>
            <a:ext cx="1506593" cy="1489569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66CBDB8-AAA2-42F4-962A-B528B8D5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21</a:t>
            </a:fld>
            <a:endParaRPr lang="fr-FR" dirty="0"/>
          </a:p>
        </p:txBody>
      </p:sp>
      <p:sp>
        <p:nvSpPr>
          <p:cNvPr id="12" name="Title 1" descr="Title 1"/>
          <p:cNvSpPr txBox="1">
            <a:spLocks/>
          </p:cNvSpPr>
          <p:nvPr/>
        </p:nvSpPr>
        <p:spPr>
          <a:xfrm>
            <a:off x="3256229" y="1569080"/>
            <a:ext cx="5760640" cy="3394074"/>
          </a:xfrm>
          <a:prstGeom prst="rect">
            <a:avLst/>
          </a:prstGeom>
          <a:solidFill>
            <a:srgbClr val="BFF2F9">
              <a:alpha val="30000"/>
            </a:srgbClr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La réalisation </a:t>
            </a:r>
          </a:p>
          <a:p>
            <a:pPr algn="ctr">
              <a:lnSpc>
                <a:spcPct val="150000"/>
              </a:lnSpc>
            </a:pPr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d’une application de chat entre les 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enimistes</a:t>
            </a:r>
            <a:endParaRPr lang="fr-FR" sz="1600" dirty="0">
              <a:solidFill>
                <a:schemeClr val="accent1">
                  <a:lumMod val="75000"/>
                </a:schemeClr>
              </a:solidFill>
              <a:latin typeface="Century Gothic" pitchFamily="34" charset="0"/>
            </a:endParaRPr>
          </a:p>
          <a:p>
            <a:pPr algn="ctr">
              <a:lnSpc>
                <a:spcPct val="200000"/>
              </a:lnSpc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  <a:p>
            <a:pPr algn="ctr"/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</a:endParaRPr>
          </a:p>
          <a:p>
            <a:pPr algn="ctr"/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Filière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fr-FR" sz="1400" b="1" dirty="0">
                <a:solidFill>
                  <a:srgbClr val="FF0000"/>
                </a:solidFill>
                <a:latin typeface="Century Gothic" pitchFamily="34" charset="0"/>
              </a:rPr>
              <a:t>Management des Systèmes d’informations et de production 2ème année</a:t>
            </a:r>
            <a:endParaRPr lang="fr-FR" sz="1400" dirty="0">
              <a:solidFill>
                <a:srgbClr val="FF0000"/>
              </a:solidFill>
              <a:latin typeface="Century Gothic" pitchFamily="34" charset="0"/>
            </a:endParaRPr>
          </a:p>
          <a:p>
            <a:pPr algn="ctr">
              <a:lnSpc>
                <a:spcPct val="150000"/>
              </a:lnSpc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grpSp>
        <p:nvGrpSpPr>
          <p:cNvPr id="13" name="Groupe 13"/>
          <p:cNvGrpSpPr/>
          <p:nvPr/>
        </p:nvGrpSpPr>
        <p:grpSpPr>
          <a:xfrm>
            <a:off x="3256229" y="5072524"/>
            <a:ext cx="5760640" cy="150584"/>
            <a:chOff x="3351584" y="3807129"/>
            <a:chExt cx="5760640" cy="132511"/>
          </a:xfrm>
        </p:grpSpPr>
        <p:cxnSp>
          <p:nvCxnSpPr>
            <p:cNvPr id="17" name="Connecteur droit 30"/>
            <p:cNvCxnSpPr/>
            <p:nvPr/>
          </p:nvCxnSpPr>
          <p:spPr>
            <a:xfrm>
              <a:off x="3351584" y="3807129"/>
              <a:ext cx="5760640" cy="0"/>
            </a:xfrm>
            <a:prstGeom prst="line">
              <a:avLst/>
            </a:prstGeom>
            <a:ln w="1270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36"/>
            <p:cNvCxnSpPr/>
            <p:nvPr/>
          </p:nvCxnSpPr>
          <p:spPr>
            <a:xfrm>
              <a:off x="3536817" y="3939640"/>
              <a:ext cx="5340901" cy="0"/>
            </a:xfrm>
            <a:prstGeom prst="line">
              <a:avLst/>
            </a:prstGeom>
            <a:ln w="28575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13"/>
          <p:cNvGrpSpPr/>
          <p:nvPr/>
        </p:nvGrpSpPr>
        <p:grpSpPr>
          <a:xfrm>
            <a:off x="3256229" y="1388203"/>
            <a:ext cx="5760640" cy="144697"/>
            <a:chOff x="3351584" y="3802104"/>
            <a:chExt cx="5760640" cy="5025"/>
          </a:xfrm>
        </p:grpSpPr>
        <p:cxnSp>
          <p:nvCxnSpPr>
            <p:cNvPr id="37" name="Connecteur droit 30"/>
            <p:cNvCxnSpPr/>
            <p:nvPr/>
          </p:nvCxnSpPr>
          <p:spPr>
            <a:xfrm>
              <a:off x="3351584" y="3807129"/>
              <a:ext cx="5760640" cy="0"/>
            </a:xfrm>
            <a:prstGeom prst="line">
              <a:avLst/>
            </a:prstGeom>
            <a:ln w="1270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6"/>
            <p:cNvCxnSpPr/>
            <p:nvPr/>
          </p:nvCxnSpPr>
          <p:spPr>
            <a:xfrm>
              <a:off x="3492572" y="3802104"/>
              <a:ext cx="5340901" cy="0"/>
            </a:xfrm>
            <a:prstGeom prst="line">
              <a:avLst/>
            </a:prstGeom>
            <a:ln w="28575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itle 1" descr="Title 1"/>
          <p:cNvSpPr txBox="1">
            <a:spLocks/>
          </p:cNvSpPr>
          <p:nvPr/>
        </p:nvSpPr>
        <p:spPr>
          <a:xfrm>
            <a:off x="3187347" y="399805"/>
            <a:ext cx="5760640" cy="424696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Ecole Nationale Supérieure des Mines de Rabat 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58435" y="772911"/>
            <a:ext cx="6356228" cy="549485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Projet Système mobile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2103A3-88B6-41D8-93E0-281C8A8548E3}"/>
              </a:ext>
            </a:extLst>
          </p:cNvPr>
          <p:cNvSpPr/>
          <p:nvPr/>
        </p:nvSpPr>
        <p:spPr>
          <a:xfrm>
            <a:off x="4478563" y="4510925"/>
            <a:ext cx="3315971" cy="386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13000"/>
              </a:lnSpc>
              <a:spcAft>
                <a:spcPts val="1000"/>
              </a:spcAft>
            </a:pP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Année universitaire : 2018-2019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4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3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35742" cy="6858000"/>
          </a:xfrm>
          <a:prstGeom prst="rect">
            <a:avLst/>
          </a:prstGeom>
          <a:solidFill>
            <a:srgbClr val="009999"/>
          </a:solidFill>
          <a:ln>
            <a:solidFill>
              <a:srgbClr val="385723"/>
            </a:solidFill>
          </a:ln>
          <a:effectLst>
            <a:outerShdw blurRad="136525" dist="101600" algn="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34"/>
          <p:cNvSpPr/>
          <p:nvPr/>
        </p:nvSpPr>
        <p:spPr>
          <a:xfrm>
            <a:off x="2255520" y="2098317"/>
            <a:ext cx="2106385" cy="969278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chapitre1</a:t>
            </a:r>
          </a:p>
        </p:txBody>
      </p:sp>
      <p:sp>
        <p:nvSpPr>
          <p:cNvPr id="9" name="Rectangle 8"/>
          <p:cNvSpPr/>
          <p:nvPr/>
        </p:nvSpPr>
        <p:spPr>
          <a:xfrm>
            <a:off x="4533517" y="2313158"/>
            <a:ext cx="4740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Contexte général du projet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23157" y="3538808"/>
            <a:ext cx="5199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Conception du projet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413" y="4634710"/>
            <a:ext cx="7193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Réalisation et développement</a:t>
            </a:r>
          </a:p>
        </p:txBody>
      </p:sp>
      <p:cxnSp>
        <p:nvCxnSpPr>
          <p:cNvPr id="14" name="Connecteur droit 34"/>
          <p:cNvCxnSpPr/>
          <p:nvPr/>
        </p:nvCxnSpPr>
        <p:spPr>
          <a:xfrm>
            <a:off x="3452025" y="520964"/>
            <a:ext cx="1335218" cy="0"/>
          </a:xfrm>
          <a:prstGeom prst="line">
            <a:avLst/>
          </a:prstGeom>
          <a:ln w="28575" cmpd="sng">
            <a:solidFill>
              <a:srgbClr val="0099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57"/>
          <p:cNvCxnSpPr/>
          <p:nvPr/>
        </p:nvCxnSpPr>
        <p:spPr>
          <a:xfrm>
            <a:off x="6138743" y="488404"/>
            <a:ext cx="6053257" cy="1"/>
          </a:xfrm>
          <a:prstGeom prst="line">
            <a:avLst/>
          </a:prstGeom>
          <a:ln w="28575" cmpd="sng">
            <a:solidFill>
              <a:srgbClr val="0099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62"/>
          <p:cNvSpPr txBox="1"/>
          <p:nvPr/>
        </p:nvSpPr>
        <p:spPr>
          <a:xfrm>
            <a:off x="4624413" y="81403"/>
            <a:ext cx="1693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  <a:latin typeface="Century Gothic"/>
                <a:cs typeface="Century Gothic"/>
              </a:rPr>
              <a:t>PLAN</a:t>
            </a:r>
          </a:p>
        </p:txBody>
      </p:sp>
      <p:pic>
        <p:nvPicPr>
          <p:cNvPr id="19" name="Image 3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  <p:sp>
        <p:nvSpPr>
          <p:cNvPr id="25" name="Oval 34"/>
          <p:cNvSpPr/>
          <p:nvPr/>
        </p:nvSpPr>
        <p:spPr>
          <a:xfrm>
            <a:off x="2255520" y="3260338"/>
            <a:ext cx="2106385" cy="969278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chapitre2</a:t>
            </a:r>
          </a:p>
        </p:txBody>
      </p:sp>
      <p:sp>
        <p:nvSpPr>
          <p:cNvPr id="26" name="Oval 34"/>
          <p:cNvSpPr/>
          <p:nvPr/>
        </p:nvSpPr>
        <p:spPr>
          <a:xfrm>
            <a:off x="2255520" y="4457712"/>
            <a:ext cx="2106385" cy="969278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chapitre3</a:t>
            </a:r>
          </a:p>
        </p:txBody>
      </p:sp>
    </p:spTree>
    <p:extLst>
      <p:ext uri="{BB962C8B-B14F-4D97-AF65-F5344CB8AC3E}">
        <p14:creationId xmlns:p14="http://schemas.microsoft.com/office/powerpoint/2010/main" val="6044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1" grpId="0"/>
      <p:bldP spid="16" grpId="0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583891-BA67-4AB1-AD6C-D6C5798C5E1B}"/>
              </a:ext>
            </a:extLst>
          </p:cNvPr>
          <p:cNvSpPr txBox="1">
            <a:spLocks/>
          </p:cNvSpPr>
          <p:nvPr/>
        </p:nvSpPr>
        <p:spPr>
          <a:xfrm>
            <a:off x="838200" y="217641"/>
            <a:ext cx="10515600" cy="5489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60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4</a:t>
            </a:fld>
            <a:endParaRPr lang="fr-FR" dirty="0"/>
          </a:p>
        </p:txBody>
      </p:sp>
      <p:sp>
        <p:nvSpPr>
          <p:cNvPr id="18" name="ZoneTexte 14"/>
          <p:cNvSpPr txBox="1"/>
          <p:nvPr/>
        </p:nvSpPr>
        <p:spPr>
          <a:xfrm>
            <a:off x="5182562" y="4246891"/>
            <a:ext cx="591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Century Gothic" panose="020B0502020202020204" pitchFamily="34" charset="0"/>
              </a:rPr>
              <a:t>Contexte général du projet</a:t>
            </a:r>
          </a:p>
        </p:txBody>
      </p:sp>
      <p:sp>
        <p:nvSpPr>
          <p:cNvPr id="19" name="Shape 1125"/>
          <p:cNvSpPr/>
          <p:nvPr/>
        </p:nvSpPr>
        <p:spPr>
          <a:xfrm>
            <a:off x="-164228" y="0"/>
            <a:ext cx="6192838" cy="6856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7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15916" y="20709"/>
                  <a:pt x="10990" y="17528"/>
                  <a:pt x="8219" y="12957"/>
                </a:cubicBezTo>
                <a:cubicBezTo>
                  <a:pt x="5817" y="8996"/>
                  <a:pt x="5262" y="4333"/>
                  <a:pt x="6676" y="0"/>
                </a:cubicBezTo>
                <a:close/>
              </a:path>
            </a:pathLst>
          </a:custGeom>
          <a:solidFill>
            <a:srgbClr val="009999"/>
          </a:solidFill>
          <a:ln w="25400">
            <a:noFill/>
            <a:miter lim="400000"/>
          </a:ln>
        </p:spPr>
        <p:txBody>
          <a:bodyPr lIns="67725" tIns="67725" rIns="67725" bIns="677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2400"/>
            </a:pPr>
            <a:endParaRPr sz="2400">
              <a:latin typeface="+mn-lt"/>
              <a:cs typeface="+mn-cs"/>
            </a:endParaRPr>
          </a:p>
        </p:txBody>
      </p:sp>
      <p:sp>
        <p:nvSpPr>
          <p:cNvPr id="20" name="Oval 4"/>
          <p:cNvSpPr/>
          <p:nvPr/>
        </p:nvSpPr>
        <p:spPr>
          <a:xfrm>
            <a:off x="2208213" y="3919538"/>
            <a:ext cx="2205037" cy="2206625"/>
          </a:xfrm>
          <a:prstGeom prst="ellipse">
            <a:avLst/>
          </a:prstGeom>
          <a:solidFill>
            <a:schemeClr val="bg1"/>
          </a:solidFill>
          <a:ln w="76200" cmpd="sng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ZoneTexte 2"/>
          <p:cNvSpPr txBox="1"/>
          <p:nvPr/>
        </p:nvSpPr>
        <p:spPr>
          <a:xfrm>
            <a:off x="2484120" y="482279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9999"/>
                </a:solidFill>
              </a:rPr>
              <a:t>Chapitre 1</a:t>
            </a:r>
            <a:endParaRPr lang="fr-FR" sz="2400" dirty="0">
              <a:solidFill>
                <a:srgbClr val="009999"/>
              </a:solidFill>
              <a:latin typeface="Century Gothic"/>
              <a:cs typeface="Century Gothic"/>
            </a:endParaRPr>
          </a:p>
        </p:txBody>
      </p:sp>
      <p:pic>
        <p:nvPicPr>
          <p:cNvPr id="24" name="Image 3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3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5</a:t>
            </a:fld>
            <a:endParaRPr lang="fr-FR" dirty="0"/>
          </a:p>
        </p:txBody>
      </p:sp>
      <p:pic>
        <p:nvPicPr>
          <p:cNvPr id="11" name="Image 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  <p:sp>
        <p:nvSpPr>
          <p:cNvPr id="12" name="Oval 43"/>
          <p:cNvSpPr/>
          <p:nvPr/>
        </p:nvSpPr>
        <p:spPr>
          <a:xfrm>
            <a:off x="716877" y="77194"/>
            <a:ext cx="846725" cy="8676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cxnSp>
        <p:nvCxnSpPr>
          <p:cNvPr id="13" name="Straight Connector 48"/>
          <p:cNvCxnSpPr/>
          <p:nvPr/>
        </p:nvCxnSpPr>
        <p:spPr>
          <a:xfrm flipH="1">
            <a:off x="0" y="624334"/>
            <a:ext cx="52759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9"/>
          <p:cNvCxnSpPr/>
          <p:nvPr/>
        </p:nvCxnSpPr>
        <p:spPr>
          <a:xfrm flipH="1">
            <a:off x="1824964" y="713530"/>
            <a:ext cx="103670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71"/>
          <p:cNvSpPr/>
          <p:nvPr/>
        </p:nvSpPr>
        <p:spPr>
          <a:xfrm>
            <a:off x="10634746" y="117313"/>
            <a:ext cx="621381" cy="60018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1785176" y="77194"/>
            <a:ext cx="6601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Contexte général du projet</a:t>
            </a:r>
          </a:p>
        </p:txBody>
      </p:sp>
      <p:sp>
        <p:nvSpPr>
          <p:cNvPr id="18" name="Oval 74"/>
          <p:cNvSpPr/>
          <p:nvPr/>
        </p:nvSpPr>
        <p:spPr>
          <a:xfrm>
            <a:off x="9810507" y="131428"/>
            <a:ext cx="580483" cy="59481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2225041" y="838709"/>
            <a:ext cx="28041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18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Cadre général du projet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5029200" y="840741"/>
            <a:ext cx="2087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|travail </a:t>
            </a:r>
            <a:r>
              <a:rPr lang="en-US" sz="2000" cap="small" dirty="0" err="1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demande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latin typeface="Microsoft New Tai Lue" panose="020B0502040204020203" pitchFamily="34" charset="0"/>
              <a:ea typeface="Verdana" panose="020B0604030504040204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4DC5BC0-334A-440A-A06E-AB5122743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1470" r="26237"/>
          <a:stretch/>
        </p:blipFill>
        <p:spPr>
          <a:xfrm>
            <a:off x="1563602" y="1471558"/>
            <a:ext cx="7780229" cy="52499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38778E-17 L -0.73568 0.00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 animBg="1"/>
      <p:bldP spid="18" grpId="1" animBg="1"/>
      <p:bldP spid="19" grpId="0"/>
      <p:bldP spid="19" grpId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6</a:t>
            </a:fld>
            <a:endParaRPr lang="fr-FR" dirty="0"/>
          </a:p>
        </p:txBody>
      </p:sp>
      <p:pic>
        <p:nvPicPr>
          <p:cNvPr id="12" name="Image 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  <p:sp>
        <p:nvSpPr>
          <p:cNvPr id="13" name="Oval 43"/>
          <p:cNvSpPr/>
          <p:nvPr/>
        </p:nvSpPr>
        <p:spPr>
          <a:xfrm>
            <a:off x="716877" y="77194"/>
            <a:ext cx="846725" cy="8676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cxnSp>
        <p:nvCxnSpPr>
          <p:cNvPr id="14" name="Straight Connector 48"/>
          <p:cNvCxnSpPr/>
          <p:nvPr/>
        </p:nvCxnSpPr>
        <p:spPr>
          <a:xfrm flipH="1">
            <a:off x="0" y="624334"/>
            <a:ext cx="52759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49"/>
          <p:cNvCxnSpPr/>
          <p:nvPr/>
        </p:nvCxnSpPr>
        <p:spPr>
          <a:xfrm flipH="1">
            <a:off x="1824964" y="713530"/>
            <a:ext cx="103670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71"/>
          <p:cNvSpPr/>
          <p:nvPr/>
        </p:nvSpPr>
        <p:spPr>
          <a:xfrm>
            <a:off x="10634746" y="117313"/>
            <a:ext cx="621381" cy="60018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1785176" y="77194"/>
            <a:ext cx="6601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Contexte général du projet</a:t>
            </a:r>
          </a:p>
        </p:txBody>
      </p:sp>
      <p:sp>
        <p:nvSpPr>
          <p:cNvPr id="19" name="Oval 74"/>
          <p:cNvSpPr/>
          <p:nvPr/>
        </p:nvSpPr>
        <p:spPr>
          <a:xfrm>
            <a:off x="9810507" y="131428"/>
            <a:ext cx="580483" cy="59481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2042161" y="838709"/>
            <a:ext cx="2987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Cadre général du projet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029199" y="840741"/>
            <a:ext cx="28377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|     travail </a:t>
            </a:r>
            <a:r>
              <a:rPr lang="en-US" sz="2000" b="1" cap="small" dirty="0" err="1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demande</a:t>
            </a:r>
            <a:endParaRPr lang="en-US" sz="2000" b="1" dirty="0">
              <a:solidFill>
                <a:srgbClr val="009999"/>
              </a:solidFill>
              <a:latin typeface="Microsoft New Tai Lue" panose="020B0502040204020203" pitchFamily="34" charset="0"/>
              <a:ea typeface="Verdana" panose="020B0604030504040204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4E8F39-2AB1-415A-939E-CB7AE80C7C19}"/>
              </a:ext>
            </a:extLst>
          </p:cNvPr>
          <p:cNvSpPr/>
          <p:nvPr/>
        </p:nvSpPr>
        <p:spPr>
          <a:xfrm>
            <a:off x="527590" y="1804260"/>
            <a:ext cx="6096000" cy="22607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Le travail avec GIT (la distribution 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Github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Utilisation d’un API (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geolocalisation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Application web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La réalisation de projet BACK AND FRONT END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Application avec des restreintes (utilisation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 de 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gmail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enim</a:t>
            </a:r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 et des filtres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DF099-4B8B-4B04-BD5B-F2C3108403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23" t="20214" r="14773" b="5699"/>
          <a:stretch/>
        </p:blipFill>
        <p:spPr>
          <a:xfrm>
            <a:off x="5689322" y="1350237"/>
            <a:ext cx="6547652" cy="50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38778E-17 L -0.73568 0.00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 animBg="1"/>
      <p:bldP spid="19" grpId="1" animBg="1"/>
      <p:bldP spid="20" grpId="0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7</a:t>
            </a:fld>
            <a:endParaRPr lang="fr-FR" dirty="0"/>
          </a:p>
        </p:txBody>
      </p:sp>
      <p:sp>
        <p:nvSpPr>
          <p:cNvPr id="16" name="ZoneTexte 14"/>
          <p:cNvSpPr txBox="1"/>
          <p:nvPr/>
        </p:nvSpPr>
        <p:spPr>
          <a:xfrm>
            <a:off x="5182562" y="4246891"/>
            <a:ext cx="5915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Century Gothic" panose="020B0502020202020204" pitchFamily="34" charset="0"/>
              </a:rPr>
              <a:t>Conception du projet</a:t>
            </a:r>
          </a:p>
        </p:txBody>
      </p:sp>
      <p:sp>
        <p:nvSpPr>
          <p:cNvPr id="17" name="Shape 1125"/>
          <p:cNvSpPr/>
          <p:nvPr/>
        </p:nvSpPr>
        <p:spPr>
          <a:xfrm>
            <a:off x="0" y="0"/>
            <a:ext cx="6192838" cy="6856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7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15916" y="20709"/>
                  <a:pt x="10990" y="17528"/>
                  <a:pt x="8219" y="12957"/>
                </a:cubicBezTo>
                <a:cubicBezTo>
                  <a:pt x="5817" y="8996"/>
                  <a:pt x="5262" y="4333"/>
                  <a:pt x="6676" y="0"/>
                </a:cubicBezTo>
                <a:close/>
              </a:path>
            </a:pathLst>
          </a:custGeom>
          <a:solidFill>
            <a:srgbClr val="009999"/>
          </a:solidFill>
          <a:ln w="25400">
            <a:noFill/>
            <a:miter lim="400000"/>
          </a:ln>
        </p:spPr>
        <p:txBody>
          <a:bodyPr lIns="67725" tIns="67725" rIns="67725" bIns="677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2400"/>
            </a:pPr>
            <a:endParaRPr sz="2400">
              <a:latin typeface="+mn-lt"/>
              <a:cs typeface="+mn-cs"/>
            </a:endParaRPr>
          </a:p>
        </p:txBody>
      </p:sp>
      <p:sp>
        <p:nvSpPr>
          <p:cNvPr id="18" name="Oval 4"/>
          <p:cNvSpPr/>
          <p:nvPr/>
        </p:nvSpPr>
        <p:spPr>
          <a:xfrm>
            <a:off x="2208213" y="3919538"/>
            <a:ext cx="2205037" cy="2206625"/>
          </a:xfrm>
          <a:prstGeom prst="ellipse">
            <a:avLst/>
          </a:prstGeom>
          <a:solidFill>
            <a:schemeClr val="bg1"/>
          </a:solidFill>
          <a:ln w="76200" cmpd="sng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ZoneTexte 2"/>
          <p:cNvSpPr txBox="1"/>
          <p:nvPr/>
        </p:nvSpPr>
        <p:spPr>
          <a:xfrm>
            <a:off x="2484120" y="482279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9999"/>
                </a:solidFill>
              </a:rPr>
              <a:t>Chapitre 2</a:t>
            </a:r>
            <a:endParaRPr lang="fr-FR" sz="2400" dirty="0">
              <a:solidFill>
                <a:srgbClr val="009999"/>
              </a:solidFill>
              <a:latin typeface="Century Gothic"/>
              <a:cs typeface="Century Gothic"/>
            </a:endParaRPr>
          </a:p>
        </p:txBody>
      </p:sp>
      <p:pic>
        <p:nvPicPr>
          <p:cNvPr id="22" name="Image 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  <p:sp>
        <p:nvSpPr>
          <p:cNvPr id="18" name="Oval 72"/>
          <p:cNvSpPr/>
          <p:nvPr/>
        </p:nvSpPr>
        <p:spPr>
          <a:xfrm>
            <a:off x="11496708" y="60307"/>
            <a:ext cx="602522" cy="60018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cxnSp>
        <p:nvCxnSpPr>
          <p:cNvPr id="20" name="Straight Connector 48"/>
          <p:cNvCxnSpPr/>
          <p:nvPr/>
        </p:nvCxnSpPr>
        <p:spPr>
          <a:xfrm flipH="1">
            <a:off x="8341" y="660021"/>
            <a:ext cx="52759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49"/>
          <p:cNvCxnSpPr/>
          <p:nvPr/>
        </p:nvCxnSpPr>
        <p:spPr>
          <a:xfrm flipH="1">
            <a:off x="1833305" y="749217"/>
            <a:ext cx="103670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1793517" y="112881"/>
            <a:ext cx="6601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Conception et modélisation</a:t>
            </a:r>
          </a:p>
        </p:txBody>
      </p:sp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3285411" y="920829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000" b="1" cap="small" dirty="0">
                <a:solidFill>
                  <a:srgbClr val="009999"/>
                </a:solidFill>
                <a:latin typeface="Microsoft New Tai Lue" panose="020B0502040204020203" pitchFamily="34" charset="0"/>
                <a:ea typeface="Verdana" panose="020B0604030504040204" pitchFamily="34" charset="0"/>
                <a:cs typeface="Microsoft New Tai Lue" panose="020B0502040204020203" pitchFamily="34" charset="0"/>
              </a:rPr>
              <a:t>La solution proposée</a:t>
            </a:r>
          </a:p>
        </p:txBody>
      </p:sp>
      <p:sp>
        <p:nvSpPr>
          <p:cNvPr id="29" name="Oval 43"/>
          <p:cNvSpPr/>
          <p:nvPr/>
        </p:nvSpPr>
        <p:spPr>
          <a:xfrm>
            <a:off x="986580" y="175545"/>
            <a:ext cx="846725" cy="867624"/>
          </a:xfrm>
          <a:prstGeom prst="ellipse">
            <a:avLst/>
          </a:prstGeom>
          <a:solidFill>
            <a:srgbClr val="0099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30" name="Oval 71"/>
          <p:cNvSpPr/>
          <p:nvPr/>
        </p:nvSpPr>
        <p:spPr>
          <a:xfrm>
            <a:off x="10560085" y="42277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31" name="Oval 71"/>
          <p:cNvSpPr/>
          <p:nvPr/>
        </p:nvSpPr>
        <p:spPr>
          <a:xfrm>
            <a:off x="288000" y="43200"/>
            <a:ext cx="608682" cy="5938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r-FR" sz="135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dirty="0"/>
              <a:t>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7ADD-DBC0-484E-9906-8E210C9D2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31" y="2475184"/>
            <a:ext cx="10330567" cy="3701777"/>
          </a:xfrm>
        </p:spPr>
        <p:txBody>
          <a:bodyPr/>
          <a:lstStyle/>
          <a:p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Une application de chat entre les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enimistes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La possibilité de travailler avec les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ROOM’s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La possibilité d’envoyer la localisation(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send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location)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Des filtres dans l’application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Authentification par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gmail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professionnel (@</a:t>
            </a:r>
            <a:r>
              <a:rPr lang="fr-FR" err="1">
                <a:solidFill>
                  <a:schemeClr val="accent1">
                    <a:lumMod val="75000"/>
                  </a:schemeClr>
                </a:solidFill>
              </a:rPr>
              <a:t>enim</a:t>
            </a:r>
            <a:r>
              <a:rPr lang="fr-FR">
                <a:solidFill>
                  <a:schemeClr val="accent1">
                    <a:lumMod val="75000"/>
                  </a:schemeClr>
                </a:solidFill>
              </a:rPr>
              <a:t>.ac.ma)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8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0231 L -0.71263 0.00717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3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5" grpId="1"/>
      <p:bldP spid="29" grpId="0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DF0-4B22-4A42-96E4-F62199CB00A9}" type="slidenum">
              <a:rPr lang="fr-FR" smtClean="0"/>
              <a:t>9</a:t>
            </a:fld>
            <a:endParaRPr lang="fr-FR" dirty="0"/>
          </a:p>
        </p:txBody>
      </p:sp>
      <p:sp>
        <p:nvSpPr>
          <p:cNvPr id="16" name="ZoneTexte 14"/>
          <p:cNvSpPr txBox="1"/>
          <p:nvPr/>
        </p:nvSpPr>
        <p:spPr>
          <a:xfrm>
            <a:off x="5182562" y="4246891"/>
            <a:ext cx="591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Century Gothic" panose="020B0502020202020204" pitchFamily="34" charset="0"/>
              </a:rPr>
              <a:t>Réalisation et développement </a:t>
            </a:r>
          </a:p>
        </p:txBody>
      </p:sp>
      <p:sp>
        <p:nvSpPr>
          <p:cNvPr id="17" name="Shape 1125"/>
          <p:cNvSpPr/>
          <p:nvPr/>
        </p:nvSpPr>
        <p:spPr>
          <a:xfrm>
            <a:off x="0" y="0"/>
            <a:ext cx="6192838" cy="6856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7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15916" y="20709"/>
                  <a:pt x="10990" y="17528"/>
                  <a:pt x="8219" y="12957"/>
                </a:cubicBezTo>
                <a:cubicBezTo>
                  <a:pt x="5817" y="8996"/>
                  <a:pt x="5262" y="4333"/>
                  <a:pt x="6676" y="0"/>
                </a:cubicBezTo>
                <a:close/>
              </a:path>
            </a:pathLst>
          </a:custGeom>
          <a:solidFill>
            <a:srgbClr val="009999"/>
          </a:solidFill>
          <a:ln w="25400">
            <a:noFill/>
            <a:miter lim="400000"/>
          </a:ln>
        </p:spPr>
        <p:txBody>
          <a:bodyPr lIns="67725" tIns="67725" rIns="67725" bIns="677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2400"/>
            </a:pPr>
            <a:endParaRPr sz="2400">
              <a:latin typeface="+mn-lt"/>
              <a:cs typeface="+mn-cs"/>
            </a:endParaRPr>
          </a:p>
        </p:txBody>
      </p:sp>
      <p:sp>
        <p:nvSpPr>
          <p:cNvPr id="18" name="Oval 4"/>
          <p:cNvSpPr/>
          <p:nvPr/>
        </p:nvSpPr>
        <p:spPr>
          <a:xfrm>
            <a:off x="2208213" y="3919538"/>
            <a:ext cx="2205037" cy="2206625"/>
          </a:xfrm>
          <a:prstGeom prst="ellipse">
            <a:avLst/>
          </a:prstGeom>
          <a:solidFill>
            <a:schemeClr val="bg1"/>
          </a:solidFill>
          <a:ln w="76200" cmpd="sng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ZoneTexte 2"/>
          <p:cNvSpPr txBox="1"/>
          <p:nvPr/>
        </p:nvSpPr>
        <p:spPr>
          <a:xfrm>
            <a:off x="2484120" y="482279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9999"/>
                </a:solidFill>
              </a:rPr>
              <a:t>Chapitre 3</a:t>
            </a:r>
            <a:endParaRPr lang="fr-FR" sz="2400" dirty="0">
              <a:solidFill>
                <a:srgbClr val="009999"/>
              </a:solidFill>
              <a:latin typeface="Century Gothic"/>
              <a:cs typeface="Century Gothic"/>
            </a:endParaRPr>
          </a:p>
        </p:txBody>
      </p:sp>
      <p:pic>
        <p:nvPicPr>
          <p:cNvPr id="22" name="Image 3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" y="6428612"/>
            <a:ext cx="327090" cy="3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6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408</Words>
  <Application>Microsoft Office PowerPoint</Application>
  <PresentationFormat>Widescreen</PresentationFormat>
  <Paragraphs>191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Book Antiqua</vt:lpstr>
      <vt:lpstr>Calibri</vt:lpstr>
      <vt:lpstr>Calibri Light</vt:lpstr>
      <vt:lpstr>Century Gothic</vt:lpstr>
      <vt:lpstr>Microsoft New Tai Lue</vt:lpstr>
      <vt:lpstr>Monotype Corsiva</vt:lpstr>
      <vt:lpstr>Times New Roman</vt:lpstr>
      <vt:lpstr>Verdana</vt:lpstr>
      <vt:lpstr>Wingdings</vt:lpstr>
      <vt:lpstr>Thème Office</vt:lpstr>
      <vt:lpstr>PowerPoint Presentation</vt:lpstr>
      <vt:lpstr>INTRODUCTION: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 time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ßĩḬãḹḯţō ǸêὧⱮὶᾗᶁ</dc:creator>
  <cp:lastModifiedBy>zouhir taouil</cp:lastModifiedBy>
  <cp:revision>154</cp:revision>
  <dcterms:created xsi:type="dcterms:W3CDTF">2019-06-07T12:37:21Z</dcterms:created>
  <dcterms:modified xsi:type="dcterms:W3CDTF">2020-01-30T16:12:36Z</dcterms:modified>
</cp:coreProperties>
</file>