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367241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83823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3643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4578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64100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8040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7160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23433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545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257596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220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42502177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2A841-92CF-4129-A645-F8AD82037343}"/>
              </a:ext>
            </a:extLst>
          </p:cNvPr>
          <p:cNvPicPr>
            <a:picLocks noChangeAspect="1"/>
          </p:cNvPicPr>
          <p:nvPr/>
        </p:nvPicPr>
        <p:blipFill rotWithShape="1">
          <a:blip r:embed="rId2"/>
          <a:srcRect t="19355"/>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B50F9516-4863-40CA-A24F-333A77FC4239}"/>
              </a:ext>
            </a:extLst>
          </p:cNvPr>
          <p:cNvSpPr>
            <a:spLocks noGrp="1"/>
          </p:cNvSpPr>
          <p:nvPr>
            <p:ph type="ctrTitle"/>
          </p:nvPr>
        </p:nvSpPr>
        <p:spPr>
          <a:xfrm>
            <a:off x="1578316" y="1348844"/>
            <a:ext cx="5409468" cy="3042706"/>
          </a:xfrm>
        </p:spPr>
        <p:txBody>
          <a:bodyPr>
            <a:normAutofit/>
          </a:bodyPr>
          <a:lstStyle/>
          <a:p>
            <a:r>
              <a:rPr lang="fr-FR" sz="6000" dirty="0" err="1">
                <a:solidFill>
                  <a:schemeClr val="tx1"/>
                </a:solidFill>
              </a:rPr>
              <a:t>DataBase’s</a:t>
            </a:r>
            <a:r>
              <a:rPr lang="fr-FR" sz="6000" dirty="0">
                <a:solidFill>
                  <a:schemeClr val="tx1"/>
                </a:solidFill>
              </a:rPr>
              <a:t> checkpoint</a:t>
            </a:r>
          </a:p>
        </p:txBody>
      </p:sp>
      <p:sp>
        <p:nvSpPr>
          <p:cNvPr id="3" name="Sous-titre 2">
            <a:extLst>
              <a:ext uri="{FF2B5EF4-FFF2-40B4-BE49-F238E27FC236}">
                <a16:creationId xmlns:a16="http://schemas.microsoft.com/office/drawing/2014/main" id="{9371733C-60A9-4258-873B-8D875D60256D}"/>
              </a:ext>
            </a:extLst>
          </p:cNvPr>
          <p:cNvSpPr>
            <a:spLocks noGrp="1"/>
          </p:cNvSpPr>
          <p:nvPr>
            <p:ph type="subTitle" idx="1"/>
          </p:nvPr>
        </p:nvSpPr>
        <p:spPr>
          <a:xfrm>
            <a:off x="1578316" y="4682061"/>
            <a:ext cx="5409468" cy="950976"/>
          </a:xfrm>
        </p:spPr>
        <p:txBody>
          <a:bodyPr>
            <a:normAutofit/>
          </a:bodyPr>
          <a:lstStyle/>
          <a:p>
            <a:r>
              <a:rPr lang="fr-FR" dirty="0" err="1">
                <a:solidFill>
                  <a:schemeClr val="tx1"/>
                </a:solidFill>
              </a:rPr>
              <a:t>Zouhour</a:t>
            </a:r>
            <a:r>
              <a:rPr lang="fr-FR" dirty="0">
                <a:solidFill>
                  <a:schemeClr val="tx1"/>
                </a:solidFill>
              </a:rPr>
              <a:t> Bahri</a:t>
            </a:r>
          </a:p>
        </p:txBody>
      </p:sp>
    </p:spTree>
    <p:extLst>
      <p:ext uri="{BB962C8B-B14F-4D97-AF65-F5344CB8AC3E}">
        <p14:creationId xmlns:p14="http://schemas.microsoft.com/office/powerpoint/2010/main" val="332178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4C393-37E0-4607-87B0-2D6C768D9C92}"/>
              </a:ext>
            </a:extLst>
          </p:cNvPr>
          <p:cNvSpPr>
            <a:spLocks noGrp="1"/>
          </p:cNvSpPr>
          <p:nvPr>
            <p:ph type="title"/>
          </p:nvPr>
        </p:nvSpPr>
        <p:spPr>
          <a:xfrm>
            <a:off x="1066800" y="152263"/>
            <a:ext cx="10058400" cy="1371600"/>
          </a:xfrm>
        </p:spPr>
        <p:txBody>
          <a:bodyPr/>
          <a:lstStyle/>
          <a:p>
            <a:r>
              <a:rPr lang="fr-FR" dirty="0"/>
              <a:t>Comparing </a:t>
            </a:r>
          </a:p>
        </p:txBody>
      </p:sp>
      <p:graphicFrame>
        <p:nvGraphicFramePr>
          <p:cNvPr id="4" name="Tableau 4">
            <a:extLst>
              <a:ext uri="{FF2B5EF4-FFF2-40B4-BE49-F238E27FC236}">
                <a16:creationId xmlns:a16="http://schemas.microsoft.com/office/drawing/2014/main" id="{C78D6693-746E-4281-98D1-16CB6A00472B}"/>
              </a:ext>
            </a:extLst>
          </p:cNvPr>
          <p:cNvGraphicFramePr>
            <a:graphicFrameLocks noGrp="1"/>
          </p:cNvGraphicFramePr>
          <p:nvPr>
            <p:ph idx="1"/>
            <p:extLst>
              <p:ext uri="{D42A27DB-BD31-4B8C-83A1-F6EECF244321}">
                <p14:modId xmlns:p14="http://schemas.microsoft.com/office/powerpoint/2010/main" val="2738799040"/>
              </p:ext>
            </p:extLst>
          </p:nvPr>
        </p:nvGraphicFramePr>
        <p:xfrm>
          <a:off x="1186070" y="1885038"/>
          <a:ext cx="10058400" cy="33375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4819474"/>
                    </a:ext>
                  </a:extLst>
                </a:gridCol>
                <a:gridCol w="2514600">
                  <a:extLst>
                    <a:ext uri="{9D8B030D-6E8A-4147-A177-3AD203B41FA5}">
                      <a16:colId xmlns:a16="http://schemas.microsoft.com/office/drawing/2014/main" val="3219005073"/>
                    </a:ext>
                  </a:extLst>
                </a:gridCol>
                <a:gridCol w="2514600">
                  <a:extLst>
                    <a:ext uri="{9D8B030D-6E8A-4147-A177-3AD203B41FA5}">
                      <a16:colId xmlns:a16="http://schemas.microsoft.com/office/drawing/2014/main" val="1654906175"/>
                    </a:ext>
                  </a:extLst>
                </a:gridCol>
                <a:gridCol w="2514600">
                  <a:extLst>
                    <a:ext uri="{9D8B030D-6E8A-4147-A177-3AD203B41FA5}">
                      <a16:colId xmlns:a16="http://schemas.microsoft.com/office/drawing/2014/main" val="3757388497"/>
                    </a:ext>
                  </a:extLst>
                </a:gridCol>
              </a:tblGrid>
              <a:tr h="370840">
                <a:tc>
                  <a:txBody>
                    <a:bodyPr/>
                    <a:lstStyle/>
                    <a:p>
                      <a:pPr algn="ctr" fontAlgn="t"/>
                      <a:r>
                        <a:rPr lang="fr-FR" dirty="0">
                          <a:solidFill>
                            <a:srgbClr val="00B0F0"/>
                          </a:solidFill>
                          <a:effectLst/>
                          <a:latin typeface="Arial" panose="020B0604020202020204" pitchFamily="34" charset="0"/>
                          <a:cs typeface="Arial" panose="020B0604020202020204" pitchFamily="34" charset="0"/>
                        </a:rPr>
                        <a:t>Name</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Microsoft SQL Server  </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MySQL  </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PostgreSQL  </a:t>
                      </a:r>
                    </a:p>
                  </a:txBody>
                  <a:tcPr>
                    <a:solidFill>
                      <a:schemeClr val="tx2">
                        <a:lumMod val="25000"/>
                        <a:lumOff val="75000"/>
                      </a:schemeClr>
                    </a:solidFill>
                  </a:tcPr>
                </a:tc>
                <a:extLst>
                  <a:ext uri="{0D108BD9-81ED-4DB2-BD59-A6C34878D82A}">
                    <a16:rowId xmlns:a16="http://schemas.microsoft.com/office/drawing/2014/main" val="2072164300"/>
                  </a:ext>
                </a:extLst>
              </a:tr>
              <a:tr h="370840">
                <a:tc>
                  <a:txBody>
                    <a:bodyPr/>
                    <a:lstStyle/>
                    <a:p>
                      <a:pPr algn="ctr" fontAlgn="t"/>
                      <a:r>
                        <a:rPr lang="fr-FR" dirty="0">
                          <a:solidFill>
                            <a:srgbClr val="00B0F0"/>
                          </a:solidFill>
                          <a:effectLst/>
                        </a:rPr>
                        <a:t>Data scheme</a:t>
                      </a:r>
                    </a:p>
                  </a:txBody>
                  <a:tcPr>
                    <a:solidFill>
                      <a:schemeClr val="tx2">
                        <a:lumMod val="10000"/>
                        <a:lumOff val="90000"/>
                      </a:schemeClr>
                    </a:solidFill>
                  </a:tcPr>
                </a:tc>
                <a:tc>
                  <a:txBody>
                    <a:bodyPr/>
                    <a:lstStyle/>
                    <a:p>
                      <a:pPr marL="0" algn="ctr" defTabSz="914400" rtl="0" eaLnBrk="1" fontAlgn="t" latinLnBrk="0" hangingPunct="1"/>
                      <a:r>
                        <a:rPr lang="fr-FR" sz="1400" kern="120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extLst>
                  <a:ext uri="{0D108BD9-81ED-4DB2-BD59-A6C34878D82A}">
                    <a16:rowId xmlns:a16="http://schemas.microsoft.com/office/drawing/2014/main" val="773132366"/>
                  </a:ext>
                </a:extLst>
              </a:tr>
              <a:tr h="370840">
                <a:tc>
                  <a:txBody>
                    <a:bodyPr/>
                    <a:lstStyle/>
                    <a:p>
                      <a:pPr algn="ctr" fontAlgn="t"/>
                      <a:r>
                        <a:rPr lang="fr-FR" sz="1800" b="0" i="0" kern="1200" dirty="0">
                          <a:solidFill>
                            <a:srgbClr val="00B0F0"/>
                          </a:solidFill>
                          <a:effectLst/>
                          <a:latin typeface="+mn-lt"/>
                          <a:ea typeface="+mn-ea"/>
                          <a:cs typeface="+mn-cs"/>
                        </a:rPr>
                        <a:t>XML support</a:t>
                      </a:r>
                      <a:endParaRPr lang="fr-FR" dirty="0">
                        <a:solidFill>
                          <a:srgbClr val="00B0F0"/>
                        </a:solidFill>
                        <a:effectLst/>
                      </a:endParaRP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extLst>
                  <a:ext uri="{0D108BD9-81ED-4DB2-BD59-A6C34878D82A}">
                    <a16:rowId xmlns:a16="http://schemas.microsoft.com/office/drawing/2014/main" val="3544749381"/>
                  </a:ext>
                </a:extLst>
              </a:tr>
              <a:tr h="370840">
                <a:tc>
                  <a:txBody>
                    <a:bodyPr/>
                    <a:lstStyle/>
                    <a:p>
                      <a:pPr algn="ctr" fontAlgn="t"/>
                      <a:r>
                        <a:rPr lang="fr-FR" sz="1800" b="0" i="0" kern="1200" dirty="0">
                          <a:solidFill>
                            <a:srgbClr val="00B0F0"/>
                          </a:solidFill>
                          <a:effectLst/>
                          <a:latin typeface="+mn-lt"/>
                          <a:ea typeface="+mn-ea"/>
                          <a:cs typeface="+mn-cs"/>
                        </a:rPr>
                        <a:t>SQL</a:t>
                      </a:r>
                      <a:endParaRPr lang="fr-FR" sz="1600" b="1" dirty="0">
                        <a:solidFill>
                          <a:srgbClr val="00B0F0"/>
                        </a:solidFill>
                        <a:effectLst/>
                        <a:latin typeface="Arial" panose="020B0604020202020204" pitchFamily="34" charset="0"/>
                        <a:cs typeface="Arial" panose="020B0604020202020204" pitchFamily="34" charset="0"/>
                      </a:endParaRP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yes</a:t>
                      </a:r>
                    </a:p>
                  </a:txBody>
                  <a:tcPr>
                    <a:solidFill>
                      <a:schemeClr val="tx2">
                        <a:lumMod val="10000"/>
                        <a:lumOff val="90000"/>
                      </a:schemeClr>
                    </a:solidFill>
                  </a:tcPr>
                </a:tc>
                <a:extLst>
                  <a:ext uri="{0D108BD9-81ED-4DB2-BD59-A6C34878D82A}">
                    <a16:rowId xmlns:a16="http://schemas.microsoft.com/office/drawing/2014/main" val="447641477"/>
                  </a:ext>
                </a:extLst>
              </a:tr>
              <a:tr h="1480131">
                <a:tc>
                  <a:txBody>
                    <a:bodyPr/>
                    <a:lstStyle/>
                    <a:p>
                      <a:pPr algn="ctr" fontAlgn="t"/>
                      <a:r>
                        <a:rPr lang="fr-FR" sz="1800" b="0" i="0" kern="1200" dirty="0">
                          <a:solidFill>
                            <a:srgbClr val="00B0F0"/>
                          </a:solidFill>
                          <a:effectLst/>
                          <a:latin typeface="+mn-lt"/>
                          <a:ea typeface="+mn-ea"/>
                          <a:cs typeface="+mn-cs"/>
                        </a:rPr>
                        <a:t>Supported programming languages</a:t>
                      </a:r>
                      <a:endParaRPr lang="fr-FR" sz="1600" b="1" kern="1200" dirty="0">
                        <a:solidFill>
                          <a:srgbClr val="00B0F0"/>
                        </a:solidFill>
                        <a:effectLst/>
                        <a:latin typeface="Arial" panose="020B0604020202020204" pitchFamily="34" charset="0"/>
                        <a:ea typeface="+mn-ea"/>
                        <a:cs typeface="Arial" panose="020B0604020202020204" pitchFamily="34" charset="0"/>
                      </a:endParaRP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C# / C++ / Delphi / Go / Java</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JavaScript (Node.js)</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PHP / Python / R / Ruby / Visual Basic</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Ada / C / C# / C++</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D / Delphi / Eiffel</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Erlang /Haskell / Java</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JavaScript (Node.js)</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Objective-C / OCaml</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Perl / PHP / Python</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Ruby / Scheme / Tcl</a:t>
                      </a:r>
                    </a:p>
                  </a:txBody>
                  <a:tcPr>
                    <a:solidFill>
                      <a:schemeClr val="tx2">
                        <a:lumMod val="10000"/>
                        <a:lumOff val="90000"/>
                      </a:schemeClr>
                    </a:solidFill>
                  </a:tcPr>
                </a:tc>
                <a:tc>
                  <a:txBody>
                    <a:bodyPr/>
                    <a:lstStyle/>
                    <a:p>
                      <a:pPr marL="0" algn="ctr" defTabSz="914400" rtl="0" eaLnBrk="1" fontAlgn="t" latinLnBrk="0" hangingPunct="1"/>
                      <a:r>
                        <a:rPr lang="fr-FR" sz="1400" kern="1200" dirty="0">
                          <a:solidFill>
                            <a:schemeClr val="dk1"/>
                          </a:solidFill>
                          <a:effectLst/>
                          <a:latin typeface="Tahoma" panose="020B0604030504040204" pitchFamily="34" charset="0"/>
                          <a:ea typeface="+mn-ea"/>
                          <a:cs typeface="+mn-cs"/>
                        </a:rPr>
                        <a:t>.Net / C</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C++</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Delphi</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Java </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JavaScript (Node.js)</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Perl / PHP / Python</a:t>
                      </a:r>
                      <a:br>
                        <a:rPr lang="fr-FR" sz="1400" kern="1200" dirty="0">
                          <a:solidFill>
                            <a:schemeClr val="dk1"/>
                          </a:solidFill>
                          <a:effectLst/>
                          <a:latin typeface="Tahoma" panose="020B0604030504040204" pitchFamily="34" charset="0"/>
                          <a:ea typeface="+mn-ea"/>
                          <a:cs typeface="+mn-cs"/>
                        </a:rPr>
                      </a:br>
                      <a:r>
                        <a:rPr lang="fr-FR" sz="1400" kern="1200" dirty="0">
                          <a:solidFill>
                            <a:schemeClr val="dk1"/>
                          </a:solidFill>
                          <a:effectLst/>
                          <a:latin typeface="Tahoma" panose="020B0604030504040204" pitchFamily="34" charset="0"/>
                          <a:ea typeface="+mn-ea"/>
                          <a:cs typeface="+mn-cs"/>
                        </a:rPr>
                        <a:t>Tcl</a:t>
                      </a:r>
                    </a:p>
                  </a:txBody>
                  <a:tcPr>
                    <a:solidFill>
                      <a:schemeClr val="tx2">
                        <a:lumMod val="10000"/>
                        <a:lumOff val="90000"/>
                      </a:schemeClr>
                    </a:solidFill>
                  </a:tcPr>
                </a:tc>
                <a:extLst>
                  <a:ext uri="{0D108BD9-81ED-4DB2-BD59-A6C34878D82A}">
                    <a16:rowId xmlns:a16="http://schemas.microsoft.com/office/drawing/2014/main" val="4189104473"/>
                  </a:ext>
                </a:extLst>
              </a:tr>
            </a:tbl>
          </a:graphicData>
        </a:graphic>
      </p:graphicFrame>
    </p:spTree>
    <p:extLst>
      <p:ext uri="{BB962C8B-B14F-4D97-AF65-F5344CB8AC3E}">
        <p14:creationId xmlns:p14="http://schemas.microsoft.com/office/powerpoint/2010/main" val="397650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166C8-A7FA-4024-8A1B-CBB7A358035B}"/>
              </a:ext>
            </a:extLst>
          </p:cNvPr>
          <p:cNvSpPr>
            <a:spLocks noGrp="1"/>
          </p:cNvSpPr>
          <p:nvPr>
            <p:ph type="title"/>
          </p:nvPr>
        </p:nvSpPr>
        <p:spPr/>
        <p:txBody>
          <a:bodyPr/>
          <a:lstStyle/>
          <a:p>
            <a:r>
              <a:rPr lang="fr-FR" dirty="0">
                <a:ea typeface="+mj-lt"/>
                <a:cs typeface="+mj-lt"/>
              </a:rPr>
              <a:t>RDBMS Definition:</a:t>
            </a:r>
            <a:endParaRPr lang="fr-FR" dirty="0"/>
          </a:p>
        </p:txBody>
      </p:sp>
      <p:sp>
        <p:nvSpPr>
          <p:cNvPr id="3" name="Espace réservé du contenu 2">
            <a:extLst>
              <a:ext uri="{FF2B5EF4-FFF2-40B4-BE49-F238E27FC236}">
                <a16:creationId xmlns:a16="http://schemas.microsoft.com/office/drawing/2014/main" id="{12A55AB6-7CBC-47BF-B687-0CCF404EEBE6}"/>
              </a:ext>
            </a:extLst>
          </p:cNvPr>
          <p:cNvSpPr>
            <a:spLocks noGrp="1"/>
          </p:cNvSpPr>
          <p:nvPr>
            <p:ph idx="1"/>
          </p:nvPr>
        </p:nvSpPr>
        <p:spPr/>
        <p:txBody>
          <a:bodyPr>
            <a:normAutofit/>
          </a:bodyPr>
          <a:lstStyle/>
          <a:p>
            <a:pPr>
              <a:lnSpc>
                <a:spcPct val="150000"/>
              </a:lnSpc>
              <a:spcBef>
                <a:spcPts val="600"/>
              </a:spcBef>
              <a:spcAft>
                <a:spcPts val="400"/>
              </a:spcAft>
            </a:pPr>
            <a:r>
              <a:rPr lang="fr-FR" sz="1400" b="1" dirty="0">
                <a:latin typeface="Arial" panose="020B0604020202020204" pitchFamily="34" charset="0"/>
                <a:ea typeface="+mn-lt"/>
                <a:cs typeface="Arial" panose="020B0604020202020204" pitchFamily="34" charset="0"/>
              </a:rPr>
              <a:t> </a:t>
            </a:r>
            <a:r>
              <a:rPr lang="fr-FR" sz="1600" dirty="0">
                <a:latin typeface="Arial" panose="020B0604020202020204" pitchFamily="34" charset="0"/>
                <a:ea typeface="+mn-lt"/>
                <a:cs typeface="Arial" panose="020B0604020202020204" pitchFamily="34" charset="0"/>
              </a:rPr>
              <a:t>RDBMS stands for </a:t>
            </a:r>
            <a:r>
              <a:rPr lang="fr-FR" sz="1600" dirty="0">
                <a:solidFill>
                  <a:srgbClr val="FF0000"/>
                </a:solidFill>
                <a:latin typeface="Arial" panose="020B0604020202020204" pitchFamily="34" charset="0"/>
                <a:ea typeface="+mn-lt"/>
                <a:cs typeface="Arial" panose="020B0604020202020204" pitchFamily="34" charset="0"/>
              </a:rPr>
              <a:t>R</a:t>
            </a:r>
            <a:r>
              <a:rPr lang="fr-FR" sz="1600" dirty="0">
                <a:latin typeface="Arial" panose="020B0604020202020204" pitchFamily="34" charset="0"/>
                <a:ea typeface="+mn-lt"/>
                <a:cs typeface="Arial" panose="020B0604020202020204" pitchFamily="34" charset="0"/>
              </a:rPr>
              <a:t>elational </a:t>
            </a:r>
            <a:r>
              <a:rPr lang="fr-FR" sz="1600" dirty="0">
                <a:solidFill>
                  <a:srgbClr val="FF0000"/>
                </a:solidFill>
                <a:latin typeface="Arial" panose="020B0604020202020204" pitchFamily="34" charset="0"/>
                <a:ea typeface="+mn-lt"/>
                <a:cs typeface="Arial" panose="020B0604020202020204" pitchFamily="34" charset="0"/>
              </a:rPr>
              <a:t>D</a:t>
            </a:r>
            <a:r>
              <a:rPr lang="fr-FR" sz="1600" dirty="0">
                <a:latin typeface="Arial" panose="020B0604020202020204" pitchFamily="34" charset="0"/>
                <a:ea typeface="+mn-lt"/>
                <a:cs typeface="Arial" panose="020B0604020202020204" pitchFamily="34" charset="0"/>
              </a:rPr>
              <a:t>ata</a:t>
            </a:r>
            <a:r>
              <a:rPr lang="fr-FR" sz="1600" dirty="0">
                <a:solidFill>
                  <a:srgbClr val="FF0000"/>
                </a:solidFill>
                <a:latin typeface="Arial" panose="020B0604020202020204" pitchFamily="34" charset="0"/>
                <a:ea typeface="+mn-lt"/>
                <a:cs typeface="Arial" panose="020B0604020202020204" pitchFamily="34" charset="0"/>
              </a:rPr>
              <a:t>B</a:t>
            </a:r>
            <a:r>
              <a:rPr lang="fr-FR" sz="1600" dirty="0">
                <a:latin typeface="Arial" panose="020B0604020202020204" pitchFamily="34" charset="0"/>
                <a:ea typeface="+mn-lt"/>
                <a:cs typeface="Arial" panose="020B0604020202020204" pitchFamily="34" charset="0"/>
              </a:rPr>
              <a:t>ase </a:t>
            </a:r>
            <a:r>
              <a:rPr lang="fr-FR" sz="1600" dirty="0">
                <a:solidFill>
                  <a:srgbClr val="FF0000"/>
                </a:solidFill>
                <a:latin typeface="Arial" panose="020B0604020202020204" pitchFamily="34" charset="0"/>
                <a:ea typeface="+mn-lt"/>
                <a:cs typeface="Arial" panose="020B0604020202020204" pitchFamily="34" charset="0"/>
              </a:rPr>
              <a:t>M</a:t>
            </a:r>
            <a:r>
              <a:rPr lang="fr-FR" sz="1600" dirty="0">
                <a:latin typeface="Arial" panose="020B0604020202020204" pitchFamily="34" charset="0"/>
                <a:ea typeface="+mn-lt"/>
                <a:cs typeface="Arial" panose="020B0604020202020204" pitchFamily="34" charset="0"/>
              </a:rPr>
              <a:t>anagement </a:t>
            </a:r>
            <a:r>
              <a:rPr lang="fr-FR" sz="1600" dirty="0">
                <a:solidFill>
                  <a:srgbClr val="FF0000"/>
                </a:solidFill>
                <a:latin typeface="Arial" panose="020B0604020202020204" pitchFamily="34" charset="0"/>
                <a:ea typeface="+mn-lt"/>
                <a:cs typeface="Arial" panose="020B0604020202020204" pitchFamily="34" charset="0"/>
              </a:rPr>
              <a:t>S</a:t>
            </a:r>
            <a:r>
              <a:rPr lang="fr-FR" sz="1600" dirty="0">
                <a:latin typeface="Arial" panose="020B0604020202020204" pitchFamily="34" charset="0"/>
                <a:ea typeface="+mn-lt"/>
                <a:cs typeface="Arial" panose="020B0604020202020204" pitchFamily="34" charset="0"/>
              </a:rPr>
              <a:t>ystem : is the most popular type of DataBase Management System (DBMS) in 2020 since the most used database management systems are relational like:</a:t>
            </a:r>
          </a:p>
          <a:p>
            <a:pPr marL="0" indent="0">
              <a:lnSpc>
                <a:spcPct val="150000"/>
              </a:lnSpc>
              <a:spcBef>
                <a:spcPts val="600"/>
              </a:spcBef>
              <a:spcAft>
                <a:spcPts val="400"/>
              </a:spcAft>
              <a:buNone/>
            </a:pPr>
            <a:r>
              <a:rPr lang="fr-FR" sz="1600" dirty="0">
                <a:latin typeface="Arial" panose="020B0604020202020204" pitchFamily="34" charset="0"/>
                <a:ea typeface="+mn-lt"/>
                <a:cs typeface="Arial" panose="020B0604020202020204" pitchFamily="34" charset="0"/>
              </a:rPr>
              <a:t>			Oracle, MySQL, PostgreSQL and SQL SERVER.</a:t>
            </a:r>
          </a:p>
          <a:p>
            <a:pPr>
              <a:lnSpc>
                <a:spcPct val="150000"/>
              </a:lnSpc>
              <a:spcBef>
                <a:spcPts val="600"/>
              </a:spcBef>
              <a:spcAft>
                <a:spcPts val="400"/>
              </a:spcAft>
            </a:pPr>
            <a:r>
              <a:rPr lang="fr-FR" sz="1600" dirty="0">
                <a:latin typeface="Arial" panose="020B0604020202020204" pitchFamily="34" charset="0"/>
                <a:ea typeface="+mn-lt"/>
                <a:cs typeface="Arial" panose="020B0604020202020204" pitchFamily="34" charset="0"/>
              </a:rPr>
              <a:t>An RDBMS is a particular type of DBMS that uses a relational model for its databases. An RDBMS therefore enables you to create  relational   databases.</a:t>
            </a:r>
          </a:p>
        </p:txBody>
      </p:sp>
    </p:spTree>
    <p:extLst>
      <p:ext uri="{BB962C8B-B14F-4D97-AF65-F5344CB8AC3E}">
        <p14:creationId xmlns:p14="http://schemas.microsoft.com/office/powerpoint/2010/main" val="26848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3127A-F3F8-410B-A9E6-D9A9C299254B}"/>
              </a:ext>
            </a:extLst>
          </p:cNvPr>
          <p:cNvSpPr>
            <a:spLocks noGrp="1"/>
          </p:cNvSpPr>
          <p:nvPr>
            <p:ph type="title"/>
          </p:nvPr>
        </p:nvSpPr>
        <p:spPr/>
        <p:txBody>
          <a:bodyPr/>
          <a:lstStyle/>
          <a:p>
            <a:r>
              <a:rPr lang="fr-FR" dirty="0">
                <a:ea typeface="+mj-lt"/>
                <a:cs typeface="+mj-lt"/>
              </a:rPr>
              <a:t>MySQL</a:t>
            </a:r>
          </a:p>
        </p:txBody>
      </p:sp>
      <p:sp>
        <p:nvSpPr>
          <p:cNvPr id="3" name="Espace réservé du contenu 2">
            <a:extLst>
              <a:ext uri="{FF2B5EF4-FFF2-40B4-BE49-F238E27FC236}">
                <a16:creationId xmlns:a16="http://schemas.microsoft.com/office/drawing/2014/main" id="{BC16BB82-CBF8-43D2-9161-B0858CCD51CB}"/>
              </a:ext>
            </a:extLst>
          </p:cNvPr>
          <p:cNvSpPr>
            <a:spLocks noGrp="1"/>
          </p:cNvSpPr>
          <p:nvPr>
            <p:ph idx="1"/>
          </p:nvPr>
        </p:nvSpPr>
        <p:spPr/>
        <p:txBody>
          <a:bodyPr/>
          <a:lstStyle/>
          <a:p>
            <a:pPr>
              <a:lnSpc>
                <a:spcPct val="150000"/>
              </a:lnSpc>
            </a:pPr>
            <a:r>
              <a:rPr lang="fr-FR" sz="1600" dirty="0">
                <a:latin typeface="Arial" panose="020B0604020202020204" pitchFamily="34" charset="0"/>
                <a:ea typeface="+mn-lt"/>
                <a:cs typeface="Arial" panose="020B0604020202020204" pitchFamily="34" charset="0"/>
              </a:rPr>
              <a:t>MySQL is one of the most popular open source SQL database. It was developed by a Swedish company – MySQL AB.</a:t>
            </a:r>
          </a:p>
          <a:p>
            <a:pPr>
              <a:lnSpc>
                <a:spcPct val="150000"/>
              </a:lnSpc>
            </a:pPr>
            <a:r>
              <a:rPr lang="fr-FR" sz="1600" dirty="0">
                <a:latin typeface="Arial" panose="020B0604020202020204" pitchFamily="34" charset="0"/>
                <a:ea typeface="+mn-lt"/>
                <a:cs typeface="Arial" panose="020B0604020202020204" pitchFamily="34" charset="0"/>
              </a:rPr>
              <a:t> It is typically used for web application development, and often accessed using PHP.</a:t>
            </a:r>
          </a:p>
          <a:p>
            <a:pPr>
              <a:lnSpc>
                <a:spcPct val="150000"/>
              </a:lnSpc>
            </a:pPr>
            <a:r>
              <a:rPr lang="fr-FR" sz="1600" dirty="0">
                <a:latin typeface="Arial" panose="020B0604020202020204" pitchFamily="34" charset="0"/>
                <a:ea typeface="+mn-lt"/>
                <a:cs typeface="Arial" panose="020B0604020202020204" pitchFamily="34" charset="0"/>
              </a:rPr>
              <a:t>The main advantages of MySQL are that it is easy to use, inexpensive, reliable (has been around since 1995), and has a large community of developers who can help answer questions.</a:t>
            </a:r>
          </a:p>
          <a:p>
            <a:pPr marL="0" indent="0">
              <a:buNone/>
            </a:pPr>
            <a:endParaRPr lang="fr-FR" dirty="0"/>
          </a:p>
        </p:txBody>
      </p:sp>
      <p:pic>
        <p:nvPicPr>
          <p:cNvPr id="4" name="Image 4">
            <a:extLst>
              <a:ext uri="{FF2B5EF4-FFF2-40B4-BE49-F238E27FC236}">
                <a16:creationId xmlns:a16="http://schemas.microsoft.com/office/drawing/2014/main" id="{FC9BA624-3C1B-4EC6-97CF-AAF20C3F3ADA}"/>
              </a:ext>
            </a:extLst>
          </p:cNvPr>
          <p:cNvPicPr>
            <a:picLocks noChangeAspect="1"/>
          </p:cNvPicPr>
          <p:nvPr/>
        </p:nvPicPr>
        <p:blipFill>
          <a:blip r:embed="rId2"/>
          <a:stretch>
            <a:fillRect/>
          </a:stretch>
        </p:blipFill>
        <p:spPr>
          <a:xfrm>
            <a:off x="8686199" y="591722"/>
            <a:ext cx="2743200" cy="1422472"/>
          </a:xfrm>
          <a:prstGeom prst="rect">
            <a:avLst/>
          </a:prstGeom>
        </p:spPr>
      </p:pic>
    </p:spTree>
    <p:extLst>
      <p:ext uri="{BB962C8B-B14F-4D97-AF65-F5344CB8AC3E}">
        <p14:creationId xmlns:p14="http://schemas.microsoft.com/office/powerpoint/2010/main" val="381335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F8A9A-AD9C-463C-99AF-D75F227A6F2D}"/>
              </a:ext>
            </a:extLst>
          </p:cNvPr>
          <p:cNvSpPr>
            <a:spLocks noGrp="1"/>
          </p:cNvSpPr>
          <p:nvPr>
            <p:ph type="title"/>
          </p:nvPr>
        </p:nvSpPr>
        <p:spPr/>
        <p:txBody>
          <a:bodyPr/>
          <a:lstStyle/>
          <a:p>
            <a:r>
              <a:rPr lang="fr-FR" dirty="0">
                <a:ea typeface="+mj-lt"/>
                <a:cs typeface="+mj-lt"/>
              </a:rPr>
              <a:t>Functionalities</a:t>
            </a:r>
          </a:p>
        </p:txBody>
      </p:sp>
      <p:sp>
        <p:nvSpPr>
          <p:cNvPr id="3" name="Espace réservé du contenu 2">
            <a:extLst>
              <a:ext uri="{FF2B5EF4-FFF2-40B4-BE49-F238E27FC236}">
                <a16:creationId xmlns:a16="http://schemas.microsoft.com/office/drawing/2014/main" id="{5B703EC1-B65B-47F1-B0BB-EF0D1C602019}"/>
              </a:ext>
            </a:extLst>
          </p:cNvPr>
          <p:cNvSpPr>
            <a:spLocks noGrp="1"/>
          </p:cNvSpPr>
          <p:nvPr>
            <p:ph idx="1"/>
          </p:nvPr>
        </p:nvSpPr>
        <p:spPr/>
        <p:txBody>
          <a:bodyPr>
            <a:normAutofit fontScale="92500"/>
          </a:bodyPr>
          <a:lstStyle/>
          <a:p>
            <a:pPr>
              <a:lnSpc>
                <a:spcPct val="150000"/>
              </a:lnSpc>
            </a:pPr>
            <a:r>
              <a:rPr lang="fr-FR" sz="1600" dirty="0">
                <a:latin typeface="Arial" panose="020B0604020202020204" pitchFamily="34" charset="0"/>
                <a:ea typeface="+mn-lt"/>
                <a:cs typeface="Arial" panose="020B0604020202020204" pitchFamily="34" charset="0"/>
              </a:rPr>
              <a:t>Management Ease: It is pretty easy to download and use the software.</a:t>
            </a:r>
          </a:p>
          <a:p>
            <a:pPr>
              <a:lnSpc>
                <a:spcPct val="150000"/>
              </a:lnSpc>
            </a:pPr>
            <a:r>
              <a:rPr lang="fr-FR" sz="1600" dirty="0">
                <a:latin typeface="Arial" panose="020B0604020202020204" pitchFamily="34" charset="0"/>
                <a:ea typeface="+mn-lt"/>
                <a:cs typeface="Arial" panose="020B0604020202020204" pitchFamily="34" charset="0"/>
              </a:rPr>
              <a:t>High performance : It provides you fast loading utilities with different memory cache.</a:t>
            </a:r>
          </a:p>
          <a:p>
            <a:pPr>
              <a:lnSpc>
                <a:spcPct val="150000"/>
              </a:lnSpc>
            </a:pPr>
            <a:r>
              <a:rPr lang="fr-FR" sz="1600" dirty="0">
                <a:latin typeface="Arial" panose="020B0604020202020204" pitchFamily="34" charset="0"/>
                <a:ea typeface="+mn-lt"/>
                <a:cs typeface="Arial" panose="020B0604020202020204" pitchFamily="34" charset="0"/>
              </a:rPr>
              <a:t>Scalability and adaptability: It is really easy to create data warehouses including an enormous amount of data.</a:t>
            </a:r>
          </a:p>
          <a:p>
            <a:pPr>
              <a:lnSpc>
                <a:spcPct val="150000"/>
              </a:lnSpc>
            </a:pPr>
            <a:r>
              <a:rPr lang="fr-FR" sz="1600" dirty="0">
                <a:latin typeface="Arial" panose="020B0604020202020204" pitchFamily="34" charset="0"/>
                <a:ea typeface="+mn-lt"/>
                <a:cs typeface="Arial" panose="020B0604020202020204" pitchFamily="34" charset="0"/>
              </a:rPr>
              <a:t>Compatibility : MySQL is compatible with all modern platforms like Windows, Linux, Unix.</a:t>
            </a:r>
          </a:p>
          <a:p>
            <a:pPr>
              <a:lnSpc>
                <a:spcPct val="150000"/>
              </a:lnSpc>
            </a:pPr>
            <a:r>
              <a:rPr lang="fr-FR" sz="1600" dirty="0">
                <a:latin typeface="Arial" panose="020B0604020202020204" pitchFamily="34" charset="0"/>
                <a:ea typeface="+mn-lt"/>
                <a:cs typeface="Arial" panose="020B0604020202020204" pitchFamily="34" charset="0"/>
              </a:rPr>
              <a:t>Performance : MySQL gives you high performance results without losing essential functionality.</a:t>
            </a:r>
          </a:p>
          <a:p>
            <a:pPr>
              <a:lnSpc>
                <a:spcPct val="150000"/>
              </a:lnSpc>
            </a:pPr>
            <a:r>
              <a:rPr lang="fr-FR" sz="1600" dirty="0">
                <a:latin typeface="Arial" panose="020B0604020202020204" pitchFamily="34" charset="0"/>
                <a:ea typeface="+mn-lt"/>
                <a:cs typeface="Arial" panose="020B0604020202020204" pitchFamily="34" charset="0"/>
              </a:rPr>
              <a:t>Complete Data Security : Only the authorized users can access the database. Complete security for the data.</a:t>
            </a:r>
          </a:p>
          <a:p>
            <a:pPr>
              <a:lnSpc>
                <a:spcPct val="150000"/>
              </a:lnSpc>
            </a:pPr>
            <a:r>
              <a:rPr lang="fr-FR" sz="1600" dirty="0">
                <a:latin typeface="Arial" panose="020B0604020202020204" pitchFamily="34" charset="0"/>
                <a:ea typeface="+mn-lt"/>
                <a:cs typeface="Arial" panose="020B0604020202020204" pitchFamily="34" charset="0"/>
              </a:rPr>
              <a:t>Lowest Total price of ownership.</a:t>
            </a:r>
          </a:p>
          <a:p>
            <a:pPr>
              <a:lnSpc>
                <a:spcPct val="150000"/>
              </a:lnSpc>
            </a:pPr>
            <a:r>
              <a:rPr lang="fr-FR" sz="1600" dirty="0">
                <a:latin typeface="Arial" panose="020B0604020202020204" pitchFamily="34" charset="0"/>
                <a:ea typeface="+mn-lt"/>
                <a:cs typeface="Arial" panose="020B0604020202020204" pitchFamily="34" charset="0"/>
              </a:rPr>
              <a:t>Memory Efficiency : MySQL has low memory leakage.</a:t>
            </a:r>
          </a:p>
        </p:txBody>
      </p:sp>
      <p:pic>
        <p:nvPicPr>
          <p:cNvPr id="4" name="Image 4">
            <a:extLst>
              <a:ext uri="{FF2B5EF4-FFF2-40B4-BE49-F238E27FC236}">
                <a16:creationId xmlns:a16="http://schemas.microsoft.com/office/drawing/2014/main" id="{F86933BF-A0F4-4D41-8FFD-481C23CB6DDB}"/>
              </a:ext>
            </a:extLst>
          </p:cNvPr>
          <p:cNvPicPr>
            <a:picLocks noChangeAspect="1"/>
          </p:cNvPicPr>
          <p:nvPr/>
        </p:nvPicPr>
        <p:blipFill>
          <a:blip r:embed="rId2"/>
          <a:stretch>
            <a:fillRect/>
          </a:stretch>
        </p:blipFill>
        <p:spPr>
          <a:xfrm>
            <a:off x="8686199" y="591722"/>
            <a:ext cx="2743200" cy="1422472"/>
          </a:xfrm>
          <a:prstGeom prst="rect">
            <a:avLst/>
          </a:prstGeom>
        </p:spPr>
      </p:pic>
    </p:spTree>
    <p:extLst>
      <p:ext uri="{BB962C8B-B14F-4D97-AF65-F5344CB8AC3E}">
        <p14:creationId xmlns:p14="http://schemas.microsoft.com/office/powerpoint/2010/main" val="423053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4B49E-75BB-4A08-8BC1-2C090D2D3DE3}"/>
              </a:ext>
            </a:extLst>
          </p:cNvPr>
          <p:cNvSpPr>
            <a:spLocks noGrp="1"/>
          </p:cNvSpPr>
          <p:nvPr>
            <p:ph type="title"/>
          </p:nvPr>
        </p:nvSpPr>
        <p:spPr/>
        <p:txBody>
          <a:bodyPr/>
          <a:lstStyle/>
          <a:p>
            <a:r>
              <a:rPr lang="fr-FR" dirty="0">
                <a:ea typeface="+mj-lt"/>
                <a:cs typeface="+mj-lt"/>
              </a:rPr>
              <a:t>PostgreSQL</a:t>
            </a:r>
          </a:p>
        </p:txBody>
      </p:sp>
      <p:sp>
        <p:nvSpPr>
          <p:cNvPr id="3" name="Espace réservé du contenu 2">
            <a:extLst>
              <a:ext uri="{FF2B5EF4-FFF2-40B4-BE49-F238E27FC236}">
                <a16:creationId xmlns:a16="http://schemas.microsoft.com/office/drawing/2014/main" id="{B39A497C-36D5-43EC-97B6-202D4E2BE9B3}"/>
              </a:ext>
            </a:extLst>
          </p:cNvPr>
          <p:cNvSpPr>
            <a:spLocks noGrp="1"/>
          </p:cNvSpPr>
          <p:nvPr>
            <p:ph idx="1"/>
          </p:nvPr>
        </p:nvSpPr>
        <p:spPr>
          <a:xfrm>
            <a:off x="1066800" y="2593451"/>
            <a:ext cx="10058400" cy="3849624"/>
          </a:xfrm>
        </p:spPr>
        <p:txBody>
          <a:bodyPr/>
          <a:lstStyle/>
          <a:p>
            <a:r>
              <a:rPr lang="fr-FR" dirty="0">
                <a:latin typeface="Arial" panose="020B0604020202020204" pitchFamily="34" charset="0"/>
                <a:ea typeface="+mn-lt"/>
                <a:cs typeface="Arial" panose="020B0604020202020204" pitchFamily="34" charset="0"/>
              </a:rPr>
              <a:t>POSTGRESQL is an advanced, enterprise class open source relational database that supports both  SQL and JSON querying. It is a highly stable database management system, backed by more than 20 years of community development which has contributed to its high levels of resilience, integrity, and correctness. PostgreSQL is used as the primary data store or data warehouse for many web, mobile, geospatial, and analytics applications. The latest major version is PostgreSQL 12.</a:t>
            </a:r>
          </a:p>
        </p:txBody>
      </p:sp>
      <p:pic>
        <p:nvPicPr>
          <p:cNvPr id="4" name="Image 4">
            <a:extLst>
              <a:ext uri="{FF2B5EF4-FFF2-40B4-BE49-F238E27FC236}">
                <a16:creationId xmlns:a16="http://schemas.microsoft.com/office/drawing/2014/main" id="{57B49DEE-E7F3-4740-87FC-988F171EFB8A}"/>
              </a:ext>
            </a:extLst>
          </p:cNvPr>
          <p:cNvPicPr>
            <a:picLocks noChangeAspect="1"/>
          </p:cNvPicPr>
          <p:nvPr/>
        </p:nvPicPr>
        <p:blipFill>
          <a:blip r:embed="rId2"/>
          <a:stretch>
            <a:fillRect/>
          </a:stretch>
        </p:blipFill>
        <p:spPr>
          <a:xfrm>
            <a:off x="9647206" y="642594"/>
            <a:ext cx="1477994" cy="1626648"/>
          </a:xfrm>
          <a:prstGeom prst="rect">
            <a:avLst/>
          </a:prstGeom>
        </p:spPr>
      </p:pic>
    </p:spTree>
    <p:extLst>
      <p:ext uri="{BB962C8B-B14F-4D97-AF65-F5344CB8AC3E}">
        <p14:creationId xmlns:p14="http://schemas.microsoft.com/office/powerpoint/2010/main" val="132436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BB36B-47EA-451C-85DF-64C91A36980B}"/>
              </a:ext>
            </a:extLst>
          </p:cNvPr>
          <p:cNvSpPr>
            <a:spLocks noGrp="1"/>
          </p:cNvSpPr>
          <p:nvPr>
            <p:ph type="title"/>
          </p:nvPr>
        </p:nvSpPr>
        <p:spPr/>
        <p:txBody>
          <a:bodyPr/>
          <a:lstStyle/>
          <a:p>
            <a:r>
              <a:rPr lang="fr-FR" dirty="0">
                <a:ea typeface="+mj-lt"/>
                <a:cs typeface="+mj-lt"/>
              </a:rPr>
              <a:t>Functionalities</a:t>
            </a:r>
            <a:endParaRPr lang="fr-FR" dirty="0"/>
          </a:p>
        </p:txBody>
      </p:sp>
      <p:sp>
        <p:nvSpPr>
          <p:cNvPr id="3" name="Espace réservé du contenu 2">
            <a:extLst>
              <a:ext uri="{FF2B5EF4-FFF2-40B4-BE49-F238E27FC236}">
                <a16:creationId xmlns:a16="http://schemas.microsoft.com/office/drawing/2014/main" id="{9AB8F9E4-CC77-44EA-B6C8-FE1741E5DE5F}"/>
              </a:ext>
            </a:extLst>
          </p:cNvPr>
          <p:cNvSpPr>
            <a:spLocks noGrp="1"/>
          </p:cNvSpPr>
          <p:nvPr>
            <p:ph idx="1"/>
          </p:nvPr>
        </p:nvSpPr>
        <p:spPr>
          <a:xfrm>
            <a:off x="1066800" y="2229349"/>
            <a:ext cx="10058400" cy="3849624"/>
          </a:xfrm>
        </p:spPr>
        <p:txBody>
          <a:bodyPr/>
          <a:lstStyle/>
          <a:p>
            <a:pPr>
              <a:lnSpc>
                <a:spcPct val="100000"/>
              </a:lnSpc>
              <a:spcBef>
                <a:spcPts val="0"/>
              </a:spcBef>
            </a:pPr>
            <a:r>
              <a:rPr lang="fr-FR" dirty="0">
                <a:latin typeface="Arial" panose="020B0604020202020204" pitchFamily="34" charset="0"/>
                <a:ea typeface="+mn-lt"/>
                <a:cs typeface="Arial" panose="020B0604020202020204" pitchFamily="34" charset="0"/>
              </a:rPr>
              <a:t>Free: Free To download compatibe on several operation systems, compatible with various programming languages.</a:t>
            </a:r>
          </a:p>
          <a:p>
            <a:pPr>
              <a:lnSpc>
                <a:spcPct val="100000"/>
              </a:lnSpc>
              <a:spcBef>
                <a:spcPts val="0"/>
              </a:spcBef>
            </a:pPr>
            <a:r>
              <a:rPr lang="fr-FR" dirty="0">
                <a:latin typeface="Arial" panose="020B0604020202020204" pitchFamily="34" charset="0"/>
                <a:ea typeface="+mn-lt"/>
                <a:cs typeface="Arial" panose="020B0604020202020204" pitchFamily="34" charset="0"/>
              </a:rPr>
              <a:t>Compatible with Data Integrity: Primary Keys, UNIQUE, NOT NULL, Foreign Keys, Explicit Locks, Advisory Locks, Exclusion Constraints.</a:t>
            </a:r>
          </a:p>
          <a:p>
            <a:pPr>
              <a:lnSpc>
                <a:spcPct val="100000"/>
              </a:lnSpc>
              <a:spcBef>
                <a:spcPts val="0"/>
              </a:spcBef>
            </a:pPr>
            <a:r>
              <a:rPr lang="fr-FR" dirty="0">
                <a:latin typeface="Arial" panose="020B0604020202020204" pitchFamily="34" charset="0"/>
                <a:ea typeface="+mn-lt"/>
                <a:cs typeface="Arial" panose="020B0604020202020204" pitchFamily="34" charset="0"/>
              </a:rPr>
              <a:t>Supports multiple Indexing such as Multicolumn, Partial, B-</a:t>
            </a:r>
            <a:r>
              <a:rPr lang="fr-FR" dirty="0" err="1">
                <a:latin typeface="Arial" panose="020B0604020202020204" pitchFamily="34" charset="0"/>
                <a:ea typeface="+mn-lt"/>
                <a:cs typeface="Arial" panose="020B0604020202020204" pitchFamily="34" charset="0"/>
              </a:rPr>
              <a:t>tree</a:t>
            </a:r>
            <a:r>
              <a:rPr lang="fr-FR" dirty="0">
                <a:latin typeface="Arial" panose="020B0604020202020204" pitchFamily="34" charset="0"/>
                <a:ea typeface="+mn-lt"/>
                <a:cs typeface="Arial" panose="020B0604020202020204" pitchFamily="34" charset="0"/>
              </a:rPr>
              <a:t>, and expressions.</a:t>
            </a:r>
          </a:p>
          <a:p>
            <a:pPr>
              <a:lnSpc>
                <a:spcPct val="100000"/>
              </a:lnSpc>
              <a:spcBef>
                <a:spcPts val="0"/>
              </a:spcBef>
            </a:pPr>
            <a:r>
              <a:rPr lang="fr-FR" dirty="0">
                <a:latin typeface="Arial" panose="020B0604020202020204" pitchFamily="34" charset="0"/>
                <a:ea typeface="+mn-lt"/>
                <a:cs typeface="Arial" panose="020B0604020202020204" pitchFamily="34" charset="0"/>
              </a:rPr>
              <a:t>Supports transactions, Nested Transactions through Save points.</a:t>
            </a:r>
          </a:p>
          <a:p>
            <a:pPr>
              <a:lnSpc>
                <a:spcPct val="100000"/>
              </a:lnSpc>
              <a:spcBef>
                <a:spcPts val="0"/>
              </a:spcBef>
            </a:pPr>
            <a:r>
              <a:rPr lang="fr-FR" dirty="0">
                <a:latin typeface="Arial" panose="020B0604020202020204" pitchFamily="34" charset="0"/>
                <a:ea typeface="+mn-lt"/>
                <a:cs typeface="Arial" panose="020B0604020202020204" pitchFamily="34" charset="0"/>
              </a:rPr>
              <a:t>Just-in-time compilation of expressions.</a:t>
            </a:r>
          </a:p>
          <a:p>
            <a:pPr>
              <a:lnSpc>
                <a:spcPct val="100000"/>
              </a:lnSpc>
              <a:spcBef>
                <a:spcPts val="0"/>
              </a:spcBef>
            </a:pPr>
            <a:r>
              <a:rPr lang="fr-FR" dirty="0">
                <a:latin typeface="Arial" panose="020B0604020202020204" pitchFamily="34" charset="0"/>
                <a:ea typeface="+mn-lt"/>
                <a:cs typeface="Arial" panose="020B0604020202020204" pitchFamily="34" charset="0"/>
              </a:rPr>
              <a:t>Table partitioning.</a:t>
            </a:r>
          </a:p>
          <a:p>
            <a:pPr>
              <a:spcBef>
                <a:spcPts val="0"/>
              </a:spcBef>
            </a:pPr>
            <a:r>
              <a:rPr lang="fr-FR" dirty="0">
                <a:latin typeface="Arial" panose="020B0604020202020204" pitchFamily="34" charset="0"/>
                <a:ea typeface="+mn-lt"/>
                <a:cs typeface="Arial" panose="020B0604020202020204" pitchFamily="34" charset="0"/>
              </a:rPr>
              <a:t>Secure: It is safe because it follows several security aspects.</a:t>
            </a:r>
          </a:p>
          <a:p>
            <a:pPr>
              <a:spcBef>
                <a:spcPts val="0"/>
              </a:spcBef>
            </a:pPr>
            <a:r>
              <a:rPr lang="fr-FR" dirty="0">
                <a:latin typeface="Arial" panose="020B0604020202020204" pitchFamily="34" charset="0"/>
                <a:ea typeface="+mn-lt"/>
                <a:cs typeface="Arial" panose="020B0604020202020204" pitchFamily="34" charset="0"/>
              </a:rPr>
              <a:t>It supports different types of Replication like Synchronous, Asynchronous, and Logical.</a:t>
            </a:r>
          </a:p>
          <a:p>
            <a:pPr>
              <a:spcBef>
                <a:spcPts val="0"/>
              </a:spcBef>
            </a:pPr>
            <a:r>
              <a:rPr lang="fr-FR" dirty="0">
                <a:latin typeface="Arial" panose="020B0604020202020204" pitchFamily="34" charset="0"/>
                <a:ea typeface="+mn-lt"/>
                <a:cs typeface="Arial" panose="020B0604020202020204" pitchFamily="34" charset="0"/>
              </a:rPr>
              <a:t>PostgreSQL supports Column and row-level security.</a:t>
            </a:r>
          </a:p>
        </p:txBody>
      </p:sp>
      <p:pic>
        <p:nvPicPr>
          <p:cNvPr id="4" name="Image 4">
            <a:extLst>
              <a:ext uri="{FF2B5EF4-FFF2-40B4-BE49-F238E27FC236}">
                <a16:creationId xmlns:a16="http://schemas.microsoft.com/office/drawing/2014/main" id="{8EA63310-62D9-497B-A392-CB9E80EC50E7}"/>
              </a:ext>
            </a:extLst>
          </p:cNvPr>
          <p:cNvPicPr>
            <a:picLocks noChangeAspect="1"/>
          </p:cNvPicPr>
          <p:nvPr/>
        </p:nvPicPr>
        <p:blipFill>
          <a:blip r:embed="rId2"/>
          <a:stretch>
            <a:fillRect/>
          </a:stretch>
        </p:blipFill>
        <p:spPr>
          <a:xfrm>
            <a:off x="9647206" y="642594"/>
            <a:ext cx="1477994" cy="1626648"/>
          </a:xfrm>
          <a:prstGeom prst="rect">
            <a:avLst/>
          </a:prstGeom>
        </p:spPr>
      </p:pic>
    </p:spTree>
    <p:extLst>
      <p:ext uri="{BB962C8B-B14F-4D97-AF65-F5344CB8AC3E}">
        <p14:creationId xmlns:p14="http://schemas.microsoft.com/office/powerpoint/2010/main" val="399663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BB36B-47EA-451C-85DF-64C91A36980B}"/>
              </a:ext>
            </a:extLst>
          </p:cNvPr>
          <p:cNvSpPr>
            <a:spLocks noGrp="1"/>
          </p:cNvSpPr>
          <p:nvPr>
            <p:ph type="title"/>
          </p:nvPr>
        </p:nvSpPr>
        <p:spPr/>
        <p:txBody>
          <a:bodyPr/>
          <a:lstStyle/>
          <a:p>
            <a:r>
              <a:rPr lang="fr-FR" dirty="0">
                <a:ea typeface="+mj-lt"/>
                <a:cs typeface="+mj-lt"/>
              </a:rPr>
              <a:t>SQL Server</a:t>
            </a:r>
          </a:p>
        </p:txBody>
      </p:sp>
      <p:sp>
        <p:nvSpPr>
          <p:cNvPr id="3" name="Espace réservé du contenu 2">
            <a:extLst>
              <a:ext uri="{FF2B5EF4-FFF2-40B4-BE49-F238E27FC236}">
                <a16:creationId xmlns:a16="http://schemas.microsoft.com/office/drawing/2014/main" id="{9AB8F9E4-CC77-44EA-B6C8-FE1741E5DE5F}"/>
              </a:ext>
            </a:extLst>
          </p:cNvPr>
          <p:cNvSpPr>
            <a:spLocks noGrp="1"/>
          </p:cNvSpPr>
          <p:nvPr>
            <p:ph idx="1"/>
          </p:nvPr>
        </p:nvSpPr>
        <p:spPr>
          <a:xfrm>
            <a:off x="1066800" y="2229349"/>
            <a:ext cx="10058400" cy="3849624"/>
          </a:xfrm>
        </p:spPr>
        <p:txBody>
          <a:bodyPr/>
          <a:lstStyle/>
          <a:p>
            <a:pPr>
              <a:spcBef>
                <a:spcPts val="0"/>
              </a:spcBef>
            </a:pPr>
            <a:r>
              <a:rPr lang="fr-FR" dirty="0">
                <a:latin typeface="Arial" panose="020B0604020202020204" pitchFamily="34" charset="0"/>
                <a:ea typeface="+mn-lt"/>
                <a:cs typeface="Arial" panose="020B0604020202020204" pitchFamily="34" charset="0"/>
              </a:rPr>
              <a:t>SQL SERVER is a relational database management system (RDBMS) developed by Microsoft.</a:t>
            </a:r>
          </a:p>
          <a:p>
            <a:pPr>
              <a:spcBef>
                <a:spcPts val="0"/>
              </a:spcBef>
            </a:pPr>
            <a:r>
              <a:rPr lang="fr-FR" dirty="0">
                <a:latin typeface="Arial" panose="020B0604020202020204" pitchFamily="34" charset="0"/>
                <a:ea typeface="+mn-lt"/>
                <a:cs typeface="Arial" panose="020B0604020202020204" pitchFamily="34" charset="0"/>
              </a:rPr>
              <a:t>Its primary query languages are :</a:t>
            </a:r>
          </a:p>
          <a:p>
            <a:pPr marL="0" lvl="3" indent="0">
              <a:spcBef>
                <a:spcPts val="0"/>
              </a:spcBef>
              <a:buNone/>
            </a:pPr>
            <a:r>
              <a:rPr lang="fr-FR" sz="1500" dirty="0">
                <a:latin typeface="Arial" panose="020B0604020202020204" pitchFamily="34" charset="0"/>
                <a:ea typeface="+mn-lt"/>
                <a:cs typeface="Arial" panose="020B0604020202020204" pitchFamily="34" charset="0"/>
              </a:rPr>
              <a:t> 			T-SQL</a:t>
            </a:r>
          </a:p>
          <a:p>
            <a:pPr marL="0" lvl="3" indent="0">
              <a:spcBef>
                <a:spcPts val="0"/>
              </a:spcBef>
              <a:buNone/>
            </a:pPr>
            <a:r>
              <a:rPr lang="fr-FR" sz="1500" dirty="0">
                <a:latin typeface="Arial" panose="020B0604020202020204" pitchFamily="34" charset="0"/>
                <a:ea typeface="+mn-lt"/>
                <a:cs typeface="Arial" panose="020B0604020202020204" pitchFamily="34" charset="0"/>
              </a:rPr>
              <a:t>			ANSI SQL</a:t>
            </a:r>
          </a:p>
        </p:txBody>
      </p:sp>
      <p:pic>
        <p:nvPicPr>
          <p:cNvPr id="5" name="Image 2">
            <a:extLst>
              <a:ext uri="{FF2B5EF4-FFF2-40B4-BE49-F238E27FC236}">
                <a16:creationId xmlns:a16="http://schemas.microsoft.com/office/drawing/2014/main" id="{6EEBC0BC-F69A-4468-9016-E28C75C0780E}"/>
              </a:ext>
            </a:extLst>
          </p:cNvPr>
          <p:cNvPicPr>
            <a:picLocks noChangeAspect="1"/>
          </p:cNvPicPr>
          <p:nvPr/>
        </p:nvPicPr>
        <p:blipFill>
          <a:blip r:embed="rId2"/>
          <a:stretch>
            <a:fillRect/>
          </a:stretch>
        </p:blipFill>
        <p:spPr>
          <a:xfrm>
            <a:off x="8654669" y="523324"/>
            <a:ext cx="2743200" cy="1490870"/>
          </a:xfrm>
          <a:prstGeom prst="rect">
            <a:avLst/>
          </a:prstGeom>
        </p:spPr>
      </p:pic>
    </p:spTree>
    <p:extLst>
      <p:ext uri="{BB962C8B-B14F-4D97-AF65-F5344CB8AC3E}">
        <p14:creationId xmlns:p14="http://schemas.microsoft.com/office/powerpoint/2010/main" val="402142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BB36B-47EA-451C-85DF-64C91A36980B}"/>
              </a:ext>
            </a:extLst>
          </p:cNvPr>
          <p:cNvSpPr>
            <a:spLocks noGrp="1"/>
          </p:cNvSpPr>
          <p:nvPr>
            <p:ph type="title"/>
          </p:nvPr>
        </p:nvSpPr>
        <p:spPr/>
        <p:txBody>
          <a:bodyPr/>
          <a:lstStyle/>
          <a:p>
            <a:r>
              <a:rPr lang="fr-FR" dirty="0">
                <a:ea typeface="+mj-lt"/>
                <a:cs typeface="+mj-lt"/>
              </a:rPr>
              <a:t>Functionalities</a:t>
            </a:r>
          </a:p>
        </p:txBody>
      </p:sp>
      <p:sp>
        <p:nvSpPr>
          <p:cNvPr id="3" name="Espace réservé du contenu 2">
            <a:extLst>
              <a:ext uri="{FF2B5EF4-FFF2-40B4-BE49-F238E27FC236}">
                <a16:creationId xmlns:a16="http://schemas.microsoft.com/office/drawing/2014/main" id="{9AB8F9E4-CC77-44EA-B6C8-FE1741E5DE5F}"/>
              </a:ext>
            </a:extLst>
          </p:cNvPr>
          <p:cNvSpPr>
            <a:spLocks noGrp="1"/>
          </p:cNvSpPr>
          <p:nvPr>
            <p:ph idx="1"/>
          </p:nvPr>
        </p:nvSpPr>
        <p:spPr>
          <a:xfrm>
            <a:off x="1066800" y="2229349"/>
            <a:ext cx="10058400" cy="3849624"/>
          </a:xfrm>
        </p:spPr>
        <p:txBody>
          <a:bodyPr/>
          <a:lstStyle/>
          <a:p>
            <a:r>
              <a:rPr lang="fr-FR" dirty="0">
                <a:latin typeface="Arial" panose="020B0604020202020204" pitchFamily="34" charset="0"/>
                <a:ea typeface="+mn-lt"/>
                <a:cs typeface="Arial" panose="020B0604020202020204" pitchFamily="34" charset="0"/>
              </a:rPr>
              <a:t>Better security</a:t>
            </a:r>
          </a:p>
          <a:p>
            <a:r>
              <a:rPr lang="fr-FR" dirty="0">
                <a:latin typeface="Arial" panose="020B0604020202020204" pitchFamily="34" charset="0"/>
                <a:ea typeface="+mn-lt"/>
                <a:cs typeface="Arial" panose="020B0604020202020204" pitchFamily="34" charset="0"/>
              </a:rPr>
              <a:t>With Always Encrypted, Row-Level Security, and Dynamic data masking.</a:t>
            </a:r>
          </a:p>
          <a:p>
            <a:r>
              <a:rPr lang="fr-FR" dirty="0">
                <a:latin typeface="Arial" panose="020B0604020202020204" pitchFamily="34" charset="0"/>
                <a:ea typeface="+mn-lt"/>
                <a:cs typeface="Arial" panose="020B0604020202020204" pitchFamily="34" charset="0"/>
              </a:rPr>
              <a:t>Higher availability</a:t>
            </a:r>
          </a:p>
          <a:p>
            <a:r>
              <a:rPr lang="fr-FR" dirty="0">
                <a:latin typeface="Arial" panose="020B0604020202020204" pitchFamily="34" charset="0"/>
                <a:ea typeface="+mn-lt"/>
                <a:cs typeface="Arial" panose="020B0604020202020204" pitchFamily="34" charset="0"/>
              </a:rPr>
              <a:t>Including AlwaysOn Availability Groups, Cloud Witness, Storage Spaces Direct, Workgroup clusters.</a:t>
            </a:r>
          </a:p>
          <a:p>
            <a:r>
              <a:rPr lang="fr-FR" dirty="0">
                <a:latin typeface="Arial" panose="020B0604020202020204" pitchFamily="34" charset="0"/>
                <a:ea typeface="+mn-lt"/>
                <a:cs typeface="Arial" panose="020B0604020202020204" pitchFamily="34" charset="0"/>
              </a:rPr>
              <a:t>Improved database engine.</a:t>
            </a:r>
          </a:p>
          <a:p>
            <a:r>
              <a:rPr lang="fr-FR" dirty="0">
                <a:latin typeface="Arial" panose="020B0604020202020204" pitchFamily="34" charset="0"/>
                <a:ea typeface="+mn-lt"/>
                <a:cs typeface="Arial" panose="020B0604020202020204" pitchFamily="34" charset="0"/>
              </a:rPr>
              <a:t>TempDB enhancements, Query Store, Stretch Database.</a:t>
            </a:r>
          </a:p>
          <a:p>
            <a:r>
              <a:rPr lang="fr-FR" dirty="0">
                <a:latin typeface="Arial" panose="020B0604020202020204" pitchFamily="34" charset="0"/>
                <a:ea typeface="+mn-lt"/>
                <a:cs typeface="Arial" panose="020B0604020202020204" pitchFamily="34" charset="0"/>
              </a:rPr>
              <a:t>More analytics.</a:t>
            </a:r>
          </a:p>
          <a:p>
            <a:r>
              <a:rPr lang="fr-FR" dirty="0">
                <a:latin typeface="Arial" panose="020B0604020202020204" pitchFamily="34" charset="0"/>
                <a:ea typeface="+mn-lt"/>
                <a:cs typeface="Arial" panose="020B0604020202020204" pitchFamily="34" charset="0"/>
              </a:rPr>
              <a:t>Tabular enhancements, R integration).</a:t>
            </a:r>
          </a:p>
          <a:p>
            <a:r>
              <a:rPr lang="fr-FR" dirty="0">
                <a:latin typeface="Arial" panose="020B0604020202020204" pitchFamily="34" charset="0"/>
                <a:ea typeface="+mn-lt"/>
                <a:cs typeface="Arial" panose="020B0604020202020204" pitchFamily="34" charset="0"/>
              </a:rPr>
              <a:t>Various improvements to reporting.</a:t>
            </a:r>
          </a:p>
          <a:p>
            <a:r>
              <a:rPr lang="fr-FR" dirty="0">
                <a:latin typeface="Arial" panose="020B0604020202020204" pitchFamily="34" charset="0"/>
                <a:ea typeface="+mn-lt"/>
                <a:cs typeface="Arial" panose="020B0604020202020204" pitchFamily="34" charset="0"/>
              </a:rPr>
              <a:t>Search, custom branding, optimization for modern browsers, mobile, etc</a:t>
            </a:r>
          </a:p>
        </p:txBody>
      </p:sp>
      <p:pic>
        <p:nvPicPr>
          <p:cNvPr id="5" name="Image 2">
            <a:extLst>
              <a:ext uri="{FF2B5EF4-FFF2-40B4-BE49-F238E27FC236}">
                <a16:creationId xmlns:a16="http://schemas.microsoft.com/office/drawing/2014/main" id="{6EEBC0BC-F69A-4468-9016-E28C75C0780E}"/>
              </a:ext>
            </a:extLst>
          </p:cNvPr>
          <p:cNvPicPr>
            <a:picLocks noChangeAspect="1"/>
          </p:cNvPicPr>
          <p:nvPr/>
        </p:nvPicPr>
        <p:blipFill>
          <a:blip r:embed="rId2"/>
          <a:stretch>
            <a:fillRect/>
          </a:stretch>
        </p:blipFill>
        <p:spPr>
          <a:xfrm>
            <a:off x="8654669" y="523324"/>
            <a:ext cx="2743200" cy="1490870"/>
          </a:xfrm>
          <a:prstGeom prst="rect">
            <a:avLst/>
          </a:prstGeom>
        </p:spPr>
      </p:pic>
    </p:spTree>
    <p:extLst>
      <p:ext uri="{BB962C8B-B14F-4D97-AF65-F5344CB8AC3E}">
        <p14:creationId xmlns:p14="http://schemas.microsoft.com/office/powerpoint/2010/main" val="206758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4C393-37E0-4607-87B0-2D6C768D9C92}"/>
              </a:ext>
            </a:extLst>
          </p:cNvPr>
          <p:cNvSpPr>
            <a:spLocks noGrp="1"/>
          </p:cNvSpPr>
          <p:nvPr>
            <p:ph type="title"/>
          </p:nvPr>
        </p:nvSpPr>
        <p:spPr>
          <a:xfrm>
            <a:off x="1066800" y="152263"/>
            <a:ext cx="10058400" cy="1371600"/>
          </a:xfrm>
        </p:spPr>
        <p:txBody>
          <a:bodyPr/>
          <a:lstStyle/>
          <a:p>
            <a:r>
              <a:rPr lang="fr-FR" dirty="0"/>
              <a:t>Comparing </a:t>
            </a:r>
          </a:p>
        </p:txBody>
      </p:sp>
      <p:graphicFrame>
        <p:nvGraphicFramePr>
          <p:cNvPr id="4" name="Tableau 4">
            <a:extLst>
              <a:ext uri="{FF2B5EF4-FFF2-40B4-BE49-F238E27FC236}">
                <a16:creationId xmlns:a16="http://schemas.microsoft.com/office/drawing/2014/main" id="{C78D6693-746E-4281-98D1-16CB6A00472B}"/>
              </a:ext>
            </a:extLst>
          </p:cNvPr>
          <p:cNvGraphicFramePr>
            <a:graphicFrameLocks noGrp="1"/>
          </p:cNvGraphicFramePr>
          <p:nvPr>
            <p:ph idx="1"/>
            <p:extLst>
              <p:ext uri="{D42A27DB-BD31-4B8C-83A1-F6EECF244321}">
                <p14:modId xmlns:p14="http://schemas.microsoft.com/office/powerpoint/2010/main" val="302759076"/>
              </p:ext>
            </p:extLst>
          </p:nvPr>
        </p:nvGraphicFramePr>
        <p:xfrm>
          <a:off x="1066800" y="1328446"/>
          <a:ext cx="10058400" cy="4886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4819474"/>
                    </a:ext>
                  </a:extLst>
                </a:gridCol>
                <a:gridCol w="2514600">
                  <a:extLst>
                    <a:ext uri="{9D8B030D-6E8A-4147-A177-3AD203B41FA5}">
                      <a16:colId xmlns:a16="http://schemas.microsoft.com/office/drawing/2014/main" val="3219005073"/>
                    </a:ext>
                  </a:extLst>
                </a:gridCol>
                <a:gridCol w="2514600">
                  <a:extLst>
                    <a:ext uri="{9D8B030D-6E8A-4147-A177-3AD203B41FA5}">
                      <a16:colId xmlns:a16="http://schemas.microsoft.com/office/drawing/2014/main" val="1654906175"/>
                    </a:ext>
                  </a:extLst>
                </a:gridCol>
                <a:gridCol w="2514600">
                  <a:extLst>
                    <a:ext uri="{9D8B030D-6E8A-4147-A177-3AD203B41FA5}">
                      <a16:colId xmlns:a16="http://schemas.microsoft.com/office/drawing/2014/main" val="3757388497"/>
                    </a:ext>
                  </a:extLst>
                </a:gridCol>
              </a:tblGrid>
              <a:tr h="370840">
                <a:tc>
                  <a:txBody>
                    <a:bodyPr/>
                    <a:lstStyle/>
                    <a:p>
                      <a:pPr algn="ctr" fontAlgn="t"/>
                      <a:r>
                        <a:rPr lang="fr-FR" dirty="0">
                          <a:solidFill>
                            <a:srgbClr val="00B0F0"/>
                          </a:solidFill>
                          <a:effectLst/>
                          <a:latin typeface="Arial" panose="020B0604020202020204" pitchFamily="34" charset="0"/>
                          <a:cs typeface="Arial" panose="020B0604020202020204" pitchFamily="34" charset="0"/>
                        </a:rPr>
                        <a:t>Name</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Microsoft SQL Server  </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MySQL  </a:t>
                      </a:r>
                    </a:p>
                  </a:txBody>
                  <a:tcPr>
                    <a:solidFill>
                      <a:schemeClr val="tx2">
                        <a:lumMod val="25000"/>
                        <a:lumOff val="75000"/>
                      </a:schemeClr>
                    </a:solidFill>
                  </a:tcPr>
                </a:tc>
                <a:tc>
                  <a:txBody>
                    <a:bodyPr/>
                    <a:lstStyle/>
                    <a:p>
                      <a:pPr algn="ctr" fontAlgn="t"/>
                      <a:r>
                        <a:rPr lang="fr-FR" b="1" dirty="0">
                          <a:solidFill>
                            <a:srgbClr val="00B0F0"/>
                          </a:solidFill>
                          <a:effectLst/>
                          <a:latin typeface="Arial" panose="020B0604020202020204" pitchFamily="34" charset="0"/>
                          <a:cs typeface="Arial" panose="020B0604020202020204" pitchFamily="34" charset="0"/>
                        </a:rPr>
                        <a:t>PostgreSQL  </a:t>
                      </a:r>
                    </a:p>
                  </a:txBody>
                  <a:tcPr>
                    <a:solidFill>
                      <a:schemeClr val="tx2">
                        <a:lumMod val="25000"/>
                        <a:lumOff val="75000"/>
                      </a:schemeClr>
                    </a:solidFill>
                  </a:tcPr>
                </a:tc>
                <a:extLst>
                  <a:ext uri="{0D108BD9-81ED-4DB2-BD59-A6C34878D82A}">
                    <a16:rowId xmlns:a16="http://schemas.microsoft.com/office/drawing/2014/main" val="2072164300"/>
                  </a:ext>
                </a:extLst>
              </a:tr>
              <a:tr h="370840">
                <a:tc>
                  <a:txBody>
                    <a:bodyPr/>
                    <a:lstStyle/>
                    <a:p>
                      <a:pPr algn="ctr" fontAlgn="t"/>
                      <a:r>
                        <a:rPr lang="fr-FR" sz="1600" b="1" dirty="0">
                          <a:solidFill>
                            <a:srgbClr val="00B0F0"/>
                          </a:solidFill>
                          <a:effectLst/>
                          <a:latin typeface="Arial" panose="020B0604020202020204" pitchFamily="34" charset="0"/>
                          <a:cs typeface="Arial" panose="020B0604020202020204" pitchFamily="34" charset="0"/>
                        </a:rPr>
                        <a:t>Description</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Microsofts relational DBMS</a:t>
                      </a:r>
                    </a:p>
                  </a:txBody>
                  <a:tcPr>
                    <a:solidFill>
                      <a:schemeClr val="tx2">
                        <a:lumMod val="10000"/>
                        <a:lumOff val="90000"/>
                      </a:schemeClr>
                    </a:solidFill>
                  </a:tcPr>
                </a:tc>
                <a:tc>
                  <a:txBody>
                    <a:bodyPr/>
                    <a:lstStyle/>
                    <a:p>
                      <a:pPr algn="ctr" fontAlgn="t"/>
                      <a:r>
                        <a:rPr lang="en-US" sz="1400" dirty="0">
                          <a:effectLst/>
                          <a:latin typeface="Tahoma" panose="020B0604030504040204" pitchFamily="34" charset="0"/>
                        </a:rPr>
                        <a:t>Widely used open source </a:t>
                      </a:r>
                      <a:r>
                        <a:rPr lang="en-US" sz="1400" u="none" strike="noStrike" dirty="0">
                          <a:effectLst/>
                          <a:latin typeface="Tahoma" panose="020B0604030504040204" pitchFamily="34" charset="0"/>
                        </a:rPr>
                        <a:t>RDBMS</a:t>
                      </a:r>
                      <a:endParaRPr lang="en-US" sz="1400" dirty="0">
                        <a:effectLst/>
                        <a:latin typeface="Tahoma" panose="020B0604030504040204" pitchFamily="34" charset="0"/>
                      </a:endParaRPr>
                    </a:p>
                  </a:txBody>
                  <a:tcPr>
                    <a:solidFill>
                      <a:schemeClr val="tx2">
                        <a:lumMod val="10000"/>
                        <a:lumOff val="90000"/>
                      </a:schemeClr>
                    </a:solidFill>
                  </a:tcPr>
                </a:tc>
                <a:tc>
                  <a:txBody>
                    <a:bodyPr/>
                    <a:lstStyle/>
                    <a:p>
                      <a:pPr algn="ctr" fontAlgn="t"/>
                      <a:r>
                        <a:rPr lang="en-US" sz="1400" dirty="0">
                          <a:effectLst/>
                          <a:latin typeface="Tahoma" panose="020B0604030504040204" pitchFamily="34" charset="0"/>
                        </a:rPr>
                        <a:t>Widely used open source </a:t>
                      </a:r>
                      <a:r>
                        <a:rPr lang="en-US" sz="1400" u="none" strike="noStrike" dirty="0">
                          <a:effectLst/>
                          <a:latin typeface="Tahoma" panose="020B0604030504040204" pitchFamily="34" charset="0"/>
                        </a:rPr>
                        <a:t>RDBMS</a:t>
                      </a:r>
                      <a:endParaRPr lang="en-US" sz="1400" dirty="0">
                        <a:effectLst/>
                        <a:latin typeface="Tahoma" panose="020B0604030504040204" pitchFamily="34" charset="0"/>
                      </a:endParaRPr>
                    </a:p>
                  </a:txBody>
                  <a:tcPr>
                    <a:solidFill>
                      <a:schemeClr val="tx2">
                        <a:lumMod val="10000"/>
                        <a:lumOff val="90000"/>
                      </a:schemeClr>
                    </a:solidFill>
                  </a:tcPr>
                </a:tc>
                <a:extLst>
                  <a:ext uri="{0D108BD9-81ED-4DB2-BD59-A6C34878D82A}">
                    <a16:rowId xmlns:a16="http://schemas.microsoft.com/office/drawing/2014/main" val="773132366"/>
                  </a:ext>
                </a:extLst>
              </a:tr>
              <a:tr h="370840">
                <a:tc>
                  <a:txBody>
                    <a:bodyPr/>
                    <a:lstStyle/>
                    <a:p>
                      <a:pPr algn="ctr" fontAlgn="t"/>
                      <a:r>
                        <a:rPr lang="fr-FR" sz="1600" b="1">
                          <a:solidFill>
                            <a:srgbClr val="00B0F0"/>
                          </a:solidFill>
                          <a:effectLst/>
                          <a:latin typeface="Arial" panose="020B0604020202020204" pitchFamily="34" charset="0"/>
                          <a:cs typeface="Arial" panose="020B0604020202020204" pitchFamily="34" charset="0"/>
                        </a:rPr>
                        <a:t>Primary database model</a:t>
                      </a: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Relational DBMS</a:t>
                      </a:r>
                      <a:endParaRPr lang="fr-FR" sz="1400" dirty="0">
                        <a:effectLst/>
                        <a:latin typeface="Tahoma" panose="020B0604030504040204" pitchFamily="34" charset="0"/>
                      </a:endParaRP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Relational DBMS</a:t>
                      </a:r>
                      <a:endParaRPr lang="fr-FR" sz="1400" dirty="0">
                        <a:effectLst/>
                        <a:latin typeface="Tahoma" panose="020B0604030504040204" pitchFamily="34" charset="0"/>
                      </a:endParaRP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Relational DBMS</a:t>
                      </a:r>
                      <a:endParaRPr lang="fr-FR" sz="1400" dirty="0">
                        <a:effectLst/>
                        <a:latin typeface="Tahoma" panose="020B0604030504040204" pitchFamily="34" charset="0"/>
                      </a:endParaRPr>
                    </a:p>
                  </a:txBody>
                  <a:tcPr>
                    <a:solidFill>
                      <a:schemeClr val="tx2">
                        <a:lumMod val="10000"/>
                        <a:lumOff val="90000"/>
                      </a:schemeClr>
                    </a:solidFill>
                  </a:tcPr>
                </a:tc>
                <a:extLst>
                  <a:ext uri="{0D108BD9-81ED-4DB2-BD59-A6C34878D82A}">
                    <a16:rowId xmlns:a16="http://schemas.microsoft.com/office/drawing/2014/main" val="3544749381"/>
                  </a:ext>
                </a:extLst>
              </a:tr>
              <a:tr h="370840">
                <a:tc>
                  <a:txBody>
                    <a:bodyPr/>
                    <a:lstStyle/>
                    <a:p>
                      <a:pPr algn="ctr" fontAlgn="t"/>
                      <a:r>
                        <a:rPr lang="fr-FR" sz="1600" b="1" dirty="0">
                          <a:solidFill>
                            <a:srgbClr val="00B0F0"/>
                          </a:solidFill>
                          <a:effectLst/>
                          <a:latin typeface="Arial" panose="020B0604020202020204" pitchFamily="34" charset="0"/>
                          <a:cs typeface="Arial" panose="020B0604020202020204" pitchFamily="34" charset="0"/>
                        </a:rPr>
                        <a:t>Secondary database models</a:t>
                      </a: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Document store</a:t>
                      </a:r>
                      <a:br>
                        <a:rPr lang="fr-FR" sz="1400" dirty="0">
                          <a:effectLst/>
                          <a:latin typeface="Tahoma" panose="020B0604030504040204" pitchFamily="34" charset="0"/>
                        </a:rPr>
                      </a:br>
                      <a:r>
                        <a:rPr lang="fr-FR" sz="1400" u="none" strike="noStrike" dirty="0">
                          <a:effectLst/>
                          <a:latin typeface="Tahoma" panose="020B0604030504040204" pitchFamily="34" charset="0"/>
                        </a:rPr>
                        <a:t>Graph DBMS</a:t>
                      </a:r>
                      <a:endParaRPr lang="fr-FR" sz="1400" dirty="0">
                        <a:effectLst/>
                        <a:latin typeface="Tahoma" panose="020B0604030504040204" pitchFamily="34" charset="0"/>
                      </a:endParaRP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Document store</a:t>
                      </a:r>
                      <a:endParaRPr lang="fr-FR" sz="1400" dirty="0">
                        <a:effectLst/>
                        <a:latin typeface="Tahoma" panose="020B0604030504040204" pitchFamily="34" charset="0"/>
                      </a:endParaRPr>
                    </a:p>
                  </a:txBody>
                  <a:tcPr>
                    <a:solidFill>
                      <a:schemeClr val="tx2">
                        <a:lumMod val="10000"/>
                        <a:lumOff val="90000"/>
                      </a:schemeClr>
                    </a:solidFill>
                  </a:tcPr>
                </a:tc>
                <a:tc>
                  <a:txBody>
                    <a:bodyPr/>
                    <a:lstStyle/>
                    <a:p>
                      <a:pPr algn="ctr" fontAlgn="t"/>
                      <a:r>
                        <a:rPr lang="fr-FR" sz="1400" u="none" strike="noStrike" dirty="0">
                          <a:effectLst/>
                          <a:latin typeface="Tahoma" panose="020B0604030504040204" pitchFamily="34" charset="0"/>
                        </a:rPr>
                        <a:t>Document store</a:t>
                      </a:r>
                      <a:endParaRPr lang="fr-FR" sz="1400" dirty="0">
                        <a:effectLst/>
                        <a:latin typeface="Tahoma" panose="020B0604030504040204" pitchFamily="34" charset="0"/>
                      </a:endParaRPr>
                    </a:p>
                  </a:txBody>
                  <a:tcPr>
                    <a:solidFill>
                      <a:schemeClr val="tx2">
                        <a:lumMod val="10000"/>
                        <a:lumOff val="90000"/>
                      </a:schemeClr>
                    </a:solidFill>
                  </a:tcPr>
                </a:tc>
                <a:extLst>
                  <a:ext uri="{0D108BD9-81ED-4DB2-BD59-A6C34878D82A}">
                    <a16:rowId xmlns:a16="http://schemas.microsoft.com/office/drawing/2014/main" val="447641477"/>
                  </a:ext>
                </a:extLst>
              </a:tr>
              <a:tr h="370840">
                <a:tc>
                  <a:txBody>
                    <a:bodyPr/>
                    <a:lstStyle/>
                    <a:p>
                      <a:pPr algn="ctr" fontAlgn="t"/>
                      <a:r>
                        <a:rPr lang="fr-FR" sz="1600" b="1" kern="1200" dirty="0">
                          <a:solidFill>
                            <a:srgbClr val="00B0F0"/>
                          </a:solidFill>
                          <a:effectLst/>
                          <a:latin typeface="Arial" panose="020B0604020202020204" pitchFamily="34" charset="0"/>
                          <a:ea typeface="+mn-ea"/>
                          <a:cs typeface="Arial" panose="020B0604020202020204" pitchFamily="34" charset="0"/>
                        </a:rPr>
                        <a:t>Developer</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Microsoft</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Oracle </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PostgreSQL Global Development Group </a:t>
                      </a:r>
                    </a:p>
                  </a:txBody>
                  <a:tcPr>
                    <a:solidFill>
                      <a:schemeClr val="tx2">
                        <a:lumMod val="10000"/>
                        <a:lumOff val="90000"/>
                      </a:schemeClr>
                    </a:solidFill>
                  </a:tcPr>
                </a:tc>
                <a:extLst>
                  <a:ext uri="{0D108BD9-81ED-4DB2-BD59-A6C34878D82A}">
                    <a16:rowId xmlns:a16="http://schemas.microsoft.com/office/drawing/2014/main" val="4189104473"/>
                  </a:ext>
                </a:extLst>
              </a:tr>
              <a:tr h="370840">
                <a:tc>
                  <a:txBody>
                    <a:bodyPr/>
                    <a:lstStyle/>
                    <a:p>
                      <a:pPr algn="ctr" fontAlgn="t"/>
                      <a:r>
                        <a:rPr lang="fr-FR" sz="1600" b="1" kern="1200">
                          <a:solidFill>
                            <a:srgbClr val="00B0F0"/>
                          </a:solidFill>
                          <a:effectLst/>
                          <a:latin typeface="Arial" panose="020B0604020202020204" pitchFamily="34" charset="0"/>
                          <a:ea typeface="+mn-ea"/>
                          <a:cs typeface="Arial" panose="020B0604020202020204" pitchFamily="34" charset="0"/>
                        </a:rPr>
                        <a:t>Initial release</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1989</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1995</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1989 </a:t>
                      </a:r>
                    </a:p>
                  </a:txBody>
                  <a:tcPr>
                    <a:solidFill>
                      <a:schemeClr val="tx2">
                        <a:lumMod val="10000"/>
                        <a:lumOff val="90000"/>
                      </a:schemeClr>
                    </a:solidFill>
                  </a:tcPr>
                </a:tc>
                <a:extLst>
                  <a:ext uri="{0D108BD9-81ED-4DB2-BD59-A6C34878D82A}">
                    <a16:rowId xmlns:a16="http://schemas.microsoft.com/office/drawing/2014/main" val="282224954"/>
                  </a:ext>
                </a:extLst>
              </a:tr>
              <a:tr h="370840">
                <a:tc>
                  <a:txBody>
                    <a:bodyPr/>
                    <a:lstStyle/>
                    <a:p>
                      <a:pPr algn="ctr" fontAlgn="t"/>
                      <a:r>
                        <a:rPr lang="fr-FR" sz="1600" b="1" kern="1200" dirty="0">
                          <a:solidFill>
                            <a:srgbClr val="00B0F0"/>
                          </a:solidFill>
                          <a:effectLst/>
                          <a:latin typeface="Arial" panose="020B0604020202020204" pitchFamily="34" charset="0"/>
                          <a:ea typeface="+mn-ea"/>
                          <a:cs typeface="Arial" panose="020B0604020202020204" pitchFamily="34" charset="0"/>
                        </a:rPr>
                        <a:t>License </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commercial </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Open Source </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Open Source</a:t>
                      </a:r>
                    </a:p>
                  </a:txBody>
                  <a:tcPr>
                    <a:solidFill>
                      <a:schemeClr val="tx2">
                        <a:lumMod val="10000"/>
                        <a:lumOff val="90000"/>
                      </a:schemeClr>
                    </a:solidFill>
                  </a:tcPr>
                </a:tc>
                <a:extLst>
                  <a:ext uri="{0D108BD9-81ED-4DB2-BD59-A6C34878D82A}">
                    <a16:rowId xmlns:a16="http://schemas.microsoft.com/office/drawing/2014/main" val="343801465"/>
                  </a:ext>
                </a:extLst>
              </a:tr>
              <a:tr h="370840">
                <a:tc>
                  <a:txBody>
                    <a:bodyPr/>
                    <a:lstStyle/>
                    <a:p>
                      <a:pPr algn="ctr" fontAlgn="t"/>
                      <a:r>
                        <a:rPr lang="fr-FR" sz="1600" b="1" kern="1200" dirty="0">
                          <a:solidFill>
                            <a:srgbClr val="00B0F0"/>
                          </a:solidFill>
                          <a:effectLst/>
                          <a:latin typeface="Arial" panose="020B0604020202020204" pitchFamily="34" charset="0"/>
                          <a:ea typeface="+mn-ea"/>
                          <a:cs typeface="Arial" panose="020B0604020202020204" pitchFamily="34" charset="0"/>
                        </a:rPr>
                        <a:t>Implementation language</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C++</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C and C++</a:t>
                      </a:r>
                    </a:p>
                  </a:txBody>
                  <a:tcPr>
                    <a:solidFill>
                      <a:schemeClr val="tx2">
                        <a:lumMod val="10000"/>
                        <a:lumOff val="90000"/>
                      </a:schemeClr>
                    </a:solidFill>
                  </a:tcPr>
                </a:tc>
                <a:tc>
                  <a:txBody>
                    <a:bodyPr/>
                    <a:lstStyle/>
                    <a:p>
                      <a:pPr algn="ctr" fontAlgn="t"/>
                      <a:r>
                        <a:rPr lang="fr-FR" sz="1400">
                          <a:effectLst/>
                          <a:latin typeface="Tahoma" panose="020B0604030504040204" pitchFamily="34" charset="0"/>
                        </a:rPr>
                        <a:t>C</a:t>
                      </a:r>
                    </a:p>
                  </a:txBody>
                  <a:tcPr>
                    <a:solidFill>
                      <a:schemeClr val="tx2">
                        <a:lumMod val="10000"/>
                        <a:lumOff val="90000"/>
                      </a:schemeClr>
                    </a:solidFill>
                  </a:tcPr>
                </a:tc>
                <a:extLst>
                  <a:ext uri="{0D108BD9-81ED-4DB2-BD59-A6C34878D82A}">
                    <a16:rowId xmlns:a16="http://schemas.microsoft.com/office/drawing/2014/main" val="457764060"/>
                  </a:ext>
                </a:extLst>
              </a:tr>
              <a:tr h="370840">
                <a:tc>
                  <a:txBody>
                    <a:bodyPr/>
                    <a:lstStyle/>
                    <a:p>
                      <a:pPr algn="ctr" fontAlgn="t"/>
                      <a:r>
                        <a:rPr lang="fr-FR" sz="1600" b="1" kern="1200" dirty="0">
                          <a:solidFill>
                            <a:srgbClr val="00B0F0"/>
                          </a:solidFill>
                          <a:effectLst/>
                          <a:latin typeface="Arial" panose="020B0604020202020204" pitchFamily="34" charset="0"/>
                          <a:ea typeface="+mn-ea"/>
                          <a:cs typeface="Arial" panose="020B0604020202020204" pitchFamily="34" charset="0"/>
                        </a:rPr>
                        <a:t>Server operating systems</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Linux</a:t>
                      </a:r>
                      <a:br>
                        <a:rPr lang="fr-FR" sz="1400" dirty="0">
                          <a:effectLst/>
                          <a:latin typeface="Tahoma" panose="020B0604030504040204" pitchFamily="34" charset="0"/>
                        </a:rPr>
                      </a:br>
                      <a:r>
                        <a:rPr lang="fr-FR" sz="1400" dirty="0">
                          <a:effectLst/>
                          <a:latin typeface="Tahoma" panose="020B0604030504040204" pitchFamily="34" charset="0"/>
                        </a:rPr>
                        <a:t>Windows</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FreeBSD / Linux / OS X</a:t>
                      </a:r>
                      <a:br>
                        <a:rPr lang="fr-FR" sz="1400" dirty="0">
                          <a:effectLst/>
                          <a:latin typeface="Tahoma" panose="020B0604030504040204" pitchFamily="34" charset="0"/>
                        </a:rPr>
                      </a:br>
                      <a:r>
                        <a:rPr lang="fr-FR" sz="1400" dirty="0">
                          <a:effectLst/>
                          <a:latin typeface="Tahoma" panose="020B0604030504040204" pitchFamily="34" charset="0"/>
                        </a:rPr>
                        <a:t>Solaris / Windows</a:t>
                      </a:r>
                    </a:p>
                  </a:txBody>
                  <a:tcPr>
                    <a:solidFill>
                      <a:schemeClr val="tx2">
                        <a:lumMod val="10000"/>
                        <a:lumOff val="90000"/>
                      </a:schemeClr>
                    </a:solidFill>
                  </a:tcPr>
                </a:tc>
                <a:tc>
                  <a:txBody>
                    <a:bodyPr/>
                    <a:lstStyle/>
                    <a:p>
                      <a:pPr algn="ctr" fontAlgn="t"/>
                      <a:r>
                        <a:rPr lang="fr-FR" sz="1400" dirty="0">
                          <a:effectLst/>
                          <a:latin typeface="Tahoma" panose="020B0604030504040204" pitchFamily="34" charset="0"/>
                        </a:rPr>
                        <a:t>FreeBSD / HP-UX / Linux</a:t>
                      </a:r>
                      <a:br>
                        <a:rPr lang="fr-FR" sz="1400" dirty="0">
                          <a:effectLst/>
                          <a:latin typeface="Tahoma" panose="020B0604030504040204" pitchFamily="34" charset="0"/>
                        </a:rPr>
                      </a:br>
                      <a:r>
                        <a:rPr lang="fr-FR" sz="1400" dirty="0">
                          <a:effectLst/>
                          <a:latin typeface="Tahoma" panose="020B0604030504040204" pitchFamily="34" charset="0"/>
                        </a:rPr>
                        <a:t>NetBSD / OpenBSD / OS X</a:t>
                      </a:r>
                      <a:br>
                        <a:rPr lang="fr-FR" sz="1400" dirty="0">
                          <a:effectLst/>
                          <a:latin typeface="Tahoma" panose="020B0604030504040204" pitchFamily="34" charset="0"/>
                        </a:rPr>
                      </a:br>
                      <a:r>
                        <a:rPr lang="fr-FR" sz="1400" dirty="0">
                          <a:effectLst/>
                          <a:latin typeface="Tahoma" panose="020B0604030504040204" pitchFamily="34" charset="0"/>
                        </a:rPr>
                        <a:t>Solaris / Unix / Windows</a:t>
                      </a:r>
                    </a:p>
                  </a:txBody>
                  <a:tcPr>
                    <a:solidFill>
                      <a:schemeClr val="tx2">
                        <a:lumMod val="10000"/>
                        <a:lumOff val="90000"/>
                      </a:schemeClr>
                    </a:solidFill>
                  </a:tcPr>
                </a:tc>
                <a:extLst>
                  <a:ext uri="{0D108BD9-81ED-4DB2-BD59-A6C34878D82A}">
                    <a16:rowId xmlns:a16="http://schemas.microsoft.com/office/drawing/2014/main" val="3066808266"/>
                  </a:ext>
                </a:extLst>
              </a:tr>
            </a:tbl>
          </a:graphicData>
        </a:graphic>
      </p:graphicFrame>
    </p:spTree>
    <p:extLst>
      <p:ext uri="{BB962C8B-B14F-4D97-AF65-F5344CB8AC3E}">
        <p14:creationId xmlns:p14="http://schemas.microsoft.com/office/powerpoint/2010/main" val="832771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1231C"/>
      </a:dk2>
      <a:lt2>
        <a:srgbClr val="F3F0F1"/>
      </a:lt2>
      <a:accent1>
        <a:srgbClr val="43B38F"/>
      </a:accent1>
      <a:accent2>
        <a:srgbClr val="38B458"/>
      </a:accent2>
      <a:accent3>
        <a:srgbClr val="55B543"/>
      </a:accent3>
      <a:accent4>
        <a:srgbClr val="7BAF36"/>
      </a:accent4>
      <a:accent5>
        <a:srgbClr val="A4A53E"/>
      </a:accent5>
      <a:accent6>
        <a:srgbClr val="B48238"/>
      </a:accent6>
      <a:hlink>
        <a:srgbClr val="C0436B"/>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68</TotalTime>
  <Words>789</Words>
  <Application>Microsoft Office PowerPoint</Application>
  <PresentationFormat>Grand écran</PresentationFormat>
  <Paragraphs>105</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Avenir Next LT Pro</vt:lpstr>
      <vt:lpstr>Avenir Next LT Pro Light</vt:lpstr>
      <vt:lpstr>Garamond</vt:lpstr>
      <vt:lpstr>Tahoma</vt:lpstr>
      <vt:lpstr>SavonVTI</vt:lpstr>
      <vt:lpstr>DataBase’s checkpoint</vt:lpstr>
      <vt:lpstr>RDBMS Definition:</vt:lpstr>
      <vt:lpstr>MySQL</vt:lpstr>
      <vt:lpstr>Functionalities</vt:lpstr>
      <vt:lpstr>PostgreSQL</vt:lpstr>
      <vt:lpstr>Functionalities</vt:lpstr>
      <vt:lpstr>SQL Server</vt:lpstr>
      <vt:lpstr>Functionalities</vt:lpstr>
      <vt:lpstr>Comparing </vt:lpstr>
      <vt:lpstr>Comparing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24</cp:revision>
  <dcterms:created xsi:type="dcterms:W3CDTF">2020-12-23T21:11:05Z</dcterms:created>
  <dcterms:modified xsi:type="dcterms:W3CDTF">2020-12-24T09:40:47Z</dcterms:modified>
</cp:coreProperties>
</file>