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8"/>
  </p:notesMasterIdLst>
  <p:sldIdLst>
    <p:sldId id="256" r:id="rId2"/>
    <p:sldId id="257" r:id="rId3"/>
    <p:sldId id="272" r:id="rId4"/>
    <p:sldId id="271" r:id="rId5"/>
    <p:sldId id="270" r:id="rId6"/>
    <p:sldId id="273" r:id="rId7"/>
    <p:sldId id="259" r:id="rId8"/>
    <p:sldId id="260" r:id="rId9"/>
    <p:sldId id="266" r:id="rId10"/>
    <p:sldId id="267" r:id="rId11"/>
    <p:sldId id="268" r:id="rId12"/>
    <p:sldId id="261" r:id="rId13"/>
    <p:sldId id="269" r:id="rId14"/>
    <p:sldId id="262" r:id="rId15"/>
    <p:sldId id="265" r:id="rId16"/>
    <p:sldId id="26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, Wan-Ru (Laura, PSSW)" initials="DW(P" lastIdx="1" clrIdx="0">
    <p:extLst>
      <p:ext uri="{19B8F6BF-5375-455C-9EA6-DF929625EA0E}">
        <p15:presenceInfo xmlns:p15="http://schemas.microsoft.com/office/powerpoint/2012/main" userId="S-1-5-21-3339859558-593924042-3818789186-120895" providerId="AD"/>
      </p:ext>
    </p:extLst>
  </p:cmAuthor>
  <p:cmAuthor id="2" name="Zou, JiLi (Zou, Ji-Li(JiLi, PSSW))" initials="ZJ(JP" lastIdx="1" clrIdx="1">
    <p:extLst>
      <p:ext uri="{19B8F6BF-5375-455C-9EA6-DF929625EA0E}">
        <p15:presenceInfo xmlns:p15="http://schemas.microsoft.com/office/powerpoint/2012/main" userId="Zou, JiLi (Zou, Ji-Li(JiLi, PSSW)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3" autoAdjust="0"/>
    <p:restoredTop sz="83534" autoAdjust="0"/>
  </p:normalViewPr>
  <p:slideViewPr>
    <p:cSldViewPr snapToGrid="0">
      <p:cViewPr varScale="1">
        <p:scale>
          <a:sx n="75" d="100"/>
          <a:sy n="75" d="100"/>
        </p:scale>
        <p:origin x="69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00:51:28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05:25:25.3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05:24:36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159 18,'9'0,"6"0,4 0,-3 0</inkml:trace>
  <inkml:trace contextRef="#ctx0" brushRef="#br0" timeOffset="43604.147">159 18,'0'447,"0"-426</inkml:trace>
  <inkml:trace contextRef="#ctx0" brushRef="#br0" timeOffset="45995.995">0 1,'7'3,"4"0,3 1,6-1,3-1,-1 0,3-2,3 1,-1-1,-1 0,-3-1,5 1,-1 0,-3 0</inkml:trace>
  <inkml:trace contextRef="#ctx0" brushRef="#br0" timeOffset="47597.122">212 18,'-1'2,"0"-1,-1 1,1 0,0 0,0 0,0 0,1 0,-1 0,0 0,1 1,-1 1,-3 27,4-23,-4 90,5 35,0-31,-1-77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921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66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488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title, sub title with three columns">
  <p:cSld name="1_Ttitle, sub title with three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38913" y="313417"/>
            <a:ext cx="11280140" cy="57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  <a:defRPr sz="37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38912" y="1584960"/>
            <a:ext cx="3364992" cy="4296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D6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9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Merriweather Sans"/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71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46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94"/>
              <a:buFont typeface="Arial"/>
              <a:buChar char="–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71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38875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165981" y="1584962"/>
            <a:ext cx="3364992" cy="429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D6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9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Merriweather Sans"/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71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46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94"/>
              <a:buFont typeface="Arial"/>
              <a:buChar char="–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71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38875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7893051" y="1584960"/>
            <a:ext cx="3369733" cy="4296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D6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9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Merriweather Sans"/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71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46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94"/>
              <a:buFont typeface="Arial"/>
              <a:buChar char="–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71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38875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4"/>
          </p:nvPr>
        </p:nvSpPr>
        <p:spPr>
          <a:xfrm>
            <a:off x="438913" y="1001854"/>
            <a:ext cx="112801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Merriweather Sans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94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38875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ue divider slide">
  <p:cSld name="Blue divider slid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 rot="-2451439">
            <a:off x="9327828" y="5334281"/>
            <a:ext cx="4021464" cy="20115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33"/>
              <a:buFont typeface="Arial"/>
              <a:buNone/>
            </a:pPr>
            <a:endParaRPr sz="25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394780" y="2641012"/>
            <a:ext cx="9629803" cy="177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846" y="6234192"/>
            <a:ext cx="497069" cy="49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 descr="HP_Blue_RGB_150_S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8560" y="6047232"/>
            <a:ext cx="487680" cy="48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8171741" y="3651733"/>
            <a:ext cx="4020260" cy="32062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2469" y="119999"/>
                </a:lnTo>
                <a:cubicBezTo>
                  <a:pt x="18923" y="118593"/>
                  <a:pt x="31011" y="118469"/>
                  <a:pt x="38729" y="110962"/>
                </a:cubicBezTo>
                <a:cubicBezTo>
                  <a:pt x="46447" y="103454"/>
                  <a:pt x="49670" y="96205"/>
                  <a:pt x="53007" y="83966"/>
                </a:cubicBezTo>
                <a:cubicBezTo>
                  <a:pt x="56343" y="71727"/>
                  <a:pt x="59680" y="48074"/>
                  <a:pt x="64571" y="26023"/>
                </a:cubicBezTo>
                <a:cubicBezTo>
                  <a:pt x="72411" y="27429"/>
                  <a:pt x="75230" y="28573"/>
                  <a:pt x="80769" y="29936"/>
                </a:cubicBezTo>
                <a:cubicBezTo>
                  <a:pt x="86308" y="31300"/>
                  <a:pt x="92421" y="33821"/>
                  <a:pt x="97806" y="34204"/>
                </a:cubicBezTo>
                <a:cubicBezTo>
                  <a:pt x="105927" y="35188"/>
                  <a:pt x="107517" y="34553"/>
                  <a:pt x="111004" y="32438"/>
                </a:cubicBezTo>
                <a:cubicBezTo>
                  <a:pt x="114491" y="30323"/>
                  <a:pt x="116783" y="25118"/>
                  <a:pt x="118282" y="19711"/>
                </a:cubicBezTo>
                <a:cubicBezTo>
                  <a:pt x="119781" y="14305"/>
                  <a:pt x="119674" y="11476"/>
                  <a:pt x="120000" y="0"/>
                </a:cubicBezTo>
                <a:lnTo>
                  <a:pt x="119778" y="119999"/>
                </a:lnTo>
                <a:lnTo>
                  <a:pt x="0" y="119999"/>
                </a:lnTo>
                <a:close/>
              </a:path>
            </a:pathLst>
          </a:custGeom>
          <a:gradFill>
            <a:gsLst>
              <a:gs pos="0">
                <a:srgbClr val="004B6B"/>
              </a:gs>
              <a:gs pos="32000">
                <a:srgbClr val="004B6B"/>
              </a:gs>
              <a:gs pos="47000">
                <a:schemeClr val="lt1"/>
              </a:gs>
              <a:gs pos="61000">
                <a:srgbClr val="00121A"/>
              </a:gs>
              <a:gs pos="71000">
                <a:srgbClr val="FEFEFE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120000" scaled="0"/>
          </a:gradFill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38914" y="6544135"/>
            <a:ext cx="430679" cy="19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fld id="{00000000-1234-1234-1234-123412341234}" type="slidenum"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33" b="0" i="0" u="none" strike="noStrike" cap="none">
              <a:solidFill>
                <a:srgbClr val="B9B8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592670" y="6547088"/>
            <a:ext cx="1068339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r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© Copyright 2016 HP Inc. The information contained herein is subject to change without notice.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41960" y="313421"/>
            <a:ext cx="11289792" cy="57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  <a:defRPr sz="37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609600" y="26162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D6"/>
              </a:buClr>
              <a:buSzPts val="5333"/>
              <a:buFont typeface="Arial"/>
              <a:buNone/>
              <a:defRPr sz="5333" b="1" i="0" u="none" strike="noStrike" cap="none">
                <a:solidFill>
                  <a:srgbClr val="009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wo Content">
  <p:cSld name="9_Two Conte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4787"/>
            <a:ext cx="12192000" cy="6862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394728" y="345838"/>
            <a:ext cx="11428512" cy="614301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30200" dist="125730" dir="4800000" algn="ctr" rotWithShape="0">
              <a:srgbClr val="000000">
                <a:alpha val="49019"/>
              </a:srgbClr>
            </a:outerShdw>
          </a:effectLst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3"/>
              <a:buFont typeface="Arial"/>
              <a:buNone/>
            </a:pPr>
            <a:endParaRPr sz="9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Shape 160"/>
          <p:cNvCxnSpPr/>
          <p:nvPr/>
        </p:nvCxnSpPr>
        <p:spPr>
          <a:xfrm>
            <a:off x="382536" y="4291676"/>
            <a:ext cx="1144230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599211" y="472068"/>
            <a:ext cx="8584120" cy="83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520423" y="4434094"/>
            <a:ext cx="7932439" cy="164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Merriweather Sans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854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312371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9837" y="611504"/>
            <a:ext cx="542473" cy="53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728" y="1680251"/>
            <a:ext cx="11428512" cy="2615183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165" name="Shape 165"/>
          <p:cNvSpPr txBox="1"/>
          <p:nvPr/>
        </p:nvSpPr>
        <p:spPr>
          <a:xfrm>
            <a:off x="438915" y="6544135"/>
            <a:ext cx="430679" cy="19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fld id="{00000000-1234-1234-1234-123412341234}" type="slidenum"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33" b="0" i="0" u="none" strike="noStrike" cap="none">
              <a:solidFill>
                <a:srgbClr val="B9B8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592672" y="6547088"/>
            <a:ext cx="1068339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r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© Copyright 2016 HP Inc. The information contained herein is subject to change without notice.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ue quote slide with subtitle">
  <p:cSld name="1_Blue quote slide with subtitle">
    <p:bg>
      <p:bgPr>
        <a:solidFill>
          <a:schemeClr val="dk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438912" y="321227"/>
            <a:ext cx="9629803" cy="2675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33"/>
              <a:buFont typeface="Arial"/>
              <a:buNone/>
              <a:defRPr sz="5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69" name="Shape 169" descr="HP_White_RGB_150_S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40285" y="6047232"/>
            <a:ext cx="487648" cy="48764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subTitle" idx="1"/>
          </p:nvPr>
        </p:nvSpPr>
        <p:spPr>
          <a:xfrm>
            <a:off x="433692" y="4407148"/>
            <a:ext cx="6864096" cy="86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Merriweather Sans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94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38875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438914" y="6544135"/>
            <a:ext cx="430679" cy="19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fld id="{00000000-1234-1234-1234-123412341234}" type="slidenum"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33" b="0" i="0" u="none" strike="noStrike" cap="none">
              <a:solidFill>
                <a:srgbClr val="B9B8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592670" y="6547088"/>
            <a:ext cx="1068339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r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© Copyright 2016 HP Inc. The information contained herein is subject to change without notice.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, subtitle">
  <p:cSld name="1_Title, subtitle"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ubTitle" idx="1"/>
          </p:nvPr>
        </p:nvSpPr>
        <p:spPr>
          <a:xfrm>
            <a:off x="441960" y="1011941"/>
            <a:ext cx="11298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Merriweather Sans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94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38875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38912" y="313421"/>
            <a:ext cx="10830981" cy="57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  <a:defRPr sz="37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 W">
  <p:cSld name="1_Blank W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10690955" y="6291150"/>
            <a:ext cx="6625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188780" y="6354652"/>
            <a:ext cx="2866755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Presentation 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101" y="6354649"/>
            <a:ext cx="311852" cy="240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wo Content">
  <p:cSld name="7_Two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4787"/>
            <a:ext cx="12192000" cy="6862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394728" y="345837"/>
            <a:ext cx="11428512" cy="614301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30200" dist="125730" dir="4800000" algn="ctr" rotWithShape="0">
              <a:srgbClr val="000000">
                <a:alpha val="49019"/>
              </a:srgbClr>
            </a:outerShdw>
          </a:effectLst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3"/>
              <a:buFont typeface="Arial"/>
              <a:buNone/>
            </a:pPr>
            <a:endParaRPr sz="9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Shape 183"/>
          <p:cNvCxnSpPr/>
          <p:nvPr/>
        </p:nvCxnSpPr>
        <p:spPr>
          <a:xfrm>
            <a:off x="382536" y="4291676"/>
            <a:ext cx="1144230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05339" y="4405112"/>
            <a:ext cx="3516448" cy="26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D6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009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Merriweather Sans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854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312371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4274248" y="4406295"/>
            <a:ext cx="3525125" cy="29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D6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009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Merriweather Sans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854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312371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3"/>
          </p:nvPr>
        </p:nvSpPr>
        <p:spPr>
          <a:xfrm>
            <a:off x="7978675" y="4406297"/>
            <a:ext cx="3679917" cy="30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D6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009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Merriweather Sans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854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312371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599211" y="472068"/>
            <a:ext cx="8584120" cy="83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592673" y="6463055"/>
            <a:ext cx="1068339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33"/>
              <a:buFont typeface="Arial"/>
              <a:buNone/>
            </a:pPr>
            <a:r>
              <a:rPr lang="en-US" sz="9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© Copyright 2016 HP Development Company, L.P.  The information contained herein is subject to change without notice.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438918" y="6502632"/>
            <a:ext cx="430679" cy="19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850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33"/>
              <a:buFont typeface="Arial"/>
              <a:buNone/>
            </a:pPr>
            <a:fld id="{00000000-1234-1234-1234-123412341234}" type="slidenum">
              <a:rPr lang="en-US" sz="9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33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4"/>
          </p:nvPr>
        </p:nvSpPr>
        <p:spPr>
          <a:xfrm>
            <a:off x="603370" y="4654012"/>
            <a:ext cx="3506231" cy="164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Merriweather Sans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854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312371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5"/>
          </p:nvPr>
        </p:nvSpPr>
        <p:spPr>
          <a:xfrm>
            <a:off x="4276429" y="4654012"/>
            <a:ext cx="3522948" cy="165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Merriweather Sans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854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312371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6"/>
          </p:nvPr>
        </p:nvSpPr>
        <p:spPr>
          <a:xfrm>
            <a:off x="7978675" y="4654012"/>
            <a:ext cx="3679917" cy="164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Merriweather Sans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854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312371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9836" y="611504"/>
            <a:ext cx="542473" cy="53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728" y="1680250"/>
            <a:ext cx="11428512" cy="2615183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1 Line Title"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subTitle" idx="1"/>
          </p:nvPr>
        </p:nvSpPr>
        <p:spPr>
          <a:xfrm>
            <a:off x="441960" y="1075514"/>
            <a:ext cx="11221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2"/>
              <a:buFont typeface="Arial"/>
              <a:buNone/>
              <a:defRPr sz="21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Merriweather Sans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94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38875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41960" y="313422"/>
            <a:ext cx="11221720" cy="68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Arial"/>
              <a:buNone/>
              <a:defRPr sz="239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11163633" y="5936977"/>
            <a:ext cx="901148" cy="7209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Arial"/>
              <a:buNone/>
            </a:pPr>
            <a:endParaRPr sz="2398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4787"/>
            <a:ext cx="12192000" cy="686278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394728" y="345833"/>
            <a:ext cx="11428512" cy="614301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30200" dist="125730" dir="4800000" algn="ctr" rotWithShape="0">
              <a:srgbClr val="000000">
                <a:alpha val="49019"/>
              </a:srgbClr>
            </a:outerShdw>
          </a:effectLst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3"/>
              <a:buFont typeface="Arial"/>
              <a:buNone/>
            </a:pPr>
            <a:endParaRPr sz="9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599213" y="472067"/>
            <a:ext cx="8584119" cy="83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96" name="Shape 96" descr="HP_Blue_RGB_150_S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2789" y="5771460"/>
            <a:ext cx="487680" cy="48768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38914" y="6544135"/>
            <a:ext cx="430679" cy="19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fld id="{00000000-1234-1234-1234-123412341234}" type="slidenum"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33" b="0" i="0" u="none" strike="noStrike" cap="none">
              <a:solidFill>
                <a:srgbClr val="B9B8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592670" y="6547088"/>
            <a:ext cx="1068339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r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© Copyright 2016 HP Inc. The information contained herein is subject to change without notice.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>
  <p:cSld name="5_Two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4787"/>
            <a:ext cx="12192000" cy="6862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394728" y="345836"/>
            <a:ext cx="11428512" cy="614301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30200" dist="125730" dir="4800000" algn="ctr" rotWithShape="0">
              <a:srgbClr val="000000">
                <a:alpha val="49019"/>
              </a:srgbClr>
            </a:outerShdw>
          </a:effectLst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3"/>
              <a:buFont typeface="Arial"/>
              <a:buNone/>
            </a:pPr>
            <a:endParaRPr sz="9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99211" y="472068"/>
            <a:ext cx="8584120" cy="83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9836" y="611504"/>
            <a:ext cx="542473" cy="539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438914" y="6544135"/>
            <a:ext cx="430679" cy="19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fld id="{00000000-1234-1234-1234-123412341234}" type="slidenum"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33" b="0" i="0" u="none" strike="noStrike" cap="none">
              <a:solidFill>
                <a:srgbClr val="B9B8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592670" y="6547088"/>
            <a:ext cx="1068339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r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© Copyright 2016 HP Inc. The information contained herein is subject to change without notice.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wo Content">
  <p:cSld name="12_Two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4787"/>
            <a:ext cx="12192000" cy="6862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394728" y="345834"/>
            <a:ext cx="11428512" cy="614301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30200" dist="125730" dir="4800000" algn="ctr" rotWithShape="0">
              <a:srgbClr val="000000">
                <a:alpha val="49019"/>
              </a:srgbClr>
            </a:outerShdw>
          </a:effectLst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3"/>
              <a:buFont typeface="Arial"/>
              <a:buNone/>
            </a:pPr>
            <a:endParaRPr sz="9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382537" y="4291676"/>
            <a:ext cx="1144230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728" y="1680250"/>
            <a:ext cx="11428512" cy="2615183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05339" y="4405112"/>
            <a:ext cx="3516448" cy="26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D6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009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Merriweather Sans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854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312371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274246" y="4406292"/>
            <a:ext cx="3525125" cy="29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D6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009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Merriweather Sans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854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312371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3"/>
          </p:nvPr>
        </p:nvSpPr>
        <p:spPr>
          <a:xfrm>
            <a:off x="7978675" y="4406294"/>
            <a:ext cx="3679917" cy="30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D6"/>
              </a:buClr>
              <a:buSzPts val="1333"/>
              <a:buFont typeface="Arial"/>
              <a:buNone/>
              <a:defRPr sz="1333" b="1" i="0" u="none" strike="noStrike" cap="none">
                <a:solidFill>
                  <a:srgbClr val="009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Merriweather Sans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854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312371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599214" y="472068"/>
            <a:ext cx="8584119" cy="83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836" y="611504"/>
            <a:ext cx="542473" cy="539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>
            <a:spLocks noGrp="1"/>
          </p:cNvSpPr>
          <p:nvPr>
            <p:ph type="body" idx="4"/>
          </p:nvPr>
        </p:nvSpPr>
        <p:spPr>
          <a:xfrm>
            <a:off x="603369" y="4654012"/>
            <a:ext cx="3506231" cy="164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Merriweather Sans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854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312371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5"/>
          </p:nvPr>
        </p:nvSpPr>
        <p:spPr>
          <a:xfrm>
            <a:off x="4276427" y="4654009"/>
            <a:ext cx="3522947" cy="165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Merriweather Sans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854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312371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6"/>
          </p:nvPr>
        </p:nvSpPr>
        <p:spPr>
          <a:xfrm>
            <a:off x="7978675" y="4654011"/>
            <a:ext cx="3679917" cy="164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Merriweather Sans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854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312371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438914" y="6544135"/>
            <a:ext cx="430679" cy="19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fld id="{00000000-1234-1234-1234-123412341234}" type="slidenum"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33" b="0" i="0" u="none" strike="noStrike" cap="none">
              <a:solidFill>
                <a:srgbClr val="B9B8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592670" y="6547088"/>
            <a:ext cx="1068339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r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© Copyright 2016 HP Inc. The information contained herein is subject to change without notice.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wo Content">
  <p:cSld name="8_Two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4787"/>
            <a:ext cx="12192000" cy="6862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4728" y="345837"/>
            <a:ext cx="11428512" cy="614301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30200" dist="125730" dir="4800000" algn="ctr" rotWithShape="0">
              <a:srgbClr val="000000">
                <a:alpha val="49019"/>
              </a:srgbClr>
            </a:outerShdw>
          </a:effectLst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3"/>
              <a:buFont typeface="Arial"/>
              <a:buNone/>
            </a:pPr>
            <a:endParaRPr sz="9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382536" y="4291676"/>
            <a:ext cx="1144230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599211" y="472068"/>
            <a:ext cx="8584120" cy="83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520422" y="4434094"/>
            <a:ext cx="7932439" cy="164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Merriweather Sans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854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  <a:defRPr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312371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9836" y="611504"/>
            <a:ext cx="542473" cy="53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728" y="1680250"/>
            <a:ext cx="11428512" cy="2615183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129" name="Shape 129"/>
          <p:cNvSpPr txBox="1"/>
          <p:nvPr/>
        </p:nvSpPr>
        <p:spPr>
          <a:xfrm>
            <a:off x="438914" y="6544135"/>
            <a:ext cx="430679" cy="19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fld id="{00000000-1234-1234-1234-123412341234}" type="slidenum"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33" b="0" i="0" u="none" strike="noStrike" cap="none">
              <a:solidFill>
                <a:srgbClr val="B9B8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592670" y="6547088"/>
            <a:ext cx="1068339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r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© Copyright 2016 HP Inc. The information contained herein is subject to change without notice.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38912" y="313421"/>
            <a:ext cx="10830981" cy="57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  <a:defRPr sz="37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38912" y="1584960"/>
            <a:ext cx="10826496" cy="429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D6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9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Merriweather Sans"/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71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46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94"/>
              <a:buFont typeface="Arial"/>
              <a:buChar char="–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71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38875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Two Content">
  <p:cSld name="22_Two Conte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7301" y="0"/>
            <a:ext cx="122422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438914" y="6544135"/>
            <a:ext cx="430679" cy="19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fld id="{00000000-1234-1234-1234-123412341234}" type="slidenum"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33" b="0" i="0" u="none" strike="noStrike" cap="none">
              <a:solidFill>
                <a:srgbClr val="B9B8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592670" y="6547088"/>
            <a:ext cx="1068339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r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© Copyright 2016 HP Inc. The information contained herein is subject to change without notice.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Two Content">
  <p:cSld name="23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7301" y="0"/>
            <a:ext cx="122422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394728" y="381000"/>
            <a:ext cx="11428512" cy="607255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30200" dist="125730" dir="4800000" algn="ctr" rotWithShape="0">
              <a:srgbClr val="000000">
                <a:alpha val="49019"/>
              </a:srgbClr>
            </a:outerShdw>
          </a:effectLst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3"/>
              <a:buFont typeface="Arial"/>
              <a:buNone/>
            </a:pPr>
            <a:endParaRPr sz="9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99211" y="472068"/>
            <a:ext cx="8584120" cy="83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438914" y="6544135"/>
            <a:ext cx="430679" cy="19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fld id="{00000000-1234-1234-1234-123412341234}" type="slidenum"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33" b="0" i="0" u="none" strike="noStrike" cap="none">
              <a:solidFill>
                <a:srgbClr val="B9B8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592670" y="6547088"/>
            <a:ext cx="1068339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r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© Copyright 2016 HP Inc. The information contained herein is subject to change without notice.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38912" y="313421"/>
            <a:ext cx="10830981" cy="57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  <a:defRPr sz="37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38912" y="1584960"/>
            <a:ext cx="10826496" cy="429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D6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9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Merriweather Sans"/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71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46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94"/>
              <a:buFont typeface="Arial"/>
              <a:buChar char="–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71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38875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438914" y="6544135"/>
            <a:ext cx="430679" cy="19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fld id="{00000000-1234-1234-1234-123412341234}" type="slidenum"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33" b="0" i="0" u="none" strike="noStrike" cap="none">
              <a:solidFill>
                <a:srgbClr val="B9B8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Shape 57" descr="HP_Blue_RGB_150_SM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1579416" y="6244305"/>
            <a:ext cx="487680" cy="48768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592670" y="6547088"/>
            <a:ext cx="1068339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B"/>
              </a:buClr>
              <a:buSzPts val="933"/>
              <a:buFont typeface="Arial"/>
              <a:buNone/>
            </a:pPr>
            <a:r>
              <a:rPr lang="en-US" sz="933" b="0" i="0" u="none" strike="noStrike" cap="none">
                <a:solidFill>
                  <a:srgbClr val="B9B8BB"/>
                </a:solidFill>
                <a:latin typeface="Arial"/>
                <a:ea typeface="Arial"/>
                <a:cs typeface="Arial"/>
                <a:sym typeface="Arial"/>
              </a:rPr>
              <a:t>© Copyright 2017 HP Inc. The information contained herein is subject to change without notice.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.xml"/><Relationship Id="rId4" Type="http://schemas.openxmlformats.org/officeDocument/2006/relationships/hyperlink" Target="https://github.com/golang-standards/project-layou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6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FE5D-7BBB-C74B-961E-CAF507D9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K9  Backhand 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2340-DE2E-F341-BC02-9EEF9AA7B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ED75F-AFF6-DA4E-83CC-E9B9A2C14E6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05936-E734-9840-9077-03DA5397B7B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864017E-1670-A545-8669-236F211BCE1B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8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488B1-8601-4ABA-811B-689BED7D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 Support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34129B-D8FB-43B5-8F36-898E8C2C6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9" y="980661"/>
            <a:ext cx="7964556" cy="51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0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B0E7B-0D02-4132-8391-4EA59D41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3" y="472067"/>
            <a:ext cx="8584119" cy="837189"/>
          </a:xfrm>
        </p:spPr>
        <p:txBody>
          <a:bodyPr/>
          <a:lstStyle/>
          <a:p>
            <a:r>
              <a:rPr lang="en-US" altLang="zh-CN" dirty="0"/>
              <a:t>Transformer Advantage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E4FB69-1693-432E-AD70-2B416068D68E}"/>
              </a:ext>
            </a:extLst>
          </p:cNvPr>
          <p:cNvSpPr/>
          <p:nvPr/>
        </p:nvSpPr>
        <p:spPr>
          <a:xfrm>
            <a:off x="1203544" y="1001479"/>
            <a:ext cx="1031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Flexible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293790-4439-4690-95DF-D5F5F8D4271D}"/>
              </a:ext>
            </a:extLst>
          </p:cNvPr>
          <p:cNvSpPr/>
          <p:nvPr/>
        </p:nvSpPr>
        <p:spPr>
          <a:xfrm>
            <a:off x="1203544" y="1309256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Safe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FD2D08-95EB-4730-BB06-4A10354E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931" y="2152650"/>
            <a:ext cx="3704770" cy="37647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C9C460-E26F-421B-BD06-B2FAF8B634F5}"/>
              </a:ext>
            </a:extLst>
          </p:cNvPr>
          <p:cNvSpPr txBox="1"/>
          <p:nvPr/>
        </p:nvSpPr>
        <p:spPr>
          <a:xfrm>
            <a:off x="2022931" y="1778000"/>
            <a:ext cx="1990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required: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59E611-1738-4C87-AC77-3904A7646F3B}"/>
              </a:ext>
            </a:extLst>
          </p:cNvPr>
          <p:cNvSpPr txBox="1"/>
          <p:nvPr/>
        </p:nvSpPr>
        <p:spPr>
          <a:xfrm>
            <a:off x="5422900" y="4349210"/>
            <a:ext cx="300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need to create additional struct to serialize, just set  the </a:t>
            </a:r>
            <a:r>
              <a:rPr lang="en-US" altLang="zh-CN" dirty="0" err="1"/>
              <a:t>args</a:t>
            </a:r>
            <a:r>
              <a:rPr lang="en-US" altLang="zh-CN" dirty="0"/>
              <a:t> value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76AE747-013B-4FF8-9ED2-E7A691B27394}"/>
              </a:ext>
            </a:extLst>
          </p:cNvPr>
          <p:cNvSpPr/>
          <p:nvPr/>
        </p:nvSpPr>
        <p:spPr>
          <a:xfrm>
            <a:off x="1696735" y="4140199"/>
            <a:ext cx="2538716" cy="83718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4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F1B12-EB6B-4B1E-AA62-A80C777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Wheel – Chart Generator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0AD01C-13DD-42D4-9E06-1C5E24A57BA5}"/>
              </a:ext>
            </a:extLst>
          </p:cNvPr>
          <p:cNvSpPr/>
          <p:nvPr/>
        </p:nvSpPr>
        <p:spPr>
          <a:xfrm>
            <a:off x="599213" y="104764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Generate Helm Charts from Kubernetes  objects</a:t>
            </a:r>
          </a:p>
          <a:p>
            <a:r>
              <a:rPr lang="en-US" altLang="zh-CN" dirty="0"/>
              <a:t>Chart Generator will read objects from Transformer output</a:t>
            </a: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36BE2E4B-81C9-48CC-A279-53519BD2DADF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94463" y="1957939"/>
            <a:ext cx="6119495" cy="12127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D587B5-0B3C-41EB-8ABA-815682B93D16}"/>
              </a:ext>
            </a:extLst>
          </p:cNvPr>
          <p:cNvSpPr txBox="1"/>
          <p:nvPr/>
        </p:nvSpPr>
        <p:spPr>
          <a:xfrm>
            <a:off x="694463" y="1650162"/>
            <a:ext cx="10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output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50A622-F32E-4A6D-A43C-AA51A46D8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63" y="3327399"/>
            <a:ext cx="6200625" cy="305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47A22-E940-461F-B1A5-3250DFD3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Principle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2FDF30-63B7-4E55-B77C-42F154592F8E}"/>
              </a:ext>
            </a:extLst>
          </p:cNvPr>
          <p:cNvSpPr txBox="1"/>
          <p:nvPr/>
        </p:nvSpPr>
        <p:spPr>
          <a:xfrm>
            <a:off x="599213" y="1309256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Define Template</a:t>
            </a:r>
          </a:p>
          <a:p>
            <a:endParaRPr lang="en-US" altLang="zh-CN" b="1" dirty="0"/>
          </a:p>
          <a:p>
            <a:r>
              <a:rPr lang="en-US" altLang="zh-CN" dirty="0" err="1"/>
              <a:t>DeploymentTemplate</a:t>
            </a:r>
            <a:endParaRPr lang="en-US" altLang="zh-CN" dirty="0"/>
          </a:p>
          <a:p>
            <a:r>
              <a:rPr lang="en-US" altLang="zh-CN" dirty="0" err="1"/>
              <a:t>ServiceTemplate</a:t>
            </a:r>
            <a:endParaRPr lang="zh-CN" altLang="zh-CN" dirty="0"/>
          </a:p>
          <a:p>
            <a:r>
              <a:rPr lang="en-US" altLang="zh-CN" dirty="0" err="1"/>
              <a:t>SecretTemplate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EE6612-2F34-473A-9663-8673EA113808}"/>
              </a:ext>
            </a:extLst>
          </p:cNvPr>
          <p:cNvSpPr txBox="1"/>
          <p:nvPr/>
        </p:nvSpPr>
        <p:spPr>
          <a:xfrm>
            <a:off x="660400" y="2997200"/>
            <a:ext cx="4889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TODO</a:t>
            </a:r>
          </a:p>
          <a:p>
            <a:endParaRPr lang="en-US" altLang="zh-CN" b="1" dirty="0"/>
          </a:p>
          <a:p>
            <a:r>
              <a:rPr lang="en-US" altLang="zh-CN" dirty="0"/>
              <a:t>Generated chats need upload to </a:t>
            </a:r>
            <a:r>
              <a:rPr lang="en-US" altLang="zh-CN" dirty="0" err="1"/>
              <a:t>Github</a:t>
            </a:r>
            <a:r>
              <a:rPr lang="en-US" altLang="zh-CN" dirty="0"/>
              <a:t>/s3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Use Helm Chart Repository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2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6605F-BECC-4A3E-939F-3091DC47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Wheel-Kubernetes Client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C87C19-504D-430E-AD91-B6442E7A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1027112"/>
            <a:ext cx="5553075" cy="3267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1EEE14-8457-4270-AE20-002F592A8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5160962"/>
            <a:ext cx="3552825" cy="600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26C77A-718D-45FC-BE2B-E6C618A4B53D}"/>
              </a:ext>
            </a:extLst>
          </p:cNvPr>
          <p:cNvSpPr txBox="1"/>
          <p:nvPr/>
        </p:nvSpPr>
        <p:spPr>
          <a:xfrm>
            <a:off x="7766050" y="2317750"/>
            <a:ext cx="239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Optimization:</a:t>
            </a:r>
          </a:p>
          <a:p>
            <a:r>
              <a:rPr lang="en-US" altLang="zh-CN" dirty="0"/>
              <a:t>helm client  cache pool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5474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0C9AE-6788-4C8E-93A5-4069CBEC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Wheel- B </a:t>
            </a:r>
            <a:r>
              <a:rPr lang="en-US" altLang="zh-CN" dirty="0" err="1"/>
              <a:t>nasic</a:t>
            </a:r>
            <a:r>
              <a:rPr lang="en-US" altLang="zh-CN" dirty="0"/>
              <a:t> Deploy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5C3E83-9833-43F6-AE30-EBFA7D8E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200150"/>
            <a:ext cx="8502650" cy="524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7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19731-6BF0-4F48-A7F0-730FB7B4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55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35266-08BD-48B4-8640-298E0A43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Technologies</a:t>
            </a:r>
            <a:endParaRPr lang="zh-CN" altLang="en-US" dirty="0"/>
          </a:p>
        </p:txBody>
      </p:sp>
      <p:sp>
        <p:nvSpPr>
          <p:cNvPr id="4" name="AutoShape 2" descr="â/Masterminds/squirrelâçå¾çæç´¢ç»æ">
            <a:extLst>
              <a:ext uri="{FF2B5EF4-FFF2-40B4-BE49-F238E27FC236}">
                <a16:creationId xmlns:a16="http://schemas.microsoft.com/office/drawing/2014/main" id="{58857AA6-5885-4048-9129-7448260C8C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1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70BB9F-3AC8-477E-A55E-A5EC1A2A0D6A}"/>
              </a:ext>
            </a:extLst>
          </p:cNvPr>
          <p:cNvSpPr txBox="1"/>
          <p:nvPr/>
        </p:nvSpPr>
        <p:spPr>
          <a:xfrm>
            <a:off x="-532532" y="3361897"/>
            <a:ext cx="19340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319534-DB1D-45EA-9063-083035855482}"/>
              </a:ext>
            </a:extLst>
          </p:cNvPr>
          <p:cNvSpPr txBox="1"/>
          <p:nvPr/>
        </p:nvSpPr>
        <p:spPr>
          <a:xfrm>
            <a:off x="8290800" y="2843407"/>
            <a:ext cx="2067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k8s.io</a:t>
            </a:r>
          </a:p>
          <a:p>
            <a:r>
              <a:rPr lang="en-US" altLang="zh-CN" sz="1200" b="1" dirty="0"/>
              <a:t>  </a:t>
            </a:r>
            <a:r>
              <a:rPr lang="en-US" altLang="zh-CN" sz="1200" b="1" dirty="0" err="1"/>
              <a:t>api</a:t>
            </a:r>
            <a:endParaRPr lang="en-US" altLang="zh-CN" sz="1200" b="1" dirty="0"/>
          </a:p>
          <a:p>
            <a:r>
              <a:rPr lang="en-US" altLang="zh-CN" sz="1200" b="1" dirty="0"/>
              <a:t>  </a:t>
            </a:r>
            <a:r>
              <a:rPr lang="en-US" altLang="zh-CN" sz="1200" b="1" dirty="0" err="1"/>
              <a:t>apiserver</a:t>
            </a:r>
            <a:endParaRPr lang="en-US" altLang="zh-CN" sz="1200" b="1" dirty="0"/>
          </a:p>
          <a:p>
            <a:r>
              <a:rPr lang="en-US" altLang="zh-CN" sz="1200" b="1" dirty="0"/>
              <a:t>  </a:t>
            </a:r>
            <a:r>
              <a:rPr lang="en-US" altLang="zh-CN" sz="1200" b="1" dirty="0" err="1"/>
              <a:t>apimachinery</a:t>
            </a:r>
            <a:endParaRPr lang="en-US" altLang="zh-CN" sz="1200" b="1" dirty="0"/>
          </a:p>
          <a:p>
            <a:r>
              <a:rPr lang="en-US" altLang="zh-CN" sz="1200" b="1" dirty="0"/>
              <a:t>  client-go</a:t>
            </a:r>
          </a:p>
          <a:p>
            <a:r>
              <a:rPr lang="en-US" altLang="zh-CN" sz="1200" b="1" dirty="0"/>
              <a:t>  </a:t>
            </a:r>
            <a:r>
              <a:rPr lang="en-US" altLang="zh-CN" sz="1200" b="1" dirty="0" err="1"/>
              <a:t>kube-openapi</a:t>
            </a:r>
            <a:endParaRPr lang="en-US" altLang="zh-CN" sz="1200" b="1" dirty="0"/>
          </a:p>
          <a:p>
            <a:r>
              <a:rPr lang="en-US" altLang="zh-CN" sz="1200" b="1" dirty="0"/>
              <a:t>  metrics</a:t>
            </a:r>
          </a:p>
          <a:p>
            <a:r>
              <a:rPr lang="en-US" altLang="zh-CN" sz="1200" b="1" dirty="0"/>
              <a:t>  cli-runtime</a:t>
            </a:r>
          </a:p>
          <a:p>
            <a:r>
              <a:rPr lang="en-US" altLang="zh-CN" sz="1200" b="1" dirty="0"/>
              <a:t>  kubernetes-1.11.1</a:t>
            </a:r>
            <a:endParaRPr lang="zh-CN" altLang="en-US" sz="12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F458D7-D204-4F76-9C85-BE2C81AE7D7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30800" y="1342800"/>
            <a:ext cx="1285200" cy="1285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36C8277-F655-4355-86E5-97B36C1D5FE5}"/>
              </a:ext>
            </a:extLst>
          </p:cNvPr>
          <p:cNvSpPr/>
          <p:nvPr/>
        </p:nvSpPr>
        <p:spPr>
          <a:xfrm>
            <a:off x="2793330" y="2893225"/>
            <a:ext cx="8413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go-dep</a:t>
            </a:r>
            <a:endParaRPr lang="zh-CN" altLang="en-US" sz="1100" b="1" dirty="0"/>
          </a:p>
        </p:txBody>
      </p:sp>
      <p:sp>
        <p:nvSpPr>
          <p:cNvPr id="8" name="AutoShape 2" descr="âgolang linterâçå¾çæç´¢ç»æ">
            <a:extLst>
              <a:ext uri="{FF2B5EF4-FFF2-40B4-BE49-F238E27FC236}">
                <a16:creationId xmlns:a16="http://schemas.microsoft.com/office/drawing/2014/main" id="{45083E99-6C13-486F-B800-BEACCAA74D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7610" y="28962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100" b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691550-4F62-4836-8987-DC970E4EB94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970800" y="1342800"/>
            <a:ext cx="1285200" cy="1285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31AB178-8464-46FF-A140-8C4CC72CB6D8}"/>
              </a:ext>
            </a:extLst>
          </p:cNvPr>
          <p:cNvSpPr/>
          <p:nvPr/>
        </p:nvSpPr>
        <p:spPr>
          <a:xfrm>
            <a:off x="4230775" y="2901490"/>
            <a:ext cx="6142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go-lint</a:t>
            </a:r>
            <a:endParaRPr lang="zh-CN" altLang="en-US" sz="11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B3ABE43-4358-404D-A83C-C1C82802093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91384" y="1343832"/>
            <a:ext cx="1283653" cy="128365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0CE71CF-D043-4A27-845F-DC3C5F60157A}"/>
              </a:ext>
            </a:extLst>
          </p:cNvPr>
          <p:cNvSpPr/>
          <p:nvPr/>
        </p:nvSpPr>
        <p:spPr>
          <a:xfrm>
            <a:off x="1150005" y="2901490"/>
            <a:ext cx="11483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go-</a:t>
            </a:r>
            <a:r>
              <a:rPr lang="en-US" altLang="zh-CN" sz="1100" b="1" dirty="0" err="1"/>
              <a:t>openapi</a:t>
            </a:r>
            <a:endParaRPr lang="en-US" altLang="zh-CN" sz="1100" b="1" dirty="0"/>
          </a:p>
        </p:txBody>
      </p:sp>
      <p:pic>
        <p:nvPicPr>
          <p:cNvPr id="2052" name="Picture 4" descr="âsqlxâçå¾çæç´¢ç»æ">
            <a:extLst>
              <a:ext uri="{FF2B5EF4-FFF2-40B4-BE49-F238E27FC236}">
                <a16:creationId xmlns:a16="http://schemas.microsoft.com/office/drawing/2014/main" id="{20FB65B3-B301-4DFD-960F-13788E9D8FA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800" y="1342799"/>
            <a:ext cx="1285200" cy="128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6F3948B-D4AB-4A20-AAE9-FFA38885CBCD}"/>
              </a:ext>
            </a:extLst>
          </p:cNvPr>
          <p:cNvSpPr/>
          <p:nvPr/>
        </p:nvSpPr>
        <p:spPr>
          <a:xfrm>
            <a:off x="5556551" y="2774407"/>
            <a:ext cx="12179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 err="1"/>
              <a:t>sqlx</a:t>
            </a:r>
            <a:endParaRPr lang="en-US" altLang="zh-CN" sz="1100" b="1" dirty="0"/>
          </a:p>
          <a:p>
            <a:r>
              <a:rPr lang="en-US" altLang="zh-CN" sz="1100" b="1" dirty="0" err="1"/>
              <a:t>migrage</a:t>
            </a:r>
            <a:endParaRPr lang="en-US" altLang="zh-CN" sz="1100" b="1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02B7379-EE0A-4229-8DE6-F20D55E4C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0800" y="3733200"/>
            <a:ext cx="1285200" cy="12852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7ADBC54-640A-43FE-B7C4-6DC1A4350DC5}"/>
              </a:ext>
            </a:extLst>
          </p:cNvPr>
          <p:cNvSpPr/>
          <p:nvPr/>
        </p:nvSpPr>
        <p:spPr>
          <a:xfrm>
            <a:off x="2530799" y="5207423"/>
            <a:ext cx="12851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 err="1"/>
              <a:t>ghodss-yaml</a:t>
            </a:r>
            <a:endParaRPr lang="en-US" altLang="zh-CN" sz="110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096B419-B3B4-49F6-8DD0-BD713E9B09C9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970800" y="3733200"/>
            <a:ext cx="1285200" cy="12852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51DEF67-75FC-4235-A77A-8B8E3C688B88}"/>
              </a:ext>
            </a:extLst>
          </p:cNvPr>
          <p:cNvSpPr/>
          <p:nvPr/>
        </p:nvSpPr>
        <p:spPr>
          <a:xfrm>
            <a:off x="3970800" y="5207423"/>
            <a:ext cx="12506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/>
              <a:t>sirupsen-logrus</a:t>
            </a:r>
            <a:endParaRPr lang="en-US" altLang="zh-CN" sz="1100" b="1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9B481C0-54B8-44CF-AB07-42E72A6B87F4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850800" y="1342800"/>
            <a:ext cx="1285200" cy="1285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3BF77848-D433-4356-B687-7001E90F68DD}"/>
              </a:ext>
            </a:extLst>
          </p:cNvPr>
          <p:cNvSpPr/>
          <p:nvPr/>
        </p:nvSpPr>
        <p:spPr>
          <a:xfrm>
            <a:off x="6890661" y="2843407"/>
            <a:ext cx="9364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spf13-viper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CBDDA33-C1CD-4425-8CAA-658A80E7D647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5410800" y="3733200"/>
            <a:ext cx="1285200" cy="128520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DA51D619-F997-4F85-965A-4FBF54BEEDDE}"/>
              </a:ext>
            </a:extLst>
          </p:cNvPr>
          <p:cNvSpPr/>
          <p:nvPr/>
        </p:nvSpPr>
        <p:spPr>
          <a:xfrm>
            <a:off x="5506535" y="5207320"/>
            <a:ext cx="14837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 err="1"/>
              <a:t>stretchr</a:t>
            </a:r>
            <a:r>
              <a:rPr lang="en-US" altLang="zh-CN" sz="1100" b="1" dirty="0"/>
              <a:t>-testify</a:t>
            </a:r>
          </a:p>
          <a:p>
            <a:r>
              <a:rPr lang="en-US" altLang="zh-CN" sz="1100" b="1" dirty="0" err="1"/>
              <a:t>stretchr</a:t>
            </a:r>
            <a:r>
              <a:rPr lang="en-US" altLang="zh-CN" sz="1100" b="1" dirty="0"/>
              <a:t>-mock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9F21DFE-5DE1-4FB2-A548-BEA960219574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1090800" y="3731327"/>
            <a:ext cx="1285200" cy="12852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969BA95-38AB-49C6-B85A-3A617AA8A6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90800" y="1342799"/>
            <a:ext cx="1285200" cy="128520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65E1C51C-7F96-4005-8E2D-E99A37FFFCE3}"/>
              </a:ext>
            </a:extLst>
          </p:cNvPr>
          <p:cNvSpPr/>
          <p:nvPr/>
        </p:nvSpPr>
        <p:spPr>
          <a:xfrm>
            <a:off x="1083849" y="5161153"/>
            <a:ext cx="18605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     docker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10DFF83-A15F-454E-A029-EED11BDA25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0800" y="3733200"/>
            <a:ext cx="1047750" cy="1090613"/>
          </a:xfrm>
          <a:prstGeom prst="rect">
            <a:avLst/>
          </a:prstGeom>
        </p:spPr>
      </p:pic>
      <p:sp>
        <p:nvSpPr>
          <p:cNvPr id="2048" name="文本框 2047">
            <a:extLst>
              <a:ext uri="{FF2B5EF4-FFF2-40B4-BE49-F238E27FC236}">
                <a16:creationId xmlns:a16="http://schemas.microsoft.com/office/drawing/2014/main" id="{0C369F24-1C15-4140-8C2D-AFC1D43023DA}"/>
              </a:ext>
            </a:extLst>
          </p:cNvPr>
          <p:cNvSpPr txBox="1"/>
          <p:nvPr/>
        </p:nvSpPr>
        <p:spPr>
          <a:xfrm>
            <a:off x="7049380" y="5291958"/>
            <a:ext cx="7421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helm</a:t>
            </a:r>
          </a:p>
          <a:p>
            <a:endParaRPr lang="zh-CN" altLang="en-US" sz="1100" b="1" dirty="0"/>
          </a:p>
        </p:txBody>
      </p:sp>
      <p:pic>
        <p:nvPicPr>
          <p:cNvPr id="2054" name="Picture 6" descr="âterraformâçå¾çæç´¢ç»æ">
            <a:extLst>
              <a:ext uri="{FF2B5EF4-FFF2-40B4-BE49-F238E27FC236}">
                <a16:creationId xmlns:a16="http://schemas.microsoft.com/office/drawing/2014/main" id="{091CA524-DC59-47E0-9AA3-D3E15AC2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800" y="1342800"/>
            <a:ext cx="1285200" cy="128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矩形 2048">
            <a:extLst>
              <a:ext uri="{FF2B5EF4-FFF2-40B4-BE49-F238E27FC236}">
                <a16:creationId xmlns:a16="http://schemas.microsoft.com/office/drawing/2014/main" id="{21DA4BBF-F297-4378-A5EF-5EF58EE6D837}"/>
              </a:ext>
            </a:extLst>
          </p:cNvPr>
          <p:cNvSpPr/>
          <p:nvPr/>
        </p:nvSpPr>
        <p:spPr>
          <a:xfrm>
            <a:off x="9918788" y="2901492"/>
            <a:ext cx="982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terraform</a:t>
            </a:r>
          </a:p>
        </p:txBody>
      </p:sp>
    </p:spTree>
    <p:extLst>
      <p:ext uri="{BB962C8B-B14F-4D97-AF65-F5344CB8AC3E}">
        <p14:creationId xmlns:p14="http://schemas.microsoft.com/office/powerpoint/2010/main" val="381088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6627D-FBAE-4C53-851B-571D80B5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Style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BF88A6-0BB7-4410-B44E-09C2EC84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90" y="1632528"/>
            <a:ext cx="2340845" cy="4489450"/>
          </a:xfrm>
          <a:prstGeom prst="rect">
            <a:avLst/>
          </a:prstGeom>
        </p:spPr>
      </p:pic>
      <p:pic>
        <p:nvPicPr>
          <p:cNvPr id="4" name="Picture 6" descr="https://attachments.office.net/owa/jili.zou1@hp.com/service.svc/s/GetFileAttachment?id=AAMkADExYjVmYThkLTU5MjItNGIzYy05OGUzLWZkOGExNGIxZjgxZABGAAAAAADrSrwrma8gSIeyr3i0FpYSBwAjrg2AZ4gvSZmm9IEHZ0OZAAAAAAEJAAC6wofDG%2BE5TrIbfrmIE9MpAAIgLXyyAAABEgAQAEMGupbT9d1ElqTDibTIpVw%3D&amp;X-OWA-CANARY=OUYU1JzobkWTVWMBzEjBNNAfZRUfuNYYWDvPpklUhMnX8BvCv3bwhFyxE8ZuImJlTfwE6etqSCI.&amp;token=eyJhbGciOiJSUzI1NiIsImtpZCI6IjA2MDBGOUY2NzQ2MjA3MzdFNzM0MDRFMjg3QzQ1QTgxOENCN0NFQjgiLCJ4NXQiOiJCZ0Q1OW5SaUJ6Zm5OQVRpaDhSYWdZeTN6cmciLCJ0eXAiOiJKV1QifQ.eyJ2ZXIiOiJFeGNoYW5nZS5DYWxsYmFjay5WMSIsImFwcGN0eHNlbmRlciI6Ik93YURvd25sb2FkQGNhNzk4MWEyLTc4NWEtNDYzZC1iODJhLTNkYjg3ZGZjM2NlNiIsImFwcGN0eCI6IntcIm1zZXhjaHByb3RcIjpcIm93YVwiLFwicHJpbWFyeXNpZFwiOlwiUy0xLTUtMjEtNDE2MzQ1NjgwNy00MDcxNDA1Nzc1LTIyMjk5OTQxNy0yNDA3MjYwXCIsXCJwdWlkXCI6XCIxMTUzNzY1OTMyMTUxMzE1ODA1XCIsXCJvaWRcIjpcImVlOGM5NTJhLTE5NmMtNGEzOS1iNjQ5LWExYWJlNTJjYjI2M1wiLFwic2NvcGVcIjpcIk93YURvd25sb2FkXCJ9IiwibmJmIjoxNTU0Mjg3MjkzLCJleHAiOjE1NTQyODc4OTMsImlzcyI6IjAwMDAwMDAyLTAwMDAtMGZmMS1jZTAwLTAwMDAwMDAwMDAwMEBjYTc5ODFhMi03ODVhLTQ2M2QtYjgyYS0zZGI4N2RmYzNjZTYiLCJhdWQiOiIwMDAwMDAwMi0wMDAwLTBmZjEtY2UwMC0wMDAwMDAwMDAwMDAvYXR0YWNobWVudHMub2ZmaWNlLm5ldEBjYTc5ODFhMi03ODVhLTQ2M2QtYjgyYS0zZGI4N2RmYzNjZTYifQ.LrtOcaM6CMo9GWChClNuWhSkO4PgVNOKEkvHF8iSisPclW_hzDs-BKx3npRBSkgn6Dr2Cl1C9alXJsKbhp3Z2l9wSpERVZoiMzMAIaPM8QWSFBGzWd7FulG3_R79_HgldGVOmHl1v1Q3RQjJpowq5nrt87DtUOovH1Shz-pGFsJsnoi9r5HqHAOdLh0FaBDEIRmRAlEsti0UyFH0wZ4d3l1ii-g6tvBVuYI2S9aie00gB2OZozmgEgDhrU7vJYcLsSrEbszyRBLets-wqh_E-dHg03nUr2_ONA3UAkRZcg8cPSe3axiYh2BbxyssGnYLj-dG85wkJICadleHzGJa0g&amp;owa=outlook.office.com&amp;isImagePreview=True">
            <a:extLst>
              <a:ext uri="{FF2B5EF4-FFF2-40B4-BE49-F238E27FC236}">
                <a16:creationId xmlns:a16="http://schemas.microsoft.com/office/drawing/2014/main" id="{155FBE64-7489-43B5-BB08-5E74F3E6D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67" y="1715078"/>
            <a:ext cx="1899198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5559AD-2D7C-41BA-8C31-E4FC982BACF7}"/>
              </a:ext>
            </a:extLst>
          </p:cNvPr>
          <p:cNvSpPr/>
          <p:nvPr/>
        </p:nvSpPr>
        <p:spPr>
          <a:xfrm>
            <a:off x="2011116" y="1155367"/>
            <a:ext cx="4152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https://github.com/golang-standards/project-layout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F3284F-FE7E-4FA1-AAD3-D48AD9C0EC50}"/>
              </a:ext>
            </a:extLst>
          </p:cNvPr>
          <p:cNvSpPr txBox="1"/>
          <p:nvPr/>
        </p:nvSpPr>
        <p:spPr>
          <a:xfrm>
            <a:off x="959390" y="1155367"/>
            <a:ext cx="105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3504848-1D8F-4146-B695-3FAF708AB6EA}"/>
                  </a:ext>
                </a:extLst>
              </p14:cNvPr>
              <p14:cNvContentPartPr/>
              <p14:nvPr/>
            </p14:nvContentPartPr>
            <p14:xfrm>
              <a:off x="0" y="1060925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3504848-1D8F-4146-B695-3FAF708AB6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000" y="105192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AutoShape 2" descr="âgodepâçå¾çæç´¢ç»æ">
            <a:extLst>
              <a:ext uri="{FF2B5EF4-FFF2-40B4-BE49-F238E27FC236}">
                <a16:creationId xmlns:a16="http://schemas.microsoft.com/office/drawing/2014/main" id="{D2D4D8A4-BBBA-4336-A744-55806C2E8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7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90D83-B813-4D15-BE85-C4D26649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Flow</a:t>
            </a:r>
            <a:endParaRPr lang="zh-CN" altLang="en-US" dirty="0"/>
          </a:p>
        </p:txBody>
      </p:sp>
      <p:pic>
        <p:nvPicPr>
          <p:cNvPr id="3" name="Picture 2" descr="https://attachments.office.net/owa/jili.zou1@hp.com/service.svc/s/GetFileAttachment?id=AAMkADExYjVmYThkLTU5MjItNGIzYy05OGUzLWZkOGExNGIxZjgxZABGAAAAAADrSrwrma8gSIeyr3i0FpYSBwAjrg2AZ4gvSZmm9IEHZ0OZAAAAAAEJAAC6wofDG%2BE5TrIbfrmIE9MpAAIgLXyxAAABEgAQAFuQHiJy8R9OiB67yprdjc0%3D&amp;X-OWA-CANARY=WXM3I0I79UywpMBsw29pe_CZt9QYuNYYfP0J5213gbS-iXYEKznQDfZIyZzbN3kD8NRdOxwNqM0.&amp;token=eyJhbGciOiJSUzI1NiIsImtpZCI6IjA2MDBGOUY2NzQ2MjA3MzdFNzM0MDRFMjg3QzQ1QTgxOENCN0NFQjgiLCJ4NXQiOiJCZ0Q1OW5SaUJ6Zm5OQVRpaDhSYWdZeTN6cmciLCJ0eXAiOiJKV1QifQ.eyJ2ZXIiOiJFeGNoYW5nZS5DYWxsYmFjay5WMSIsImFwcGN0eHNlbmRlciI6Ik93YURvd25sb2FkQGNhNzk4MWEyLTc4NWEtNDYzZC1iODJhLTNkYjg3ZGZjM2NlNiIsImFwcGN0eCI6IntcIm1zZXhjaHByb3RcIjpcIm93YVwiLFwicHJpbWFyeXNpZFwiOlwiUy0xLTUtMjEtNDE2MzQ1NjgwNy00MDcxNDA1Nzc1LTIyMjk5OTQxNy0yNDA3MjYwXCIsXCJwdWlkXCI6XCIxMTUzNzY1OTMyMTUxMzE1ODA1XCIsXCJvaWRcIjpcImVlOGM5NTJhLTE5NmMtNGEzOS1iNjQ5LWExYWJlNTJjYjI2M1wiLFwic2NvcGVcIjpcIk93YURvd25sb2FkXCJ9IiwibmJmIjoxNTU0Mjg0NTk0LCJleHAiOjE1NTQyODUxOTQsImlzcyI6IjAwMDAwMDAyLTAwMDAtMGZmMS1jZTAwLTAwMDAwMDAwMDAwMEBjYTc5ODFhMi03ODVhLTQ2M2QtYjgyYS0zZGI4N2RmYzNjZTYiLCJhdWQiOiIwMDAwMDAwMi0wMDAwLTBmZjEtY2UwMC0wMDAwMDAwMDAwMDAvYXR0YWNobWVudHMub2ZmaWNlLm5ldEBjYTc5ODFhMi03ODVhLTQ2M2QtYjgyYS0zZGI4N2RmYzNjZTYifQ.ELbRWWeBdSXR2sQfjL8SOKo89lSb0hCq-xfV_dpDKqVBQBjx-97YlcXg7Ynq65l2cBCFQ57neqsC064vKI8IWG8l9FFM5db7l5YLSh59-4oK9uhmIQmqS1SrQxvCGi-Sl-QK6PfC_OZuLdOnGDk0jj9LmB2wA8aVPACVxgxkZXVPgHPn5BeLtLO4uax3yfpC2iTLm6ArWLotQHILroe-_9SYJ5CUlqLt_ko2-N40wQYrVecpgu4KQnbl5GXLMCw8WYaupwtDm2CN-sQf6aQOhWpT4SM1jmCJULM-yBxq2zsqe891xooRrpd57_ysEre7GJIUTNFstI3MINheogXKDg&amp;owa=outlook.office.com&amp;isImagePreview=True">
            <a:extLst>
              <a:ext uri="{FF2B5EF4-FFF2-40B4-BE49-F238E27FC236}">
                <a16:creationId xmlns:a16="http://schemas.microsoft.com/office/drawing/2014/main" id="{586FA01D-85C6-4E13-992E-1BF6FD8EC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607" y="1610622"/>
            <a:ext cx="23145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B6AA4E-DEF7-46C4-AA02-6B556EE49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94" y="1610622"/>
            <a:ext cx="7155828" cy="367036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B2905C8-3DF1-431A-BFFF-10BFDB869022}"/>
              </a:ext>
            </a:extLst>
          </p:cNvPr>
          <p:cNvCxnSpPr>
            <a:cxnSpLocks/>
          </p:cNvCxnSpPr>
          <p:nvPr/>
        </p:nvCxnSpPr>
        <p:spPr>
          <a:xfrm flipV="1">
            <a:off x="1878495" y="3127513"/>
            <a:ext cx="7172740" cy="161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E45255E5-504F-4E71-85A7-B9CFEB19441D}"/>
                  </a:ext>
                </a:extLst>
              </p14:cNvPr>
              <p14:cNvContentPartPr/>
              <p14:nvPr/>
            </p14:nvContentPartPr>
            <p14:xfrm>
              <a:off x="6527570" y="4342900"/>
              <a:ext cx="360" cy="36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E45255E5-504F-4E71-85A7-B9CFEB1944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8570" y="4333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4A3D76A4-5041-4B28-A54F-BD5D59603B1C}"/>
                  </a:ext>
                </a:extLst>
              </p14:cNvPr>
              <p14:cNvContentPartPr/>
              <p14:nvPr/>
            </p14:nvContentPartPr>
            <p14:xfrm>
              <a:off x="5758970" y="2050780"/>
              <a:ext cx="109800" cy="17496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4A3D76A4-5041-4B28-A54F-BD5D59603B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9970" y="2042158"/>
                <a:ext cx="127440" cy="1925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09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143C2-36F4-4950-A612-5BB82ADA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pic>
        <p:nvPicPr>
          <p:cNvPr id="3076" name="Picture 4" descr="âdto serviceâçå¾çæç´¢ç»æ">
            <a:extLst>
              <a:ext uri="{FF2B5EF4-FFF2-40B4-BE49-F238E27FC236}">
                <a16:creationId xmlns:a16="http://schemas.microsoft.com/office/drawing/2014/main" id="{9FAAEA6B-CA52-41DF-ADE9-5FFC6665B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1531938"/>
            <a:ext cx="76771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6D853C0-AFF1-4DA2-AF12-3323291E8BD1}"/>
              </a:ext>
            </a:extLst>
          </p:cNvPr>
          <p:cNvSpPr txBox="1"/>
          <p:nvPr/>
        </p:nvSpPr>
        <p:spPr>
          <a:xfrm>
            <a:off x="7867650" y="1771650"/>
            <a:ext cx="3009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Service DAO boundary unclear</a:t>
            </a:r>
          </a:p>
          <a:p>
            <a:r>
              <a:rPr lang="en-US" altLang="zh-CN" dirty="0"/>
              <a:t>Service façade not exist</a:t>
            </a:r>
          </a:p>
          <a:p>
            <a:r>
              <a:rPr lang="en-US" altLang="zh-CN" dirty="0"/>
              <a:t>IOC ugly</a:t>
            </a:r>
          </a:p>
        </p:txBody>
      </p:sp>
    </p:spTree>
    <p:extLst>
      <p:ext uri="{BB962C8B-B14F-4D97-AF65-F5344CB8AC3E}">
        <p14:creationId xmlns:p14="http://schemas.microsoft.com/office/powerpoint/2010/main" val="25151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86F97-A9C9-43F2-A6D2-362C9A8A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K9 Feature Now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sz="3600" dirty="0"/>
              <a:t>   </a:t>
            </a:r>
            <a:r>
              <a:rPr lang="en-US" altLang="zh-CN" sz="3600" b="0" dirty="0"/>
              <a:t>Create and Import Cluster</a:t>
            </a:r>
            <a:br>
              <a:rPr lang="en-US" altLang="zh-CN" sz="3600" b="0" dirty="0"/>
            </a:br>
            <a:r>
              <a:rPr lang="en-US" altLang="zh-CN" sz="3600" b="0" dirty="0"/>
              <a:t>   On-board application</a:t>
            </a:r>
            <a:br>
              <a:rPr lang="en-US" altLang="zh-CN" sz="3600" b="0" dirty="0"/>
            </a:br>
            <a:r>
              <a:rPr lang="en-US" altLang="zh-CN" sz="3600" b="0" dirty="0"/>
              <a:t>   Trigger Pipeline</a:t>
            </a:r>
            <a:br>
              <a:rPr lang="en-US" altLang="zh-CN" sz="3600" b="0" dirty="0"/>
            </a:br>
            <a:r>
              <a:rPr lang="en-US" altLang="zh-CN" sz="3600" b="0" dirty="0"/>
              <a:t>   Promote Images</a:t>
            </a:r>
            <a:br>
              <a:rPr lang="en-US" altLang="zh-CN" sz="3600" b="0" dirty="0"/>
            </a:br>
            <a:r>
              <a:rPr lang="en-US" altLang="zh-CN" sz="3600" b="0" dirty="0"/>
              <a:t>   Deploy </a:t>
            </a:r>
            <a:br>
              <a:rPr lang="en-US" altLang="zh-CN" sz="3600" b="0" dirty="0"/>
            </a:br>
            <a:r>
              <a:rPr lang="en-US" altLang="zh-CN" sz="3600" b="0" dirty="0"/>
              <a:t>   Create release train</a:t>
            </a:r>
            <a:br>
              <a:rPr lang="en-US" altLang="zh-CN" sz="3600" b="0" dirty="0"/>
            </a:br>
            <a:r>
              <a:rPr lang="en-US" altLang="zh-CN" sz="3600" b="0" dirty="0"/>
              <a:t>   Drive  release train</a:t>
            </a:r>
            <a:endParaRPr lang="zh-CN" alt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5065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481FA-AC41-4FDE-B57E-4A6BB8EC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550" y="195100"/>
            <a:ext cx="8584119" cy="837189"/>
          </a:xfrm>
        </p:spPr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Deploy services from front-end to Real Kubernetes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6401DA-E21D-40DB-9098-37C6ECD2D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682" y="1305339"/>
            <a:ext cx="9205857" cy="46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4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1FAE8-871E-4667-A6F7-152E4A2A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213" y="472067"/>
            <a:ext cx="8584119" cy="837189"/>
          </a:xfrm>
        </p:spPr>
        <p:txBody>
          <a:bodyPr/>
          <a:lstStyle/>
          <a:p>
            <a:r>
              <a:rPr lang="en-US" altLang="zh-CN" dirty="0"/>
              <a:t>Wheel – Kubernetes Transformer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9734FF-B44F-4848-BC7E-5FC5C63B9BD9}"/>
              </a:ext>
            </a:extLst>
          </p:cNvPr>
          <p:cNvSpPr txBox="1"/>
          <p:nvPr/>
        </p:nvSpPr>
        <p:spPr>
          <a:xfrm>
            <a:off x="1084941" y="1431620"/>
            <a:ext cx="6032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Translates K9 meta data into Kubernetes resources runtime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51C161-6072-4E7B-B26D-4A0FAE57160B}"/>
              </a:ext>
            </a:extLst>
          </p:cNvPr>
          <p:cNvSpPr/>
          <p:nvPr/>
        </p:nvSpPr>
        <p:spPr>
          <a:xfrm>
            <a:off x="1351642" y="2295868"/>
            <a:ext cx="75242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Loader</a:t>
            </a:r>
          </a:p>
          <a:p>
            <a:r>
              <a:rPr lang="en-US" altLang="zh-CN" b="1" dirty="0"/>
              <a:t>    </a:t>
            </a:r>
            <a:r>
              <a:rPr lang="en-US" altLang="zh-CN" dirty="0"/>
              <a:t>Load K9 Meta data to  </a:t>
            </a:r>
            <a:r>
              <a:rPr lang="en-US" altLang="zh-CN" dirty="0" err="1"/>
              <a:t>KubernetesConfig</a:t>
            </a:r>
            <a:endParaRPr lang="zh-CN" altLang="en-US" dirty="0"/>
          </a:p>
          <a:p>
            <a:endParaRPr lang="en-US" altLang="zh-CN" b="1" dirty="0"/>
          </a:p>
          <a:p>
            <a:r>
              <a:rPr lang="en-US" altLang="zh-CN" b="1" dirty="0"/>
              <a:t>   </a:t>
            </a:r>
          </a:p>
          <a:p>
            <a:r>
              <a:rPr lang="en-US" altLang="zh-CN" b="1" dirty="0"/>
              <a:t>   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FB6184-1147-408E-994C-DA2E0BDBF1CB}"/>
              </a:ext>
            </a:extLst>
          </p:cNvPr>
          <p:cNvSpPr/>
          <p:nvPr/>
        </p:nvSpPr>
        <p:spPr>
          <a:xfrm>
            <a:off x="1300369" y="3210195"/>
            <a:ext cx="59955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Transformer</a:t>
            </a:r>
          </a:p>
          <a:p>
            <a:r>
              <a:rPr lang="en-US" altLang="zh-CN" b="1" dirty="0"/>
              <a:t>    </a:t>
            </a:r>
            <a:r>
              <a:rPr lang="en-US" altLang="zh-CN" dirty="0"/>
              <a:t>Takes </a:t>
            </a:r>
            <a:r>
              <a:rPr lang="en-US" altLang="zh-CN" dirty="0" err="1"/>
              <a:t>KubernetesConfig</a:t>
            </a:r>
            <a:r>
              <a:rPr lang="en-US" altLang="zh-CN" dirty="0"/>
              <a:t> and converts it  to sets of Kubernetes objects</a:t>
            </a:r>
            <a:endParaRPr lang="en-US" altLang="zh-CN" b="1" dirty="0"/>
          </a:p>
          <a:p>
            <a:r>
              <a:rPr lang="en-US" altLang="zh-CN" b="1" dirty="0"/>
              <a:t>   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91A519-7768-4352-8CC9-1D1F017BB945}"/>
              </a:ext>
            </a:extLst>
          </p:cNvPr>
          <p:cNvSpPr/>
          <p:nvPr/>
        </p:nvSpPr>
        <p:spPr>
          <a:xfrm>
            <a:off x="1300370" y="4124522"/>
            <a:ext cx="54553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Outputter</a:t>
            </a:r>
            <a:endParaRPr lang="en-US" altLang="zh-CN" b="1" dirty="0"/>
          </a:p>
          <a:p>
            <a:r>
              <a:rPr lang="en-US" altLang="zh-CN" b="1" dirty="0"/>
              <a:t>    </a:t>
            </a:r>
            <a:r>
              <a:rPr lang="en-US" altLang="zh-CN" dirty="0"/>
              <a:t>Takes Transformer result and converts it  to </a:t>
            </a:r>
            <a:r>
              <a:rPr lang="en-US" altLang="zh-CN" dirty="0" err="1"/>
              <a:t>stdout</a:t>
            </a:r>
            <a:r>
              <a:rPr lang="en-US" altLang="zh-CN" dirty="0"/>
              <a:t> or json/</a:t>
            </a:r>
            <a:r>
              <a:rPr lang="en-US" altLang="zh-CN" dirty="0" err="1"/>
              <a:t>yaml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4CD105-1524-4013-B820-B57D19C2D7D1}"/>
              </a:ext>
            </a:extLst>
          </p:cNvPr>
          <p:cNvSpPr txBox="1"/>
          <p:nvPr/>
        </p:nvSpPr>
        <p:spPr>
          <a:xfrm>
            <a:off x="1084942" y="1746371"/>
            <a:ext cx="779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Well defined interface so it is easy to write new stage and plug it in.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91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6D585-EE10-4E7C-A7EF-C47E80C4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 Framework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8419DA-15BD-4D1D-9D90-B9A2BF20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12" y="1479550"/>
            <a:ext cx="79533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89785"/>
      </p:ext>
    </p:extLst>
  </p:cSld>
  <p:clrMapOvr>
    <a:masterClrMapping/>
  </p:clrMapOvr>
</p:sld>
</file>

<file path=ppt/theme/theme1.xml><?xml version="1.0" encoding="utf-8"?>
<a:theme xmlns:a="http://schemas.openxmlformats.org/drawingml/2006/main" name="HP_PPT_Standard_template_16x9_Jan2013">
  <a:themeElements>
    <a:clrScheme name="Custom 214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2383</TotalTime>
  <Words>210</Words>
  <Application>Microsoft Office PowerPoint</Application>
  <PresentationFormat>宽屏</PresentationFormat>
  <Paragraphs>93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Merriweather Sans</vt:lpstr>
      <vt:lpstr>Arial</vt:lpstr>
      <vt:lpstr>Calibri</vt:lpstr>
      <vt:lpstr>HP_PPT_Standard_template_16x9_Jan2013</vt:lpstr>
      <vt:lpstr>K9  Backhand  Service</vt:lpstr>
      <vt:lpstr>Technologies</vt:lpstr>
      <vt:lpstr>Code Style</vt:lpstr>
      <vt:lpstr>Data Flow</vt:lpstr>
      <vt:lpstr>Problem</vt:lpstr>
      <vt:lpstr>K9 Feature Now      Create and Import Cluster    On-board application    Trigger Pipeline    Promote Images    Deploy     Create release train    Drive  release train</vt:lpstr>
      <vt:lpstr> Deploy services from front-end to Real Kubernetes</vt:lpstr>
      <vt:lpstr>Wheel – Kubernetes Transformer</vt:lpstr>
      <vt:lpstr>Transformer Framework</vt:lpstr>
      <vt:lpstr>Transformer Support</vt:lpstr>
      <vt:lpstr>Transformer Advantage</vt:lpstr>
      <vt:lpstr>Wheel – Chart Generator</vt:lpstr>
      <vt:lpstr>Principle</vt:lpstr>
      <vt:lpstr>Wheel-Kubernetes Client</vt:lpstr>
      <vt:lpstr>Wheel- B nasic Deploy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FitStation Platform  2018 Roadmap Infrastructure &amp; Service Layer, Hardware, UI/UX</dc:title>
  <dc:creator>Kutsch, Raquel</dc:creator>
  <cp:lastModifiedBy>Zou, JiLi (Zou, Ji-Li(JiLi, PSSW))</cp:lastModifiedBy>
  <cp:revision>173</cp:revision>
  <dcterms:modified xsi:type="dcterms:W3CDTF">2019-04-04T07:54:30Z</dcterms:modified>
</cp:coreProperties>
</file>