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8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Insert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4169414370078738E-2"/>
          <c:y val="0.13039798768261243"/>
          <c:w val="0.94583058562992128"/>
          <c:h val="0.74907172355818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10.9</c:v>
                </c:pt>
                <c:pt idx="1">
                  <c:v>11.54</c:v>
                </c:pt>
                <c:pt idx="2">
                  <c:v>11.77</c:v>
                </c:pt>
                <c:pt idx="3">
                  <c:v>11.4</c:v>
                </c:pt>
                <c:pt idx="4">
                  <c:v>11.46</c:v>
                </c:pt>
                <c:pt idx="5">
                  <c:v>11.87</c:v>
                </c:pt>
                <c:pt idx="6">
                  <c:v>12.12</c:v>
                </c:pt>
                <c:pt idx="7">
                  <c:v>11.9</c:v>
                </c:pt>
                <c:pt idx="8">
                  <c:v>12.01</c:v>
                </c:pt>
                <c:pt idx="9">
                  <c:v>11.86</c:v>
                </c:pt>
                <c:pt idx="10">
                  <c:v>12.67</c:v>
                </c:pt>
                <c:pt idx="11">
                  <c:v>12.09</c:v>
                </c:pt>
                <c:pt idx="12">
                  <c:v>12.38</c:v>
                </c:pt>
                <c:pt idx="13">
                  <c:v>12.103999999999999</c:v>
                </c:pt>
                <c:pt idx="14">
                  <c:v>12.101000000000001</c:v>
                </c:pt>
                <c:pt idx="15">
                  <c:v>12.7948</c:v>
                </c:pt>
                <c:pt idx="16">
                  <c:v>12.4</c:v>
                </c:pt>
                <c:pt idx="17">
                  <c:v>13.16</c:v>
                </c:pt>
                <c:pt idx="18">
                  <c:v>12.77</c:v>
                </c:pt>
                <c:pt idx="19">
                  <c:v>12.76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60.5</c:v>
                </c:pt>
                <c:pt idx="1">
                  <c:v>62.9</c:v>
                </c:pt>
                <c:pt idx="2">
                  <c:v>63</c:v>
                </c:pt>
                <c:pt idx="3">
                  <c:v>63.1</c:v>
                </c:pt>
                <c:pt idx="4">
                  <c:v>65.254999999999995</c:v>
                </c:pt>
                <c:pt idx="5">
                  <c:v>64.956000000000003</c:v>
                </c:pt>
                <c:pt idx="6">
                  <c:v>67.209999999999994</c:v>
                </c:pt>
                <c:pt idx="7">
                  <c:v>68.33</c:v>
                </c:pt>
                <c:pt idx="8">
                  <c:v>67.164000000000001</c:v>
                </c:pt>
                <c:pt idx="9">
                  <c:v>68.33</c:v>
                </c:pt>
                <c:pt idx="10">
                  <c:v>65.63</c:v>
                </c:pt>
                <c:pt idx="11">
                  <c:v>68.209999999999994</c:v>
                </c:pt>
                <c:pt idx="12">
                  <c:v>68.77</c:v>
                </c:pt>
                <c:pt idx="13">
                  <c:v>71.64</c:v>
                </c:pt>
                <c:pt idx="14">
                  <c:v>69.856999999999999</c:v>
                </c:pt>
                <c:pt idx="15">
                  <c:v>68.626000000000005</c:v>
                </c:pt>
                <c:pt idx="16">
                  <c:v>69.58</c:v>
                </c:pt>
                <c:pt idx="17">
                  <c:v>73.736999999999995</c:v>
                </c:pt>
                <c:pt idx="18">
                  <c:v>71.540000000000006</c:v>
                </c:pt>
                <c:pt idx="19">
                  <c:v>73.421999999999997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63598480"/>
        <c:axId val="-1263590320"/>
      </c:lineChart>
      <c:catAx>
        <c:axId val="-126359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63590320"/>
        <c:crosses val="autoZero"/>
        <c:auto val="1"/>
        <c:lblAlgn val="ctr"/>
        <c:lblOffset val="100"/>
        <c:noMultiLvlLbl val="0"/>
      </c:catAx>
      <c:valAx>
        <c:axId val="-126359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6359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select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4169414370078738E-2"/>
          <c:y val="0.13489623294481318"/>
          <c:w val="0.94583058562992128"/>
          <c:h val="0.750952581310579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5.01</c:v>
                </c:pt>
                <c:pt idx="1">
                  <c:v>5.07</c:v>
                </c:pt>
                <c:pt idx="2">
                  <c:v>5.01</c:v>
                </c:pt>
                <c:pt idx="3">
                  <c:v>5.33</c:v>
                </c:pt>
                <c:pt idx="4">
                  <c:v>5.15</c:v>
                </c:pt>
                <c:pt idx="5">
                  <c:v>4.97</c:v>
                </c:pt>
                <c:pt idx="6">
                  <c:v>5</c:v>
                </c:pt>
                <c:pt idx="7">
                  <c:v>5.04</c:v>
                </c:pt>
                <c:pt idx="8">
                  <c:v>5.12</c:v>
                </c:pt>
                <c:pt idx="9">
                  <c:v>5.13</c:v>
                </c:pt>
                <c:pt idx="10">
                  <c:v>5.13</c:v>
                </c:pt>
                <c:pt idx="11">
                  <c:v>5.31</c:v>
                </c:pt>
                <c:pt idx="12">
                  <c:v>5.13</c:v>
                </c:pt>
                <c:pt idx="13">
                  <c:v>5.2</c:v>
                </c:pt>
                <c:pt idx="14">
                  <c:v>5.21</c:v>
                </c:pt>
                <c:pt idx="15">
                  <c:v>5.14</c:v>
                </c:pt>
                <c:pt idx="16">
                  <c:v>5.26</c:v>
                </c:pt>
                <c:pt idx="17">
                  <c:v>5.05</c:v>
                </c:pt>
                <c:pt idx="18">
                  <c:v>5.12</c:v>
                </c:pt>
                <c:pt idx="19">
                  <c:v>5.13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18.850000000000001</c:v>
                </c:pt>
                <c:pt idx="1">
                  <c:v>18.05</c:v>
                </c:pt>
                <c:pt idx="2">
                  <c:v>19.350000000000001</c:v>
                </c:pt>
                <c:pt idx="3">
                  <c:v>18.59</c:v>
                </c:pt>
                <c:pt idx="4">
                  <c:v>18.940000000000001</c:v>
                </c:pt>
                <c:pt idx="5">
                  <c:v>18.52</c:v>
                </c:pt>
                <c:pt idx="6">
                  <c:v>17.91</c:v>
                </c:pt>
                <c:pt idx="7">
                  <c:v>17.82</c:v>
                </c:pt>
                <c:pt idx="8">
                  <c:v>17.64</c:v>
                </c:pt>
                <c:pt idx="9">
                  <c:v>18.23</c:v>
                </c:pt>
                <c:pt idx="10">
                  <c:v>17.41</c:v>
                </c:pt>
                <c:pt idx="11">
                  <c:v>18.302</c:v>
                </c:pt>
                <c:pt idx="12">
                  <c:v>17.52</c:v>
                </c:pt>
                <c:pt idx="13">
                  <c:v>18.559999999999999</c:v>
                </c:pt>
                <c:pt idx="14">
                  <c:v>18.22</c:v>
                </c:pt>
                <c:pt idx="15">
                  <c:v>17.32</c:v>
                </c:pt>
                <c:pt idx="16">
                  <c:v>17.93</c:v>
                </c:pt>
                <c:pt idx="17">
                  <c:v>18.21</c:v>
                </c:pt>
                <c:pt idx="18">
                  <c:v>18.559999999999999</c:v>
                </c:pt>
                <c:pt idx="19">
                  <c:v>18.98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63585424"/>
        <c:axId val="-1263591952"/>
      </c:lineChart>
      <c:catAx>
        <c:axId val="-126358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63591952"/>
        <c:crosses val="autoZero"/>
        <c:auto val="1"/>
        <c:lblAlgn val="ctr"/>
        <c:lblOffset val="100"/>
        <c:noMultiLvlLbl val="0"/>
      </c:catAx>
      <c:valAx>
        <c:axId val="-126359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6358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AA1A0-F4F2-4892-9C27-787481D6184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WECLU</a:t>
            </a:r>
            <a:r>
              <a:rPr lang="en-US" dirty="0"/>
              <a:t>(</a:t>
            </a:r>
            <a:r>
              <a:rPr lang="zh-CN" altLang="en-US" dirty="0" smtClean="0"/>
              <a:t>维库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作者：邹军荣</a:t>
            </a:r>
            <a:endParaRPr lang="en-US" altLang="zh-CN" dirty="0" smtClean="0"/>
          </a:p>
          <a:p>
            <a:r>
              <a:rPr lang="zh-CN" altLang="en-US" dirty="0"/>
              <a:t>华</a:t>
            </a:r>
            <a:r>
              <a:rPr lang="zh-CN" altLang="en-US" dirty="0" smtClean="0"/>
              <a:t>成云商技术部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dirty="0" smtClean="0"/>
              <a:t>控制中心</a:t>
            </a:r>
            <a:r>
              <a:rPr lang="en-US" altLang="zh-CN" dirty="0" smtClean="0"/>
              <a:t>: </a:t>
            </a:r>
            <a:r>
              <a:rPr lang="zh-CN" altLang="en-US" dirty="0" smtClean="0"/>
              <a:t>引擎、索引、存储、日志、缓存、事务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查询控制，精确</a:t>
            </a:r>
            <a:r>
              <a:rPr lang="zh-CN" altLang="en-US" dirty="0"/>
              <a:t>、</a:t>
            </a:r>
            <a:r>
              <a:rPr lang="zh-CN" altLang="en-US" dirty="0" smtClean="0"/>
              <a:t>范围、模糊搜索，分页，多维度字段搜索， 排序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74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3839369593"/>
              </p:ext>
            </p:extLst>
          </p:nvPr>
        </p:nvGraphicFramePr>
        <p:xfrm>
          <a:off x="2032000" y="719665"/>
          <a:ext cx="8128000" cy="5821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25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429878207"/>
              </p:ext>
            </p:extLst>
          </p:nvPr>
        </p:nvGraphicFramePr>
        <p:xfrm>
          <a:off x="2032000" y="719665"/>
          <a:ext cx="8128000" cy="5858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6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节省存储空间</a:t>
            </a:r>
            <a:endParaRPr lang="en-US" altLang="zh-CN" dirty="0" smtClean="0"/>
          </a:p>
          <a:p>
            <a:r>
              <a:rPr lang="zh-CN" altLang="en-US" dirty="0" smtClean="0"/>
              <a:t>快速应对复杂多变的数据结构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性能高效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降低开发维护成本</a:t>
            </a:r>
            <a:endParaRPr lang="en-US" altLang="zh-CN" dirty="0" smtClean="0"/>
          </a:p>
          <a:p>
            <a:r>
              <a:rPr lang="zh-CN" altLang="en-US" dirty="0" smtClean="0"/>
              <a:t>功能扩展性强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4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不适合高并发环境，因采用表锁机制，且暂未采用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暂不能存储二进制文件</a:t>
            </a:r>
            <a:endParaRPr lang="en-US" altLang="zh-CN" dirty="0" smtClean="0"/>
          </a:p>
          <a:p>
            <a:r>
              <a:rPr lang="zh-CN" altLang="en-US" dirty="0" smtClean="0"/>
              <a:t>必须通过索引才能查询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2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WECLU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核心架构</a:t>
            </a:r>
            <a:endParaRPr lang="en-US" altLang="zh-CN" dirty="0"/>
          </a:p>
          <a:p>
            <a:r>
              <a:rPr lang="zh-CN" altLang="en-US" dirty="0" smtClean="0"/>
              <a:t>使用文档</a:t>
            </a:r>
            <a:endParaRPr lang="en-US" altLang="zh-CN" dirty="0" smtClean="0"/>
          </a:p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zh-CN" altLang="en-US" dirty="0" smtClean="0"/>
              <a:t>性能与演示</a:t>
            </a:r>
            <a:endParaRPr lang="en-US" altLang="zh-CN" dirty="0" smtClean="0"/>
          </a:p>
          <a:p>
            <a:r>
              <a:rPr lang="zh-CN" altLang="en-US" dirty="0"/>
              <a:t>优缺点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Weclu</a:t>
            </a:r>
            <a:r>
              <a:rPr lang="zh-CN" altLang="en-US" dirty="0"/>
              <a:t>是一款完全</a:t>
            </a:r>
            <a:r>
              <a:rPr lang="zh-CN" altLang="en-US" dirty="0" smtClean="0"/>
              <a:t>自主研发的用于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端本地存储多维空间数据库，主要用于多维数组永久保存搜索</a:t>
            </a:r>
            <a:endParaRPr lang="en-US" altLang="zh-CN" dirty="0" smtClean="0"/>
          </a:p>
          <a:p>
            <a:r>
              <a:rPr lang="zh-CN" altLang="en-US" dirty="0" smtClean="0"/>
              <a:t>目前提供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RDS</a:t>
            </a:r>
            <a:r>
              <a:rPr lang="zh-CN" altLang="en-US" dirty="0" smtClean="0"/>
              <a:t>两种存储引擎，即非关系型与关系型</a:t>
            </a:r>
            <a:endParaRPr lang="en-US" altLang="zh-CN" dirty="0" smtClean="0"/>
          </a:p>
          <a:p>
            <a:r>
              <a:rPr lang="zh-CN" altLang="en-US" dirty="0" smtClean="0"/>
              <a:t>能够快速响应需求，应对复杂多变的数据模型</a:t>
            </a:r>
            <a:endParaRPr lang="en-US" altLang="zh-CN" dirty="0" smtClean="0"/>
          </a:p>
          <a:p>
            <a:r>
              <a:rPr lang="zh-CN" altLang="en-US" dirty="0" smtClean="0"/>
              <a:t>更高级的数据模型，可以非常方便的构建对象模型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7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3707" y="1473958"/>
            <a:ext cx="9225887" cy="513155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978925" y="2142699"/>
            <a:ext cx="1241947" cy="38350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93826" y="2156346"/>
            <a:ext cx="2921041" cy="12419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93828" y="3534769"/>
            <a:ext cx="2074460" cy="113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718410" y="3534770"/>
            <a:ext cx="1910687" cy="11327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93827" y="4804012"/>
            <a:ext cx="4162567" cy="117370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929347" y="2156346"/>
            <a:ext cx="1241947" cy="3821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011234" y="3136115"/>
            <a:ext cx="1078171" cy="47767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operate</a:t>
            </a:r>
            <a:endParaRPr 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011234" y="3803222"/>
            <a:ext cx="1078171" cy="43836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</a:t>
            </a:r>
            <a:endParaRPr 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056192" y="3830778"/>
            <a:ext cx="1313598" cy="34543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66429" y="4211152"/>
            <a:ext cx="1303361" cy="3578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82789" y="3862566"/>
            <a:ext cx="1364776" cy="3622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880230" y="4271405"/>
            <a:ext cx="1368753" cy="3514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011234" y="4431018"/>
            <a:ext cx="1078171" cy="43836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011234" y="5058814"/>
            <a:ext cx="1078171" cy="43836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071951" y="3231706"/>
            <a:ext cx="1078171" cy="47767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ups</a:t>
            </a:r>
            <a:endParaRPr 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70403" y="3991150"/>
            <a:ext cx="1078171" cy="77191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recovery</a:t>
            </a:r>
            <a:endParaRPr 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2060811" y="5004906"/>
            <a:ext cx="1078171" cy="77191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Rebuild index</a:t>
            </a:r>
            <a:endParaRPr 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550713" y="2139760"/>
            <a:ext cx="1105681" cy="12419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03552" y="1452421"/>
            <a:ext cx="154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accent5">
                    <a:lumMod val="50000"/>
                  </a:schemeClr>
                </a:solidFill>
              </a:rPr>
              <a:t>WECLU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0235" y="3491074"/>
            <a:ext cx="71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pager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27472" y="3504472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index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29834" y="4826380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storage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589570" y="5268351"/>
            <a:ext cx="1173708" cy="4888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036233" y="5254879"/>
            <a:ext cx="1146518" cy="502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map</a:t>
            </a:r>
            <a:endParaRPr 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55706" y="5254880"/>
            <a:ext cx="1050563" cy="5022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662142" y="2677941"/>
            <a:ext cx="1237786" cy="5537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72775" y="2677942"/>
            <a:ext cx="1178266" cy="5570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445777" y="2180287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interface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86643" y="246137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tools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31508" y="24613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log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torage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14730" y="1592214"/>
            <a:ext cx="2447779" cy="4822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4872110" y="1592214"/>
            <a:ext cx="2447779" cy="4822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7937694" y="1592214"/>
            <a:ext cx="2447779" cy="4822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897963" y="4148856"/>
            <a:ext cx="2228557" cy="492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下箭头 16"/>
          <p:cNvSpPr/>
          <p:nvPr/>
        </p:nvSpPr>
        <p:spPr>
          <a:xfrm>
            <a:off x="2028092" y="4678167"/>
            <a:ext cx="197532" cy="342438"/>
          </a:xfrm>
          <a:prstGeom prst="down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1871002" y="5022824"/>
            <a:ext cx="842888" cy="351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Type:1</a:t>
            </a:r>
            <a:endParaRPr lang="en-US" dirty="0"/>
          </a:p>
        </p:txBody>
      </p:sp>
      <p:sp>
        <p:nvSpPr>
          <p:cNvPr id="19" name="下箭头 18"/>
          <p:cNvSpPr/>
          <p:nvPr/>
        </p:nvSpPr>
        <p:spPr>
          <a:xfrm>
            <a:off x="2736748" y="4675945"/>
            <a:ext cx="190137" cy="960413"/>
          </a:xfrm>
          <a:prstGeom prst="down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2242553" y="5656531"/>
            <a:ext cx="835854" cy="351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Id:8</a:t>
            </a:r>
            <a:endParaRPr lang="en-US" dirty="0"/>
          </a:p>
        </p:txBody>
      </p:sp>
      <p:sp>
        <p:nvSpPr>
          <p:cNvPr id="21" name="下箭头 20"/>
          <p:cNvSpPr/>
          <p:nvPr/>
        </p:nvSpPr>
        <p:spPr>
          <a:xfrm>
            <a:off x="3395000" y="4675945"/>
            <a:ext cx="149690" cy="346880"/>
          </a:xfrm>
          <a:prstGeom prst="down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931355" y="5036893"/>
            <a:ext cx="907950" cy="337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Pos:8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1897963" y="4148855"/>
            <a:ext cx="323557" cy="49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2221520" y="4146635"/>
            <a:ext cx="787788" cy="494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3009308" y="4146635"/>
            <a:ext cx="787210" cy="4945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下箭头 25"/>
          <p:cNvSpPr/>
          <p:nvPr/>
        </p:nvSpPr>
        <p:spPr>
          <a:xfrm>
            <a:off x="3903783" y="4675945"/>
            <a:ext cx="139061" cy="960414"/>
          </a:xfrm>
          <a:prstGeom prst="down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3239964" y="5670929"/>
            <a:ext cx="905605" cy="33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size:2</a:t>
            </a:r>
            <a:endParaRPr lang="en-US" dirty="0"/>
          </a:p>
        </p:txBody>
      </p:sp>
      <p:sp>
        <p:nvSpPr>
          <p:cNvPr id="28" name="矩形 27"/>
          <p:cNvSpPr/>
          <p:nvPr/>
        </p:nvSpPr>
        <p:spPr>
          <a:xfrm>
            <a:off x="2379783" y="1961785"/>
            <a:ext cx="1591410" cy="689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Main</a:t>
            </a:r>
            <a:endParaRPr lang="en-US" sz="4000" dirty="0"/>
          </a:p>
        </p:txBody>
      </p:sp>
      <p:sp>
        <p:nvSpPr>
          <p:cNvPr id="29" name="矩形 28"/>
          <p:cNvSpPr/>
          <p:nvPr/>
        </p:nvSpPr>
        <p:spPr>
          <a:xfrm>
            <a:off x="4978791" y="1961785"/>
            <a:ext cx="2181664" cy="689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Byte map</a:t>
            </a:r>
            <a:endParaRPr lang="en-US" sz="4000" dirty="0"/>
          </a:p>
        </p:txBody>
      </p:sp>
      <p:sp>
        <p:nvSpPr>
          <p:cNvPr id="30" name="矩形 29"/>
          <p:cNvSpPr/>
          <p:nvPr/>
        </p:nvSpPr>
        <p:spPr>
          <a:xfrm>
            <a:off x="4978790" y="3249637"/>
            <a:ext cx="2253173" cy="2124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0001010100111010100001010101000010000000001111100000011100000110101001001010100001110001010110101010101010101010101011000000000000111110</a:t>
            </a:r>
            <a:endParaRPr 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19114" y="4727405"/>
            <a:ext cx="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169289" y="3092673"/>
            <a:ext cx="49825" cy="67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365878" y="1961785"/>
            <a:ext cx="1591410" cy="689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36" name="矩形 35"/>
          <p:cNvSpPr/>
          <p:nvPr/>
        </p:nvSpPr>
        <p:spPr>
          <a:xfrm>
            <a:off x="8130244" y="3053593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8130244" y="3053593"/>
            <a:ext cx="422913" cy="4294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8130244" y="3641205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8130244" y="3641205"/>
            <a:ext cx="422913" cy="4294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/>
          <p:cNvSpPr/>
          <p:nvPr/>
        </p:nvSpPr>
        <p:spPr>
          <a:xfrm>
            <a:off x="8141233" y="4244642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/>
          <p:cNvSpPr/>
          <p:nvPr/>
        </p:nvSpPr>
        <p:spPr>
          <a:xfrm>
            <a:off x="8141233" y="4244642"/>
            <a:ext cx="422913" cy="4294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8141233" y="4832254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/>
          <p:cNvSpPr/>
          <p:nvPr/>
        </p:nvSpPr>
        <p:spPr>
          <a:xfrm>
            <a:off x="8141233" y="4832254"/>
            <a:ext cx="422913" cy="4294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7993965" y="2877273"/>
            <a:ext cx="949569" cy="98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9" name="矩形 48"/>
          <p:cNvSpPr/>
          <p:nvPr/>
        </p:nvSpPr>
        <p:spPr>
          <a:xfrm>
            <a:off x="9007719" y="2877272"/>
            <a:ext cx="949569" cy="98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0" name="矩形 49"/>
          <p:cNvSpPr/>
          <p:nvPr/>
        </p:nvSpPr>
        <p:spPr>
          <a:xfrm>
            <a:off x="8141233" y="5416910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8141233" y="5416910"/>
            <a:ext cx="422913" cy="4294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左右箭头 51"/>
          <p:cNvSpPr/>
          <p:nvPr/>
        </p:nvSpPr>
        <p:spPr>
          <a:xfrm>
            <a:off x="4274604" y="3772085"/>
            <a:ext cx="585418" cy="2985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左右箭头 52"/>
          <p:cNvSpPr/>
          <p:nvPr/>
        </p:nvSpPr>
        <p:spPr>
          <a:xfrm>
            <a:off x="7324359" y="3772084"/>
            <a:ext cx="585418" cy="2985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右大括号 54"/>
          <p:cNvSpPr/>
          <p:nvPr/>
        </p:nvSpPr>
        <p:spPr>
          <a:xfrm>
            <a:off x="10203910" y="3092673"/>
            <a:ext cx="515672" cy="2632877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1897963" y="2877272"/>
            <a:ext cx="2228557" cy="372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_id</a:t>
            </a:r>
            <a:r>
              <a:rPr lang="en-US" dirty="0" smtClean="0"/>
              <a:t>, </a:t>
            </a:r>
            <a:r>
              <a:rPr lang="en-US" dirty="0" err="1" smtClean="0"/>
              <a:t>n_id</a:t>
            </a:r>
            <a:r>
              <a:rPr lang="en-US" dirty="0" smtClean="0"/>
              <a:t>, type</a:t>
            </a:r>
            <a:endParaRPr lang="en-US" dirty="0"/>
          </a:p>
        </p:txBody>
      </p:sp>
      <p:sp>
        <p:nvSpPr>
          <p:cNvPr id="57" name="矩形 56"/>
          <p:cNvSpPr/>
          <p:nvPr/>
        </p:nvSpPr>
        <p:spPr>
          <a:xfrm>
            <a:off x="1896646" y="3553520"/>
            <a:ext cx="2228557" cy="492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/>
          <p:cNvSpPr/>
          <p:nvPr/>
        </p:nvSpPr>
        <p:spPr>
          <a:xfrm>
            <a:off x="1896646" y="3553519"/>
            <a:ext cx="323557" cy="49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 58"/>
          <p:cNvSpPr/>
          <p:nvPr/>
        </p:nvSpPr>
        <p:spPr>
          <a:xfrm>
            <a:off x="2220203" y="3564388"/>
            <a:ext cx="787788" cy="481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/>
          <p:cNvSpPr/>
          <p:nvPr/>
        </p:nvSpPr>
        <p:spPr>
          <a:xfrm>
            <a:off x="3007991" y="3553519"/>
            <a:ext cx="787210" cy="492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2569409" y="1262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</a:t>
            </a:r>
            <a:r>
              <a:rPr lang="zh-CN" altLang="en-US" dirty="0"/>
              <a:t>空间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666794" y="1225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618573" y="1249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6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管理整个表数据行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号可以快速定位数据</a:t>
            </a:r>
            <a:endParaRPr lang="en-US" altLang="zh-CN" dirty="0" smtClean="0"/>
          </a:p>
          <a:p>
            <a:r>
              <a:rPr lang="zh-CN" altLang="en-US" dirty="0" smtClean="0"/>
              <a:t>位图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管理数据存储空间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减少磁盘碎片，空间可以重复利用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可以保证数据空间的连续性</a:t>
            </a:r>
            <a:endParaRPr lang="en-US" altLang="zh-CN" dirty="0" smtClean="0"/>
          </a:p>
          <a:p>
            <a:r>
              <a:rPr lang="zh-CN" altLang="en-US" dirty="0" smtClean="0"/>
              <a:t>数据空间</a:t>
            </a:r>
            <a:endParaRPr lang="en-US" altLang="zh-CN" dirty="0" smtClean="0"/>
          </a:p>
          <a:p>
            <a:pPr lvl="1"/>
            <a:r>
              <a:rPr lang="zh-CN" altLang="en-US" dirty="0"/>
              <a:t>连续</a:t>
            </a:r>
            <a:r>
              <a:rPr lang="zh-CN" altLang="en-US" dirty="0" smtClean="0"/>
              <a:t>存储：存储数据，大数据连续存储，大大降低了磁盘</a:t>
            </a:r>
            <a:r>
              <a:rPr lang="en-US" altLang="zh-CN" dirty="0" smtClean="0"/>
              <a:t>IO</a:t>
            </a:r>
          </a:p>
          <a:p>
            <a:pPr lvl="1"/>
            <a:r>
              <a:rPr lang="zh-CN" altLang="en-US" dirty="0" smtClean="0"/>
              <a:t>自动分表：数据超过表设置的最大容量后，会自动分区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47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Index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86597" y="1561514"/>
            <a:ext cx="2771335" cy="505030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6843" y="1573191"/>
            <a:ext cx="1125416" cy="75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main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089052" y="2013602"/>
            <a:ext cx="2166424" cy="351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089052" y="3011121"/>
            <a:ext cx="2166424" cy="351694"/>
            <a:chOff x="2089052" y="2013601"/>
            <a:chExt cx="2166424" cy="351694"/>
          </a:xfrm>
        </p:grpSpPr>
        <p:sp>
          <p:nvSpPr>
            <p:cNvPr id="14" name="矩形 13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89052" y="3509881"/>
            <a:ext cx="2166424" cy="351694"/>
            <a:chOff x="2089052" y="2013601"/>
            <a:chExt cx="2166424" cy="351694"/>
          </a:xfrm>
        </p:grpSpPr>
        <p:sp>
          <p:nvSpPr>
            <p:cNvPr id="17" name="矩形 16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9052" y="4008641"/>
            <a:ext cx="2166424" cy="351694"/>
            <a:chOff x="2089052" y="2013601"/>
            <a:chExt cx="2166424" cy="351694"/>
          </a:xfrm>
        </p:grpSpPr>
        <p:sp>
          <p:nvSpPr>
            <p:cNvPr id="20" name="矩形 19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89052" y="4507401"/>
            <a:ext cx="2166424" cy="351694"/>
            <a:chOff x="2089052" y="2013601"/>
            <a:chExt cx="2166424" cy="351694"/>
          </a:xfrm>
        </p:grpSpPr>
        <p:sp>
          <p:nvSpPr>
            <p:cNvPr id="23" name="矩形 22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9052" y="5006161"/>
            <a:ext cx="2166424" cy="351694"/>
            <a:chOff x="2089052" y="2013601"/>
            <a:chExt cx="2166424" cy="351694"/>
          </a:xfrm>
        </p:grpSpPr>
        <p:sp>
          <p:nvSpPr>
            <p:cNvPr id="27" name="矩形 26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89052" y="5504921"/>
            <a:ext cx="2166424" cy="351694"/>
            <a:chOff x="2089052" y="2013601"/>
            <a:chExt cx="2166424" cy="351694"/>
          </a:xfrm>
        </p:grpSpPr>
        <p:sp>
          <p:nvSpPr>
            <p:cNvPr id="30" name="矩形 29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89052" y="6003681"/>
            <a:ext cx="2166424" cy="351694"/>
            <a:chOff x="2089052" y="2013601"/>
            <a:chExt cx="2166424" cy="351694"/>
          </a:xfrm>
        </p:grpSpPr>
        <p:sp>
          <p:nvSpPr>
            <p:cNvPr id="33" name="矩形 32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7968175" y="1434905"/>
            <a:ext cx="2743200" cy="517691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10918874" y="1498040"/>
            <a:ext cx="1125416" cy="71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assist</a:t>
            </a:r>
            <a:endParaRPr 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8289387" y="1899456"/>
            <a:ext cx="2166424" cy="351694"/>
            <a:chOff x="2089052" y="2013601"/>
            <a:chExt cx="2166424" cy="351694"/>
          </a:xfrm>
        </p:grpSpPr>
        <p:sp>
          <p:nvSpPr>
            <p:cNvPr id="45" name="矩形 44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V="1">
            <a:off x="4251960" y="2141776"/>
            <a:ext cx="4761914" cy="45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8289387" y="2398216"/>
            <a:ext cx="2166424" cy="351694"/>
            <a:chOff x="2089052" y="2013601"/>
            <a:chExt cx="2166424" cy="351694"/>
          </a:xfrm>
        </p:grpSpPr>
        <p:sp>
          <p:nvSpPr>
            <p:cNvPr id="48" name="矩形 47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89387" y="2896976"/>
            <a:ext cx="2166424" cy="351694"/>
            <a:chOff x="2089052" y="2013601"/>
            <a:chExt cx="2166424" cy="351694"/>
          </a:xfrm>
        </p:grpSpPr>
        <p:sp>
          <p:nvSpPr>
            <p:cNvPr id="51" name="矩形 50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289387" y="3395736"/>
            <a:ext cx="2166424" cy="351694"/>
            <a:chOff x="2089052" y="2013601"/>
            <a:chExt cx="2166424" cy="351694"/>
          </a:xfrm>
        </p:grpSpPr>
        <p:sp>
          <p:nvSpPr>
            <p:cNvPr id="54" name="矩形 53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289387" y="3894496"/>
            <a:ext cx="2166424" cy="351694"/>
            <a:chOff x="2089052" y="2013601"/>
            <a:chExt cx="2166424" cy="351694"/>
          </a:xfrm>
        </p:grpSpPr>
        <p:sp>
          <p:nvSpPr>
            <p:cNvPr id="57" name="矩形 56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289387" y="4393256"/>
            <a:ext cx="2166424" cy="351694"/>
            <a:chOff x="2089052" y="2013601"/>
            <a:chExt cx="2166424" cy="351694"/>
          </a:xfrm>
        </p:grpSpPr>
        <p:sp>
          <p:nvSpPr>
            <p:cNvPr id="60" name="矩形 59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289387" y="4892016"/>
            <a:ext cx="2166424" cy="351694"/>
            <a:chOff x="2089052" y="2013601"/>
            <a:chExt cx="2166424" cy="351694"/>
          </a:xfrm>
        </p:grpSpPr>
        <p:sp>
          <p:nvSpPr>
            <p:cNvPr id="63" name="矩形 62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89387" y="5390776"/>
            <a:ext cx="2166424" cy="351694"/>
            <a:chOff x="2089052" y="2013601"/>
            <a:chExt cx="2166424" cy="351694"/>
          </a:xfrm>
        </p:grpSpPr>
        <p:sp>
          <p:nvSpPr>
            <p:cNvPr id="66" name="矩形 65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289387" y="5889536"/>
            <a:ext cx="2166424" cy="351694"/>
            <a:chOff x="2089052" y="2013601"/>
            <a:chExt cx="2166424" cy="351694"/>
          </a:xfrm>
        </p:grpSpPr>
        <p:sp>
          <p:nvSpPr>
            <p:cNvPr id="69" name="矩形 68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1936756" y="2711230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4" name="矩形 73"/>
          <p:cNvSpPr/>
          <p:nvPr/>
        </p:nvSpPr>
        <p:spPr>
          <a:xfrm>
            <a:off x="2678238" y="2706117"/>
            <a:ext cx="1239419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Map, data</a:t>
            </a:r>
            <a:endParaRPr lang="en-US" dirty="0"/>
          </a:p>
        </p:txBody>
      </p:sp>
      <p:sp>
        <p:nvSpPr>
          <p:cNvPr id="75" name="矩形 74"/>
          <p:cNvSpPr/>
          <p:nvPr/>
        </p:nvSpPr>
        <p:spPr>
          <a:xfrm>
            <a:off x="8165124" y="1606439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6" name="矩形 75"/>
          <p:cNvSpPr/>
          <p:nvPr/>
        </p:nvSpPr>
        <p:spPr>
          <a:xfrm>
            <a:off x="8906606" y="1601326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244"/>
              </p:ext>
            </p:extLst>
          </p:nvPr>
        </p:nvGraphicFramePr>
        <p:xfrm>
          <a:off x="4860387" y="3011121"/>
          <a:ext cx="2614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57"/>
                <a:gridCol w="326757"/>
                <a:gridCol w="326757"/>
                <a:gridCol w="326757"/>
                <a:gridCol w="326757"/>
                <a:gridCol w="326757"/>
                <a:gridCol w="326757"/>
                <a:gridCol w="3267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文本框 77"/>
          <p:cNvSpPr txBox="1"/>
          <p:nvPr/>
        </p:nvSpPr>
        <p:spPr>
          <a:xfrm>
            <a:off x="5840242" y="264946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9" name="矩形 78"/>
          <p:cNvSpPr/>
          <p:nvPr/>
        </p:nvSpPr>
        <p:spPr>
          <a:xfrm>
            <a:off x="2208627" y="1601326"/>
            <a:ext cx="13927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0" name="右箭头 79"/>
          <p:cNvSpPr/>
          <p:nvPr/>
        </p:nvSpPr>
        <p:spPr>
          <a:xfrm>
            <a:off x="1216855" y="3114082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右箭头 80"/>
          <p:cNvSpPr/>
          <p:nvPr/>
        </p:nvSpPr>
        <p:spPr>
          <a:xfrm>
            <a:off x="1203961" y="3608698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右箭头 81"/>
          <p:cNvSpPr/>
          <p:nvPr/>
        </p:nvSpPr>
        <p:spPr>
          <a:xfrm>
            <a:off x="1203960" y="4131122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右箭头 82"/>
          <p:cNvSpPr/>
          <p:nvPr/>
        </p:nvSpPr>
        <p:spPr>
          <a:xfrm>
            <a:off x="1216854" y="4625565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右箭头 83"/>
          <p:cNvSpPr/>
          <p:nvPr/>
        </p:nvSpPr>
        <p:spPr>
          <a:xfrm>
            <a:off x="1203959" y="5102910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右箭头 84"/>
          <p:cNvSpPr/>
          <p:nvPr/>
        </p:nvSpPr>
        <p:spPr>
          <a:xfrm>
            <a:off x="1203958" y="5595428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右箭头 85"/>
          <p:cNvSpPr/>
          <p:nvPr/>
        </p:nvSpPr>
        <p:spPr>
          <a:xfrm>
            <a:off x="1216853" y="6117852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文本框 86"/>
          <p:cNvSpPr txBox="1"/>
          <p:nvPr/>
        </p:nvSpPr>
        <p:spPr>
          <a:xfrm>
            <a:off x="1144172" y="28141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157355" y="33322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144172" y="38665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1137659" y="435829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1155437" y="485000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1157697" y="58802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1164228" y="53578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4916187" y="5933186"/>
            <a:ext cx="269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slot=</a:t>
            </a:r>
            <a:r>
              <a:rPr lang="en-US" dirty="0" err="1" smtClean="0"/>
              <a:t>substr</a:t>
            </a:r>
            <a:r>
              <a:rPr lang="en-US" dirty="0" smtClean="0"/>
              <a:t>(md5(key), 0, 5)</a:t>
            </a:r>
            <a:endParaRPr 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684730" y="4967081"/>
            <a:ext cx="336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Map=(</a:t>
            </a:r>
            <a:r>
              <a:rPr lang="en-US" dirty="0" err="1" smtClean="0"/>
              <a:t>substr</a:t>
            </a:r>
            <a:r>
              <a:rPr lang="en-US" dirty="0" smtClean="0"/>
              <a:t>(md5(key), 5, 5),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6" name="直接连接符 95"/>
          <p:cNvCxnSpPr>
            <a:endCxn id="97" idx="1"/>
          </p:cNvCxnSpPr>
          <p:nvPr/>
        </p:nvCxnSpPr>
        <p:spPr>
          <a:xfrm>
            <a:off x="4209756" y="4184487"/>
            <a:ext cx="474974" cy="967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997554" y="4269853"/>
            <a:ext cx="161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Data=</a:t>
            </a:r>
            <a:r>
              <a:rPr lang="en-US" altLang="zh-CN" dirty="0" smtClean="0"/>
              <a:t>(key,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cxnSp>
        <p:nvCxnSpPr>
          <p:cNvPr id="101" name="直接箭头连接符 100"/>
          <p:cNvCxnSpPr>
            <a:endCxn id="99" idx="1"/>
          </p:cNvCxnSpPr>
          <p:nvPr/>
        </p:nvCxnSpPr>
        <p:spPr>
          <a:xfrm>
            <a:off x="4251960" y="4184487"/>
            <a:ext cx="745594" cy="270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57" idx="2"/>
            <a:endCxn id="99" idx="3"/>
          </p:cNvCxnSpPr>
          <p:nvPr/>
        </p:nvCxnSpPr>
        <p:spPr>
          <a:xfrm flipH="1">
            <a:off x="6617036" y="4246190"/>
            <a:ext cx="2755563" cy="208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97" idx="1"/>
          </p:cNvCxnSpPr>
          <p:nvPr/>
        </p:nvCxnSpPr>
        <p:spPr>
          <a:xfrm>
            <a:off x="4209756" y="4184487"/>
            <a:ext cx="474974" cy="967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869897" y="1505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 </a:t>
            </a:r>
            <a:r>
              <a:rPr lang="zh-CN" altLang="en-US" dirty="0" smtClean="0"/>
              <a:t>索引构造特点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保证了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次数的</a:t>
            </a:r>
            <a:r>
              <a:rPr lang="zh-CN" altLang="en-US" dirty="0"/>
              <a:t>稳定， </a:t>
            </a:r>
            <a:r>
              <a:rPr lang="zh-CN" altLang="en-US" dirty="0" smtClean="0"/>
              <a:t>约</a:t>
            </a:r>
            <a:r>
              <a:rPr lang="en-US" altLang="zh-CN" dirty="0" smtClean="0"/>
              <a:t>3KW</a:t>
            </a:r>
            <a:r>
              <a:rPr lang="zh-CN" altLang="en-US" dirty="0" smtClean="0"/>
              <a:t>通常只有一次</a:t>
            </a:r>
            <a:r>
              <a:rPr lang="en-US" altLang="zh-CN" dirty="0" smtClean="0"/>
              <a:t>IO, </a:t>
            </a:r>
            <a:r>
              <a:rPr lang="zh-CN" altLang="en-US" dirty="0" smtClean="0"/>
              <a:t>约</a:t>
            </a:r>
            <a:r>
              <a:rPr lang="en-US" altLang="zh-CN" dirty="0" smtClean="0"/>
              <a:t>9</a:t>
            </a:r>
            <a:r>
              <a:rPr lang="zh-CN" altLang="en-US" dirty="0" smtClean="0"/>
              <a:t>亿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IO, </a:t>
            </a:r>
            <a:r>
              <a:rPr lang="zh-CN" altLang="en-US" dirty="0" smtClean="0"/>
              <a:t>约</a:t>
            </a:r>
            <a:r>
              <a:rPr lang="en-US" altLang="zh-CN" dirty="0" smtClean="0"/>
              <a:t>270</a:t>
            </a:r>
            <a:r>
              <a:rPr lang="zh-CN" altLang="en-US" dirty="0" smtClean="0"/>
              <a:t>亿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IO…</a:t>
            </a:r>
            <a:r>
              <a:rPr lang="zh-CN" altLang="en-US" dirty="0" smtClean="0"/>
              <a:t>依次类推</a:t>
            </a:r>
            <a:endParaRPr lang="en-US" altLang="zh-CN" dirty="0" smtClean="0"/>
          </a:p>
          <a:p>
            <a:r>
              <a:rPr lang="zh-CN" altLang="en-US" dirty="0" smtClean="0"/>
              <a:t>查询效率在</a:t>
            </a:r>
            <a:r>
              <a:rPr lang="en-US" altLang="zh-CN" dirty="0" smtClean="0"/>
              <a:t>0.5ms </a:t>
            </a:r>
            <a:r>
              <a:rPr lang="zh-CN" altLang="en-US" dirty="0" smtClean="0"/>
              <a:t>普通磁盘</a:t>
            </a:r>
            <a:endParaRPr lang="en-US" altLang="zh-CN" dirty="0" smtClean="0"/>
          </a:p>
          <a:p>
            <a:r>
              <a:rPr lang="zh-CN" altLang="en-US" dirty="0" smtClean="0"/>
              <a:t>通过链表解决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冲突问题</a:t>
            </a:r>
            <a:endParaRPr lang="en-US" altLang="zh-CN" dirty="0" smtClean="0"/>
          </a:p>
          <a:p>
            <a:r>
              <a:rPr lang="zh-CN" altLang="en-US" dirty="0" smtClean="0"/>
              <a:t>空间可变，根据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的实际大小分配实际空间，大大节省存储空间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Btree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52587" y="1766533"/>
            <a:ext cx="3458309" cy="405398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: </a:t>
            </a:r>
            <a:r>
              <a:rPr lang="en-US" dirty="0" err="1" smtClean="0"/>
              <a:t>root_pos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54609"/>
              </p:ext>
            </p:extLst>
          </p:nvPr>
        </p:nvGraphicFramePr>
        <p:xfrm>
          <a:off x="2969453" y="2874320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969453" y="2546252"/>
            <a:ext cx="997636" cy="340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88687"/>
              </p:ext>
            </p:extLst>
          </p:nvPr>
        </p:nvGraphicFramePr>
        <p:xfrm>
          <a:off x="5440232" y="4009292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stCxn id="5" idx="2"/>
          </p:cNvCxnSpPr>
          <p:nvPr/>
        </p:nvCxnSpPr>
        <p:spPr>
          <a:xfrm flipH="1">
            <a:off x="2969453" y="2171931"/>
            <a:ext cx="1012289" cy="715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05773"/>
              </p:ext>
            </p:extLst>
          </p:nvPr>
        </p:nvGraphicFramePr>
        <p:xfrm>
          <a:off x="4540817" y="5339036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671687" y="4844334"/>
            <a:ext cx="997636" cy="340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</a:t>
            </a:r>
            <a:endParaRPr lang="en-US" dirty="0"/>
          </a:p>
        </p:txBody>
      </p:sp>
      <p:cxnSp>
        <p:nvCxnSpPr>
          <p:cNvPr id="20" name="直接箭头连接符 19"/>
          <p:cNvCxnSpPr>
            <a:endCxn id="15" idx="0"/>
          </p:cNvCxnSpPr>
          <p:nvPr/>
        </p:nvCxnSpPr>
        <p:spPr>
          <a:xfrm flipH="1">
            <a:off x="5746714" y="4694830"/>
            <a:ext cx="1868737" cy="644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6866"/>
              </p:ext>
            </p:extLst>
          </p:nvPr>
        </p:nvGraphicFramePr>
        <p:xfrm>
          <a:off x="7976381" y="1561516"/>
          <a:ext cx="3652515" cy="23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03"/>
                <a:gridCol w="730503"/>
                <a:gridCol w="730503"/>
                <a:gridCol w="730503"/>
                <a:gridCol w="730503"/>
              </a:tblGrid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89043" y="135927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94889"/>
              </p:ext>
            </p:extLst>
          </p:nvPr>
        </p:nvGraphicFramePr>
        <p:xfrm>
          <a:off x="395094" y="4025460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35732"/>
              </p:ext>
            </p:extLst>
          </p:nvPr>
        </p:nvGraphicFramePr>
        <p:xfrm>
          <a:off x="2924967" y="4025456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5746714" y="3249638"/>
            <a:ext cx="2229667" cy="26188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9" idx="0"/>
          </p:cNvCxnSpPr>
          <p:nvPr/>
        </p:nvCxnSpPr>
        <p:spPr>
          <a:xfrm>
            <a:off x="3825577" y="3539492"/>
            <a:ext cx="2820552" cy="46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59119" y="253723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41631" y="5030549"/>
            <a:ext cx="53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leaf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3507475" y="3539492"/>
            <a:ext cx="623389" cy="48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6" idx="0"/>
          </p:cNvCxnSpPr>
          <p:nvPr/>
        </p:nvCxnSpPr>
        <p:spPr>
          <a:xfrm flipH="1">
            <a:off x="1600991" y="3539492"/>
            <a:ext cx="1510699" cy="48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464</Words>
  <Application>Microsoft Office PowerPoint</Application>
  <PresentationFormat>宽屏</PresentationFormat>
  <Paragraphs>174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WECLU(维库)</vt:lpstr>
      <vt:lpstr>WECLU</vt:lpstr>
      <vt:lpstr>简介</vt:lpstr>
      <vt:lpstr>架构</vt:lpstr>
      <vt:lpstr>Storage</vt:lpstr>
      <vt:lpstr>Storage </vt:lpstr>
      <vt:lpstr>Hash Index</vt:lpstr>
      <vt:lpstr>Hash 索引构造特点</vt:lpstr>
      <vt:lpstr>Btree Index</vt:lpstr>
      <vt:lpstr>Pager</vt:lpstr>
      <vt:lpstr>PowerPoint 演示文稿</vt:lpstr>
      <vt:lpstr>PowerPoint 演示文稿</vt:lpstr>
      <vt:lpstr>优点</vt:lpstr>
      <vt:lpstr>缺点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WECLU</dc:title>
  <dc:creator>zoujunrong</dc:creator>
  <cp:lastModifiedBy>junny-login</cp:lastModifiedBy>
  <cp:revision>87</cp:revision>
  <dcterms:created xsi:type="dcterms:W3CDTF">2016-09-18T02:58:21Z</dcterms:created>
  <dcterms:modified xsi:type="dcterms:W3CDTF">2016-09-20T02:54:53Z</dcterms:modified>
</cp:coreProperties>
</file>