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4" r:id="rId8"/>
    <p:sldId id="261" r:id="rId9"/>
    <p:sldId id="272" r:id="rId10"/>
    <p:sldId id="265" r:id="rId11"/>
    <p:sldId id="262" r:id="rId12"/>
    <p:sldId id="275" r:id="rId13"/>
    <p:sldId id="276" r:id="rId14"/>
    <p:sldId id="277" r:id="rId15"/>
    <p:sldId id="268" r:id="rId16"/>
    <p:sldId id="270" r:id="rId17"/>
    <p:sldId id="271" r:id="rId18"/>
    <p:sldId id="266" r:id="rId19"/>
    <p:sldId id="26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RDS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效率图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169414370078738E-2"/>
          <c:y val="0.13039798768261243"/>
          <c:w val="0.94583058562992128"/>
          <c:h val="0.749071723558184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10.9</c:v>
                </c:pt>
                <c:pt idx="1">
                  <c:v>11.54</c:v>
                </c:pt>
                <c:pt idx="2">
                  <c:v>11.77</c:v>
                </c:pt>
                <c:pt idx="3">
                  <c:v>11.4</c:v>
                </c:pt>
                <c:pt idx="4">
                  <c:v>11.46</c:v>
                </c:pt>
                <c:pt idx="5">
                  <c:v>11.87</c:v>
                </c:pt>
                <c:pt idx="6">
                  <c:v>12.12</c:v>
                </c:pt>
                <c:pt idx="7">
                  <c:v>11.9</c:v>
                </c:pt>
                <c:pt idx="8">
                  <c:v>12.01</c:v>
                </c:pt>
                <c:pt idx="9">
                  <c:v>11.86</c:v>
                </c:pt>
                <c:pt idx="10">
                  <c:v>12.67</c:v>
                </c:pt>
                <c:pt idx="11">
                  <c:v>12.09</c:v>
                </c:pt>
                <c:pt idx="12">
                  <c:v>12.38</c:v>
                </c:pt>
                <c:pt idx="13">
                  <c:v>12.103999999999999</c:v>
                </c:pt>
                <c:pt idx="14">
                  <c:v>12.101000000000001</c:v>
                </c:pt>
                <c:pt idx="15">
                  <c:v>12.7948</c:v>
                </c:pt>
                <c:pt idx="16">
                  <c:v>12.4</c:v>
                </c:pt>
                <c:pt idx="17">
                  <c:v>13.16</c:v>
                </c:pt>
                <c:pt idx="18">
                  <c:v>12.77</c:v>
                </c:pt>
                <c:pt idx="19">
                  <c:v>12.76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60.5</c:v>
                </c:pt>
                <c:pt idx="1">
                  <c:v>62.9</c:v>
                </c:pt>
                <c:pt idx="2">
                  <c:v>63</c:v>
                </c:pt>
                <c:pt idx="3">
                  <c:v>63.1</c:v>
                </c:pt>
                <c:pt idx="4">
                  <c:v>65.254999999999995</c:v>
                </c:pt>
                <c:pt idx="5">
                  <c:v>64.956000000000003</c:v>
                </c:pt>
                <c:pt idx="6">
                  <c:v>67.209999999999994</c:v>
                </c:pt>
                <c:pt idx="7">
                  <c:v>68.33</c:v>
                </c:pt>
                <c:pt idx="8">
                  <c:v>67.164000000000001</c:v>
                </c:pt>
                <c:pt idx="9">
                  <c:v>68.33</c:v>
                </c:pt>
                <c:pt idx="10">
                  <c:v>65.63</c:v>
                </c:pt>
                <c:pt idx="11">
                  <c:v>68.209999999999994</c:v>
                </c:pt>
                <c:pt idx="12">
                  <c:v>68.77</c:v>
                </c:pt>
                <c:pt idx="13">
                  <c:v>71.64</c:v>
                </c:pt>
                <c:pt idx="14">
                  <c:v>69.856999999999999</c:v>
                </c:pt>
                <c:pt idx="15">
                  <c:v>68.626000000000005</c:v>
                </c:pt>
                <c:pt idx="16">
                  <c:v>69.58</c:v>
                </c:pt>
                <c:pt idx="17">
                  <c:v>73.736999999999995</c:v>
                </c:pt>
                <c:pt idx="18">
                  <c:v>71.540000000000006</c:v>
                </c:pt>
                <c:pt idx="19">
                  <c:v>73.421999999999997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793294480"/>
        <c:axId val="-793297200"/>
      </c:lineChart>
      <c:catAx>
        <c:axId val="-79329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3297200"/>
        <c:crosses val="autoZero"/>
        <c:auto val="1"/>
        <c:lblAlgn val="ctr"/>
        <c:lblOffset val="100"/>
        <c:noMultiLvlLbl val="0"/>
      </c:catAx>
      <c:valAx>
        <c:axId val="-79329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329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 smtClean="0">
                <a:effectLst/>
              </a:rPr>
              <a:t>RDS</a:t>
            </a:r>
            <a:r>
              <a:rPr lang="zh-CN" altLang="zh-CN" sz="1800" b="0" i="0" baseline="0" dirty="0" smtClean="0">
                <a:effectLst/>
              </a:rPr>
              <a:t>与</a:t>
            </a:r>
            <a:r>
              <a:rPr lang="en-US" altLang="zh-CN" sz="1800" b="0" i="0" baseline="0" dirty="0" smtClean="0">
                <a:effectLst/>
              </a:rPr>
              <a:t>HASH</a:t>
            </a:r>
            <a:r>
              <a:rPr lang="zh-CN" altLang="zh-CN" sz="1800" b="0" i="0" baseline="0" dirty="0" smtClean="0">
                <a:effectLst/>
              </a:rPr>
              <a:t>引擎</a:t>
            </a:r>
            <a:r>
              <a:rPr lang="en-US" altLang="zh-CN" sz="1800" b="0" i="0" baseline="0" dirty="0" smtClean="0">
                <a:effectLst/>
              </a:rPr>
              <a:t>Select</a:t>
            </a:r>
            <a:r>
              <a:rPr lang="zh-CN" altLang="zh-CN" sz="1800" b="0" i="0" baseline="0" dirty="0" smtClean="0">
                <a:effectLst/>
              </a:rPr>
              <a:t>效率图</a:t>
            </a:r>
            <a:endParaRPr lang="zh-CN" altLang="zh-CN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169414370078738E-2"/>
          <c:y val="0.13489623294481318"/>
          <c:w val="0.94583058562992128"/>
          <c:h val="0.7509525813105791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HASH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5.01</c:v>
                </c:pt>
                <c:pt idx="1">
                  <c:v>5.07</c:v>
                </c:pt>
                <c:pt idx="2">
                  <c:v>5.01</c:v>
                </c:pt>
                <c:pt idx="3">
                  <c:v>5.33</c:v>
                </c:pt>
                <c:pt idx="4">
                  <c:v>5.15</c:v>
                </c:pt>
                <c:pt idx="5">
                  <c:v>4.97</c:v>
                </c:pt>
                <c:pt idx="6">
                  <c:v>5</c:v>
                </c:pt>
                <c:pt idx="7">
                  <c:v>5.04</c:v>
                </c:pt>
                <c:pt idx="8">
                  <c:v>5.12</c:v>
                </c:pt>
                <c:pt idx="9">
                  <c:v>5.13</c:v>
                </c:pt>
                <c:pt idx="10">
                  <c:v>5.13</c:v>
                </c:pt>
                <c:pt idx="11">
                  <c:v>5.31</c:v>
                </c:pt>
                <c:pt idx="12">
                  <c:v>5.13</c:v>
                </c:pt>
                <c:pt idx="13">
                  <c:v>5.2</c:v>
                </c:pt>
                <c:pt idx="14">
                  <c:v>5.21</c:v>
                </c:pt>
                <c:pt idx="15">
                  <c:v>5.14</c:v>
                </c:pt>
                <c:pt idx="16">
                  <c:v>5.26</c:v>
                </c:pt>
                <c:pt idx="17">
                  <c:v>5.05</c:v>
                </c:pt>
                <c:pt idx="18">
                  <c:v>5.12</c:v>
                </c:pt>
                <c:pt idx="19">
                  <c:v>5.13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RDS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18.850000000000001</c:v>
                </c:pt>
                <c:pt idx="1">
                  <c:v>18.05</c:v>
                </c:pt>
                <c:pt idx="2">
                  <c:v>19.350000000000001</c:v>
                </c:pt>
                <c:pt idx="3">
                  <c:v>18.59</c:v>
                </c:pt>
                <c:pt idx="4">
                  <c:v>18.940000000000001</c:v>
                </c:pt>
                <c:pt idx="5">
                  <c:v>18.52</c:v>
                </c:pt>
                <c:pt idx="6">
                  <c:v>17.91</c:v>
                </c:pt>
                <c:pt idx="7">
                  <c:v>17.82</c:v>
                </c:pt>
                <c:pt idx="8">
                  <c:v>17.64</c:v>
                </c:pt>
                <c:pt idx="9">
                  <c:v>18.23</c:v>
                </c:pt>
                <c:pt idx="10">
                  <c:v>17.41</c:v>
                </c:pt>
                <c:pt idx="11">
                  <c:v>18.302</c:v>
                </c:pt>
                <c:pt idx="12">
                  <c:v>17.52</c:v>
                </c:pt>
                <c:pt idx="13">
                  <c:v>18.559999999999999</c:v>
                </c:pt>
                <c:pt idx="14">
                  <c:v>18.22</c:v>
                </c:pt>
                <c:pt idx="15">
                  <c:v>17.32</c:v>
                </c:pt>
                <c:pt idx="16">
                  <c:v>17.93</c:v>
                </c:pt>
                <c:pt idx="17">
                  <c:v>18.21</c:v>
                </c:pt>
                <c:pt idx="18">
                  <c:v>18.559999999999999</c:v>
                </c:pt>
                <c:pt idx="19">
                  <c:v>18.98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793290672"/>
        <c:axId val="-793303728"/>
      </c:lineChart>
      <c:catAx>
        <c:axId val="-79329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3303728"/>
        <c:crosses val="autoZero"/>
        <c:auto val="1"/>
        <c:lblAlgn val="ctr"/>
        <c:lblOffset val="100"/>
        <c:noMultiLvlLbl val="0"/>
      </c:catAx>
      <c:valAx>
        <c:axId val="-79330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9329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9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8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3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9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3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1A0-F4F2-4892-9C27-787481D6184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6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AA1A0-F4F2-4892-9C27-787481D6184A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BE3C-972A-4534-BAE0-70A6F440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weclu.doc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WECLU(</a:t>
            </a:r>
            <a:r>
              <a:rPr lang="zh-CN" altLang="en-US" smtClean="0"/>
              <a:t>维库</a:t>
            </a:r>
            <a:r>
              <a:rPr lang="en-US" altLang="zh-CN" smtClean="0"/>
              <a:t>)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作者：邹军荣</a:t>
            </a:r>
            <a:endParaRPr lang="en-US" altLang="zh-CN" smtClean="0"/>
          </a:p>
          <a:p>
            <a:r>
              <a:rPr lang="zh-CN" altLang="en-US" smtClean="0"/>
              <a:t>华成云商技术部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 </a:t>
            </a:r>
            <a:r>
              <a:rPr lang="zh-CN" altLang="en-US" dirty="0" smtClean="0"/>
              <a:t>索引构造特点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保证了</a:t>
            </a:r>
            <a:r>
              <a:rPr lang="en-US" altLang="zh-CN" dirty="0" smtClean="0"/>
              <a:t>IO</a:t>
            </a:r>
            <a:r>
              <a:rPr lang="zh-CN" altLang="en-US" dirty="0" smtClean="0"/>
              <a:t>次数的</a:t>
            </a:r>
            <a:r>
              <a:rPr lang="zh-CN" altLang="en-US" dirty="0"/>
              <a:t>稳定， </a:t>
            </a:r>
            <a:r>
              <a:rPr lang="zh-CN" altLang="en-US" dirty="0" smtClean="0"/>
              <a:t>约</a:t>
            </a:r>
            <a:r>
              <a:rPr lang="en-US" altLang="zh-CN" dirty="0" smtClean="0"/>
              <a:t>3KW</a:t>
            </a:r>
            <a:r>
              <a:rPr lang="zh-CN" altLang="en-US" dirty="0" smtClean="0"/>
              <a:t>通常只有一次</a:t>
            </a:r>
            <a:r>
              <a:rPr lang="en-US" altLang="zh-CN" dirty="0" smtClean="0"/>
              <a:t>IO, </a:t>
            </a:r>
            <a:r>
              <a:rPr lang="zh-CN" altLang="en-US" dirty="0" smtClean="0"/>
              <a:t>约</a:t>
            </a:r>
            <a:r>
              <a:rPr lang="en-US" altLang="zh-CN" dirty="0" smtClean="0"/>
              <a:t>9</a:t>
            </a:r>
            <a:r>
              <a:rPr lang="zh-CN" altLang="en-US" dirty="0" smtClean="0"/>
              <a:t>亿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</a:t>
            </a:r>
            <a:r>
              <a:rPr lang="en-US" altLang="zh-CN" dirty="0" smtClean="0"/>
              <a:t>IO, </a:t>
            </a:r>
            <a:r>
              <a:rPr lang="zh-CN" altLang="en-US" dirty="0" smtClean="0"/>
              <a:t>约</a:t>
            </a:r>
            <a:r>
              <a:rPr lang="en-US" altLang="zh-CN" dirty="0" smtClean="0"/>
              <a:t>270</a:t>
            </a:r>
            <a:r>
              <a:rPr lang="zh-CN" altLang="en-US" dirty="0" smtClean="0"/>
              <a:t>亿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smtClean="0"/>
              <a:t>IO…</a:t>
            </a:r>
            <a:r>
              <a:rPr lang="zh-CN" altLang="en-US" dirty="0" smtClean="0"/>
              <a:t>依次类推</a:t>
            </a:r>
            <a:endParaRPr lang="en-US" altLang="zh-CN" dirty="0" smtClean="0"/>
          </a:p>
          <a:p>
            <a:r>
              <a:rPr lang="zh-CN" altLang="en-US" dirty="0" smtClean="0"/>
              <a:t>查询效率在</a:t>
            </a:r>
            <a:r>
              <a:rPr lang="en-US" altLang="zh-CN" smtClean="0"/>
              <a:t>0.05ms </a:t>
            </a:r>
            <a:r>
              <a:rPr lang="zh-CN" altLang="en-US" dirty="0" smtClean="0"/>
              <a:t>普通磁盘</a:t>
            </a:r>
            <a:endParaRPr lang="en-US" altLang="zh-CN" dirty="0" smtClean="0"/>
          </a:p>
          <a:p>
            <a:r>
              <a:rPr lang="zh-CN" altLang="en-US" dirty="0" smtClean="0"/>
              <a:t>通过链表解决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冲突问题</a:t>
            </a:r>
            <a:endParaRPr lang="en-US" altLang="zh-CN" dirty="0" smtClean="0"/>
          </a:p>
          <a:p>
            <a:r>
              <a:rPr lang="zh-CN" altLang="en-US" dirty="0" smtClean="0"/>
              <a:t>空间可变，根据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的实际大小分配实际空间，大大节省存储空间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Btree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252587" y="1766533"/>
            <a:ext cx="3458309" cy="405398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: </a:t>
            </a:r>
            <a:r>
              <a:rPr lang="en-US" dirty="0" err="1" smtClean="0"/>
              <a:t>root_pos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254609"/>
              </p:ext>
            </p:extLst>
          </p:nvPr>
        </p:nvGraphicFramePr>
        <p:xfrm>
          <a:off x="2969453" y="2874320"/>
          <a:ext cx="2411794" cy="7506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542"/>
                <a:gridCol w="344542"/>
                <a:gridCol w="344542"/>
                <a:gridCol w="344542"/>
                <a:gridCol w="344542"/>
                <a:gridCol w="344542"/>
                <a:gridCol w="344542"/>
              </a:tblGrid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969453" y="2546252"/>
            <a:ext cx="997636" cy="340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88687"/>
              </p:ext>
            </p:extLst>
          </p:nvPr>
        </p:nvGraphicFramePr>
        <p:xfrm>
          <a:off x="5440232" y="4009292"/>
          <a:ext cx="2411794" cy="7506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542"/>
                <a:gridCol w="344542"/>
                <a:gridCol w="344542"/>
                <a:gridCol w="344542"/>
                <a:gridCol w="344542"/>
                <a:gridCol w="344542"/>
                <a:gridCol w="344542"/>
              </a:tblGrid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>
            <a:stCxn id="5" idx="2"/>
          </p:cNvCxnSpPr>
          <p:nvPr/>
        </p:nvCxnSpPr>
        <p:spPr>
          <a:xfrm flipH="1">
            <a:off x="2969453" y="2171931"/>
            <a:ext cx="1012289" cy="715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05773"/>
              </p:ext>
            </p:extLst>
          </p:nvPr>
        </p:nvGraphicFramePr>
        <p:xfrm>
          <a:off x="4540817" y="5339036"/>
          <a:ext cx="2411794" cy="7506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542"/>
                <a:gridCol w="344542"/>
                <a:gridCol w="344542"/>
                <a:gridCol w="344542"/>
                <a:gridCol w="344542"/>
                <a:gridCol w="344542"/>
                <a:gridCol w="344542"/>
              </a:tblGrid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53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2671687" y="4844334"/>
            <a:ext cx="997636" cy="340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leaf</a:t>
            </a:r>
            <a:endParaRPr lang="en-US" dirty="0"/>
          </a:p>
        </p:txBody>
      </p:sp>
      <p:cxnSp>
        <p:nvCxnSpPr>
          <p:cNvPr id="20" name="直接箭头连接符 19"/>
          <p:cNvCxnSpPr>
            <a:endCxn id="15" idx="0"/>
          </p:cNvCxnSpPr>
          <p:nvPr/>
        </p:nvCxnSpPr>
        <p:spPr>
          <a:xfrm flipH="1">
            <a:off x="5746714" y="4694830"/>
            <a:ext cx="1868737" cy="644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6866"/>
              </p:ext>
            </p:extLst>
          </p:nvPr>
        </p:nvGraphicFramePr>
        <p:xfrm>
          <a:off x="7976381" y="1561516"/>
          <a:ext cx="3652515" cy="232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03"/>
                <a:gridCol w="730503"/>
                <a:gridCol w="730503"/>
                <a:gridCol w="730503"/>
                <a:gridCol w="730503"/>
              </a:tblGrid>
              <a:tr h="46423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423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423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423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423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389043" y="135927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94889"/>
              </p:ext>
            </p:extLst>
          </p:nvPr>
        </p:nvGraphicFramePr>
        <p:xfrm>
          <a:off x="395094" y="4025460"/>
          <a:ext cx="2411794" cy="7506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542"/>
                <a:gridCol w="344542"/>
                <a:gridCol w="344542"/>
                <a:gridCol w="344542"/>
                <a:gridCol w="344542"/>
                <a:gridCol w="344542"/>
                <a:gridCol w="344542"/>
              </a:tblGrid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35732"/>
              </p:ext>
            </p:extLst>
          </p:nvPr>
        </p:nvGraphicFramePr>
        <p:xfrm>
          <a:off x="2924967" y="4025456"/>
          <a:ext cx="2411794" cy="7506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542"/>
                <a:gridCol w="344542"/>
                <a:gridCol w="344542"/>
                <a:gridCol w="344542"/>
                <a:gridCol w="344542"/>
                <a:gridCol w="344542"/>
                <a:gridCol w="344542"/>
              </a:tblGrid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5317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直接箭头连接符 25"/>
          <p:cNvCxnSpPr/>
          <p:nvPr/>
        </p:nvCxnSpPr>
        <p:spPr>
          <a:xfrm flipV="1">
            <a:off x="5746714" y="3249638"/>
            <a:ext cx="2229667" cy="26188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9" idx="0"/>
          </p:cNvCxnSpPr>
          <p:nvPr/>
        </p:nvCxnSpPr>
        <p:spPr>
          <a:xfrm>
            <a:off x="3825577" y="3539492"/>
            <a:ext cx="2820552" cy="469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959119" y="253723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root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441631" y="5030549"/>
            <a:ext cx="53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leaf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endCxn id="21" idx="0"/>
          </p:cNvCxnSpPr>
          <p:nvPr/>
        </p:nvCxnSpPr>
        <p:spPr>
          <a:xfrm>
            <a:off x="3507475" y="3539492"/>
            <a:ext cx="623389" cy="48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16" idx="0"/>
          </p:cNvCxnSpPr>
          <p:nvPr/>
        </p:nvCxnSpPr>
        <p:spPr>
          <a:xfrm flipH="1">
            <a:off x="1600991" y="3539492"/>
            <a:ext cx="1510699" cy="48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72752" y="62779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add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22561" y="105526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依次插入</a:t>
            </a:r>
            <a:r>
              <a:rPr lang="en-US" altLang="zh-CN" dirty="0" smtClean="0"/>
              <a:t>1, 5, 10, 11, 16, 20, 25, 60, 80, 100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256138"/>
              </p:ext>
            </p:extLst>
          </p:nvPr>
        </p:nvGraphicFramePr>
        <p:xfrm>
          <a:off x="1445147" y="2033514"/>
          <a:ext cx="27583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3"/>
                <a:gridCol w="551673"/>
                <a:gridCol w="551673"/>
                <a:gridCol w="551673"/>
                <a:gridCol w="5516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532264" y="2183642"/>
            <a:ext cx="859809" cy="122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6807" y="1734107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1, 5, 10, 11, 16, 20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96627"/>
              </p:ext>
            </p:extLst>
          </p:nvPr>
        </p:nvGraphicFramePr>
        <p:xfrm>
          <a:off x="725520" y="4667541"/>
          <a:ext cx="27583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3"/>
                <a:gridCol w="551673"/>
                <a:gridCol w="551673"/>
                <a:gridCol w="551673"/>
                <a:gridCol w="5516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50644"/>
              </p:ext>
            </p:extLst>
          </p:nvPr>
        </p:nvGraphicFramePr>
        <p:xfrm>
          <a:off x="3642908" y="4681189"/>
          <a:ext cx="27583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3"/>
                <a:gridCol w="551673"/>
                <a:gridCol w="551673"/>
                <a:gridCol w="551673"/>
                <a:gridCol w="5516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06683"/>
              </p:ext>
            </p:extLst>
          </p:nvPr>
        </p:nvGraphicFramePr>
        <p:xfrm>
          <a:off x="2291022" y="3603016"/>
          <a:ext cx="27583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3"/>
                <a:gridCol w="551673"/>
                <a:gridCol w="551673"/>
                <a:gridCol w="551673"/>
                <a:gridCol w="5516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endCxn id="12" idx="0"/>
          </p:cNvCxnSpPr>
          <p:nvPr/>
        </p:nvCxnSpPr>
        <p:spPr>
          <a:xfrm flipH="1">
            <a:off x="2104702" y="4217165"/>
            <a:ext cx="351894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3" idx="0"/>
          </p:cNvCxnSpPr>
          <p:nvPr/>
        </p:nvCxnSpPr>
        <p:spPr>
          <a:xfrm>
            <a:off x="2988859" y="4203517"/>
            <a:ext cx="2033231" cy="47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16456"/>
              </p:ext>
            </p:extLst>
          </p:nvPr>
        </p:nvGraphicFramePr>
        <p:xfrm>
          <a:off x="5655526" y="3090997"/>
          <a:ext cx="27583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3"/>
                <a:gridCol w="551673"/>
                <a:gridCol w="551673"/>
                <a:gridCol w="551673"/>
                <a:gridCol w="5516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90906"/>
              </p:ext>
            </p:extLst>
          </p:nvPr>
        </p:nvGraphicFramePr>
        <p:xfrm>
          <a:off x="7222071" y="1872709"/>
          <a:ext cx="27583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3"/>
                <a:gridCol w="551673"/>
                <a:gridCol w="551673"/>
                <a:gridCol w="551673"/>
                <a:gridCol w="5516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直接箭头连接符 21"/>
          <p:cNvCxnSpPr>
            <a:endCxn id="19" idx="0"/>
          </p:cNvCxnSpPr>
          <p:nvPr/>
        </p:nvCxnSpPr>
        <p:spPr>
          <a:xfrm flipH="1">
            <a:off x="7034708" y="2640621"/>
            <a:ext cx="351894" cy="45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24" idx="0"/>
          </p:cNvCxnSpPr>
          <p:nvPr/>
        </p:nvCxnSpPr>
        <p:spPr>
          <a:xfrm>
            <a:off x="7942997" y="2470245"/>
            <a:ext cx="2551277" cy="61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64073"/>
              </p:ext>
            </p:extLst>
          </p:nvPr>
        </p:nvGraphicFramePr>
        <p:xfrm>
          <a:off x="9115092" y="3088874"/>
          <a:ext cx="27583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3"/>
                <a:gridCol w="551673"/>
                <a:gridCol w="551673"/>
                <a:gridCol w="551673"/>
                <a:gridCol w="5516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3158"/>
              </p:ext>
            </p:extLst>
          </p:nvPr>
        </p:nvGraphicFramePr>
        <p:xfrm>
          <a:off x="7387645" y="4442353"/>
          <a:ext cx="275836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73"/>
                <a:gridCol w="551673"/>
                <a:gridCol w="551673"/>
                <a:gridCol w="551673"/>
                <a:gridCol w="5516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接箭头连接符 28"/>
          <p:cNvCxnSpPr>
            <a:endCxn id="25" idx="0"/>
          </p:cNvCxnSpPr>
          <p:nvPr/>
        </p:nvCxnSpPr>
        <p:spPr>
          <a:xfrm>
            <a:off x="8543499" y="2470245"/>
            <a:ext cx="223328" cy="197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>
          <a:xfrm>
            <a:off x="752816" y="3739486"/>
            <a:ext cx="1499065" cy="15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64599" y="341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25, 60, 80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>
            <a:off x="5633640" y="2019031"/>
            <a:ext cx="1499065" cy="150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018094" y="16919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33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</a:t>
            </a:r>
            <a:r>
              <a:rPr lang="en-US" altLang="zh-CN" dirty="0" smtClean="0"/>
              <a:t>-tree </a:t>
            </a:r>
            <a:r>
              <a:rPr lang="zh-CN" altLang="en-US" dirty="0" smtClean="0"/>
              <a:t>索引构造优化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</a:t>
            </a:r>
            <a:r>
              <a:rPr lang="zh-CN" altLang="en-US" dirty="0" smtClean="0"/>
              <a:t>层存储的数据数根据键的长度不同而不同，键越小，存储数据越多</a:t>
            </a:r>
            <a:r>
              <a:rPr lang="en-US" altLang="zh-CN" dirty="0" smtClean="0"/>
              <a:t>IO</a:t>
            </a:r>
            <a:r>
              <a:rPr lang="zh-CN" altLang="en-US" dirty="0" smtClean="0"/>
              <a:t>性能越好</a:t>
            </a:r>
            <a:endParaRPr lang="en-US" altLang="zh-CN" dirty="0" smtClean="0"/>
          </a:p>
          <a:p>
            <a:r>
              <a:rPr lang="zh-CN" altLang="en-US" dirty="0" smtClean="0"/>
              <a:t>叶子节点同一键不同的索引位置将会转为单链表</a:t>
            </a:r>
            <a:endParaRPr lang="en-US" altLang="zh-CN" dirty="0" smtClean="0"/>
          </a:p>
          <a:p>
            <a:r>
              <a:rPr lang="zh-CN" altLang="en-US" dirty="0" smtClean="0"/>
              <a:t>不同字段索引存储在不同空间位置</a:t>
            </a:r>
            <a:endParaRPr lang="en-US" altLang="zh-CN" dirty="0" smtClean="0"/>
          </a:p>
          <a:p>
            <a:r>
              <a:rPr lang="zh-CN" altLang="en-US" dirty="0" smtClean="0"/>
              <a:t>以数据长度的</a:t>
            </a:r>
            <a:r>
              <a:rPr lang="en-US" altLang="zh-CN" dirty="0" smtClean="0"/>
              <a:t>1/2 </a:t>
            </a:r>
            <a:r>
              <a:rPr lang="zh-CN" altLang="en-US" dirty="0" smtClean="0"/>
              <a:t>丰满度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以数据的</a:t>
            </a:r>
            <a:r>
              <a:rPr lang="en-US" altLang="zh-CN" dirty="0" smtClean="0"/>
              <a:t>1/4</a:t>
            </a:r>
            <a:r>
              <a:rPr lang="zh-CN" altLang="en-US" dirty="0" smtClean="0"/>
              <a:t>为出度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15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62072" y="2436125"/>
            <a:ext cx="1883391" cy="1835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Pager Controller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62072" y="975815"/>
            <a:ext cx="1883391" cy="6960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13953" y="1903862"/>
            <a:ext cx="1883391" cy="6960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存储引擎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41750" y="2988857"/>
            <a:ext cx="1883391" cy="6960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</a:t>
            </a:r>
          </a:p>
        </p:txBody>
      </p:sp>
      <p:sp>
        <p:nvSpPr>
          <p:cNvPr id="8" name="矩形 7"/>
          <p:cNvSpPr/>
          <p:nvPr/>
        </p:nvSpPr>
        <p:spPr>
          <a:xfrm>
            <a:off x="5813952" y="4148912"/>
            <a:ext cx="1883391" cy="6960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事务</a:t>
            </a:r>
          </a:p>
        </p:txBody>
      </p:sp>
      <p:sp>
        <p:nvSpPr>
          <p:cNvPr id="9" name="矩形 8"/>
          <p:cNvSpPr/>
          <p:nvPr/>
        </p:nvSpPr>
        <p:spPr>
          <a:xfrm>
            <a:off x="3562072" y="5036020"/>
            <a:ext cx="1883391" cy="6960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10190" y="1903862"/>
            <a:ext cx="1883391" cy="6960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表锁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82394" y="3016153"/>
            <a:ext cx="1883391" cy="6960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缓存</a:t>
            </a:r>
          </a:p>
        </p:txBody>
      </p:sp>
      <p:sp>
        <p:nvSpPr>
          <p:cNvPr id="12" name="矩形 11"/>
          <p:cNvSpPr/>
          <p:nvPr/>
        </p:nvSpPr>
        <p:spPr>
          <a:xfrm>
            <a:off x="1310190" y="4148912"/>
            <a:ext cx="1883391" cy="6960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数据验证</a:t>
            </a:r>
            <a:endParaRPr lang="zh-CN" altLang="en-US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Pager</a:t>
            </a:r>
            <a:endParaRPr lang="en-US" dirty="0"/>
          </a:p>
        </p:txBody>
      </p:sp>
      <p:cxnSp>
        <p:nvCxnSpPr>
          <p:cNvPr id="15" name="直接箭头连接符 14"/>
          <p:cNvCxnSpPr>
            <a:stCxn id="4" idx="2"/>
            <a:endCxn id="11" idx="3"/>
          </p:cNvCxnSpPr>
          <p:nvPr/>
        </p:nvCxnSpPr>
        <p:spPr>
          <a:xfrm flipH="1">
            <a:off x="2565785" y="3353936"/>
            <a:ext cx="996287" cy="102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  <a:endCxn id="5" idx="2"/>
          </p:cNvCxnSpPr>
          <p:nvPr/>
        </p:nvCxnSpPr>
        <p:spPr>
          <a:xfrm flipV="1">
            <a:off x="4503768" y="1671851"/>
            <a:ext cx="0" cy="7642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1"/>
            <a:endCxn id="10" idx="3"/>
          </p:cNvCxnSpPr>
          <p:nvPr/>
        </p:nvCxnSpPr>
        <p:spPr>
          <a:xfrm flipH="1" flipV="1">
            <a:off x="3193581" y="2251880"/>
            <a:ext cx="644307" cy="4530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7"/>
            <a:endCxn id="6" idx="1"/>
          </p:cNvCxnSpPr>
          <p:nvPr/>
        </p:nvCxnSpPr>
        <p:spPr>
          <a:xfrm flipV="1">
            <a:off x="5169647" y="2251880"/>
            <a:ext cx="644306" cy="4530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6"/>
            <a:endCxn id="7" idx="1"/>
          </p:cNvCxnSpPr>
          <p:nvPr/>
        </p:nvCxnSpPr>
        <p:spPr>
          <a:xfrm flipV="1">
            <a:off x="5445463" y="3336875"/>
            <a:ext cx="996287" cy="170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5"/>
            <a:endCxn id="8" idx="1"/>
          </p:cNvCxnSpPr>
          <p:nvPr/>
        </p:nvCxnSpPr>
        <p:spPr>
          <a:xfrm>
            <a:off x="5169647" y="4002926"/>
            <a:ext cx="644305" cy="494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4"/>
            <a:endCxn id="9" idx="0"/>
          </p:cNvCxnSpPr>
          <p:nvPr/>
        </p:nvCxnSpPr>
        <p:spPr>
          <a:xfrm>
            <a:off x="4503768" y="4271746"/>
            <a:ext cx="0" cy="7642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3"/>
            <a:endCxn id="12" idx="3"/>
          </p:cNvCxnSpPr>
          <p:nvPr/>
        </p:nvCxnSpPr>
        <p:spPr>
          <a:xfrm flipH="1">
            <a:off x="3193581" y="4002926"/>
            <a:ext cx="644307" cy="494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9157648" y="975815"/>
            <a:ext cx="2196152" cy="71487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分布式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9157648" y="1943941"/>
            <a:ext cx="2196152" cy="71487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权限控制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9157648" y="2912067"/>
            <a:ext cx="2196152" cy="7148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行锁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9157648" y="3880193"/>
            <a:ext cx="2196152" cy="71487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数据恢复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9157648" y="4844948"/>
            <a:ext cx="2196152" cy="71487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备份</a:t>
            </a:r>
          </a:p>
        </p:txBody>
      </p:sp>
    </p:spTree>
    <p:extLst>
      <p:ext uri="{BB962C8B-B14F-4D97-AF65-F5344CB8AC3E}">
        <p14:creationId xmlns:p14="http://schemas.microsoft.com/office/powerpoint/2010/main" val="14346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1411884656"/>
              </p:ext>
            </p:extLst>
          </p:nvPr>
        </p:nvGraphicFramePr>
        <p:xfrm>
          <a:off x="2032000" y="719665"/>
          <a:ext cx="8128000" cy="5821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73958" y="16786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276765" y="586853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5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739940876"/>
              </p:ext>
            </p:extLst>
          </p:nvPr>
        </p:nvGraphicFramePr>
        <p:xfrm>
          <a:off x="2032000" y="719665"/>
          <a:ext cx="8128000" cy="58585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072047" y="595042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89880" y="17901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6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多连表需求， 复杂关系链（脑图，关系网</a:t>
            </a:r>
            <a:r>
              <a:rPr lang="zh-CN" altLang="en-US" dirty="0"/>
              <a:t>，</a:t>
            </a:r>
            <a:r>
              <a:rPr lang="zh-CN" altLang="en-US" dirty="0" smtClean="0"/>
              <a:t>聚簇数据）</a:t>
            </a:r>
            <a:endParaRPr lang="en-US" altLang="zh-CN" dirty="0" smtClean="0"/>
          </a:p>
          <a:p>
            <a:r>
              <a:rPr lang="zh-CN" altLang="en-US" dirty="0" smtClean="0"/>
              <a:t>可靠缓存</a:t>
            </a:r>
            <a:endParaRPr lang="en-US" altLang="zh-CN" dirty="0" smtClean="0"/>
          </a:p>
          <a:p>
            <a:r>
              <a:rPr lang="zh-CN" altLang="en-US" dirty="0" smtClean="0"/>
              <a:t>统计</a:t>
            </a:r>
            <a:endParaRPr lang="en-US" altLang="zh-CN" dirty="0" smtClean="0"/>
          </a:p>
          <a:p>
            <a:r>
              <a:rPr lang="zh-CN" altLang="en-US" dirty="0" smtClean="0"/>
              <a:t>非高并发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59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节省存储空间</a:t>
            </a:r>
            <a:endParaRPr lang="en-US" altLang="zh-CN" dirty="0" smtClean="0"/>
          </a:p>
          <a:p>
            <a:r>
              <a:rPr lang="zh-CN" altLang="en-US" dirty="0" smtClean="0"/>
              <a:t>快速应对复杂多变的数据结构</a:t>
            </a:r>
            <a:endParaRPr lang="en-US" altLang="zh-CN" dirty="0" smtClean="0"/>
          </a:p>
          <a:p>
            <a:r>
              <a:rPr lang="en-US" altLang="zh-CN" dirty="0" smtClean="0"/>
              <a:t>IO</a:t>
            </a:r>
            <a:r>
              <a:rPr lang="zh-CN" altLang="en-US" dirty="0" smtClean="0"/>
              <a:t>性能高效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降低开发维护成本</a:t>
            </a:r>
            <a:endParaRPr lang="en-US" altLang="zh-CN" dirty="0" smtClean="0"/>
          </a:p>
          <a:p>
            <a:r>
              <a:rPr lang="zh-CN" altLang="en-US" dirty="0" smtClean="0"/>
              <a:t>功能扩展性强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4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不适合高并发环境，因采用表锁机制，且暂未采用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暂不能存储二进制文件</a:t>
            </a:r>
            <a:endParaRPr lang="en-US" altLang="zh-CN" dirty="0" smtClean="0"/>
          </a:p>
          <a:p>
            <a:r>
              <a:rPr lang="zh-CN" altLang="en-US" dirty="0" smtClean="0"/>
              <a:t>必须通过索引才能查询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2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WECLU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核心架构</a:t>
            </a:r>
            <a:endParaRPr lang="en-US" altLang="zh-CN" dirty="0"/>
          </a:p>
          <a:p>
            <a:r>
              <a:rPr lang="zh-CN" altLang="en-US" dirty="0" smtClean="0"/>
              <a:t>使用文档</a:t>
            </a:r>
            <a:endParaRPr lang="en-US" altLang="zh-CN" dirty="0" smtClean="0"/>
          </a:p>
          <a:p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r>
              <a:rPr lang="zh-CN" altLang="en-US" dirty="0" smtClean="0"/>
              <a:t>性能与演示</a:t>
            </a:r>
            <a:endParaRPr lang="en-US" altLang="zh-CN" dirty="0" smtClean="0"/>
          </a:p>
          <a:p>
            <a:r>
              <a:rPr lang="zh-CN" altLang="en-US" dirty="0"/>
              <a:t>优缺点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5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文档地址</a:t>
            </a:r>
            <a:endParaRPr lang="en-US" altLang="zh-CN" dirty="0" smtClean="0"/>
          </a:p>
          <a:p>
            <a:r>
              <a:rPr lang="zh-CN" altLang="en-US" dirty="0" smtClean="0"/>
              <a:t>操作与演示</a:t>
            </a:r>
            <a:endParaRPr lang="en-US" altLang="zh-CN" dirty="0" smtClean="0"/>
          </a:p>
          <a:p>
            <a:r>
              <a:rPr lang="zh-CN" altLang="en-US" dirty="0"/>
              <a:t>源</a:t>
            </a:r>
            <a:r>
              <a:rPr lang="zh-CN" altLang="en-US" dirty="0" smtClean="0"/>
              <a:t>码地址：</a:t>
            </a:r>
            <a:r>
              <a:rPr lang="en-US" altLang="zh-CN" dirty="0"/>
              <a:t>https://github.com/zoujunrong/weclu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80931" y="2470245"/>
            <a:ext cx="3663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/>
              <a:t>谢谢大家！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54058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Weclu</a:t>
            </a:r>
            <a:r>
              <a:rPr lang="zh-CN" altLang="en-US" dirty="0"/>
              <a:t>是一款完全</a:t>
            </a:r>
            <a:r>
              <a:rPr lang="zh-CN" altLang="en-US" dirty="0" smtClean="0"/>
              <a:t>自主研发的用于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端本地存储多维空间数据库，主要用于多维数组永久保存搜索。快速</a:t>
            </a:r>
            <a:r>
              <a:rPr lang="zh-CN" altLang="en-US" dirty="0"/>
              <a:t>响应需求，灵活多变的数据结构是其产生的</a:t>
            </a:r>
            <a:r>
              <a:rPr lang="zh-CN" altLang="en-US" dirty="0" smtClean="0"/>
              <a:t>原因</a:t>
            </a:r>
            <a:endParaRPr lang="en-US" altLang="zh-CN" dirty="0" smtClean="0"/>
          </a:p>
          <a:p>
            <a:r>
              <a:rPr lang="zh-CN" altLang="en-US" dirty="0" smtClean="0"/>
              <a:t>通过构建磁盘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索引实现高效的</a:t>
            </a:r>
            <a:r>
              <a:rPr lang="en-US" altLang="zh-CN" dirty="0" smtClean="0"/>
              <a:t>key-</a:t>
            </a:r>
            <a:r>
              <a:rPr lang="en-US" altLang="zh-CN" dirty="0" err="1" smtClean="0"/>
              <a:t>val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btree</a:t>
            </a:r>
            <a:r>
              <a:rPr lang="zh-CN" altLang="en-US" dirty="0" smtClean="0"/>
              <a:t>实现关系型数据的查找</a:t>
            </a:r>
            <a:endParaRPr lang="en-US" altLang="zh-CN" dirty="0" smtClean="0"/>
          </a:p>
          <a:p>
            <a:r>
              <a:rPr lang="zh-CN" altLang="en-US" dirty="0" smtClean="0"/>
              <a:t>通过可变长，密集存储实现磁盘块的最大存储量，实现</a:t>
            </a:r>
            <a:r>
              <a:rPr lang="en-US" altLang="zh-CN" dirty="0" smtClean="0"/>
              <a:t>IO</a:t>
            </a:r>
            <a:r>
              <a:rPr lang="zh-CN" altLang="en-US" dirty="0" smtClean="0"/>
              <a:t>性能高效</a:t>
            </a:r>
            <a:endParaRPr lang="en-US" altLang="zh-CN" dirty="0" smtClean="0"/>
          </a:p>
          <a:p>
            <a:r>
              <a:rPr lang="zh-CN" altLang="en-US" dirty="0" smtClean="0"/>
              <a:t>通过位图管理空间的可回收利用，减少无效数据带来的磁盘碎片和无效</a:t>
            </a:r>
            <a:r>
              <a:rPr lang="en-US" altLang="zh-CN" dirty="0" smtClean="0"/>
              <a:t>IO</a:t>
            </a:r>
          </a:p>
        </p:txBody>
      </p:sp>
    </p:spTree>
    <p:extLst>
      <p:ext uri="{BB962C8B-B14F-4D97-AF65-F5344CB8AC3E}">
        <p14:creationId xmlns:p14="http://schemas.microsoft.com/office/powerpoint/2010/main" val="8272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73707" y="1473958"/>
            <a:ext cx="9225887" cy="513155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978925" y="2142699"/>
            <a:ext cx="1241947" cy="38350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493826" y="2156346"/>
            <a:ext cx="2921041" cy="12419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493828" y="3534769"/>
            <a:ext cx="2074460" cy="1132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718410" y="3534770"/>
            <a:ext cx="1910687" cy="11327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493827" y="4804012"/>
            <a:ext cx="4162567" cy="117370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929347" y="2156346"/>
            <a:ext cx="1241947" cy="38213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011234" y="3136115"/>
            <a:ext cx="1078171" cy="47767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operate</a:t>
            </a:r>
            <a:endParaRPr 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011234" y="3803222"/>
            <a:ext cx="1078171" cy="43836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</a:t>
            </a:r>
            <a:endParaRPr 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056192" y="3830778"/>
            <a:ext cx="1313598" cy="34543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066429" y="4211152"/>
            <a:ext cx="1303361" cy="35784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btree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882789" y="3862566"/>
            <a:ext cx="1364776" cy="36223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3880230" y="4271405"/>
            <a:ext cx="1368753" cy="351497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011234" y="4431018"/>
            <a:ext cx="1078171" cy="43836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8011234" y="5058814"/>
            <a:ext cx="1078171" cy="438361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2071951" y="3231706"/>
            <a:ext cx="1078171" cy="47767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ups</a:t>
            </a:r>
            <a:endParaRPr 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2070403" y="3991150"/>
            <a:ext cx="1078171" cy="77191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recovery</a:t>
            </a:r>
            <a:endParaRPr 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2060811" y="5004906"/>
            <a:ext cx="1078171" cy="771917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Rebuild index</a:t>
            </a:r>
            <a:endParaRPr 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550713" y="2139760"/>
            <a:ext cx="1105681" cy="12419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803552" y="1452421"/>
            <a:ext cx="1543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accent5">
                    <a:lumMod val="50000"/>
                  </a:schemeClr>
                </a:solidFill>
              </a:rPr>
              <a:t>WECLU</a:t>
            </a:r>
            <a:endParaRPr lang="zh-CN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30235" y="3491074"/>
            <a:ext cx="71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pager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27472" y="3504472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index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29834" y="4826380"/>
            <a:ext cx="87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storage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589570" y="5268351"/>
            <a:ext cx="1173708" cy="4888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036233" y="5254879"/>
            <a:ext cx="1146518" cy="502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map</a:t>
            </a:r>
            <a:endParaRPr 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455706" y="5254880"/>
            <a:ext cx="1050563" cy="5022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3606158" y="2677941"/>
            <a:ext cx="759733" cy="55376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4459069" y="2677941"/>
            <a:ext cx="775191" cy="55702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lient</a:t>
            </a:r>
            <a:endParaRPr 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4445777" y="2180287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interface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86643" y="246137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tools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331508" y="246137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log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461288" y="2681765"/>
            <a:ext cx="843767" cy="557024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左右箭头 3"/>
          <p:cNvSpPr/>
          <p:nvPr/>
        </p:nvSpPr>
        <p:spPr>
          <a:xfrm>
            <a:off x="5192973" y="2893324"/>
            <a:ext cx="273296" cy="140770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1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torage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814730" y="1592214"/>
            <a:ext cx="2447779" cy="4822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圆角矩形 6"/>
          <p:cNvSpPr/>
          <p:nvPr/>
        </p:nvSpPr>
        <p:spPr>
          <a:xfrm>
            <a:off x="4872110" y="1592214"/>
            <a:ext cx="2447779" cy="4822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圆角矩形 7"/>
          <p:cNvSpPr/>
          <p:nvPr/>
        </p:nvSpPr>
        <p:spPr>
          <a:xfrm>
            <a:off x="7937694" y="1592214"/>
            <a:ext cx="2447779" cy="4822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897963" y="4148856"/>
            <a:ext cx="2228557" cy="4923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下箭头 16"/>
          <p:cNvSpPr/>
          <p:nvPr/>
        </p:nvSpPr>
        <p:spPr>
          <a:xfrm>
            <a:off x="2028092" y="4678167"/>
            <a:ext cx="197532" cy="342438"/>
          </a:xfrm>
          <a:prstGeom prst="downArrow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1871002" y="5022824"/>
            <a:ext cx="842888" cy="351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Type:1</a:t>
            </a:r>
            <a:endParaRPr lang="en-US" dirty="0"/>
          </a:p>
        </p:txBody>
      </p:sp>
      <p:sp>
        <p:nvSpPr>
          <p:cNvPr id="19" name="下箭头 18"/>
          <p:cNvSpPr/>
          <p:nvPr/>
        </p:nvSpPr>
        <p:spPr>
          <a:xfrm>
            <a:off x="2736748" y="4675945"/>
            <a:ext cx="190137" cy="960413"/>
          </a:xfrm>
          <a:prstGeom prst="downArrow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2242553" y="5656531"/>
            <a:ext cx="835854" cy="351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Id:8</a:t>
            </a:r>
            <a:endParaRPr lang="en-US" dirty="0"/>
          </a:p>
        </p:txBody>
      </p:sp>
      <p:sp>
        <p:nvSpPr>
          <p:cNvPr id="21" name="下箭头 20"/>
          <p:cNvSpPr/>
          <p:nvPr/>
        </p:nvSpPr>
        <p:spPr>
          <a:xfrm>
            <a:off x="3395000" y="4675945"/>
            <a:ext cx="149690" cy="346880"/>
          </a:xfrm>
          <a:prstGeom prst="downArrow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2931355" y="5036893"/>
            <a:ext cx="907950" cy="3376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Pos:8</a:t>
            </a:r>
            <a:endParaRPr lang="en-US" dirty="0"/>
          </a:p>
        </p:txBody>
      </p:sp>
      <p:sp>
        <p:nvSpPr>
          <p:cNvPr id="23" name="矩形 22"/>
          <p:cNvSpPr/>
          <p:nvPr/>
        </p:nvSpPr>
        <p:spPr>
          <a:xfrm>
            <a:off x="1897963" y="4148855"/>
            <a:ext cx="323557" cy="49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2221520" y="4146635"/>
            <a:ext cx="787788" cy="494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/>
          <p:cNvSpPr/>
          <p:nvPr/>
        </p:nvSpPr>
        <p:spPr>
          <a:xfrm>
            <a:off x="3009308" y="4146635"/>
            <a:ext cx="787210" cy="4945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下箭头 25"/>
          <p:cNvSpPr/>
          <p:nvPr/>
        </p:nvSpPr>
        <p:spPr>
          <a:xfrm>
            <a:off x="3903783" y="4675945"/>
            <a:ext cx="139061" cy="960414"/>
          </a:xfrm>
          <a:prstGeom prst="downArrow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3239964" y="5670929"/>
            <a:ext cx="905605" cy="336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size:2</a:t>
            </a:r>
            <a:endParaRPr lang="en-US" dirty="0"/>
          </a:p>
        </p:txBody>
      </p:sp>
      <p:sp>
        <p:nvSpPr>
          <p:cNvPr id="28" name="矩形 27"/>
          <p:cNvSpPr/>
          <p:nvPr/>
        </p:nvSpPr>
        <p:spPr>
          <a:xfrm>
            <a:off x="2379783" y="1961785"/>
            <a:ext cx="1591410" cy="689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Main</a:t>
            </a:r>
            <a:endParaRPr lang="en-US" sz="4000" dirty="0"/>
          </a:p>
        </p:txBody>
      </p:sp>
      <p:sp>
        <p:nvSpPr>
          <p:cNvPr id="29" name="矩形 28"/>
          <p:cNvSpPr/>
          <p:nvPr/>
        </p:nvSpPr>
        <p:spPr>
          <a:xfrm>
            <a:off x="4978791" y="1961785"/>
            <a:ext cx="2181664" cy="689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Byte map</a:t>
            </a:r>
            <a:endParaRPr lang="en-US" sz="4000" dirty="0"/>
          </a:p>
        </p:txBody>
      </p:sp>
      <p:sp>
        <p:nvSpPr>
          <p:cNvPr id="30" name="矩形 29"/>
          <p:cNvSpPr/>
          <p:nvPr/>
        </p:nvSpPr>
        <p:spPr>
          <a:xfrm>
            <a:off x="4978790" y="3249637"/>
            <a:ext cx="2253173" cy="2124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0001010100111010100001010101000010000000001111100000011100000110101001001010100001110001010110101010101010101010101011000000000000111110</a:t>
            </a:r>
            <a:endParaRPr lang="en-US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219114" y="4727405"/>
            <a:ext cx="1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169289" y="3092673"/>
            <a:ext cx="49825" cy="67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365878" y="1961785"/>
            <a:ext cx="1591410" cy="689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Data</a:t>
            </a:r>
            <a:endParaRPr lang="en-US" sz="4000" dirty="0"/>
          </a:p>
        </p:txBody>
      </p:sp>
      <p:sp>
        <p:nvSpPr>
          <p:cNvPr id="36" name="矩形 35"/>
          <p:cNvSpPr/>
          <p:nvPr/>
        </p:nvSpPr>
        <p:spPr>
          <a:xfrm>
            <a:off x="8130244" y="3053593"/>
            <a:ext cx="2062677" cy="4324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/>
          <p:cNvSpPr/>
          <p:nvPr/>
        </p:nvSpPr>
        <p:spPr>
          <a:xfrm>
            <a:off x="8130244" y="3053593"/>
            <a:ext cx="422913" cy="4294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/>
          <p:cNvSpPr/>
          <p:nvPr/>
        </p:nvSpPr>
        <p:spPr>
          <a:xfrm>
            <a:off x="8130244" y="3641205"/>
            <a:ext cx="2062677" cy="4324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/>
          <p:cNvSpPr/>
          <p:nvPr/>
        </p:nvSpPr>
        <p:spPr>
          <a:xfrm>
            <a:off x="8130244" y="3641205"/>
            <a:ext cx="422913" cy="4294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/>
          <p:cNvSpPr/>
          <p:nvPr/>
        </p:nvSpPr>
        <p:spPr>
          <a:xfrm>
            <a:off x="8141233" y="4244642"/>
            <a:ext cx="2062677" cy="4324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/>
          <p:cNvSpPr/>
          <p:nvPr/>
        </p:nvSpPr>
        <p:spPr>
          <a:xfrm>
            <a:off x="8141233" y="4244642"/>
            <a:ext cx="422913" cy="4294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/>
          <p:cNvSpPr/>
          <p:nvPr/>
        </p:nvSpPr>
        <p:spPr>
          <a:xfrm>
            <a:off x="8141233" y="4832254"/>
            <a:ext cx="2062677" cy="4324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矩形 46"/>
          <p:cNvSpPr/>
          <p:nvPr/>
        </p:nvSpPr>
        <p:spPr>
          <a:xfrm>
            <a:off x="8141233" y="4832254"/>
            <a:ext cx="422913" cy="4294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/>
          <p:cNvSpPr/>
          <p:nvPr/>
        </p:nvSpPr>
        <p:spPr>
          <a:xfrm>
            <a:off x="7993965" y="2877273"/>
            <a:ext cx="949569" cy="98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9" name="矩形 48"/>
          <p:cNvSpPr/>
          <p:nvPr/>
        </p:nvSpPr>
        <p:spPr>
          <a:xfrm>
            <a:off x="9007719" y="2877272"/>
            <a:ext cx="949569" cy="98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0" name="矩形 49"/>
          <p:cNvSpPr/>
          <p:nvPr/>
        </p:nvSpPr>
        <p:spPr>
          <a:xfrm>
            <a:off x="8141233" y="5416910"/>
            <a:ext cx="2062677" cy="4324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/>
          <p:cNvSpPr/>
          <p:nvPr/>
        </p:nvSpPr>
        <p:spPr>
          <a:xfrm>
            <a:off x="8141233" y="5416910"/>
            <a:ext cx="422913" cy="42945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左右箭头 51"/>
          <p:cNvSpPr/>
          <p:nvPr/>
        </p:nvSpPr>
        <p:spPr>
          <a:xfrm>
            <a:off x="4274604" y="3772085"/>
            <a:ext cx="585418" cy="2985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左右箭头 52"/>
          <p:cNvSpPr/>
          <p:nvPr/>
        </p:nvSpPr>
        <p:spPr>
          <a:xfrm>
            <a:off x="7324359" y="3772084"/>
            <a:ext cx="585418" cy="2985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右大括号 54"/>
          <p:cNvSpPr/>
          <p:nvPr/>
        </p:nvSpPr>
        <p:spPr>
          <a:xfrm>
            <a:off x="10203910" y="3092673"/>
            <a:ext cx="515672" cy="2632877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 55"/>
          <p:cNvSpPr/>
          <p:nvPr/>
        </p:nvSpPr>
        <p:spPr>
          <a:xfrm>
            <a:off x="1897963" y="2877272"/>
            <a:ext cx="2228557" cy="3723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_id</a:t>
            </a:r>
            <a:r>
              <a:rPr lang="en-US" dirty="0" smtClean="0"/>
              <a:t>, </a:t>
            </a:r>
            <a:r>
              <a:rPr lang="en-US" dirty="0" err="1" smtClean="0"/>
              <a:t>n_id</a:t>
            </a:r>
            <a:r>
              <a:rPr lang="en-US" dirty="0" smtClean="0"/>
              <a:t>, type</a:t>
            </a:r>
            <a:endParaRPr lang="en-US" dirty="0"/>
          </a:p>
        </p:txBody>
      </p:sp>
      <p:sp>
        <p:nvSpPr>
          <p:cNvPr id="57" name="矩形 56"/>
          <p:cNvSpPr/>
          <p:nvPr/>
        </p:nvSpPr>
        <p:spPr>
          <a:xfrm>
            <a:off x="1896646" y="3553520"/>
            <a:ext cx="2228557" cy="4923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 57"/>
          <p:cNvSpPr/>
          <p:nvPr/>
        </p:nvSpPr>
        <p:spPr>
          <a:xfrm>
            <a:off x="1896646" y="3553519"/>
            <a:ext cx="323557" cy="49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矩形 58"/>
          <p:cNvSpPr/>
          <p:nvPr/>
        </p:nvSpPr>
        <p:spPr>
          <a:xfrm>
            <a:off x="2220203" y="3564388"/>
            <a:ext cx="787788" cy="481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9"/>
          <p:cNvSpPr/>
          <p:nvPr/>
        </p:nvSpPr>
        <p:spPr>
          <a:xfrm>
            <a:off x="3007991" y="3553519"/>
            <a:ext cx="787210" cy="4923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2569409" y="12622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</a:t>
            </a:r>
            <a:r>
              <a:rPr lang="zh-CN" altLang="en-US" dirty="0"/>
              <a:t>空间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5666794" y="12252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位图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8618573" y="12497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6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2947918" y="1746919"/>
            <a:ext cx="1583140" cy="33027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2961566" y="3985145"/>
            <a:ext cx="1583140" cy="1064531"/>
          </a:xfrm>
          <a:prstGeom prst="flowChart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</a:t>
            </a:r>
            <a:r>
              <a:rPr lang="en-US" altLang="zh-CN" dirty="0" err="1" smtClean="0"/>
              <a:t>alloc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46232" y="1746919"/>
            <a:ext cx="3016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5243017" y="1746919"/>
            <a:ext cx="1583140" cy="33027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41331" y="1746919"/>
            <a:ext cx="3016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</a:p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/>
              <a:t>0</a:t>
            </a:r>
            <a:endParaRPr lang="en-US" altLang="zh-CN" dirty="0" smtClean="0"/>
          </a:p>
        </p:txBody>
      </p:sp>
      <p:sp>
        <p:nvSpPr>
          <p:cNvPr id="13" name="右箭头 12"/>
          <p:cNvSpPr/>
          <p:nvPr/>
        </p:nvSpPr>
        <p:spPr>
          <a:xfrm>
            <a:off x="1255894" y="3248172"/>
            <a:ext cx="1390637" cy="109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259658" y="2347415"/>
            <a:ext cx="1569492" cy="1064525"/>
          </a:xfrm>
          <a:prstGeom prst="flowChart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realloc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15" name="流程图: 过程 14"/>
          <p:cNvSpPr/>
          <p:nvPr/>
        </p:nvSpPr>
        <p:spPr>
          <a:xfrm>
            <a:off x="7429529" y="1746919"/>
            <a:ext cx="1583140" cy="33027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27843" y="1746919"/>
            <a:ext cx="3016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endParaRPr lang="en-US" altLang="zh-CN" dirty="0" smtClean="0"/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0</a:t>
            </a:r>
          </a:p>
          <a:p>
            <a:r>
              <a:rPr lang="en-US" altLang="zh-CN" dirty="0"/>
              <a:t>0</a:t>
            </a:r>
            <a:endParaRPr lang="en-US" altLang="zh-CN" dirty="0" smtClean="0"/>
          </a:p>
        </p:txBody>
      </p:sp>
      <p:sp>
        <p:nvSpPr>
          <p:cNvPr id="17" name="流程图: 过程 16"/>
          <p:cNvSpPr/>
          <p:nvPr/>
        </p:nvSpPr>
        <p:spPr>
          <a:xfrm>
            <a:off x="7443177" y="3138985"/>
            <a:ext cx="1569492" cy="1132764"/>
          </a:xfrm>
          <a:prstGeom prst="flowChartProcess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calloc</a:t>
            </a:r>
            <a:r>
              <a:rPr lang="en-US" altLang="zh-CN" dirty="0" smtClean="0"/>
              <a:t>(2, 2)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43017" y="89267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磁盘空间管理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84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Storage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管理整个表数据行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号可以快速定位数据</a:t>
            </a:r>
            <a:endParaRPr lang="en-US" altLang="zh-CN" dirty="0" smtClean="0"/>
          </a:p>
          <a:p>
            <a:r>
              <a:rPr lang="zh-CN" altLang="en-US" dirty="0" smtClean="0"/>
              <a:t>位图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管理数据存储空间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减少磁盘碎片，空间可以重复利用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可以保证数据空间的连续性</a:t>
            </a:r>
            <a:endParaRPr lang="en-US" altLang="zh-CN" dirty="0" smtClean="0"/>
          </a:p>
          <a:p>
            <a:r>
              <a:rPr lang="zh-CN" altLang="en-US" dirty="0" smtClean="0"/>
              <a:t>数据空间</a:t>
            </a:r>
            <a:endParaRPr lang="en-US" altLang="zh-CN" dirty="0" smtClean="0"/>
          </a:p>
          <a:p>
            <a:pPr lvl="1"/>
            <a:r>
              <a:rPr lang="zh-CN" altLang="en-US" dirty="0"/>
              <a:t>连续</a:t>
            </a:r>
            <a:r>
              <a:rPr lang="zh-CN" altLang="en-US" dirty="0" smtClean="0"/>
              <a:t>存储：存储数据，大数据连续存储，大大降低了磁盘</a:t>
            </a:r>
            <a:r>
              <a:rPr lang="en-US" altLang="zh-CN" dirty="0" smtClean="0"/>
              <a:t>IO</a:t>
            </a:r>
          </a:p>
          <a:p>
            <a:pPr lvl="1"/>
            <a:r>
              <a:rPr lang="zh-CN" altLang="en-US" dirty="0" smtClean="0"/>
              <a:t>自动分表：数据超过表设置的最大容量后，会自动分区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478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Index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86597" y="1561514"/>
            <a:ext cx="2771335" cy="505030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26843" y="1573191"/>
            <a:ext cx="1125416" cy="759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 main</a:t>
            </a:r>
            <a:endParaRPr 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089052" y="3011121"/>
            <a:ext cx="2166424" cy="351694"/>
            <a:chOff x="2089052" y="2013601"/>
            <a:chExt cx="2166424" cy="351694"/>
          </a:xfrm>
        </p:grpSpPr>
        <p:sp>
          <p:nvSpPr>
            <p:cNvPr id="14" name="矩形 13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89052" y="3509881"/>
            <a:ext cx="2166424" cy="351694"/>
            <a:chOff x="2089052" y="2013601"/>
            <a:chExt cx="2166424" cy="351694"/>
          </a:xfrm>
        </p:grpSpPr>
        <p:sp>
          <p:nvSpPr>
            <p:cNvPr id="17" name="矩形 16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89052" y="4008641"/>
            <a:ext cx="2166424" cy="351694"/>
            <a:chOff x="2089052" y="2013601"/>
            <a:chExt cx="2166424" cy="351694"/>
          </a:xfrm>
        </p:grpSpPr>
        <p:sp>
          <p:nvSpPr>
            <p:cNvPr id="20" name="矩形 19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89052" y="4507401"/>
            <a:ext cx="2166424" cy="351694"/>
            <a:chOff x="2089052" y="2013601"/>
            <a:chExt cx="2166424" cy="351694"/>
          </a:xfrm>
        </p:grpSpPr>
        <p:sp>
          <p:nvSpPr>
            <p:cNvPr id="23" name="矩形 22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89052" y="5006161"/>
            <a:ext cx="2166424" cy="351694"/>
            <a:chOff x="2089052" y="2013601"/>
            <a:chExt cx="2166424" cy="351694"/>
          </a:xfrm>
        </p:grpSpPr>
        <p:sp>
          <p:nvSpPr>
            <p:cNvPr id="27" name="矩形 26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089052" y="5504921"/>
            <a:ext cx="2166424" cy="351694"/>
            <a:chOff x="2089052" y="2013601"/>
            <a:chExt cx="2166424" cy="351694"/>
          </a:xfrm>
        </p:grpSpPr>
        <p:sp>
          <p:nvSpPr>
            <p:cNvPr id="30" name="矩形 29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089052" y="6003681"/>
            <a:ext cx="2166424" cy="351694"/>
            <a:chOff x="2089052" y="2013601"/>
            <a:chExt cx="2166424" cy="351694"/>
          </a:xfrm>
        </p:grpSpPr>
        <p:sp>
          <p:nvSpPr>
            <p:cNvPr id="33" name="矩形 32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7968175" y="1434905"/>
            <a:ext cx="2743200" cy="517691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/>
          <p:cNvSpPr/>
          <p:nvPr/>
        </p:nvSpPr>
        <p:spPr>
          <a:xfrm>
            <a:off x="10918874" y="1498040"/>
            <a:ext cx="1125416" cy="71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 assist</a:t>
            </a:r>
            <a:endParaRPr 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8289387" y="1899456"/>
            <a:ext cx="2166424" cy="351694"/>
            <a:chOff x="2089052" y="2013601"/>
            <a:chExt cx="2166424" cy="351694"/>
          </a:xfrm>
        </p:grpSpPr>
        <p:sp>
          <p:nvSpPr>
            <p:cNvPr id="45" name="矩形 44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直接箭头连接符 40"/>
          <p:cNvCxnSpPr/>
          <p:nvPr/>
        </p:nvCxnSpPr>
        <p:spPr>
          <a:xfrm flipV="1">
            <a:off x="7646962" y="4596496"/>
            <a:ext cx="589556" cy="524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8289387" y="2398216"/>
            <a:ext cx="2166424" cy="351694"/>
            <a:chOff x="2089052" y="2013601"/>
            <a:chExt cx="2166424" cy="351694"/>
          </a:xfrm>
        </p:grpSpPr>
        <p:sp>
          <p:nvSpPr>
            <p:cNvPr id="48" name="矩形 47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289387" y="2896976"/>
            <a:ext cx="2166424" cy="351694"/>
            <a:chOff x="2089052" y="2013601"/>
            <a:chExt cx="2166424" cy="351694"/>
          </a:xfrm>
        </p:grpSpPr>
        <p:sp>
          <p:nvSpPr>
            <p:cNvPr id="51" name="矩形 50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289387" y="3395736"/>
            <a:ext cx="2166424" cy="351694"/>
            <a:chOff x="2089052" y="2013601"/>
            <a:chExt cx="2166424" cy="351694"/>
          </a:xfrm>
        </p:grpSpPr>
        <p:sp>
          <p:nvSpPr>
            <p:cNvPr id="54" name="矩形 53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289387" y="3894496"/>
            <a:ext cx="2166424" cy="351694"/>
            <a:chOff x="2089052" y="2013601"/>
            <a:chExt cx="2166424" cy="351694"/>
          </a:xfrm>
        </p:grpSpPr>
        <p:sp>
          <p:nvSpPr>
            <p:cNvPr id="57" name="矩形 56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289387" y="4393256"/>
            <a:ext cx="2166424" cy="351694"/>
            <a:chOff x="2089052" y="2013601"/>
            <a:chExt cx="2166424" cy="351694"/>
          </a:xfrm>
        </p:grpSpPr>
        <p:sp>
          <p:nvSpPr>
            <p:cNvPr id="60" name="矩形 59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289387" y="4892016"/>
            <a:ext cx="2166424" cy="351694"/>
            <a:chOff x="2089052" y="2013601"/>
            <a:chExt cx="2166424" cy="351694"/>
          </a:xfrm>
        </p:grpSpPr>
        <p:sp>
          <p:nvSpPr>
            <p:cNvPr id="63" name="矩形 62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289387" y="5390776"/>
            <a:ext cx="2166424" cy="351694"/>
            <a:chOff x="2089052" y="2013601"/>
            <a:chExt cx="2166424" cy="351694"/>
          </a:xfrm>
        </p:grpSpPr>
        <p:sp>
          <p:nvSpPr>
            <p:cNvPr id="66" name="矩形 65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8289387" y="5889536"/>
            <a:ext cx="2166424" cy="351694"/>
            <a:chOff x="2089052" y="2013601"/>
            <a:chExt cx="2166424" cy="351694"/>
          </a:xfrm>
        </p:grpSpPr>
        <p:sp>
          <p:nvSpPr>
            <p:cNvPr id="69" name="矩形 68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矩形 72"/>
          <p:cNvSpPr/>
          <p:nvPr/>
        </p:nvSpPr>
        <p:spPr>
          <a:xfrm>
            <a:off x="1949531" y="2152961"/>
            <a:ext cx="706901" cy="35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74" name="矩形 73"/>
          <p:cNvSpPr/>
          <p:nvPr/>
        </p:nvSpPr>
        <p:spPr>
          <a:xfrm>
            <a:off x="2691013" y="2147848"/>
            <a:ext cx="1239419" cy="35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r>
              <a:rPr lang="en-US" altLang="zh-CN" dirty="0" smtClean="0"/>
              <a:t>-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5" name="矩形 74"/>
          <p:cNvSpPr/>
          <p:nvPr/>
        </p:nvSpPr>
        <p:spPr>
          <a:xfrm>
            <a:off x="8165124" y="1606439"/>
            <a:ext cx="706901" cy="35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76" name="矩形 75"/>
          <p:cNvSpPr/>
          <p:nvPr/>
        </p:nvSpPr>
        <p:spPr>
          <a:xfrm>
            <a:off x="8906606" y="1601326"/>
            <a:ext cx="706901" cy="35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244"/>
              </p:ext>
            </p:extLst>
          </p:nvPr>
        </p:nvGraphicFramePr>
        <p:xfrm>
          <a:off x="4860387" y="3011121"/>
          <a:ext cx="2614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57"/>
                <a:gridCol w="326757"/>
                <a:gridCol w="326757"/>
                <a:gridCol w="326757"/>
                <a:gridCol w="326757"/>
                <a:gridCol w="326757"/>
                <a:gridCol w="326757"/>
                <a:gridCol w="3267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文本框 77"/>
          <p:cNvSpPr txBox="1"/>
          <p:nvPr/>
        </p:nvSpPr>
        <p:spPr>
          <a:xfrm>
            <a:off x="5840242" y="264946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80" name="右箭头 79"/>
          <p:cNvSpPr/>
          <p:nvPr/>
        </p:nvSpPr>
        <p:spPr>
          <a:xfrm>
            <a:off x="1216855" y="3114082"/>
            <a:ext cx="844061" cy="13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右箭头 80"/>
          <p:cNvSpPr/>
          <p:nvPr/>
        </p:nvSpPr>
        <p:spPr>
          <a:xfrm>
            <a:off x="1203961" y="3608698"/>
            <a:ext cx="844061" cy="13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右箭头 81"/>
          <p:cNvSpPr/>
          <p:nvPr/>
        </p:nvSpPr>
        <p:spPr>
          <a:xfrm>
            <a:off x="1203960" y="4131122"/>
            <a:ext cx="844061" cy="13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右箭头 82"/>
          <p:cNvSpPr/>
          <p:nvPr/>
        </p:nvSpPr>
        <p:spPr>
          <a:xfrm>
            <a:off x="1216854" y="4625565"/>
            <a:ext cx="844061" cy="13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右箭头 83"/>
          <p:cNvSpPr/>
          <p:nvPr/>
        </p:nvSpPr>
        <p:spPr>
          <a:xfrm>
            <a:off x="1203959" y="5102910"/>
            <a:ext cx="844061" cy="13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右箭头 84"/>
          <p:cNvSpPr/>
          <p:nvPr/>
        </p:nvSpPr>
        <p:spPr>
          <a:xfrm>
            <a:off x="1203958" y="5595428"/>
            <a:ext cx="844061" cy="13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右箭头 85"/>
          <p:cNvSpPr/>
          <p:nvPr/>
        </p:nvSpPr>
        <p:spPr>
          <a:xfrm>
            <a:off x="1216853" y="6117852"/>
            <a:ext cx="844061" cy="13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文本框 86"/>
          <p:cNvSpPr txBox="1"/>
          <p:nvPr/>
        </p:nvSpPr>
        <p:spPr>
          <a:xfrm>
            <a:off x="1144172" y="281411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1157355" y="33322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1144172" y="38665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1137659" y="435829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1155437" y="485000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1157697" y="58802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1164228" y="53578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4916187" y="5933186"/>
            <a:ext cx="269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slot=</a:t>
            </a:r>
            <a:r>
              <a:rPr lang="en-US" dirty="0" err="1" smtClean="0"/>
              <a:t>substr</a:t>
            </a:r>
            <a:r>
              <a:rPr lang="en-US" dirty="0" smtClean="0"/>
              <a:t>(md5(key), 0, 5)</a:t>
            </a:r>
            <a:endParaRPr 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684730" y="4967081"/>
            <a:ext cx="336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Map=(</a:t>
            </a:r>
            <a:r>
              <a:rPr lang="en-US" dirty="0" err="1" smtClean="0"/>
              <a:t>substr</a:t>
            </a:r>
            <a:r>
              <a:rPr lang="en-US" dirty="0" smtClean="0"/>
              <a:t>(md5(key), 5, 5), 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6" name="直接连接符 95"/>
          <p:cNvCxnSpPr>
            <a:endCxn id="97" idx="1"/>
          </p:cNvCxnSpPr>
          <p:nvPr/>
        </p:nvCxnSpPr>
        <p:spPr>
          <a:xfrm>
            <a:off x="4209756" y="4184487"/>
            <a:ext cx="474974" cy="9672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4997554" y="4269853"/>
            <a:ext cx="161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Data=</a:t>
            </a:r>
            <a:r>
              <a:rPr lang="en-US" altLang="zh-CN" dirty="0" smtClean="0"/>
              <a:t>(key, </a:t>
            </a:r>
            <a:r>
              <a:rPr lang="en-US" altLang="zh-CN" dirty="0" err="1" smtClean="0"/>
              <a:t>pos</a:t>
            </a:r>
            <a:r>
              <a:rPr lang="en-US" altLang="zh-CN" dirty="0" smtClean="0"/>
              <a:t>)</a:t>
            </a:r>
            <a:endParaRPr lang="en-US" dirty="0" smtClean="0"/>
          </a:p>
        </p:txBody>
      </p:sp>
      <p:cxnSp>
        <p:nvCxnSpPr>
          <p:cNvPr id="101" name="直接箭头连接符 100"/>
          <p:cNvCxnSpPr>
            <a:endCxn id="99" idx="1"/>
          </p:cNvCxnSpPr>
          <p:nvPr/>
        </p:nvCxnSpPr>
        <p:spPr>
          <a:xfrm>
            <a:off x="4251960" y="4184487"/>
            <a:ext cx="745594" cy="270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57" idx="2"/>
            <a:endCxn id="99" idx="3"/>
          </p:cNvCxnSpPr>
          <p:nvPr/>
        </p:nvCxnSpPr>
        <p:spPr>
          <a:xfrm flipH="1">
            <a:off x="6617036" y="4246190"/>
            <a:ext cx="2755563" cy="208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endCxn id="97" idx="1"/>
          </p:cNvCxnSpPr>
          <p:nvPr/>
        </p:nvCxnSpPr>
        <p:spPr>
          <a:xfrm>
            <a:off x="4209756" y="4184487"/>
            <a:ext cx="474974" cy="967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5869897" y="15050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O(1)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14941" y="1600435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约</a:t>
            </a:r>
            <a:r>
              <a:rPr lang="en-US" altLang="zh-CN" dirty="0" smtClean="0">
                <a:solidFill>
                  <a:schemeClr val="bg1"/>
                </a:solidFill>
              </a:rPr>
              <a:t>1G </a:t>
            </a:r>
            <a:r>
              <a:rPr lang="en-US" altLang="zh-CN" dirty="0" err="1" smtClean="0">
                <a:solidFill>
                  <a:schemeClr val="bg1"/>
                </a:solidFill>
              </a:rPr>
              <a:t>fffff</a:t>
            </a:r>
            <a:r>
              <a:rPr lang="en-US" altLang="zh-CN" dirty="0">
                <a:solidFill>
                  <a:schemeClr val="bg1"/>
                </a:solidFill>
              </a:rPr>
              <a:t>=&gt;1048575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089052" y="2481347"/>
            <a:ext cx="2166424" cy="351694"/>
            <a:chOff x="2089052" y="2013601"/>
            <a:chExt cx="2166424" cy="351694"/>
          </a:xfrm>
        </p:grpSpPr>
        <p:sp>
          <p:nvSpPr>
            <p:cNvPr id="98" name="矩形 97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右箭头 101"/>
          <p:cNvSpPr/>
          <p:nvPr/>
        </p:nvSpPr>
        <p:spPr>
          <a:xfrm>
            <a:off x="1214436" y="2599363"/>
            <a:ext cx="844061" cy="13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1141753" y="229939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4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94724" y="1648832"/>
            <a:ext cx="2166424" cy="351694"/>
            <a:chOff x="2089052" y="2013601"/>
            <a:chExt cx="2166424" cy="351694"/>
          </a:xfrm>
        </p:grpSpPr>
        <p:sp>
          <p:nvSpPr>
            <p:cNvPr id="5" name="矩形 4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420506" y="1511048"/>
            <a:ext cx="336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Map=(</a:t>
            </a:r>
            <a:r>
              <a:rPr lang="en-US" dirty="0" err="1" smtClean="0"/>
              <a:t>substr</a:t>
            </a:r>
            <a:r>
              <a:rPr lang="en-US" dirty="0" smtClean="0"/>
              <a:t>(md5(key), 5, 5), 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1390974" y="1344021"/>
            <a:ext cx="706901" cy="35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97875" y="1320580"/>
            <a:ext cx="1239419" cy="35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494724" y="4115500"/>
            <a:ext cx="2166424" cy="351694"/>
            <a:chOff x="2089052" y="2013601"/>
            <a:chExt cx="2166424" cy="351694"/>
          </a:xfrm>
        </p:grpSpPr>
        <p:sp>
          <p:nvSpPr>
            <p:cNvPr id="14" name="矩形 13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1390974" y="3810689"/>
            <a:ext cx="706901" cy="35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97875" y="3787248"/>
            <a:ext cx="1239419" cy="35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Map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94724" y="4819579"/>
            <a:ext cx="2166424" cy="351694"/>
            <a:chOff x="2089052" y="2013601"/>
            <a:chExt cx="2166424" cy="351694"/>
          </a:xfrm>
        </p:grpSpPr>
        <p:sp>
          <p:nvSpPr>
            <p:cNvPr id="19" name="矩形 18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390974" y="4514768"/>
            <a:ext cx="706901" cy="35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曲线连接符 26"/>
          <p:cNvCxnSpPr>
            <a:stCxn id="15" idx="2"/>
            <a:endCxn id="19" idx="0"/>
          </p:cNvCxnSpPr>
          <p:nvPr/>
        </p:nvCxnSpPr>
        <p:spPr>
          <a:xfrm rot="16200000" flipH="1">
            <a:off x="1984988" y="4226631"/>
            <a:ext cx="352387" cy="833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494725" y="5523658"/>
            <a:ext cx="2166424" cy="351694"/>
            <a:chOff x="2089052" y="2013601"/>
            <a:chExt cx="2166424" cy="351694"/>
          </a:xfrm>
        </p:grpSpPr>
        <p:sp>
          <p:nvSpPr>
            <p:cNvPr id="30" name="矩形 29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1390975" y="5218847"/>
            <a:ext cx="706901" cy="351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head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曲线连接符 32"/>
          <p:cNvCxnSpPr/>
          <p:nvPr/>
        </p:nvCxnSpPr>
        <p:spPr>
          <a:xfrm rot="16200000" flipH="1">
            <a:off x="1984988" y="4934219"/>
            <a:ext cx="352387" cy="8335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8193852" y="1952045"/>
            <a:ext cx="2166424" cy="351694"/>
            <a:chOff x="2089052" y="2013601"/>
            <a:chExt cx="2166424" cy="351694"/>
          </a:xfrm>
        </p:grpSpPr>
        <p:sp>
          <p:nvSpPr>
            <p:cNvPr id="41" name="矩形 40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193852" y="2552823"/>
            <a:ext cx="2166424" cy="351694"/>
            <a:chOff x="2089052" y="2013601"/>
            <a:chExt cx="2166424" cy="351694"/>
          </a:xfrm>
        </p:grpSpPr>
        <p:sp>
          <p:nvSpPr>
            <p:cNvPr id="44" name="矩形 43"/>
            <p:cNvSpPr/>
            <p:nvPr/>
          </p:nvSpPr>
          <p:spPr>
            <a:xfrm>
              <a:off x="2089052" y="2013602"/>
              <a:ext cx="2166424" cy="3516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089052" y="2013601"/>
              <a:ext cx="499403" cy="3516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曲线连接符 46"/>
          <p:cNvCxnSpPr>
            <a:stCxn id="54" idx="6"/>
            <a:endCxn id="45" idx="1"/>
          </p:cNvCxnSpPr>
          <p:nvPr/>
        </p:nvCxnSpPr>
        <p:spPr>
          <a:xfrm flipV="1">
            <a:off x="5882185" y="2728670"/>
            <a:ext cx="2311667" cy="23546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endCxn id="41" idx="2"/>
          </p:cNvCxnSpPr>
          <p:nvPr/>
        </p:nvCxnSpPr>
        <p:spPr>
          <a:xfrm flipV="1">
            <a:off x="8443553" y="2303739"/>
            <a:ext cx="833511" cy="2224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14" idx="3"/>
            <a:endCxn id="54" idx="2"/>
          </p:cNvCxnSpPr>
          <p:nvPr/>
        </p:nvCxnSpPr>
        <p:spPr>
          <a:xfrm>
            <a:off x="3661148" y="4291348"/>
            <a:ext cx="1470410" cy="7920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5131558" y="4291348"/>
            <a:ext cx="750627" cy="1584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152447" y="446998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H-K-P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152447" y="474594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H-K-P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152447" y="502335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H-K-P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152447" y="529932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H-K-P</a:t>
            </a:r>
            <a:endParaRPr lang="zh-CN" altLang="en-US" dirty="0"/>
          </a:p>
        </p:txBody>
      </p:sp>
      <p:cxnSp>
        <p:nvCxnSpPr>
          <p:cNvPr id="64" name="曲线连接符 63"/>
          <p:cNvCxnSpPr>
            <a:stCxn id="5" idx="2"/>
            <a:endCxn id="54" idx="2"/>
          </p:cNvCxnSpPr>
          <p:nvPr/>
        </p:nvCxnSpPr>
        <p:spPr>
          <a:xfrm rot="16200000" flipH="1">
            <a:off x="2313335" y="2265127"/>
            <a:ext cx="3082824" cy="25536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5" idx="3"/>
            <a:endCxn id="68" idx="2"/>
          </p:cNvCxnSpPr>
          <p:nvPr/>
        </p:nvCxnSpPr>
        <p:spPr>
          <a:xfrm>
            <a:off x="3661148" y="1824680"/>
            <a:ext cx="1258871" cy="11745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4920019" y="2207248"/>
            <a:ext cx="750627" cy="1584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982394" y="2631187"/>
            <a:ext cx="7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H-K-I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4982394" y="2343171"/>
            <a:ext cx="7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H-K-I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994070" y="3251170"/>
            <a:ext cx="7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H-K-I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4982394" y="2946359"/>
            <a:ext cx="7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H-K-I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4231176" y="2183491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2985548" y="341791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4117627" y="416238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map</a:t>
            </a:r>
            <a:endParaRPr lang="zh-CN" altLang="en-US" dirty="0"/>
          </a:p>
        </p:txBody>
      </p:sp>
      <p:grpSp>
        <p:nvGrpSpPr>
          <p:cNvPr id="89" name="组合 88"/>
          <p:cNvGrpSpPr/>
          <p:nvPr/>
        </p:nvGrpSpPr>
        <p:grpSpPr>
          <a:xfrm>
            <a:off x="6140237" y="2213744"/>
            <a:ext cx="750627" cy="1465229"/>
            <a:chOff x="7112231" y="4203423"/>
            <a:chExt cx="750627" cy="1465229"/>
          </a:xfrm>
        </p:grpSpPr>
        <p:sp>
          <p:nvSpPr>
            <p:cNvPr id="78" name="椭圆 77"/>
            <p:cNvSpPr/>
            <p:nvPr/>
          </p:nvSpPr>
          <p:spPr>
            <a:xfrm>
              <a:off x="7112231" y="4203423"/>
              <a:ext cx="750627" cy="1465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7250802" y="4336331"/>
              <a:ext cx="468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K-I</a:t>
              </a:r>
              <a:endParaRPr lang="zh-CN" altLang="en-US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266087" y="4610304"/>
              <a:ext cx="468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K-I</a:t>
              </a:r>
              <a:endParaRPr lang="zh-CN" altLang="en-US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278312" y="4870817"/>
              <a:ext cx="468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K-I</a:t>
              </a:r>
              <a:endParaRPr lang="zh-CN" altLang="en-US" dirty="0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7293597" y="5144790"/>
              <a:ext cx="468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K-I</a:t>
              </a:r>
              <a:endParaRPr lang="zh-CN" altLang="en-US" dirty="0"/>
            </a:p>
          </p:txBody>
        </p:sp>
      </p:grpSp>
      <p:cxnSp>
        <p:nvCxnSpPr>
          <p:cNvPr id="84" name="曲线连接符 83"/>
          <p:cNvCxnSpPr>
            <a:stCxn id="41" idx="0"/>
            <a:endCxn id="78" idx="6"/>
          </p:cNvCxnSpPr>
          <p:nvPr/>
        </p:nvCxnSpPr>
        <p:spPr>
          <a:xfrm rot="16200000" flipH="1" flipV="1">
            <a:off x="7586807" y="1256102"/>
            <a:ext cx="994313" cy="2386200"/>
          </a:xfrm>
          <a:prstGeom prst="curvedConnector4">
            <a:avLst>
              <a:gd name="adj1" fmla="val -22991"/>
              <a:gd name="adj2" fmla="val 72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904466" y="19344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7887358" y="25073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92" name="文本框 91"/>
          <p:cNvSpPr txBox="1"/>
          <p:nvPr/>
        </p:nvSpPr>
        <p:spPr>
          <a:xfrm>
            <a:off x="1223933" y="161453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93" name="文本框 92"/>
          <p:cNvSpPr txBox="1"/>
          <p:nvPr/>
        </p:nvSpPr>
        <p:spPr>
          <a:xfrm>
            <a:off x="1141273" y="410780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94" name="文本框 93"/>
          <p:cNvSpPr txBox="1"/>
          <p:nvPr/>
        </p:nvSpPr>
        <p:spPr>
          <a:xfrm>
            <a:off x="1087865" y="47921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</a:t>
            </a:r>
            <a:r>
              <a:rPr lang="en-US" altLang="zh-CN" dirty="0" err="1" smtClean="0"/>
              <a:t>p</a:t>
            </a:r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1087865" y="548754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</a:t>
            </a:r>
            <a:r>
              <a:rPr lang="en-US" altLang="zh-CN" dirty="0" err="1" smtClean="0"/>
              <a:t>p</a:t>
            </a:r>
            <a:endParaRPr lang="zh-CN" altLang="en-US" dirty="0"/>
          </a:p>
        </p:txBody>
      </p: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85230"/>
              </p:ext>
            </p:extLst>
          </p:nvPr>
        </p:nvGraphicFramePr>
        <p:xfrm>
          <a:off x="7953296" y="3752806"/>
          <a:ext cx="24069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782"/>
                <a:gridCol w="199419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0" name="曲线连接符 99"/>
          <p:cNvCxnSpPr/>
          <p:nvPr/>
        </p:nvCxnSpPr>
        <p:spPr>
          <a:xfrm>
            <a:off x="5506871" y="2815853"/>
            <a:ext cx="2533734" cy="2267496"/>
          </a:xfrm>
          <a:prstGeom prst="curvedConnector3">
            <a:avLst>
              <a:gd name="adj1" fmla="val 19297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/>
          <p:cNvCxnSpPr>
            <a:endCxn id="97" idx="1"/>
          </p:cNvCxnSpPr>
          <p:nvPr/>
        </p:nvCxnSpPr>
        <p:spPr>
          <a:xfrm rot="16200000" flipH="1">
            <a:off x="6630016" y="3356626"/>
            <a:ext cx="1326666" cy="1319893"/>
          </a:xfrm>
          <a:prstGeom prst="curved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65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798</Words>
  <Application>Microsoft Office PowerPoint</Application>
  <PresentationFormat>宽屏</PresentationFormat>
  <Paragraphs>340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主题</vt:lpstr>
      <vt:lpstr>WECLU(维库)</vt:lpstr>
      <vt:lpstr>WECLU</vt:lpstr>
      <vt:lpstr>简介</vt:lpstr>
      <vt:lpstr>架构</vt:lpstr>
      <vt:lpstr>Storage</vt:lpstr>
      <vt:lpstr>PowerPoint 演示文稿</vt:lpstr>
      <vt:lpstr>Storage </vt:lpstr>
      <vt:lpstr>Hash Index</vt:lpstr>
      <vt:lpstr>PowerPoint 演示文稿</vt:lpstr>
      <vt:lpstr>Hash 索引构造特点</vt:lpstr>
      <vt:lpstr>Btree Index</vt:lpstr>
      <vt:lpstr>PowerPoint 演示文稿</vt:lpstr>
      <vt:lpstr>B*-tree 索引构造优化</vt:lpstr>
      <vt:lpstr>PowerPoint 演示文稿</vt:lpstr>
      <vt:lpstr>PowerPoint 演示文稿</vt:lpstr>
      <vt:lpstr>PowerPoint 演示文稿</vt:lpstr>
      <vt:lpstr>应用场景</vt:lpstr>
      <vt:lpstr>优点</vt:lpstr>
      <vt:lpstr>缺点</vt:lpstr>
      <vt:lpstr>使用文档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WECLU</dc:title>
  <dc:creator>zoujunrong</dc:creator>
  <cp:lastModifiedBy>zoujunrong</cp:lastModifiedBy>
  <cp:revision>149</cp:revision>
  <dcterms:created xsi:type="dcterms:W3CDTF">2016-09-18T02:58:21Z</dcterms:created>
  <dcterms:modified xsi:type="dcterms:W3CDTF">2016-09-22T14:36:46Z</dcterms:modified>
</cp:coreProperties>
</file>