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57" r:id="rId4"/>
    <p:sldId id="258" r:id="rId5"/>
    <p:sldId id="259" r:id="rId6"/>
    <p:sldId id="269" r:id="rId7"/>
    <p:sldId id="272" r:id="rId8"/>
    <p:sldId id="273" r:id="rId9"/>
    <p:sldId id="275" r:id="rId10"/>
    <p:sldId id="276" r:id="rId11"/>
    <p:sldId id="277" r:id="rId12"/>
    <p:sldId id="278" r:id="rId13"/>
    <p:sldId id="260" r:id="rId14"/>
    <p:sldId id="279" r:id="rId15"/>
    <p:sldId id="280" r:id="rId16"/>
    <p:sldId id="281" r:id="rId17"/>
    <p:sldId id="262" r:id="rId18"/>
    <p:sldId id="282" r:id="rId19"/>
    <p:sldId id="283" r:id="rId20"/>
    <p:sldId id="261" r:id="rId21"/>
    <p:sldId id="284" r:id="rId22"/>
    <p:sldId id="285" r:id="rId23"/>
    <p:sldId id="286" r:id="rId24"/>
    <p:sldId id="287" r:id="rId25"/>
    <p:sldId id="288" r:id="rId26"/>
    <p:sldId id="266" r:id="rId27"/>
    <p:sldId id="289" r:id="rId28"/>
    <p:sldId id="290" r:id="rId29"/>
    <p:sldId id="291" r:id="rId30"/>
    <p:sldId id="292" r:id="rId31"/>
    <p:sldId id="26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-18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file:////C:/Users/Youngkeyzou/Documents/Tencent%2520Files/1243591998/Image/Group/LIOV%25254U3B6L1@6FOYRLVDYB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48A4F19-81E0-4242-B57A-44DE39083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/>
              <a:t>软件工程</a:t>
            </a:r>
            <a:r>
              <a:rPr lang="zh-CN" altLang="en-US" dirty="0"/>
              <a:t>课程设计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2106302-3BF0-0147-B861-527B9C0DC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期刊管理系统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19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BADF33-D3B2-3E4B-9559-A566D80B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2.4 </a:t>
            </a:r>
            <a:r>
              <a:rPr lang="zh-CN" altLang="zh-CN" b="0" dirty="0"/>
              <a:t>加工说明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2F2C9E-610E-AE4F-B1CA-3B1854DF25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数据加工名称：登录</a:t>
            </a:r>
          </a:p>
          <a:p>
            <a:r>
              <a:rPr lang="zh-CN" altLang="zh-CN" dirty="0"/>
              <a:t>编号：</a:t>
            </a:r>
            <a:r>
              <a:rPr lang="en-US" altLang="zh-CN" dirty="0"/>
              <a:t>1.1</a:t>
            </a:r>
            <a:endParaRPr lang="zh-CN" altLang="zh-CN" dirty="0"/>
          </a:p>
          <a:p>
            <a:r>
              <a:rPr lang="zh-CN" altLang="zh-CN" dirty="0"/>
              <a:t>简述：进入期刊管理系统</a:t>
            </a:r>
          </a:p>
          <a:p>
            <a:r>
              <a:rPr lang="zh-CN" altLang="zh-CN" dirty="0"/>
              <a:t>激发条件：输入账号和密码</a:t>
            </a:r>
          </a:p>
          <a:p>
            <a:r>
              <a:rPr lang="zh-CN" altLang="zh-CN" dirty="0"/>
              <a:t>优先级：高</a:t>
            </a:r>
          </a:p>
          <a:p>
            <a:r>
              <a:rPr lang="zh-CN" altLang="zh-CN" dirty="0"/>
              <a:t>输入：账号</a:t>
            </a:r>
            <a:r>
              <a:rPr lang="en-US" altLang="zh-CN" dirty="0"/>
              <a:t>+</a:t>
            </a:r>
            <a:r>
              <a:rPr lang="zh-CN" altLang="zh-CN" dirty="0"/>
              <a:t>密码</a:t>
            </a:r>
          </a:p>
          <a:p>
            <a:r>
              <a:rPr lang="zh-CN" altLang="zh-CN" dirty="0"/>
              <a:t>输出：系统进入</a:t>
            </a:r>
          </a:p>
          <a:p>
            <a:r>
              <a:rPr lang="zh-CN" altLang="zh-CN" dirty="0"/>
              <a:t>加工逻辑：</a:t>
            </a:r>
            <a:r>
              <a:rPr lang="en-US" altLang="zh-CN" dirty="0"/>
              <a:t>if </a:t>
            </a:r>
            <a:r>
              <a:rPr lang="zh-CN" altLang="zh-CN" dirty="0"/>
              <a:t>账号密码正确</a:t>
            </a:r>
            <a:r>
              <a:rPr lang="en-US" altLang="zh-CN" dirty="0"/>
              <a:t> then </a:t>
            </a:r>
            <a:r>
              <a:rPr lang="zh-CN" altLang="zh-CN" dirty="0"/>
              <a:t>登录成功</a:t>
            </a:r>
            <a:r>
              <a:rPr lang="en-US" altLang="zh-CN" dirty="0"/>
              <a:t> end if</a:t>
            </a:r>
            <a:endParaRPr lang="zh-CN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B41C22B-2ECA-B24F-8DE9-EC57F9565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数据加工名称：管理系统</a:t>
            </a:r>
          </a:p>
          <a:p>
            <a:r>
              <a:rPr lang="zh-CN" altLang="zh-CN" dirty="0"/>
              <a:t>编号：</a:t>
            </a:r>
            <a:r>
              <a:rPr lang="en-US" altLang="zh-CN" dirty="0"/>
              <a:t>1.2</a:t>
            </a:r>
            <a:endParaRPr lang="zh-CN" altLang="zh-CN" dirty="0"/>
          </a:p>
          <a:p>
            <a:r>
              <a:rPr lang="zh-CN" altLang="zh-CN" dirty="0"/>
              <a:t>简述：管理员进入的系统</a:t>
            </a:r>
          </a:p>
          <a:p>
            <a:r>
              <a:rPr lang="zh-CN" altLang="zh-CN" dirty="0"/>
              <a:t>激发条件：登录的账号具有管理员身份</a:t>
            </a:r>
          </a:p>
          <a:p>
            <a:r>
              <a:rPr lang="zh-CN" altLang="zh-CN" dirty="0"/>
              <a:t>优先级：普通</a:t>
            </a:r>
          </a:p>
          <a:p>
            <a:r>
              <a:rPr lang="zh-CN" altLang="zh-CN" dirty="0"/>
              <a:t>输入：账号</a:t>
            </a:r>
            <a:r>
              <a:rPr lang="en-US" altLang="zh-CN" dirty="0"/>
              <a:t>+</a:t>
            </a:r>
            <a:r>
              <a:rPr lang="zh-CN" altLang="zh-CN" dirty="0"/>
              <a:t>密码</a:t>
            </a:r>
          </a:p>
          <a:p>
            <a:r>
              <a:rPr lang="zh-CN" altLang="zh-CN" dirty="0"/>
              <a:t>输出：管理系统进入</a:t>
            </a:r>
          </a:p>
          <a:p>
            <a:r>
              <a:rPr lang="zh-CN" altLang="zh-CN" dirty="0"/>
              <a:t>加工逻辑：</a:t>
            </a:r>
            <a:r>
              <a:rPr lang="en-US" altLang="zh-CN" dirty="0"/>
              <a:t>if </a:t>
            </a:r>
            <a:r>
              <a:rPr lang="zh-CN" altLang="zh-CN" dirty="0"/>
              <a:t>登录账号具有管理员身份</a:t>
            </a:r>
            <a:r>
              <a:rPr lang="en-US" altLang="zh-CN" dirty="0"/>
              <a:t> then </a:t>
            </a:r>
            <a:r>
              <a:rPr lang="zh-CN" altLang="zh-CN" dirty="0"/>
              <a:t>进入管理系统</a:t>
            </a:r>
            <a:r>
              <a:rPr lang="en-US" altLang="zh-CN" dirty="0"/>
              <a:t> end if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99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EB570A4-ABB6-3644-B23E-AA45C2B03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2.5  E-R</a:t>
            </a:r>
            <a:r>
              <a:rPr lang="zh-CN" altLang="zh-CN" sz="3600" dirty="0"/>
              <a:t>图</a:t>
            </a:r>
            <a:endParaRPr lang="zh-CN" altLang="zh-CN" sz="3600" b="1" dirty="0"/>
          </a:p>
          <a:p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84EE8AA-1526-2E4A-B814-E18F16879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560" y="-1"/>
            <a:ext cx="14101162" cy="5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9565AC03-4068-0840-A7E2-DC979C51D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48504"/>
              </p:ext>
            </p:extLst>
          </p:nvPr>
        </p:nvGraphicFramePr>
        <p:xfrm>
          <a:off x="2001520" y="0"/>
          <a:ext cx="8209281" cy="485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3" imgW="7277100" imgH="5549900" progId="Visio.Drawing.11">
                  <p:embed/>
                </p:oleObj>
              </mc:Choice>
              <mc:Fallback>
                <p:oleObj r:id="rId3" imgW="7277100" imgH="5549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520" y="0"/>
                        <a:ext cx="8209281" cy="4856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2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E7AE1AE-64F2-1F43-A83B-4508DB524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2.6 </a:t>
            </a:r>
            <a:r>
              <a:rPr lang="zh-CN" altLang="zh-CN" sz="3600" dirty="0"/>
              <a:t>状态转换图</a:t>
            </a:r>
            <a:endParaRPr lang="zh-CN" altLang="zh-CN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BE4A902-BF83-7949-A0DF-2FA630B5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80" y="2438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95109B05-2CA1-8647-A7E9-C5F1D56AE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48066"/>
              </p:ext>
            </p:extLst>
          </p:nvPr>
        </p:nvGraphicFramePr>
        <p:xfrm>
          <a:off x="1613647" y="0"/>
          <a:ext cx="5935233" cy="65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3" imgW="12547600" imgH="13970000" progId="Visio.Drawing.11">
                  <p:embed/>
                </p:oleObj>
              </mc:Choice>
              <mc:Fallback>
                <p:oleObj r:id="rId3" imgW="12547600" imgH="13970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47" y="0"/>
                        <a:ext cx="5935233" cy="6593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49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C9544F8-6B0C-F14A-A16D-7D160DDB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章总体设计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60CD02-C816-4541-90AA-CEFF50DC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zh-CN" dirty="0"/>
              <a:t>软件结构图</a:t>
            </a:r>
            <a:endParaRPr lang="zh-CN" altLang="zh-CN" b="1" dirty="0"/>
          </a:p>
          <a:p>
            <a:r>
              <a:rPr lang="en-US" altLang="zh-CN" dirty="0"/>
              <a:t>3.2 </a:t>
            </a:r>
            <a:r>
              <a:rPr lang="zh-CN" altLang="zh-CN" dirty="0"/>
              <a:t>模块的简要描述</a:t>
            </a:r>
            <a:endParaRPr lang="zh-CN" altLang="zh-CN" b="1" dirty="0"/>
          </a:p>
          <a:p>
            <a:r>
              <a:rPr lang="en-US" altLang="zh-CN" dirty="0"/>
              <a:t>3.3. </a:t>
            </a:r>
            <a:r>
              <a:rPr lang="zh-CN" altLang="zh-CN" dirty="0"/>
              <a:t>数据库数据表结构设计</a:t>
            </a:r>
            <a:endParaRPr lang="zh-CN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69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4DB4A25-2C75-D449-A049-4EAF97813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3.1 </a:t>
            </a:r>
            <a:r>
              <a:rPr lang="zh-CN" altLang="zh-CN" sz="3600" dirty="0"/>
              <a:t>软件结构图</a:t>
            </a:r>
            <a:endParaRPr lang="zh-CN" altLang="zh-CN" sz="3600" b="1" dirty="0"/>
          </a:p>
          <a:p>
            <a:endParaRPr kumimoji="1" lang="zh-CN" altLang="en-US" dirty="0"/>
          </a:p>
        </p:txBody>
      </p:sp>
      <p:pic>
        <p:nvPicPr>
          <p:cNvPr id="4" name="内容占位符 5">
            <a:extLst>
              <a:ext uri="{FF2B5EF4-FFF2-40B4-BE49-F238E27FC236}">
                <a16:creationId xmlns="" xmlns:a16="http://schemas.microsoft.com/office/drawing/2014/main" id="{485AA549-E25C-ED4D-9106-50ED786DC9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09" y="314960"/>
            <a:ext cx="8788400" cy="445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78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0BC4273-E57F-AA41-B8FB-8184D2C4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3.2 </a:t>
            </a:r>
            <a:r>
              <a:rPr lang="zh-CN" altLang="zh-CN" b="0" dirty="0"/>
              <a:t>模块的简要描述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FEA11C0-6B5C-0246-AA61-20CF9D73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期刊信息</a:t>
            </a:r>
            <a:r>
              <a:rPr lang="zh-CN" altLang="zh-CN" dirty="0"/>
              <a:t>：管理员更新文章信息表，用于读者对文章进行关键字检索</a:t>
            </a:r>
            <a:endParaRPr lang="en-US" altLang="zh-CN" dirty="0"/>
          </a:p>
          <a:p>
            <a:r>
              <a:rPr lang="zh-CN" altLang="zh-CN" b="1" dirty="0"/>
              <a:t>文章信息</a:t>
            </a:r>
            <a:r>
              <a:rPr lang="en-US" altLang="zh-CN" b="1" dirty="0"/>
              <a:t>,</a:t>
            </a:r>
            <a:r>
              <a:rPr lang="zh-CN" altLang="zh-CN" b="1" dirty="0"/>
              <a:t>用户名</a:t>
            </a:r>
            <a:r>
              <a:rPr lang="en-US" altLang="zh-CN" b="1" dirty="0"/>
              <a:t>,</a:t>
            </a:r>
            <a:r>
              <a:rPr lang="zh-CN" altLang="zh-CN" b="1" dirty="0"/>
              <a:t>期刊信息</a:t>
            </a:r>
            <a:r>
              <a:rPr lang="en-US" altLang="zh-CN" dirty="0"/>
              <a:t>:    </a:t>
            </a:r>
            <a:r>
              <a:rPr lang="zh-CN" altLang="zh-CN" dirty="0"/>
              <a:t>读者通过关键字对文章信息进行检索（文章信息表），读者通过关键字对期刊信息进行检索（期刊信息表），读者使用用户名加密码的形式查看个人信息（个人信息表</a:t>
            </a:r>
            <a:r>
              <a:rPr lang="zh-CN" altLang="zh-CN" dirty="0" smtClean="0"/>
              <a:t>）（</a:t>
            </a:r>
            <a:r>
              <a:rPr lang="zh-CN" altLang="en-US" dirty="0" smtClean="0"/>
              <a:t>还有</a:t>
            </a:r>
            <a:r>
              <a:rPr lang="zh-CN" altLang="zh-CN" dirty="0" smtClean="0"/>
              <a:t>添加</a:t>
            </a:r>
            <a:r>
              <a:rPr lang="zh-CN" altLang="zh-CN" dirty="0"/>
              <a:t>更新个人信息的功能），读者借阅、预约和归还期刊，读者推荐采购书目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4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8B4262-C620-0049-A884-83678A0A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3.3. </a:t>
            </a:r>
            <a:r>
              <a:rPr lang="zh-CN" altLang="zh-CN" b="0" dirty="0"/>
              <a:t>数据库数据表结构设计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="" xmlns:a16="http://schemas.microsoft.com/office/drawing/2014/main" id="{0EDCCE35-C3D6-3D4C-BB54-AA417E915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804781"/>
              </p:ext>
            </p:extLst>
          </p:nvPr>
        </p:nvGraphicFramePr>
        <p:xfrm>
          <a:off x="1117599" y="2560320"/>
          <a:ext cx="8900160" cy="3474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288">
                  <a:extLst>
                    <a:ext uri="{9D8B030D-6E8A-4147-A177-3AD203B41FA5}">
                      <a16:colId xmlns="" xmlns:a16="http://schemas.microsoft.com/office/drawing/2014/main" val="1441323950"/>
                    </a:ext>
                  </a:extLst>
                </a:gridCol>
                <a:gridCol w="1355690">
                  <a:extLst>
                    <a:ext uri="{9D8B030D-6E8A-4147-A177-3AD203B41FA5}">
                      <a16:colId xmlns="" xmlns:a16="http://schemas.microsoft.com/office/drawing/2014/main" val="860266145"/>
                    </a:ext>
                  </a:extLst>
                </a:gridCol>
                <a:gridCol w="991968">
                  <a:extLst>
                    <a:ext uri="{9D8B030D-6E8A-4147-A177-3AD203B41FA5}">
                      <a16:colId xmlns="" xmlns:a16="http://schemas.microsoft.com/office/drawing/2014/main" val="705738624"/>
                    </a:ext>
                  </a:extLst>
                </a:gridCol>
                <a:gridCol w="2348760">
                  <a:extLst>
                    <a:ext uri="{9D8B030D-6E8A-4147-A177-3AD203B41FA5}">
                      <a16:colId xmlns="" xmlns:a16="http://schemas.microsoft.com/office/drawing/2014/main" val="607595846"/>
                    </a:ext>
                  </a:extLst>
                </a:gridCol>
                <a:gridCol w="2798454">
                  <a:extLst>
                    <a:ext uri="{9D8B030D-6E8A-4147-A177-3AD203B41FA5}">
                      <a16:colId xmlns="" xmlns:a16="http://schemas.microsoft.com/office/drawing/2014/main" val="2400681258"/>
                    </a:ext>
                  </a:extLst>
                </a:gridCol>
              </a:tblGrid>
              <a:tr h="43049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用户信息表（</a:t>
                      </a:r>
                      <a:r>
                        <a:rPr lang="en-US" sz="1050" kern="100" dirty="0">
                          <a:effectLst/>
                        </a:rPr>
                        <a:t>user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3996021"/>
                  </a:ext>
                </a:extLst>
              </a:tr>
              <a:tr h="8917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长度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约束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90465210"/>
                  </a:ext>
                </a:extLst>
              </a:tr>
              <a:tr h="430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name 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不空，主键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33724843"/>
                  </a:ext>
                </a:extLst>
              </a:tr>
              <a:tr h="430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password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7766059"/>
                  </a:ext>
                </a:extLst>
              </a:tr>
              <a:tr h="430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身份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6305475"/>
                  </a:ext>
                </a:extLst>
              </a:tr>
              <a:tr h="860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department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院系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3549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10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999D00-A587-4042-B406-9F490BAD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</a:t>
            </a:r>
            <a:r>
              <a:rPr lang="en-US" altLang="zh-CN" dirty="0"/>
              <a:t> </a:t>
            </a:r>
            <a:r>
              <a:rPr lang="zh-CN" altLang="zh-CN" dirty="0"/>
              <a:t>详细设计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BB990C0-B322-0140-ACBD-8649809C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4.1 PAD</a:t>
            </a:r>
            <a:r>
              <a:rPr lang="zh-CN" altLang="zh-CN" b="1" dirty="0"/>
              <a:t>图</a:t>
            </a:r>
            <a:endParaRPr lang="en-US" altLang="zh-CN" b="1" dirty="0"/>
          </a:p>
          <a:p>
            <a:r>
              <a:rPr lang="en-US" altLang="zh-CN" b="1" dirty="0"/>
              <a:t>4.2</a:t>
            </a:r>
            <a:r>
              <a:rPr lang="zh-CN" altLang="zh-CN" b="1" dirty="0"/>
              <a:t>系统界面设计图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7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983DBF3-B0F4-094D-88ED-52366C5DC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dirty="0"/>
              <a:t>4.1 PAD</a:t>
            </a:r>
            <a:r>
              <a:rPr lang="zh-CN" altLang="zh-CN" sz="3200" b="1" dirty="0"/>
              <a:t>图</a:t>
            </a:r>
            <a:r>
              <a:rPr lang="zh-CN" altLang="zh-CN" sz="3200" dirty="0"/>
              <a:t> </a:t>
            </a:r>
            <a:endParaRPr kumimoji="1" lang="zh-CN" alt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970ED8C-BE29-4C49-A680-B5B8D2C9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60035"/>
            <a:ext cx="123623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C5938703-F013-7C4C-933E-8D4DD3419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491706"/>
              </p:ext>
            </p:extLst>
          </p:nvPr>
        </p:nvGraphicFramePr>
        <p:xfrm>
          <a:off x="159759" y="267386"/>
          <a:ext cx="6486459" cy="211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3" imgW="7391400" imgH="2400300" progId="Visio.Drawing.11">
                  <p:embed/>
                </p:oleObj>
              </mc:Choice>
              <mc:Fallback>
                <p:oleObj r:id="rId3" imgW="7391400" imgH="240030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59" y="267386"/>
                        <a:ext cx="6486459" cy="2110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9DD8F0C0-DC3E-124E-92A4-54605D38A1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57274" y="2843175"/>
            <a:ext cx="146690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035E830F-A33D-804C-AF42-24EC928BD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3122"/>
              </p:ext>
            </p:extLst>
          </p:nvPr>
        </p:nvGraphicFramePr>
        <p:xfrm>
          <a:off x="5168566" y="2377439"/>
          <a:ext cx="6770905" cy="238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5" imgW="8128000" imgH="2959100" progId="Visio.Drawing.11">
                  <p:embed/>
                </p:oleObj>
              </mc:Choice>
              <mc:Fallback>
                <p:oleObj r:id="rId5" imgW="8128000" imgH="29591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566" y="2377439"/>
                        <a:ext cx="6770905" cy="2383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46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56AAEBD-2931-4342-8A92-6786C89A4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4.2</a:t>
            </a:r>
            <a:r>
              <a:rPr lang="zh-CN" altLang="zh-CN" sz="3200" dirty="0"/>
              <a:t>系统界面设计图</a:t>
            </a:r>
            <a:endParaRPr lang="zh-CN" altLang="zh-CN" sz="3200" b="1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D9D9F85-2C4E-2C48-828F-4E1290ADAB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0"/>
            <a:ext cx="2854960" cy="4915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CD8D2FC-08D1-D446-BCB1-6C777B5E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659" y="883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7" name="Picture 1" descr="LIOV%4U3B6L1@6FOYRLVDYB">
            <a:extLst>
              <a:ext uri="{FF2B5EF4-FFF2-40B4-BE49-F238E27FC236}">
                <a16:creationId xmlns="" xmlns:a16="http://schemas.microsoft.com/office/drawing/2014/main" id="{163475A2-D711-C948-A339-E28503272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59" y="0"/>
            <a:ext cx="6522639" cy="49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4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/>
              <a:t>第1章  </a:t>
            </a:r>
            <a:r>
              <a:rPr lang="zh-CN" altLang="zh-CN" u="sng" dirty="0"/>
              <a:t>期刊管理系统</a:t>
            </a:r>
            <a:r>
              <a:rPr lang="zh-CN" altLang="en-US" u="sng" dirty="0"/>
              <a:t>简介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u="sng" dirty="0"/>
              <a:t>第2章 </a:t>
            </a:r>
            <a:r>
              <a:rPr lang="en-US" altLang="zh-CN" u="sng" dirty="0" err="1"/>
              <a:t>需求分析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u="sng" dirty="0" smtClean="0"/>
              <a:t>第</a:t>
            </a:r>
            <a:r>
              <a:rPr lang="en-US" altLang="zh-CN" u="sng" dirty="0"/>
              <a:t>3章 </a:t>
            </a:r>
            <a:r>
              <a:rPr lang="en-US" altLang="zh-CN" u="sng" dirty="0" err="1"/>
              <a:t>总体设计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u="sng" dirty="0" smtClean="0"/>
              <a:t>第</a:t>
            </a:r>
            <a:r>
              <a:rPr lang="en-US" altLang="zh-CN" u="sng" dirty="0"/>
              <a:t>4章 </a:t>
            </a:r>
            <a:r>
              <a:rPr lang="en-US" altLang="zh-CN" u="sng" dirty="0" err="1"/>
              <a:t>详细设计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u="sng" dirty="0" smtClean="0"/>
              <a:t>第</a:t>
            </a:r>
            <a:r>
              <a:rPr lang="en-US" altLang="zh-CN" u="sng" dirty="0"/>
              <a:t>5章 </a:t>
            </a:r>
            <a:r>
              <a:rPr lang="en-US" altLang="zh-CN" u="sng" dirty="0" err="1"/>
              <a:t>编码和单元测试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en-US" altLang="zh-CN" u="sng" dirty="0"/>
              <a:t>第6章 </a:t>
            </a:r>
            <a:r>
              <a:rPr lang="en-US" altLang="zh-CN" u="sng" dirty="0" err="1"/>
              <a:t>系统综合测试</a:t>
            </a:r>
            <a:r>
              <a:rPr lang="en-US" altLang="zh-CN" dirty="0"/>
              <a:t>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9347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44561C-F9E7-164B-97BC-67B63AF4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章</a:t>
            </a:r>
            <a:r>
              <a:rPr lang="en-US" altLang="zh-CN" dirty="0"/>
              <a:t> </a:t>
            </a:r>
            <a:r>
              <a:rPr lang="zh-CN" altLang="zh-CN" dirty="0"/>
              <a:t>编码和单元测试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072BA35-85A8-AB43-B075-8A35D9C6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zh-CN" dirty="0"/>
              <a:t>语言和开发工具</a:t>
            </a:r>
            <a:endParaRPr lang="zh-CN" altLang="zh-CN" b="1" dirty="0"/>
          </a:p>
          <a:p>
            <a:r>
              <a:rPr lang="en-US" altLang="zh-CN" dirty="0"/>
              <a:t>5.2</a:t>
            </a:r>
            <a:r>
              <a:rPr lang="zh-CN" altLang="zh-CN" dirty="0"/>
              <a:t>数据库连接技术</a:t>
            </a:r>
            <a:endParaRPr lang="zh-CN" altLang="zh-CN" b="1" dirty="0"/>
          </a:p>
          <a:p>
            <a:r>
              <a:rPr lang="en-US" altLang="zh-CN" dirty="0"/>
              <a:t>5.3</a:t>
            </a:r>
            <a:r>
              <a:rPr lang="zh-CN" altLang="zh-CN" dirty="0"/>
              <a:t>数据库关键操作技术</a:t>
            </a:r>
            <a:endParaRPr lang="zh-CN" altLang="zh-CN" b="1" dirty="0"/>
          </a:p>
          <a:p>
            <a:r>
              <a:rPr lang="en-US" altLang="zh-CN" dirty="0"/>
              <a:t>5.4</a:t>
            </a:r>
            <a:r>
              <a:rPr lang="zh-CN" altLang="zh-CN" dirty="0"/>
              <a:t>界面实现的关键技术</a:t>
            </a:r>
            <a:endParaRPr lang="zh-CN" altLang="zh-CN" b="1" dirty="0"/>
          </a:p>
          <a:p>
            <a:r>
              <a:rPr lang="en-US" altLang="zh-CN" dirty="0"/>
              <a:t>5.5</a:t>
            </a:r>
            <a:r>
              <a:rPr lang="zh-CN" altLang="zh-CN" dirty="0"/>
              <a:t>典型模块的单元测试</a:t>
            </a:r>
            <a:endParaRPr lang="zh-CN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56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0F93FE1-B132-8543-87C7-4A0A2E2D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5.1</a:t>
            </a:r>
            <a:r>
              <a:rPr lang="zh-CN" altLang="zh-CN" b="0" dirty="0"/>
              <a:t>语言和开发工具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B4D360-5C41-8C43-8537-89F928F8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endParaRPr lang="zh-CN" altLang="zh-CN" b="1" dirty="0"/>
          </a:p>
          <a:p>
            <a:r>
              <a:rPr lang="en-US" altLang="zh-CN" b="1" dirty="0" err="1"/>
              <a:t>Pycharm</a:t>
            </a:r>
            <a:endParaRPr lang="en-US" altLang="zh-CN" b="1" dirty="0"/>
          </a:p>
          <a:p>
            <a:r>
              <a:rPr lang="en-US" altLang="zh-CN" b="1" dirty="0"/>
              <a:t>MySQL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4256314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6F23905-5511-0947-9F95-B82B5460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5.2</a:t>
            </a:r>
            <a:r>
              <a:rPr lang="zh-CN" altLang="zh-CN" b="0" dirty="0"/>
              <a:t>数据库连接技术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F7EE56-D951-6542-BB79-7D0E43F5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zh-CN" dirty="0"/>
              <a:t>安装 </a:t>
            </a:r>
            <a:r>
              <a:rPr lang="en-US" altLang="zh-CN" dirty="0"/>
              <a:t>   $ pip install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pPr latinLnBrk="1"/>
            <a:r>
              <a:rPr lang="zh-CN" altLang="zh-CN" dirty="0"/>
              <a:t>数据库连接 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sz="1600" dirty="0"/>
              <a:t>	import </a:t>
            </a:r>
            <a:r>
              <a:rPr lang="en-US" altLang="zh-CN" sz="1600" dirty="0" err="1"/>
              <a:t>pymysql</a:t>
            </a:r>
            <a:r>
              <a:rPr lang="en-US" altLang="zh-CN" sz="1600" dirty="0"/>
              <a:t>                                                   #</a:t>
            </a:r>
            <a:r>
              <a:rPr lang="zh-CN" altLang="zh-CN" sz="1600" dirty="0"/>
              <a:t>导入</a:t>
            </a:r>
            <a:r>
              <a:rPr lang="en-US" altLang="zh-CN" sz="1600" dirty="0" err="1"/>
              <a:t>pymysql</a:t>
            </a:r>
            <a:r>
              <a:rPr lang="zh-CN" altLang="zh-CN" sz="1600" dirty="0"/>
              <a:t>模块</a:t>
            </a:r>
          </a:p>
          <a:p>
            <a:pPr marL="0" indent="0" latinLnBrk="1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db</a:t>
            </a:r>
            <a:r>
              <a:rPr lang="en-US" altLang="zh-CN" sz="1600" dirty="0"/>
              <a:t>=</a:t>
            </a:r>
            <a:r>
              <a:rPr lang="en-US" altLang="zh-CN" sz="1600" dirty="0" err="1"/>
              <a:t>pymysql.connect</a:t>
            </a:r>
            <a:r>
              <a:rPr lang="en-US" altLang="zh-CN" sz="1600" dirty="0"/>
              <a:t>(“localhost”,”testuser”,”test123”,”TESTDB”)  #</a:t>
            </a:r>
            <a:r>
              <a:rPr lang="zh-CN" altLang="zh-CN" sz="1600" dirty="0"/>
              <a:t>打开数据库连接</a:t>
            </a:r>
          </a:p>
          <a:p>
            <a:pPr marL="0" indent="0" latinLnBrk="1">
              <a:buNone/>
            </a:pPr>
            <a:r>
              <a:rPr lang="en-US" altLang="zh-CN" sz="1600" dirty="0"/>
              <a:t>	cursor=</a:t>
            </a:r>
            <a:r>
              <a:rPr lang="en-US" altLang="zh-CN" sz="1600" dirty="0" err="1"/>
              <a:t>db.cursor</a:t>
            </a:r>
            <a:r>
              <a:rPr lang="en-US" altLang="zh-CN" sz="1600" dirty="0"/>
              <a:t>()                       #</a:t>
            </a:r>
            <a:r>
              <a:rPr lang="zh-CN" altLang="zh-CN" sz="1600" dirty="0"/>
              <a:t>使用</a:t>
            </a:r>
            <a:r>
              <a:rPr lang="en-US" altLang="zh-CN" sz="1600" dirty="0"/>
              <a:t>cursor()</a:t>
            </a:r>
            <a:r>
              <a:rPr lang="zh-CN" altLang="zh-CN" sz="1600" dirty="0"/>
              <a:t>方法创建一个游标对象</a:t>
            </a:r>
            <a:r>
              <a:rPr lang="en-US" altLang="zh-CN" sz="1600" dirty="0"/>
              <a:t>cursor</a:t>
            </a:r>
            <a:endParaRPr lang="zh-CN" altLang="zh-CN" sz="1600" dirty="0"/>
          </a:p>
          <a:p>
            <a:pPr marL="0" indent="0" latinLnBrk="1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cursor.execute</a:t>
            </a:r>
            <a:r>
              <a:rPr lang="en-US" altLang="zh-CN" sz="1600" dirty="0"/>
              <a:t>(“SELECT VERSION()”)                 #</a:t>
            </a:r>
            <a:r>
              <a:rPr lang="zh-CN" altLang="zh-CN" sz="1600" dirty="0"/>
              <a:t>用</a:t>
            </a:r>
            <a:r>
              <a:rPr lang="en-US" altLang="zh-CN" sz="1600" dirty="0"/>
              <a:t>execute()</a:t>
            </a:r>
            <a:r>
              <a:rPr lang="zh-CN" altLang="zh-CN" sz="1600" dirty="0"/>
              <a:t>方法执行</a:t>
            </a:r>
            <a:r>
              <a:rPr lang="en-US" altLang="zh-CN" sz="1600" dirty="0"/>
              <a:t>SQL</a:t>
            </a:r>
            <a:r>
              <a:rPr lang="zh-CN" altLang="zh-CN" sz="1600" dirty="0"/>
              <a:t>查询</a:t>
            </a:r>
          </a:p>
          <a:p>
            <a:pPr marL="0" indent="0" latinLnBrk="1">
              <a:buNone/>
            </a:pPr>
            <a:r>
              <a:rPr lang="en-US" altLang="zh-CN" sz="1600" dirty="0"/>
              <a:t>	data=</a:t>
            </a:r>
            <a:r>
              <a:rPr lang="en-US" altLang="zh-CN" sz="1600" dirty="0" err="1"/>
              <a:t>cursor.fetchone</a:t>
            </a:r>
            <a:r>
              <a:rPr lang="en-US" altLang="zh-CN" sz="1600" dirty="0"/>
              <a:t>()                              #</a:t>
            </a:r>
            <a:r>
              <a:rPr lang="zh-CN" altLang="zh-CN" sz="1600" dirty="0"/>
              <a:t>用</a:t>
            </a:r>
            <a:r>
              <a:rPr lang="en-US" altLang="zh-CN" sz="1600" dirty="0" err="1"/>
              <a:t>fetchone</a:t>
            </a:r>
            <a:r>
              <a:rPr lang="en-US" altLang="zh-CN" sz="1600" dirty="0"/>
              <a:t>()</a:t>
            </a:r>
            <a:r>
              <a:rPr lang="zh-CN" altLang="zh-CN" sz="1600" dirty="0"/>
              <a:t>方法获取单条数据</a:t>
            </a:r>
          </a:p>
          <a:p>
            <a:pPr marL="0" indent="0" latinLnBrk="1">
              <a:buNone/>
            </a:pPr>
            <a:r>
              <a:rPr lang="en-US" altLang="zh-CN" sz="1600" dirty="0"/>
              <a:t>	print(“Database version:%</a:t>
            </a:r>
            <a:r>
              <a:rPr lang="en-US" altLang="zh-CN" sz="1600" dirty="0" err="1"/>
              <a:t>s”%data</a:t>
            </a:r>
            <a:r>
              <a:rPr lang="en-US" altLang="zh-CN" sz="1600" dirty="0"/>
              <a:t>)                                           #</a:t>
            </a:r>
            <a:r>
              <a:rPr lang="zh-CN" altLang="zh-CN" sz="1600" dirty="0"/>
              <a:t>输出</a:t>
            </a:r>
          </a:p>
          <a:p>
            <a:pPr marL="0" indent="0" latinLnBrk="1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db.close</a:t>
            </a:r>
            <a:r>
              <a:rPr lang="en-US" altLang="zh-CN" sz="1600" dirty="0"/>
              <a:t>()                                                          #</a:t>
            </a:r>
            <a:r>
              <a:rPr lang="zh-CN" altLang="zh-CN" sz="1600" dirty="0"/>
              <a:t>关闭数据库连接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B3B459-EDD6-AA4E-871F-4E316A07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5.3</a:t>
            </a:r>
            <a:r>
              <a:rPr lang="zh-CN" altLang="zh-CN" b="0" dirty="0"/>
              <a:t>数据库关键操作技术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E543ACD-C678-4044-A550-1FAA87A3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创建表 </a:t>
            </a:r>
            <a:endParaRPr lang="en-US" altLang="zh-CN" dirty="0"/>
          </a:p>
          <a:p>
            <a:r>
              <a:rPr lang="zh-CN" altLang="zh-CN" dirty="0"/>
              <a:t>关闭与</a:t>
            </a:r>
            <a:r>
              <a:rPr lang="en-US" altLang="zh-CN" dirty="0"/>
              <a:t>MySQL</a:t>
            </a:r>
            <a:r>
              <a:rPr lang="zh-CN" altLang="zh-CN" dirty="0"/>
              <a:t>的连接 </a:t>
            </a:r>
            <a:endParaRPr lang="en-US" altLang="zh-CN" dirty="0"/>
          </a:p>
          <a:p>
            <a:r>
              <a:rPr lang="zh-CN" altLang="zh-CN" dirty="0"/>
              <a:t>插入数据 </a:t>
            </a:r>
            <a:endParaRPr lang="en-US" altLang="zh-CN" dirty="0"/>
          </a:p>
          <a:p>
            <a:r>
              <a:rPr lang="zh-CN" altLang="zh-CN" dirty="0"/>
              <a:t>删除数据 </a:t>
            </a:r>
            <a:endParaRPr lang="en-US" altLang="zh-CN" dirty="0"/>
          </a:p>
          <a:p>
            <a:r>
              <a:rPr lang="zh-CN" altLang="zh-CN" dirty="0"/>
              <a:t>修改数据</a:t>
            </a:r>
            <a:endParaRPr lang="en-US" altLang="zh-CN" dirty="0"/>
          </a:p>
          <a:p>
            <a:r>
              <a:rPr lang="zh-CN" altLang="zh-CN" dirty="0"/>
              <a:t>查询数据 </a:t>
            </a:r>
            <a:endParaRPr lang="en-US" altLang="zh-CN" dirty="0"/>
          </a:p>
          <a:p>
            <a:r>
              <a:rPr lang="zh-CN" altLang="zh-CN" dirty="0"/>
              <a:t>表连接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21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5D0DB4-5DE5-6A41-BA73-1895A853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5.4</a:t>
            </a:r>
            <a:r>
              <a:rPr lang="zh-CN" altLang="zh-CN" b="0" dirty="0"/>
              <a:t>界面实现的关键技术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6225FB4-2921-AC47-A9F7-DDDDA23D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Tkinter</a:t>
            </a:r>
            <a:r>
              <a:rPr lang="en-US" altLang="zh-CN" b="1" dirty="0"/>
              <a:t> </a:t>
            </a:r>
            <a:r>
              <a:rPr lang="zh-CN" altLang="zh-CN" b="1" dirty="0"/>
              <a:t>模块</a:t>
            </a:r>
            <a:r>
              <a:rPr lang="en-US" altLang="zh-CN" b="1" dirty="0"/>
              <a:t>(</a:t>
            </a:r>
            <a:r>
              <a:rPr lang="en-US" altLang="zh-CN" b="1" dirty="0" err="1"/>
              <a:t>Tk</a:t>
            </a:r>
            <a:r>
              <a:rPr lang="en-US" altLang="zh-CN" b="1" dirty="0"/>
              <a:t> </a:t>
            </a:r>
            <a:r>
              <a:rPr lang="zh-CN" altLang="zh-CN" b="1" dirty="0"/>
              <a:t>接口</a:t>
            </a:r>
            <a:r>
              <a:rPr lang="en-US" altLang="zh-CN" b="1" dirty="0"/>
              <a:t>):    </a:t>
            </a:r>
            <a:r>
              <a:rPr lang="zh-CN" altLang="zh-CN" dirty="0"/>
              <a:t>是</a:t>
            </a:r>
            <a:r>
              <a:rPr lang="en-US" altLang="zh-CN" dirty="0"/>
              <a:t> Python </a:t>
            </a:r>
            <a:r>
              <a:rPr lang="zh-CN" altLang="zh-CN" dirty="0"/>
              <a:t>的标准</a:t>
            </a:r>
            <a:r>
              <a:rPr lang="en-US" altLang="zh-CN" dirty="0"/>
              <a:t> </a:t>
            </a:r>
            <a:r>
              <a:rPr lang="en-US" altLang="zh-CN" dirty="0" err="1"/>
              <a:t>Tk</a:t>
            </a:r>
            <a:r>
              <a:rPr lang="en-US" altLang="zh-CN" dirty="0"/>
              <a:t> GUI </a:t>
            </a:r>
            <a:r>
              <a:rPr lang="zh-CN" altLang="zh-CN" dirty="0"/>
              <a:t>工具包的接口</a:t>
            </a:r>
            <a:r>
              <a:rPr lang="en-US" altLang="zh-CN" dirty="0"/>
              <a:t> .</a:t>
            </a:r>
            <a:r>
              <a:rPr lang="en-US" altLang="zh-CN" dirty="0" err="1"/>
              <a:t>Tk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zh-CN" dirty="0"/>
              <a:t>可以在大多数的</a:t>
            </a:r>
            <a:r>
              <a:rPr lang="en-US" altLang="zh-CN" dirty="0"/>
              <a:t> Unix </a:t>
            </a:r>
            <a:r>
              <a:rPr lang="zh-CN" altLang="zh-CN" dirty="0"/>
              <a:t>平台下使用</a:t>
            </a:r>
            <a:r>
              <a:rPr lang="en-US" altLang="zh-CN" dirty="0"/>
              <a:t>,</a:t>
            </a:r>
            <a:r>
              <a:rPr lang="zh-CN" altLang="zh-CN" dirty="0"/>
              <a:t>同样可以应用在</a:t>
            </a:r>
            <a:r>
              <a:rPr lang="en-US" altLang="zh-CN" dirty="0"/>
              <a:t> Windows </a:t>
            </a:r>
            <a:r>
              <a:rPr lang="zh-CN" altLang="zh-CN" dirty="0"/>
              <a:t>和</a:t>
            </a:r>
            <a:r>
              <a:rPr lang="en-US" altLang="zh-CN" dirty="0"/>
              <a:t> Macintosh </a:t>
            </a:r>
            <a:r>
              <a:rPr lang="zh-CN" altLang="zh-CN" dirty="0"/>
              <a:t>系统里。 </a:t>
            </a:r>
            <a:endParaRPr lang="en-US" altLang="zh-CN" dirty="0"/>
          </a:p>
          <a:p>
            <a:r>
              <a:rPr lang="en-US" altLang="zh-CN" b="1" dirty="0"/>
              <a:t>Frame</a:t>
            </a:r>
            <a:r>
              <a:rPr lang="zh-CN" altLang="zh-CN" b="1" dirty="0"/>
              <a:t>模块</a:t>
            </a:r>
            <a:r>
              <a:rPr lang="en-US" altLang="zh-CN" b="1" dirty="0"/>
              <a:t>:</a:t>
            </a:r>
            <a:r>
              <a:rPr lang="en-US" altLang="zh-CN" i="1" dirty="0"/>
              <a:t>     Frame</a:t>
            </a:r>
            <a:r>
              <a:rPr lang="zh-CN" altLang="en-US" dirty="0"/>
              <a:t>就是屏幕上的一块矩形区域，多是用来作为容器（</a:t>
            </a:r>
            <a:r>
              <a:rPr lang="en-US" altLang="zh-CN" i="1" dirty="0"/>
              <a:t>container</a:t>
            </a:r>
            <a:r>
              <a:rPr lang="zh-CN" altLang="en-US" dirty="0"/>
              <a:t>）来布局窗体，内容比较少。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632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7E960A-6DE3-6B45-9D30-09DDCAA5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5.5</a:t>
            </a:r>
            <a:r>
              <a:rPr lang="zh-CN" altLang="zh-CN" b="0" dirty="0"/>
              <a:t>典型模块的单元测试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B65D291-0AD9-A44E-A163-A38781FC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参数的数目，次序，属性以及单位系统都与变元一致，无错误。</a:t>
            </a:r>
          </a:p>
          <a:p>
            <a:r>
              <a:rPr lang="zh-CN" altLang="zh-CN" dirty="0"/>
              <a:t>无局部数据说明，初始化，默认值等方面无错误</a:t>
            </a:r>
          </a:p>
          <a:p>
            <a:r>
              <a:rPr lang="zh-CN" altLang="zh-CN" dirty="0"/>
              <a:t>重要的执行通路</a:t>
            </a:r>
            <a:endParaRPr lang="en-US" altLang="zh-CN" dirty="0"/>
          </a:p>
          <a:p>
            <a:r>
              <a:rPr lang="zh-CN" altLang="zh-CN" dirty="0"/>
              <a:t>出错处理通路</a:t>
            </a:r>
            <a:r>
              <a:rPr lang="en-US" altLang="zh-CN" dirty="0"/>
              <a:t>,</a:t>
            </a:r>
            <a:r>
              <a:rPr lang="zh-CN" altLang="zh-CN" dirty="0"/>
              <a:t>如果用户名输入错误，则有提示界面“不存在该用户” </a:t>
            </a:r>
            <a:endParaRPr lang="en-US" altLang="zh-CN" dirty="0"/>
          </a:p>
          <a:p>
            <a:r>
              <a:rPr lang="zh-CN" altLang="zh-CN" dirty="0"/>
              <a:t>边界条件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18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1639925-075E-5847-9A3B-F6532E9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6</a:t>
            </a:r>
            <a:r>
              <a:rPr lang="zh-CN" altLang="zh-CN" dirty="0"/>
              <a:t>章 系统综合测试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FDC8927-DFB8-584C-8652-C28DCC14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zh-CN" dirty="0"/>
              <a:t>综合测试步骤</a:t>
            </a:r>
            <a:endParaRPr lang="zh-CN" altLang="zh-CN" b="1" dirty="0"/>
          </a:p>
          <a:p>
            <a:r>
              <a:rPr lang="en-US" altLang="zh-CN" dirty="0"/>
              <a:t>6.2 </a:t>
            </a:r>
            <a:r>
              <a:rPr lang="zh-CN" altLang="zh-CN" dirty="0"/>
              <a:t>集成模块测试及系统运行界面截图</a:t>
            </a:r>
            <a:endParaRPr lang="zh-CN" altLang="zh-CN" b="1" dirty="0"/>
          </a:p>
          <a:p>
            <a:r>
              <a:rPr lang="en-US" altLang="zh-CN" dirty="0"/>
              <a:t>6.3</a:t>
            </a:r>
            <a:r>
              <a:rPr lang="zh-CN" altLang="zh-CN" dirty="0"/>
              <a:t>回归测试及系统运行界面截图</a:t>
            </a:r>
            <a:endParaRPr lang="zh-CN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483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3E9B7F-A036-614F-8354-F1616A61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6.1 </a:t>
            </a:r>
            <a:r>
              <a:rPr lang="zh-CN" altLang="zh-CN" b="0" dirty="0"/>
              <a:t>综合测试步骤</a:t>
            </a:r>
            <a:r>
              <a:rPr lang="en-US" altLang="zh-CN" b="0" dirty="0"/>
              <a:t>-</a:t>
            </a:r>
            <a:r>
              <a:rPr lang="zh-CN" altLang="zh-CN" dirty="0"/>
              <a:t>自底向上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42AA2EC-84FC-EF48-9133-CEDFC784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）测试期刊查询模块、归还和借阅查询模块、文章信息查询模块、读者推荐和信息修改模块、管理员界面模块、用户管理模块。</a:t>
            </a:r>
          </a:p>
          <a:p>
            <a:pPr marL="0" indent="0">
              <a:buNone/>
            </a:pPr>
            <a:r>
              <a:rPr lang="zh-CN" altLang="zh-CN" dirty="0"/>
              <a:t>以上模块测试完成后，测试管理员总控模块。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）测试期刊查询模块、归还和借阅查询模块、文章信息查询模块、读者推荐和信息修改模块。</a:t>
            </a:r>
          </a:p>
          <a:p>
            <a:pPr marL="0" indent="0">
              <a:buNone/>
            </a:pPr>
            <a:r>
              <a:rPr lang="zh-CN" altLang="zh-CN" dirty="0"/>
              <a:t>以上模块测试完成后，测试学生读者总控模块。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）测试期刊查询模块、归还和借阅查询模块、文章信息查询模块、读者推荐和信息修改模块、更新期刊种类表模块、期刊库存更新模块、征订期刊模块。</a:t>
            </a:r>
          </a:p>
          <a:p>
            <a:pPr marL="0" indent="0">
              <a:buNone/>
            </a:pPr>
            <a:r>
              <a:rPr lang="zh-CN" altLang="zh-CN" dirty="0"/>
              <a:t>以上模块测试完成后，测采购员员总控模块。</a:t>
            </a:r>
          </a:p>
          <a:p>
            <a:r>
              <a:rPr lang="zh-CN" altLang="zh-CN" dirty="0"/>
              <a:t>【</a:t>
            </a:r>
            <a:r>
              <a:rPr lang="en-US" altLang="zh-CN" dirty="0"/>
              <a:t>4</a:t>
            </a:r>
            <a:r>
              <a:rPr lang="zh-CN" altLang="zh-CN" dirty="0"/>
              <a:t>】最后测试登录和测试模块。</a:t>
            </a:r>
          </a:p>
          <a:p>
            <a:pPr marL="0" indent="0">
              <a:buNone/>
            </a:pPr>
            <a:r>
              <a:rPr lang="zh-CN" altLang="zh-CN" dirty="0"/>
              <a:t>本次测试主要采用黑盒测试，并且使用等价类划分技术、边界值分析技术为主，错误推测为辅进行测试。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AE7676-68C3-844B-B03D-4DE4CC18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6.2 </a:t>
            </a:r>
            <a:r>
              <a:rPr lang="zh-CN" altLang="zh-CN" b="0" dirty="0"/>
              <a:t>集成模块测试及系统运行界面截图</a:t>
            </a:r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07C3FE1-9834-8C4F-8D66-DAFA5B231D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88504" y="1417638"/>
            <a:ext cx="110200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DC26204-D7AA-9E4F-B26D-8F0C7656A2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5"/>
          <a:stretch>
            <a:fillRect/>
          </a:stretch>
        </p:blipFill>
        <p:spPr bwMode="auto">
          <a:xfrm>
            <a:off x="2569468" y="2273300"/>
            <a:ext cx="8365490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5BC90D5-CA49-A441-89D3-12DF96668D1E}"/>
              </a:ext>
            </a:extLst>
          </p:cNvPr>
          <p:cNvSpPr/>
          <p:nvPr/>
        </p:nvSpPr>
        <p:spPr>
          <a:xfrm>
            <a:off x="466813" y="423874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期刊查询模块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0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F71E417-B24A-D04D-8A76-1F6E3C95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6.3</a:t>
            </a:r>
            <a:r>
              <a:rPr lang="zh-CN" altLang="zh-CN" b="0" dirty="0"/>
              <a:t>回归测试及系统运行界面截图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0DC2DD3-40C3-454D-A195-CD485DBC143E}"/>
              </a:ext>
            </a:extLst>
          </p:cNvPr>
          <p:cNvSpPr/>
          <p:nvPr/>
        </p:nvSpPr>
        <p:spPr>
          <a:xfrm>
            <a:off x="108715" y="4116685"/>
            <a:ext cx="2262158" cy="478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6000"/>
              </a:lnSpc>
              <a:spcBef>
                <a:spcPts val="1400"/>
              </a:spcBef>
              <a:spcAft>
                <a:spcPts val="1450"/>
              </a:spcAft>
            </a:pPr>
            <a:r>
              <a:rPr lang="zh-CN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期刊借阅与预约模块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34996FE-3D1F-424D-A1CD-F1F9133470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113280"/>
            <a:ext cx="7640320" cy="460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5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2D6B61-D004-2C47-9713-AB109340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章</a:t>
            </a:r>
            <a:r>
              <a:rPr lang="en-US" altLang="zh-CN" dirty="0"/>
              <a:t> </a:t>
            </a:r>
            <a:r>
              <a:rPr lang="zh-CN" altLang="zh-CN" dirty="0"/>
              <a:t>期刊管理系统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59919C9-E0BA-4A44-B10C-600A36F6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(1) </a:t>
            </a:r>
            <a:r>
              <a:rPr lang="zh-CN" altLang="zh-CN" b="1" dirty="0"/>
              <a:t>期刊管理员负责管理各种期刊资料，查询期刊资料信息，并进行期刊的借阅管理。</a:t>
            </a:r>
            <a:endParaRPr lang="zh-CN" altLang="zh-CN" dirty="0"/>
          </a:p>
          <a:p>
            <a:r>
              <a:rPr lang="en-US" altLang="zh-CN" b="1" dirty="0"/>
              <a:t>(2) </a:t>
            </a:r>
            <a:r>
              <a:rPr lang="zh-CN" altLang="zh-CN" b="1" dirty="0"/>
              <a:t>注册用户可以通过</a:t>
            </a:r>
            <a:r>
              <a:rPr lang="en-US" altLang="zh-CN" b="1" dirty="0"/>
              <a:t> Internet </a:t>
            </a:r>
            <a:r>
              <a:rPr lang="zh-CN" altLang="zh-CN" b="1" dirty="0"/>
              <a:t>随时查询期刊资料信息和个人借阅情况，预订目前借不到的期刊资料。</a:t>
            </a:r>
            <a:endParaRPr lang="zh-CN" altLang="zh-CN" dirty="0"/>
          </a:p>
          <a:p>
            <a:r>
              <a:rPr lang="en-US" altLang="zh-CN" b="1" dirty="0"/>
              <a:t>(3) </a:t>
            </a:r>
            <a:r>
              <a:rPr lang="zh-CN" altLang="zh-CN" b="1" dirty="0"/>
              <a:t>要求用户界面友好，响应速度快，具有良好的可扩展性 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758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/>
              <a:t>演示</a:t>
            </a:r>
            <a:r>
              <a:rPr lang="zh-CN" altLang="en-US" sz="8000" dirty="0" smtClean="0"/>
              <a:t>时间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139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ABB8B7-6D34-2A4C-A711-3D73B77C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562EA0-7AA1-474F-AC9D-FB8D49807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6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谢谢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730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906E879-1574-BB45-83A6-2BB0E721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功能需求包括：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A7FAD3-508C-C04C-ADAA-51E19C58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 期刊登记管理 ：入库登记：新到的期刊入库登记，</a:t>
            </a:r>
            <a:endParaRPr lang="zh-CN" altLang="zh-CN" dirty="0"/>
          </a:p>
          <a:p>
            <a:r>
              <a:rPr lang="zh-CN" altLang="zh-CN" b="1" dirty="0"/>
              <a:t>内容登记；登记每期的每篇文章题目，作者，关键词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 期刊流通（借出、归还）管理</a:t>
            </a:r>
            <a:r>
              <a:rPr lang="en-US" altLang="zh-CN" b="1" dirty="0"/>
              <a:t> </a:t>
            </a:r>
            <a:endParaRPr lang="zh-CN" altLang="zh-CN" dirty="0"/>
          </a:p>
          <a:p>
            <a:r>
              <a:rPr lang="zh-CN" altLang="zh-CN" b="1" dirty="0"/>
              <a:t>期刊借阅：读者可借阅已登记的期刊，归还所借的期刊。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 查询</a:t>
            </a:r>
            <a:endParaRPr lang="zh-CN" altLang="zh-CN" dirty="0"/>
          </a:p>
          <a:p>
            <a:r>
              <a:rPr lang="zh-CN" altLang="zh-CN" b="1" dirty="0"/>
              <a:t>查询某人所借阅的期刊清单； </a:t>
            </a:r>
            <a:endParaRPr lang="zh-CN" altLang="zh-CN" dirty="0"/>
          </a:p>
          <a:p>
            <a:r>
              <a:rPr lang="zh-CN" altLang="zh-CN" b="1" dirty="0"/>
              <a:t>查询期刊的去向</a:t>
            </a:r>
            <a:r>
              <a:rPr lang="en-US" altLang="zh-CN" b="1" dirty="0"/>
              <a:t>(</a:t>
            </a:r>
            <a:r>
              <a:rPr lang="zh-CN" altLang="zh-CN" b="1" dirty="0"/>
              <a:t>被何人借去</a:t>
            </a:r>
            <a:r>
              <a:rPr lang="en-US" altLang="zh-CN" b="1" dirty="0"/>
              <a:t>)</a:t>
            </a:r>
            <a:r>
              <a:rPr lang="zh-CN" altLang="zh-CN" b="1" dirty="0"/>
              <a:t>；</a:t>
            </a:r>
            <a:endParaRPr lang="zh-CN" altLang="zh-CN" dirty="0"/>
          </a:p>
          <a:p>
            <a:r>
              <a:rPr lang="zh-CN" altLang="zh-CN" b="1" dirty="0"/>
              <a:t>按关键字查询，查询出相应关键字的文章题目、作者、刊名、年、卷、期； </a:t>
            </a:r>
            <a:endParaRPr lang="zh-CN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4</a:t>
            </a:r>
            <a:r>
              <a:rPr lang="zh-CN" altLang="zh-CN" b="1" dirty="0"/>
              <a:t>） 征订 </a:t>
            </a:r>
            <a:endParaRPr lang="zh-CN" altLang="zh-CN" dirty="0"/>
          </a:p>
          <a:p>
            <a:r>
              <a:rPr lang="zh-CN" altLang="zh-CN" b="1" dirty="0"/>
              <a:t>根据往年和新增的列出下一年度要征订的期刊名、刊号、邮发代号等。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75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17C039-17B8-4447-8F5E-B4CEB909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章需求分析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844178-E85A-0D4E-B6DF-4C8C4AFB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zh-CN" dirty="0"/>
              <a:t>数据元素</a:t>
            </a:r>
            <a:endParaRPr lang="zh-CN" altLang="zh-CN" b="1" dirty="0"/>
          </a:p>
          <a:p>
            <a:r>
              <a:rPr lang="en-US" altLang="zh-CN" dirty="0"/>
              <a:t>2.2 </a:t>
            </a:r>
            <a:r>
              <a:rPr lang="zh-CN" altLang="zh-CN" dirty="0"/>
              <a:t>数据流图</a:t>
            </a:r>
            <a:endParaRPr lang="zh-CN" altLang="zh-CN" b="1" dirty="0"/>
          </a:p>
          <a:p>
            <a:r>
              <a:rPr lang="en-US" altLang="zh-CN" dirty="0"/>
              <a:t>2.3 </a:t>
            </a:r>
            <a:r>
              <a:rPr lang="zh-CN" altLang="zh-CN" dirty="0"/>
              <a:t>数据字典</a:t>
            </a:r>
            <a:endParaRPr lang="zh-CN" altLang="zh-CN" b="1" dirty="0"/>
          </a:p>
          <a:p>
            <a:r>
              <a:rPr lang="en-US" altLang="zh-CN" dirty="0"/>
              <a:t>2.4 </a:t>
            </a:r>
            <a:r>
              <a:rPr lang="zh-CN" altLang="zh-CN" dirty="0"/>
              <a:t>加工说明</a:t>
            </a:r>
            <a:endParaRPr lang="zh-CN" altLang="zh-CN" b="1" dirty="0"/>
          </a:p>
          <a:p>
            <a:r>
              <a:rPr lang="en-US" altLang="zh-CN" dirty="0"/>
              <a:t>2.5  E-R</a:t>
            </a:r>
            <a:r>
              <a:rPr lang="zh-CN" altLang="zh-CN" dirty="0"/>
              <a:t>图</a:t>
            </a:r>
            <a:endParaRPr lang="zh-CN" altLang="zh-CN" b="1" dirty="0"/>
          </a:p>
          <a:p>
            <a:r>
              <a:rPr lang="en-US" altLang="zh-CN" dirty="0"/>
              <a:t>2.6 </a:t>
            </a:r>
            <a:r>
              <a:rPr lang="zh-CN" altLang="zh-CN" dirty="0"/>
              <a:t>状态转换图</a:t>
            </a:r>
            <a:endParaRPr lang="zh-CN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4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074A48-4C08-C940-B2E5-68BA5249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2.1 </a:t>
            </a:r>
            <a:r>
              <a:rPr lang="zh-CN" altLang="zh-CN" b="0" dirty="0"/>
              <a:t>数据元素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136ABF2-D8F3-5140-91BE-D4A97A1B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源点</a:t>
            </a:r>
            <a:r>
              <a:rPr lang="en-US" altLang="zh-CN" b="1" dirty="0"/>
              <a:t>/</a:t>
            </a:r>
            <a:r>
              <a:rPr lang="zh-CN" altLang="zh-CN" b="1" dirty="0"/>
              <a:t>终点</a:t>
            </a:r>
            <a:r>
              <a:rPr lang="en-US" altLang="zh-CN" b="1" dirty="0"/>
              <a:t>:   </a:t>
            </a:r>
            <a:r>
              <a:rPr lang="zh-CN" altLang="zh-CN" dirty="0"/>
              <a:t>管理员 </a:t>
            </a:r>
            <a:r>
              <a:rPr lang="en-US" altLang="zh-CN" dirty="0"/>
              <a:t> </a:t>
            </a:r>
            <a:r>
              <a:rPr lang="zh-CN" altLang="zh-CN" dirty="0"/>
              <a:t>采购员 </a:t>
            </a:r>
            <a:r>
              <a:rPr lang="en-US" altLang="zh-CN" dirty="0"/>
              <a:t> </a:t>
            </a:r>
            <a:r>
              <a:rPr lang="zh-CN" altLang="zh-CN" dirty="0"/>
              <a:t>读者</a:t>
            </a:r>
            <a:r>
              <a:rPr lang="en-US" altLang="zh-CN" dirty="0"/>
              <a:t>  </a:t>
            </a:r>
            <a:r>
              <a:rPr lang="zh-CN" altLang="zh-CN" dirty="0"/>
              <a:t>退出 </a:t>
            </a:r>
            <a:endParaRPr lang="en-US" altLang="zh-CN" dirty="0"/>
          </a:p>
          <a:p>
            <a:r>
              <a:rPr lang="zh-CN" altLang="zh-CN" b="1" dirty="0"/>
              <a:t>处理</a:t>
            </a:r>
            <a:r>
              <a:rPr lang="en-US" altLang="zh-CN" b="1" dirty="0"/>
              <a:t>:   </a:t>
            </a:r>
            <a:r>
              <a:rPr lang="zh-CN" altLang="zh-CN" dirty="0"/>
              <a:t>登陆</a:t>
            </a:r>
            <a:r>
              <a:rPr lang="en-US" altLang="zh-CN" dirty="0"/>
              <a:t> </a:t>
            </a:r>
            <a:r>
              <a:rPr lang="zh-CN" altLang="zh-CN" dirty="0"/>
              <a:t>注册</a:t>
            </a:r>
            <a:r>
              <a:rPr lang="en-US" altLang="zh-CN" dirty="0"/>
              <a:t> </a:t>
            </a:r>
            <a:r>
              <a:rPr lang="zh-CN" altLang="zh-CN" dirty="0"/>
              <a:t>管理系统</a:t>
            </a:r>
            <a:r>
              <a:rPr lang="en-US" altLang="zh-CN" dirty="0"/>
              <a:t> </a:t>
            </a:r>
            <a:r>
              <a:rPr lang="zh-CN" altLang="zh-CN" dirty="0"/>
              <a:t>采购系统</a:t>
            </a:r>
            <a:r>
              <a:rPr lang="en-US" altLang="zh-CN" dirty="0"/>
              <a:t> </a:t>
            </a:r>
            <a:r>
              <a:rPr lang="zh-CN" altLang="zh-CN" dirty="0"/>
              <a:t>读者系统 </a:t>
            </a:r>
            <a:endParaRPr lang="en-US" altLang="zh-CN" dirty="0"/>
          </a:p>
          <a:p>
            <a:r>
              <a:rPr lang="zh-CN" altLang="zh-CN" b="1" dirty="0"/>
              <a:t>数据流</a:t>
            </a:r>
            <a:r>
              <a:rPr lang="en-US" altLang="zh-CN" b="1" dirty="0"/>
              <a:t>:   </a:t>
            </a:r>
            <a:r>
              <a:rPr lang="zh-CN" altLang="zh-CN" dirty="0"/>
              <a:t>登录信息</a:t>
            </a:r>
            <a:r>
              <a:rPr lang="en-US" altLang="zh-CN" dirty="0"/>
              <a:t> </a:t>
            </a:r>
            <a:r>
              <a:rPr lang="zh-CN" altLang="zh-CN" dirty="0"/>
              <a:t>注册信息</a:t>
            </a:r>
            <a:r>
              <a:rPr lang="en-US" altLang="zh-CN" dirty="0"/>
              <a:t> </a:t>
            </a:r>
            <a:r>
              <a:rPr lang="zh-CN" altLang="zh-CN" dirty="0"/>
              <a:t>事务信息</a:t>
            </a:r>
            <a:r>
              <a:rPr lang="en-US" altLang="zh-CN" dirty="0"/>
              <a:t>   </a:t>
            </a:r>
            <a:r>
              <a:rPr lang="zh-CN" altLang="zh-CN" dirty="0"/>
              <a:t>征订信息</a:t>
            </a:r>
            <a:r>
              <a:rPr lang="en-US" altLang="zh-CN" dirty="0"/>
              <a:t>  </a:t>
            </a:r>
            <a:r>
              <a:rPr lang="zh-CN" altLang="zh-CN" dirty="0"/>
              <a:t>期刊查询信息</a:t>
            </a:r>
            <a:r>
              <a:rPr lang="en-US" altLang="zh-CN" dirty="0"/>
              <a:t>  </a:t>
            </a:r>
            <a:r>
              <a:rPr lang="zh-CN" altLang="zh-CN" dirty="0"/>
              <a:t>借阅查询信息</a:t>
            </a:r>
            <a:r>
              <a:rPr lang="en-US" altLang="zh-CN" dirty="0"/>
              <a:t>  </a:t>
            </a:r>
            <a:r>
              <a:rPr lang="zh-CN" altLang="zh-CN" dirty="0"/>
              <a:t>用户查询信息</a:t>
            </a:r>
            <a:r>
              <a:rPr lang="en-US" altLang="zh-CN" dirty="0"/>
              <a:t>  </a:t>
            </a:r>
            <a:r>
              <a:rPr lang="zh-CN" altLang="zh-CN" dirty="0"/>
              <a:t>借阅信息</a:t>
            </a:r>
            <a:r>
              <a:rPr lang="en-US" altLang="zh-CN" dirty="0"/>
              <a:t>  </a:t>
            </a:r>
            <a:r>
              <a:rPr lang="zh-CN" altLang="zh-CN" dirty="0"/>
              <a:t>预定信息</a:t>
            </a:r>
            <a:r>
              <a:rPr lang="en-US" altLang="zh-CN" dirty="0"/>
              <a:t>  </a:t>
            </a:r>
            <a:r>
              <a:rPr lang="zh-CN" altLang="zh-CN" dirty="0"/>
              <a:t>登记信息 </a:t>
            </a:r>
            <a:endParaRPr lang="en-US" altLang="zh-CN" dirty="0"/>
          </a:p>
          <a:p>
            <a:r>
              <a:rPr lang="zh-CN" altLang="zh-CN" b="1" dirty="0"/>
              <a:t>数据存储</a:t>
            </a:r>
            <a:r>
              <a:rPr lang="en-US" altLang="zh-CN" b="1" dirty="0"/>
              <a:t>:  </a:t>
            </a:r>
            <a:r>
              <a:rPr lang="zh-CN" altLang="zh-CN" dirty="0"/>
              <a:t>用户信息表</a:t>
            </a:r>
            <a:r>
              <a:rPr lang="en-US" altLang="zh-CN" dirty="0"/>
              <a:t>  </a:t>
            </a:r>
            <a:r>
              <a:rPr lang="zh-CN" altLang="zh-CN" dirty="0"/>
              <a:t>期刊信息表</a:t>
            </a:r>
            <a:r>
              <a:rPr lang="en-US" altLang="zh-CN" dirty="0"/>
              <a:t>. </a:t>
            </a:r>
            <a:r>
              <a:rPr lang="zh-CN" altLang="zh-CN" dirty="0"/>
              <a:t>期刊借阅表</a:t>
            </a:r>
            <a:r>
              <a:rPr lang="en-US" altLang="zh-CN" dirty="0"/>
              <a:t>. </a:t>
            </a:r>
            <a:r>
              <a:rPr lang="zh-CN" altLang="zh-CN" dirty="0"/>
              <a:t>期刊预定表</a:t>
            </a:r>
            <a:r>
              <a:rPr lang="en-US" altLang="zh-CN" dirty="0"/>
              <a:t>. </a:t>
            </a:r>
            <a:r>
              <a:rPr lang="zh-CN" altLang="zh-CN" dirty="0"/>
              <a:t>文章信息表征订报表 </a:t>
            </a:r>
          </a:p>
        </p:txBody>
      </p:sp>
    </p:spTree>
    <p:extLst>
      <p:ext uri="{BB962C8B-B14F-4D97-AF65-F5344CB8AC3E}">
        <p14:creationId xmlns:p14="http://schemas.microsoft.com/office/powerpoint/2010/main" val="38219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62772BB-E41B-9D4D-9F59-CC6E2023B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2.2 </a:t>
            </a:r>
            <a:r>
              <a:rPr lang="zh-CN" altLang="zh-CN" sz="3600" dirty="0"/>
              <a:t>数据流图</a:t>
            </a:r>
            <a:endParaRPr lang="zh-CN" altLang="zh-CN" sz="3600" b="1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90B8CCD-B597-3A4A-8B90-CD84AEA8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5486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277C391D-0F5D-6245-9169-634413C4C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02635"/>
              </p:ext>
            </p:extLst>
          </p:nvPr>
        </p:nvGraphicFramePr>
        <p:xfrm>
          <a:off x="2479040" y="243839"/>
          <a:ext cx="7223760" cy="450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6959600" imgH="6172200" progId="Visio.Drawing.11">
                  <p:embed/>
                </p:oleObj>
              </mc:Choice>
              <mc:Fallback>
                <p:oleObj r:id="rId3" imgW="6959600" imgH="61722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040" y="243839"/>
                        <a:ext cx="7223760" cy="4502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37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818582D-E85B-A448-B55E-46B5A87B7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2.2 </a:t>
            </a:r>
            <a:r>
              <a:rPr lang="zh-CN" altLang="zh-CN" sz="3600" dirty="0"/>
              <a:t>数据流图</a:t>
            </a:r>
          </a:p>
          <a:p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42AEEA8-6994-824D-A537-67FAAAE5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79577AC9-6E8B-AC4F-8507-EA6CEDB23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29238"/>
              </p:ext>
            </p:extLst>
          </p:nvPr>
        </p:nvGraphicFramePr>
        <p:xfrm>
          <a:off x="1259840" y="0"/>
          <a:ext cx="9641839" cy="484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15557500" imgH="10045700" progId="Visio.Drawing.11">
                  <p:embed/>
                </p:oleObj>
              </mc:Choice>
              <mc:Fallback>
                <p:oleObj r:id="rId3" imgW="15557500" imgH="10045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840" y="0"/>
                        <a:ext cx="9641839" cy="4842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72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3E5292-756D-EF42-A1F5-777BBD55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2.3 </a:t>
            </a:r>
            <a:r>
              <a:rPr lang="zh-CN" altLang="zh-CN" b="0" dirty="0"/>
              <a:t>数据字典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116706B-9A21-F64A-8F09-9D744CBCF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名字：用户名</a:t>
            </a:r>
          </a:p>
          <a:p>
            <a:r>
              <a:rPr lang="zh-CN" altLang="zh-CN" dirty="0"/>
              <a:t>描述：用于区别系统用户的唯一标识符</a:t>
            </a:r>
          </a:p>
          <a:p>
            <a:r>
              <a:rPr lang="zh-CN" altLang="zh-CN" dirty="0"/>
              <a:t>定义：用户名</a:t>
            </a:r>
            <a:r>
              <a:rPr lang="en-US" altLang="zh-CN" dirty="0"/>
              <a:t>= </a:t>
            </a:r>
            <a:r>
              <a:rPr lang="zh-CN" altLang="zh-CN" dirty="0"/>
              <a:t>字符字母</a:t>
            </a:r>
            <a:r>
              <a:rPr lang="en-US" altLang="zh-CN" dirty="0"/>
              <a:t> + </a:t>
            </a:r>
            <a:r>
              <a:rPr lang="zh-CN" altLang="zh-CN" dirty="0"/>
              <a:t>字母数字串</a:t>
            </a:r>
          </a:p>
          <a:p>
            <a:r>
              <a:rPr lang="zh-CN" altLang="zh-CN" dirty="0"/>
              <a:t>位置：用户信息表 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EFA6518-E9E8-324C-BCDF-693A85D67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名字：刊号</a:t>
            </a:r>
          </a:p>
          <a:p>
            <a:r>
              <a:rPr lang="zh-CN" altLang="zh-CN" dirty="0"/>
              <a:t>描述：用于标识每一本期刊实体的编号</a:t>
            </a:r>
          </a:p>
          <a:p>
            <a:r>
              <a:rPr lang="zh-CN" altLang="zh-CN" dirty="0"/>
              <a:t>定义：期刊号</a:t>
            </a:r>
            <a:r>
              <a:rPr lang="en-US" altLang="zh-CN" dirty="0"/>
              <a:t>= </a:t>
            </a:r>
            <a:r>
              <a:rPr lang="zh-CN" altLang="zh-CN" dirty="0"/>
              <a:t>国际出版刊号</a:t>
            </a:r>
            <a:r>
              <a:rPr lang="en-US" altLang="zh-CN" dirty="0"/>
              <a:t>+</a:t>
            </a:r>
            <a:r>
              <a:rPr lang="zh-CN" altLang="zh-CN" dirty="0"/>
              <a:t>同本期刊编号</a:t>
            </a:r>
          </a:p>
          <a:p>
            <a:r>
              <a:rPr lang="zh-CN" altLang="zh-CN" dirty="0"/>
              <a:t>位置：期刊信息表</a:t>
            </a:r>
          </a:p>
        </p:txBody>
      </p:sp>
    </p:spTree>
    <p:extLst>
      <p:ext uri="{BB962C8B-B14F-4D97-AF65-F5344CB8AC3E}">
        <p14:creationId xmlns:p14="http://schemas.microsoft.com/office/powerpoint/2010/main" val="4088664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148</TotalTime>
  <Words>1079</Words>
  <Application>Microsoft Office PowerPoint</Application>
  <PresentationFormat>自定义</PresentationFormat>
  <Paragraphs>162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引用</vt:lpstr>
      <vt:lpstr>Visio.Drawing.11</vt:lpstr>
      <vt:lpstr>软件工程课程设计 </vt:lpstr>
      <vt:lpstr>目录</vt:lpstr>
      <vt:lpstr>第1章 期刊管理系统简介</vt:lpstr>
      <vt:lpstr>功能需求包括：</vt:lpstr>
      <vt:lpstr>第2章需求分析</vt:lpstr>
      <vt:lpstr>2.1 数据元素</vt:lpstr>
      <vt:lpstr>PowerPoint 演示文稿</vt:lpstr>
      <vt:lpstr>PowerPoint 演示文稿</vt:lpstr>
      <vt:lpstr>2.3 数据字典</vt:lpstr>
      <vt:lpstr>2.4 加工说明</vt:lpstr>
      <vt:lpstr>PowerPoint 演示文稿</vt:lpstr>
      <vt:lpstr>PowerPoint 演示文稿</vt:lpstr>
      <vt:lpstr>第3章总体设计</vt:lpstr>
      <vt:lpstr>PowerPoint 演示文稿</vt:lpstr>
      <vt:lpstr>3.2 模块的简要描述</vt:lpstr>
      <vt:lpstr>3.3. 数据库数据表结构设计</vt:lpstr>
      <vt:lpstr>第4章 详细设计</vt:lpstr>
      <vt:lpstr>PowerPoint 演示文稿</vt:lpstr>
      <vt:lpstr>PowerPoint 演示文稿</vt:lpstr>
      <vt:lpstr>第5章 编码和单元测试</vt:lpstr>
      <vt:lpstr>5.1语言和开发工具</vt:lpstr>
      <vt:lpstr>5.2数据库连接技术</vt:lpstr>
      <vt:lpstr>5.3数据库关键操作技术</vt:lpstr>
      <vt:lpstr>5.4界面实现的关键技术</vt:lpstr>
      <vt:lpstr>5.5典型模块的单元测试</vt:lpstr>
      <vt:lpstr>第6章 系统综合测试</vt:lpstr>
      <vt:lpstr>6.1 综合测试步骤-自底向上 </vt:lpstr>
      <vt:lpstr>6.2 集成模块测试及系统运行界面截图</vt:lpstr>
      <vt:lpstr>6.3回归测试及系统运行界面截图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软件工程课程设计 </dc:title>
  <dc:creator>邹 梁琦</dc:creator>
  <cp:lastModifiedBy>ACER</cp:lastModifiedBy>
  <cp:revision>15</cp:revision>
  <dcterms:created xsi:type="dcterms:W3CDTF">2018-10-15T02:51:18Z</dcterms:created>
  <dcterms:modified xsi:type="dcterms:W3CDTF">2018-10-31T00:57:34Z</dcterms:modified>
</cp:coreProperties>
</file>