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264" r:id="rId3"/>
    <p:sldId id="358" r:id="rId4"/>
    <p:sldId id="359" r:id="rId5"/>
    <p:sldId id="273" r:id="rId6"/>
    <p:sldId id="360" r:id="rId7"/>
    <p:sldId id="276" r:id="rId8"/>
    <p:sldId id="361" r:id="rId9"/>
    <p:sldId id="362" r:id="rId10"/>
    <p:sldId id="363" r:id="rId11"/>
    <p:sldId id="364" r:id="rId12"/>
    <p:sldId id="365" r:id="rId13"/>
    <p:sldId id="366" r:id="rId14"/>
    <p:sldId id="367" r:id="rId15"/>
    <p:sldId id="368" r:id="rId16"/>
    <p:sldId id="369" r:id="rId17"/>
    <p:sldId id="282" r:id="rId18"/>
    <p:sldId id="283" r:id="rId19"/>
    <p:sldId id="370" r:id="rId20"/>
    <p:sldId id="371" r:id="rId21"/>
    <p:sldId id="372" r:id="rId22"/>
    <p:sldId id="373" r:id="rId23"/>
    <p:sldId id="374" r:id="rId24"/>
    <p:sldId id="286" r:id="rId25"/>
    <p:sldId id="375" r:id="rId26"/>
    <p:sldId id="287" r:id="rId27"/>
    <p:sldId id="297" r:id="rId28"/>
    <p:sldId id="298" r:id="rId29"/>
    <p:sldId id="299" r:id="rId30"/>
    <p:sldId id="300" r:id="rId31"/>
    <p:sldId id="376" r:id="rId32"/>
    <p:sldId id="377" r:id="rId33"/>
    <p:sldId id="301" r:id="rId34"/>
    <p:sldId id="302" r:id="rId35"/>
    <p:sldId id="303" r:id="rId36"/>
    <p:sldId id="295" r:id="rId37"/>
    <p:sldId id="305" r:id="rId38"/>
    <p:sldId id="306" r:id="rId39"/>
    <p:sldId id="307" r:id="rId40"/>
    <p:sldId id="378" r:id="rId41"/>
    <p:sldId id="304" r:id="rId42"/>
    <p:sldId id="308" r:id="rId43"/>
    <p:sldId id="309" r:id="rId44"/>
    <p:sldId id="319" r:id="rId45"/>
    <p:sldId id="324" r:id="rId46"/>
    <p:sldId id="379" r:id="rId47"/>
    <p:sldId id="325" r:id="rId48"/>
    <p:sldId id="380" r:id="rId49"/>
    <p:sldId id="311"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E7AB389-1D21-4011-AD5C-AC3DAB0727D0}">
          <p14:sldIdLst>
            <p14:sldId id="256"/>
          </p14:sldIdLst>
        </p14:section>
        <p14:section name="无标题节" id="{DDB86807-95B5-4035-AF62-7470A4334773}">
          <p14:sldIdLst>
            <p14:sldId id="264"/>
            <p14:sldId id="358"/>
            <p14:sldId id="359"/>
            <p14:sldId id="273"/>
            <p14:sldId id="360"/>
            <p14:sldId id="276"/>
            <p14:sldId id="361"/>
            <p14:sldId id="362"/>
            <p14:sldId id="363"/>
            <p14:sldId id="364"/>
            <p14:sldId id="365"/>
            <p14:sldId id="366"/>
            <p14:sldId id="367"/>
            <p14:sldId id="368"/>
            <p14:sldId id="369"/>
            <p14:sldId id="282"/>
            <p14:sldId id="283"/>
            <p14:sldId id="370"/>
            <p14:sldId id="371"/>
            <p14:sldId id="372"/>
            <p14:sldId id="373"/>
            <p14:sldId id="374"/>
            <p14:sldId id="286"/>
            <p14:sldId id="375"/>
            <p14:sldId id="287"/>
            <p14:sldId id="297"/>
            <p14:sldId id="298"/>
            <p14:sldId id="299"/>
            <p14:sldId id="300"/>
            <p14:sldId id="376"/>
            <p14:sldId id="377"/>
            <p14:sldId id="301"/>
            <p14:sldId id="302"/>
            <p14:sldId id="303"/>
            <p14:sldId id="295"/>
            <p14:sldId id="305"/>
            <p14:sldId id="306"/>
            <p14:sldId id="307"/>
            <p14:sldId id="378"/>
            <p14:sldId id="304"/>
            <p14:sldId id="308"/>
            <p14:sldId id="309"/>
            <p14:sldId id="319"/>
            <p14:sldId id="324"/>
            <p14:sldId id="379"/>
            <p14:sldId id="325"/>
            <p14:sldId id="380"/>
            <p14:sldId id="3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47" autoAdjust="0"/>
  </p:normalViewPr>
  <p:slideViewPr>
    <p:cSldViewPr>
      <p:cViewPr varScale="1">
        <p:scale>
          <a:sx n="71" d="100"/>
          <a:sy n="71" d="100"/>
        </p:scale>
        <p:origin x="-113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3" d="100"/>
          <a:sy n="53" d="100"/>
        </p:scale>
        <p:origin x="-269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2D46B8-2A36-435B-84B2-6369C8429DFB}" type="datetimeFigureOut">
              <a:rPr lang="zh-CN" altLang="en-US" smtClean="0"/>
              <a:t>2017/9/8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29D13B-5C35-4A17-A0F3-EB0EAA7C72F4}" type="slidenum">
              <a:rPr lang="zh-CN" altLang="en-US" smtClean="0"/>
              <a:t>‹#›</a:t>
            </a:fld>
            <a:endParaRPr lang="zh-CN" altLang="en-US"/>
          </a:p>
        </p:txBody>
      </p:sp>
    </p:spTree>
    <p:extLst>
      <p:ext uri="{BB962C8B-B14F-4D97-AF65-F5344CB8AC3E}">
        <p14:creationId xmlns:p14="http://schemas.microsoft.com/office/powerpoint/2010/main" val="163470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A3740-B888-4E28-8C4F-7937E760B798}" type="datetimeFigureOut">
              <a:rPr lang="zh-CN" altLang="en-US" smtClean="0"/>
              <a:t>2017/9/8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48521-A618-4A30-897F-1A2C1C28BBCB}" type="slidenum">
              <a:rPr lang="zh-CN" altLang="en-US" smtClean="0"/>
              <a:t>‹#›</a:t>
            </a:fld>
            <a:endParaRPr lang="zh-CN" altLang="en-US"/>
          </a:p>
        </p:txBody>
      </p:sp>
    </p:spTree>
    <p:extLst>
      <p:ext uri="{BB962C8B-B14F-4D97-AF65-F5344CB8AC3E}">
        <p14:creationId xmlns:p14="http://schemas.microsoft.com/office/powerpoint/2010/main" val="142690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6" name="Text Box 9"/>
          <p:cNvSpPr txBox="1">
            <a:spLocks noChangeArrowheads="1"/>
          </p:cNvSpPr>
          <p:nvPr/>
        </p:nvSpPr>
        <p:spPr bwMode="auto">
          <a:xfrm>
            <a:off x="3962400" y="2895600"/>
            <a:ext cx="2209800" cy="579438"/>
          </a:xfrm>
          <a:prstGeom prst="rect">
            <a:avLst/>
          </a:prstGeom>
          <a:noFill/>
          <a:ln w="9525">
            <a:noFill/>
            <a:miter lim="800000"/>
            <a:headEnd/>
            <a:tailEnd/>
          </a:ln>
          <a:effectLst/>
        </p:spPr>
        <p:txBody>
          <a:bodyPr>
            <a:spAutoFit/>
          </a:bodyPr>
          <a:lstStyle/>
          <a:p>
            <a:pPr>
              <a:spcBef>
                <a:spcPct val="50000"/>
              </a:spcBef>
              <a:defRPr/>
            </a:pPr>
            <a:endParaRPr kumimoji="1" lang="zh-CN" altLang="zh-CN" sz="3200">
              <a:latin typeface="Times New Roman" pitchFamily="18" charset="0"/>
              <a:ea typeface="楷体_GB2312" pitchFamily="49" charset="-122"/>
            </a:endParaRPr>
          </a:p>
        </p:txBody>
      </p:sp>
      <p:sp>
        <p:nvSpPr>
          <p:cNvPr id="34611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smtClean="0"/>
              <a:t>单击此处编辑母版标题样式</a:t>
            </a:r>
            <a:endParaRPr lang="zh-CN" altLang="en-US"/>
          </a:p>
        </p:txBody>
      </p:sp>
      <p:sp>
        <p:nvSpPr>
          <p:cNvPr id="3461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a:latin typeface="+mn-lt"/>
                <a:ea typeface="宋体" pitchFamily="2" charset="-122"/>
              </a:defRPr>
            </a:lvl1pPr>
          </a:lstStyle>
          <a:p>
            <a:fld id="{D6D2396A-8253-46C0-9CE5-FE6958E0EF5C}" type="datetimeFigureOut">
              <a:rPr lang="zh-CN" altLang="en-US" smtClean="0"/>
              <a:t>2017/9/8</a:t>
            </a:fld>
            <a:endParaRPr lang="zh-CN" alt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a:latin typeface="+mn-lt"/>
                <a:ea typeface="宋体" pitchFamily="2" charset="-122"/>
              </a:defRPr>
            </a:lvl1pPr>
          </a:lstStyle>
          <a:p>
            <a:endParaRPr lang="zh-CN" alt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atin typeface="+mn-lt"/>
                <a:ea typeface="宋体" pitchFamily="2" charset="-122"/>
              </a:defRPr>
            </a:lvl1pPr>
          </a:lstStyle>
          <a:p>
            <a:fld id="{F354E7C6-8756-42A6-B0B4-17B36F346BD9}" type="slidenum">
              <a:rPr lang="zh-CN" altLang="en-US" smtClean="0"/>
              <a:t>‹#›</a:t>
            </a:fld>
            <a:endParaRPr lang="zh-CN" altLang="en-US"/>
          </a:p>
        </p:txBody>
      </p:sp>
    </p:spTree>
    <p:extLst>
      <p:ext uri="{BB962C8B-B14F-4D97-AF65-F5344CB8AC3E}">
        <p14:creationId xmlns:p14="http://schemas.microsoft.com/office/powerpoint/2010/main" val="16807213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966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670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AutoShape 7"/>
          <p:cNvSpPr>
            <a:spLocks noChangeArrowheads="1"/>
          </p:cNvSpPr>
          <p:nvPr userDrawn="1"/>
        </p:nvSpPr>
        <p:spPr bwMode="auto">
          <a:xfrm>
            <a:off x="539552" y="1556792"/>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Tree>
    <p:extLst>
      <p:ext uri="{BB962C8B-B14F-4D97-AF65-F5344CB8AC3E}">
        <p14:creationId xmlns:p14="http://schemas.microsoft.com/office/powerpoint/2010/main" val="19281070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244699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98711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688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843523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39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3462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6679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43"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5092" name="Text Box 4"/>
          <p:cNvSpPr txBox="1">
            <a:spLocks noChangeArrowheads="1"/>
          </p:cNvSpPr>
          <p:nvPr/>
        </p:nvSpPr>
        <p:spPr bwMode="auto">
          <a:xfrm>
            <a:off x="3962400" y="2895600"/>
            <a:ext cx="2209800" cy="579438"/>
          </a:xfrm>
          <a:prstGeom prst="rect">
            <a:avLst/>
          </a:prstGeom>
          <a:noFill/>
          <a:ln w="9525">
            <a:noFill/>
            <a:miter lim="800000"/>
            <a:headEnd/>
            <a:tailEnd/>
          </a:ln>
          <a:effectLst/>
        </p:spPr>
        <p:txBody>
          <a:bodyPr>
            <a:spAutoFit/>
          </a:bodyPr>
          <a:lstStyle/>
          <a:p>
            <a:pPr>
              <a:spcBef>
                <a:spcPct val="50000"/>
              </a:spcBef>
              <a:defRPr/>
            </a:pPr>
            <a:endParaRPr kumimoji="1" lang="zh-CN" altLang="zh-CN" sz="3200">
              <a:latin typeface="Times New Roman"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软件工程</a:t>
            </a:r>
            <a:endParaRPr lang="zh-CN" altLang="en-US" dirty="0"/>
          </a:p>
        </p:txBody>
      </p:sp>
      <p:sp>
        <p:nvSpPr>
          <p:cNvPr id="3" name="副标题 2"/>
          <p:cNvSpPr>
            <a:spLocks noGrp="1"/>
          </p:cNvSpPr>
          <p:nvPr>
            <p:ph type="subTitle" idx="1"/>
          </p:nvPr>
        </p:nvSpPr>
        <p:spPr/>
        <p:txBody>
          <a:bodyPr/>
          <a:lstStyle/>
          <a:p>
            <a:r>
              <a:rPr lang="zh-CN" altLang="en-US" dirty="0" smtClean="0"/>
              <a:t>计算机科学与技术学院</a:t>
            </a:r>
            <a:endParaRPr lang="en-US" altLang="zh-CN" dirty="0" smtClean="0"/>
          </a:p>
          <a:p>
            <a:endParaRPr lang="en-US" altLang="zh-CN" dirty="0"/>
          </a:p>
          <a:p>
            <a:r>
              <a:rPr lang="zh-CN" altLang="en-US" dirty="0" smtClean="0"/>
              <a:t>汪粼波</a:t>
            </a:r>
            <a:endParaRPr lang="zh-CN" altLang="en-US" dirty="0"/>
          </a:p>
        </p:txBody>
      </p:sp>
    </p:spTree>
    <p:extLst>
      <p:ext uri="{BB962C8B-B14F-4D97-AF65-F5344CB8AC3E}">
        <p14:creationId xmlns:p14="http://schemas.microsoft.com/office/powerpoint/2010/main" val="2731455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步骤</a:t>
            </a:r>
          </a:p>
        </p:txBody>
      </p:sp>
      <p:sp>
        <p:nvSpPr>
          <p:cNvPr id="3" name="内容占位符 2"/>
          <p:cNvSpPr>
            <a:spLocks noGrp="1"/>
          </p:cNvSpPr>
          <p:nvPr>
            <p:ph idx="1"/>
          </p:nvPr>
        </p:nvSpPr>
        <p:spPr/>
        <p:txBody>
          <a:bodyPr/>
          <a:lstStyle/>
          <a:p>
            <a:pPr marL="514350" indent="-514350">
              <a:buFont typeface="+mj-lt"/>
              <a:buAutoNum type="arabicPeriod" startAt="3"/>
            </a:pPr>
            <a:r>
              <a:rPr lang="zh-CN" altLang="en-US" dirty="0"/>
              <a:t>细化，描绘</a:t>
            </a:r>
            <a:r>
              <a:rPr lang="zh-CN" altLang="en-US" dirty="0" smtClean="0"/>
              <a:t>系统主要</a:t>
            </a:r>
            <a:r>
              <a:rPr lang="zh-CN" altLang="en-US" dirty="0"/>
              <a:t>功能（功能级数据流图）</a:t>
            </a:r>
            <a:endParaRPr lang="en-US" altLang="zh-CN" dirty="0" smtClean="0"/>
          </a:p>
        </p:txBody>
      </p:sp>
      <p:sp>
        <p:nvSpPr>
          <p:cNvPr id="6" name="Rectangle 4"/>
          <p:cNvSpPr>
            <a:spLocks noChangeArrowheads="1"/>
          </p:cNvSpPr>
          <p:nvPr/>
        </p:nvSpPr>
        <p:spPr bwMode="auto">
          <a:xfrm>
            <a:off x="1692276" y="6309320"/>
            <a:ext cx="5552450" cy="47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a:spcBef>
                <a:spcPct val="20000"/>
              </a:spcBef>
              <a:buClr>
                <a:schemeClr val="accent1"/>
              </a:buClr>
              <a:buSzPct val="65000"/>
              <a:buFont typeface="Wingdings" pitchFamily="2" charset="2"/>
              <a:buNone/>
            </a:pPr>
            <a:r>
              <a:rPr lang="zh-CN" altLang="en-US" sz="2400" b="1" dirty="0">
                <a:latin typeface="黑体" pitchFamily="49" charset="-122"/>
                <a:ea typeface="黑体" pitchFamily="49" charset="-122"/>
              </a:rPr>
              <a:t>定货系统的功能级数据流图</a:t>
            </a:r>
          </a:p>
        </p:txBody>
      </p:sp>
      <p:pic>
        <p:nvPicPr>
          <p:cNvPr id="7" name="Picture 5" descr="rj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82" y="2276872"/>
            <a:ext cx="7128718" cy="404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3690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步骤</a:t>
            </a:r>
          </a:p>
        </p:txBody>
      </p:sp>
      <p:sp>
        <p:nvSpPr>
          <p:cNvPr id="3" name="内容占位符 2"/>
          <p:cNvSpPr>
            <a:spLocks noGrp="1"/>
          </p:cNvSpPr>
          <p:nvPr>
            <p:ph idx="1"/>
          </p:nvPr>
        </p:nvSpPr>
        <p:spPr/>
        <p:txBody>
          <a:bodyPr/>
          <a:lstStyle/>
          <a:p>
            <a:pPr marL="514350" indent="-514350">
              <a:buFont typeface="+mj-lt"/>
              <a:buAutoNum type="arabicPeriod" startAt="4"/>
            </a:pPr>
            <a:r>
              <a:rPr lang="zh-CN" altLang="en-US" dirty="0"/>
              <a:t>对系统主要功能进一步细化</a:t>
            </a:r>
            <a:endParaRPr lang="en-US" altLang="zh-CN" dirty="0" smtClean="0"/>
          </a:p>
        </p:txBody>
      </p:sp>
      <p:sp>
        <p:nvSpPr>
          <p:cNvPr id="8" name="Rectangle 4"/>
          <p:cNvSpPr>
            <a:spLocks noChangeArrowheads="1"/>
          </p:cNvSpPr>
          <p:nvPr/>
        </p:nvSpPr>
        <p:spPr bwMode="auto">
          <a:xfrm>
            <a:off x="1332161" y="6309320"/>
            <a:ext cx="6495460" cy="42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a:spcBef>
                <a:spcPct val="20000"/>
              </a:spcBef>
              <a:buClr>
                <a:schemeClr val="accent1"/>
              </a:buClr>
              <a:buSzPct val="65000"/>
              <a:buFont typeface="Wingdings" pitchFamily="2" charset="2"/>
              <a:buNone/>
            </a:pPr>
            <a:r>
              <a:rPr lang="zh-CN" altLang="en-US" sz="2400" b="1" dirty="0">
                <a:latin typeface="黑体" pitchFamily="49" charset="-122"/>
                <a:ea typeface="黑体" pitchFamily="49" charset="-122"/>
              </a:rPr>
              <a:t>把处理事务的功能进一步分解后的数据流图</a:t>
            </a:r>
          </a:p>
        </p:txBody>
      </p:sp>
      <p:grpSp>
        <p:nvGrpSpPr>
          <p:cNvPr id="9" name="Group 11"/>
          <p:cNvGrpSpPr>
            <a:grpSpLocks noChangeAspect="1"/>
          </p:cNvGrpSpPr>
          <p:nvPr/>
        </p:nvGrpSpPr>
        <p:grpSpPr bwMode="auto">
          <a:xfrm>
            <a:off x="682873" y="2527601"/>
            <a:ext cx="7705551" cy="3565695"/>
            <a:chOff x="0" y="0"/>
            <a:chExt cx="5489" cy="2540"/>
          </a:xfrm>
        </p:grpSpPr>
        <p:pic>
          <p:nvPicPr>
            <p:cNvPr id="10" name="Picture 5" descr="rj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489" cy="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rj15"/>
            <p:cNvPicPr>
              <a:picLocks noChangeAspect="1" noChangeArrowheads="1"/>
            </p:cNvPicPr>
            <p:nvPr/>
          </p:nvPicPr>
          <p:blipFill>
            <a:blip r:embed="rId3" cstate="print">
              <a:extLst>
                <a:ext uri="{28A0092B-C50C-407E-A947-70E740481C1C}">
                  <a14:useLocalDpi xmlns:a14="http://schemas.microsoft.com/office/drawing/2010/main" val="0"/>
                </a:ext>
              </a:extLst>
            </a:blip>
            <a:srcRect l="52049" t="67874" r="41338" b="25000"/>
            <a:stretch>
              <a:fillRect/>
            </a:stretch>
          </p:blipFill>
          <p:spPr bwMode="auto">
            <a:xfrm>
              <a:off x="3130" y="1406"/>
              <a:ext cx="3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56665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步骤</a:t>
            </a:r>
          </a:p>
        </p:txBody>
      </p:sp>
      <p:sp>
        <p:nvSpPr>
          <p:cNvPr id="3" name="内容占位符 2"/>
          <p:cNvSpPr>
            <a:spLocks noGrp="1"/>
          </p:cNvSpPr>
          <p:nvPr>
            <p:ph idx="1"/>
          </p:nvPr>
        </p:nvSpPr>
        <p:spPr/>
        <p:txBody>
          <a:bodyPr/>
          <a:lstStyle/>
          <a:p>
            <a:r>
              <a:rPr lang="zh-CN" altLang="en-US" dirty="0"/>
              <a:t>细化时注意：</a:t>
            </a:r>
          </a:p>
          <a:p>
            <a:pPr lvl="1"/>
            <a:r>
              <a:rPr lang="zh-CN" altLang="en-US" dirty="0"/>
              <a:t>当进一步分解涉及如何具体的实现一个功能时就不应该再分解了。</a:t>
            </a:r>
          </a:p>
          <a:p>
            <a:pPr lvl="1"/>
            <a:r>
              <a:rPr lang="zh-CN" altLang="en-US" dirty="0"/>
              <a:t>当对数据流图分层细化时必须保持信息连续性，也就是说，当把一个处理分解为一系列处理时，分解前和分解后的输入输出数据流必须相同。</a:t>
            </a:r>
          </a:p>
          <a:p>
            <a:pPr lvl="1"/>
            <a:r>
              <a:rPr lang="zh-CN" altLang="en-US" dirty="0"/>
              <a:t>注意对处理进行编号的方法。 </a:t>
            </a:r>
            <a:endParaRPr lang="en-US" altLang="zh-CN" dirty="0" smtClean="0"/>
          </a:p>
        </p:txBody>
      </p:sp>
    </p:spTree>
    <p:extLst>
      <p:ext uri="{BB962C8B-B14F-4D97-AF65-F5344CB8AC3E}">
        <p14:creationId xmlns:p14="http://schemas.microsoft.com/office/powerpoint/2010/main" val="3014215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数据流图中的命名</a:t>
            </a:r>
            <a:endParaRPr lang="zh-CN" altLang="en-US" dirty="0"/>
          </a:p>
        </p:txBody>
      </p:sp>
      <p:sp>
        <p:nvSpPr>
          <p:cNvPr id="3" name="内容占位符 2"/>
          <p:cNvSpPr>
            <a:spLocks noGrp="1"/>
          </p:cNvSpPr>
          <p:nvPr>
            <p:ph idx="1"/>
          </p:nvPr>
        </p:nvSpPr>
        <p:spPr/>
        <p:txBody>
          <a:bodyPr/>
          <a:lstStyle/>
          <a:p>
            <a:r>
              <a:rPr lang="zh-CN" altLang="en-US" sz="2400" dirty="0" smtClean="0"/>
              <a:t>为</a:t>
            </a:r>
            <a:r>
              <a:rPr lang="zh-CN" altLang="en-US" sz="2400" dirty="0"/>
              <a:t>数据流</a:t>
            </a:r>
            <a:r>
              <a:rPr lang="en-US" altLang="zh-CN" sz="2400" dirty="0"/>
              <a:t>(</a:t>
            </a:r>
            <a:r>
              <a:rPr lang="zh-CN" altLang="en-US" sz="2400" dirty="0"/>
              <a:t>或数据存储</a:t>
            </a:r>
            <a:r>
              <a:rPr lang="en-US" altLang="zh-CN" sz="2400" dirty="0"/>
              <a:t>)</a:t>
            </a:r>
            <a:r>
              <a:rPr lang="zh-CN" altLang="en-US" sz="2400" dirty="0"/>
              <a:t>命名</a:t>
            </a:r>
          </a:p>
          <a:p>
            <a:pPr lvl="1"/>
            <a:r>
              <a:rPr lang="zh-CN" altLang="en-US" sz="2000" dirty="0"/>
              <a:t>完整性；</a:t>
            </a:r>
          </a:p>
          <a:p>
            <a:pPr lvl="1"/>
            <a:r>
              <a:rPr lang="zh-CN" altLang="en-US" sz="2000" dirty="0"/>
              <a:t>具体</a:t>
            </a:r>
            <a:r>
              <a:rPr lang="zh-CN" altLang="en-US" sz="2000" dirty="0" smtClean="0"/>
              <a:t>性：避免“数据” “信息” “输入”等</a:t>
            </a:r>
            <a:endParaRPr lang="zh-CN" altLang="en-US" sz="2000" dirty="0"/>
          </a:p>
          <a:p>
            <a:pPr lvl="1"/>
            <a:r>
              <a:rPr lang="zh-CN" altLang="en-US" sz="2000" dirty="0"/>
              <a:t>起名字遇到了困难时，试试重新分解。 </a:t>
            </a:r>
            <a:endParaRPr lang="en-US" altLang="zh-CN" sz="2000" dirty="0" smtClean="0"/>
          </a:p>
          <a:p>
            <a:r>
              <a:rPr lang="zh-CN" altLang="en-US" sz="2400" dirty="0"/>
              <a:t>为处理</a:t>
            </a:r>
            <a:r>
              <a:rPr lang="zh-CN" altLang="en-US" sz="2400" dirty="0" smtClean="0"/>
              <a:t>命名</a:t>
            </a:r>
            <a:endParaRPr lang="en-US" altLang="zh-CN" sz="2400" dirty="0" smtClean="0"/>
          </a:p>
          <a:p>
            <a:pPr lvl="1"/>
            <a:r>
              <a:rPr lang="zh-CN" altLang="en-US" sz="2000" dirty="0"/>
              <a:t>通常先为数据流命名，然后再为与之相关联的处理命名；</a:t>
            </a:r>
          </a:p>
          <a:p>
            <a:pPr lvl="1"/>
            <a:r>
              <a:rPr lang="zh-CN" altLang="en-US" sz="2000" dirty="0"/>
              <a:t>完整性；</a:t>
            </a:r>
          </a:p>
          <a:p>
            <a:pPr lvl="1"/>
            <a:r>
              <a:rPr lang="zh-CN" altLang="en-US" sz="2000" dirty="0"/>
              <a:t>及物动词</a:t>
            </a:r>
            <a:r>
              <a:rPr lang="en-US" altLang="zh-CN" sz="2000" dirty="0"/>
              <a:t>+</a:t>
            </a:r>
            <a:r>
              <a:rPr lang="zh-CN" altLang="en-US" sz="2000" dirty="0"/>
              <a:t>宾语，具体性；</a:t>
            </a:r>
          </a:p>
          <a:p>
            <a:pPr lvl="1"/>
            <a:r>
              <a:rPr lang="zh-CN" altLang="en-US" sz="2000" dirty="0"/>
              <a:t>通常名字中仅包括一个动词，否则进行分解；</a:t>
            </a:r>
          </a:p>
          <a:p>
            <a:pPr lvl="1"/>
            <a:r>
              <a:rPr lang="zh-CN" altLang="en-US" sz="2000" dirty="0"/>
              <a:t>命名时遇到困难，应考虑重新分解。</a:t>
            </a:r>
          </a:p>
          <a:p>
            <a:r>
              <a:rPr lang="zh-CN" altLang="en-US" sz="2400" dirty="0" smtClean="0"/>
              <a:t>为</a:t>
            </a:r>
            <a:r>
              <a:rPr lang="zh-CN" altLang="en-US" sz="2400" dirty="0"/>
              <a:t>数据源点</a:t>
            </a:r>
            <a:r>
              <a:rPr lang="en-US" altLang="zh-CN" sz="2400" dirty="0"/>
              <a:t>/</a:t>
            </a:r>
            <a:r>
              <a:rPr lang="zh-CN" altLang="en-US" sz="2400" dirty="0"/>
              <a:t>终点命名</a:t>
            </a:r>
          </a:p>
          <a:p>
            <a:pPr lvl="1"/>
            <a:r>
              <a:rPr lang="zh-CN" altLang="en-US" sz="2000" dirty="0"/>
              <a:t>采用它们在问题域中习惯的名字。</a:t>
            </a:r>
            <a:endParaRPr lang="en-US" altLang="zh-CN" sz="2000" dirty="0"/>
          </a:p>
        </p:txBody>
      </p:sp>
    </p:spTree>
    <p:extLst>
      <p:ext uri="{BB962C8B-B14F-4D97-AF65-F5344CB8AC3E}">
        <p14:creationId xmlns:p14="http://schemas.microsoft.com/office/powerpoint/2010/main" val="4027117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数据流图中的用途</a:t>
            </a:r>
            <a:endParaRPr lang="zh-CN" altLang="en-US" dirty="0"/>
          </a:p>
        </p:txBody>
      </p:sp>
      <p:sp>
        <p:nvSpPr>
          <p:cNvPr id="3" name="内容占位符 2"/>
          <p:cNvSpPr>
            <a:spLocks noGrp="1"/>
          </p:cNvSpPr>
          <p:nvPr>
            <p:ph idx="1"/>
          </p:nvPr>
        </p:nvSpPr>
        <p:spPr/>
        <p:txBody>
          <a:bodyPr/>
          <a:lstStyle/>
          <a:p>
            <a:r>
              <a:rPr lang="zh-CN" altLang="en-US" sz="2400" dirty="0"/>
              <a:t>作为交流信息的工具</a:t>
            </a:r>
          </a:p>
          <a:p>
            <a:pPr lvl="1"/>
            <a:r>
              <a:rPr lang="zh-CN" altLang="en-US" sz="2000" dirty="0"/>
              <a:t>供有关人员审查确认</a:t>
            </a:r>
          </a:p>
          <a:p>
            <a:pPr lvl="1"/>
            <a:r>
              <a:rPr lang="zh-CN" altLang="en-US" sz="2000" dirty="0"/>
              <a:t>供用户理解和评价</a:t>
            </a:r>
          </a:p>
          <a:p>
            <a:pPr lvl="1"/>
            <a:r>
              <a:rPr lang="zh-CN" altLang="en-US" sz="2000" dirty="0"/>
              <a:t>数据流图应该分层，超过</a:t>
            </a:r>
            <a:r>
              <a:rPr lang="en-US" altLang="zh-CN" sz="2000" dirty="0"/>
              <a:t>9</a:t>
            </a:r>
            <a:r>
              <a:rPr lang="zh-CN" altLang="en-US" sz="2000" dirty="0"/>
              <a:t>个时应该画分图 </a:t>
            </a:r>
          </a:p>
          <a:p>
            <a:r>
              <a:rPr lang="zh-CN" altLang="en-US" sz="2400" dirty="0"/>
              <a:t>作为分析和设计的工具</a:t>
            </a:r>
          </a:p>
          <a:p>
            <a:pPr lvl="1"/>
            <a:r>
              <a:rPr lang="zh-CN" altLang="en-US" sz="2000" dirty="0"/>
              <a:t>描绘系统所完成的功能 </a:t>
            </a:r>
          </a:p>
          <a:p>
            <a:pPr lvl="1"/>
            <a:r>
              <a:rPr lang="zh-CN" altLang="en-US" sz="2000" dirty="0"/>
              <a:t>辅助物理系统的设计时，以定时要求为指南，画出许多组自动化边界，对应不同的物理系统。 </a:t>
            </a:r>
          </a:p>
          <a:p>
            <a:pPr lvl="1"/>
            <a:r>
              <a:rPr lang="zh-CN" altLang="en-US" sz="2000" dirty="0"/>
              <a:t>导出更详细的设计步骤</a:t>
            </a:r>
            <a:r>
              <a:rPr lang="en-US" altLang="zh-CN" sz="2000" dirty="0"/>
              <a:t>——</a:t>
            </a:r>
            <a:r>
              <a:rPr lang="zh-CN" altLang="en-US" sz="2000" dirty="0"/>
              <a:t>面向数据流的设计方法 </a:t>
            </a:r>
            <a:endParaRPr lang="en-US" altLang="zh-CN" sz="1600" dirty="0"/>
          </a:p>
        </p:txBody>
      </p:sp>
    </p:spTree>
    <p:extLst>
      <p:ext uri="{BB962C8B-B14F-4D97-AF65-F5344CB8AC3E}">
        <p14:creationId xmlns:p14="http://schemas.microsoft.com/office/powerpoint/2010/main" val="14786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数据流图中的用途</a:t>
            </a:r>
            <a:endParaRPr lang="zh-CN" altLang="en-US" dirty="0"/>
          </a:p>
        </p:txBody>
      </p:sp>
      <p:sp>
        <p:nvSpPr>
          <p:cNvPr id="3" name="内容占位符 2"/>
          <p:cNvSpPr>
            <a:spLocks noGrp="1"/>
          </p:cNvSpPr>
          <p:nvPr>
            <p:ph idx="1"/>
          </p:nvPr>
        </p:nvSpPr>
        <p:spPr/>
        <p:txBody>
          <a:bodyPr/>
          <a:lstStyle/>
          <a:p>
            <a:endParaRPr lang="en-US" altLang="zh-CN" sz="1600" dirty="0"/>
          </a:p>
        </p:txBody>
      </p:sp>
      <p:sp>
        <p:nvSpPr>
          <p:cNvPr id="4" name="Rectangle 4"/>
          <p:cNvSpPr>
            <a:spLocks noChangeArrowheads="1"/>
          </p:cNvSpPr>
          <p:nvPr/>
        </p:nvSpPr>
        <p:spPr bwMode="auto">
          <a:xfrm>
            <a:off x="1476375" y="5862216"/>
            <a:ext cx="6192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a:spcBef>
                <a:spcPct val="20000"/>
              </a:spcBef>
              <a:buClr>
                <a:schemeClr val="accent1"/>
              </a:buClr>
              <a:buSzPct val="65000"/>
              <a:buFont typeface="Wingdings" pitchFamily="2" charset="2"/>
              <a:buNone/>
            </a:pPr>
            <a:r>
              <a:rPr lang="zh-CN" altLang="en-US" sz="2400" b="1" dirty="0">
                <a:latin typeface="Arial" pitchFamily="34" charset="0"/>
              </a:rPr>
              <a:t>以批量方式更新库存清单</a:t>
            </a:r>
          </a:p>
        </p:txBody>
      </p:sp>
      <p:pic>
        <p:nvPicPr>
          <p:cNvPr id="5" name="Picture 5" descr="rj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1844824"/>
            <a:ext cx="8496300"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270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数据流图中的用途</a:t>
            </a:r>
            <a:endParaRPr lang="zh-CN" altLang="en-US" dirty="0"/>
          </a:p>
        </p:txBody>
      </p:sp>
      <p:sp>
        <p:nvSpPr>
          <p:cNvPr id="3" name="内容占位符 2"/>
          <p:cNvSpPr>
            <a:spLocks noGrp="1"/>
          </p:cNvSpPr>
          <p:nvPr>
            <p:ph idx="1"/>
          </p:nvPr>
        </p:nvSpPr>
        <p:spPr/>
        <p:txBody>
          <a:bodyPr/>
          <a:lstStyle/>
          <a:p>
            <a:endParaRPr lang="en-US" altLang="zh-CN" sz="1600" dirty="0"/>
          </a:p>
        </p:txBody>
      </p:sp>
      <p:sp>
        <p:nvSpPr>
          <p:cNvPr id="6" name="Rectangle 4"/>
          <p:cNvSpPr>
            <a:spLocks noChangeArrowheads="1"/>
          </p:cNvSpPr>
          <p:nvPr/>
        </p:nvSpPr>
        <p:spPr bwMode="auto">
          <a:xfrm>
            <a:off x="1547813" y="5949280"/>
            <a:ext cx="613886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a:spcBef>
                <a:spcPct val="20000"/>
              </a:spcBef>
              <a:buClr>
                <a:schemeClr val="accent1"/>
              </a:buClr>
              <a:buSzPct val="65000"/>
              <a:buFont typeface="Wingdings" pitchFamily="2" charset="2"/>
              <a:buNone/>
            </a:pPr>
            <a:r>
              <a:rPr lang="zh-CN" altLang="en-US" sz="2400" b="1">
                <a:latin typeface="Arial" pitchFamily="34" charset="0"/>
              </a:rPr>
              <a:t>以联机方式更新库存清单</a:t>
            </a:r>
          </a:p>
        </p:txBody>
      </p:sp>
      <p:pic>
        <p:nvPicPr>
          <p:cNvPr id="7" name="Picture 5" descr="rj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844824"/>
            <a:ext cx="8353425"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04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DFD</a:t>
            </a:r>
            <a:r>
              <a:rPr lang="zh-CN" altLang="en-US" dirty="0" smtClean="0"/>
              <a:t>举例</a:t>
            </a:r>
            <a:r>
              <a:rPr lang="en-US" altLang="zh-CN" dirty="0" smtClean="0"/>
              <a:t>(</a:t>
            </a:r>
            <a:r>
              <a:rPr lang="zh-CN" altLang="en-US" dirty="0" smtClean="0"/>
              <a:t>二</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高考录取统分</a:t>
            </a:r>
            <a:r>
              <a:rPr lang="zh-CN" altLang="en-US" dirty="0" smtClean="0"/>
              <a:t>子系统，功能</a:t>
            </a:r>
            <a:r>
              <a:rPr lang="zh-CN" altLang="en-US" dirty="0"/>
              <a:t>如下</a:t>
            </a:r>
            <a:r>
              <a:rPr lang="zh-CN" altLang="en-US" dirty="0" smtClean="0"/>
              <a:t>：</a:t>
            </a:r>
            <a:endParaRPr lang="en-US" altLang="zh-CN" dirty="0" smtClean="0"/>
          </a:p>
          <a:p>
            <a:pPr lvl="1"/>
            <a:r>
              <a:rPr lang="zh-CN" altLang="en-US" dirty="0" smtClean="0"/>
              <a:t>计算</a:t>
            </a:r>
            <a:r>
              <a:rPr lang="zh-CN" altLang="en-US" dirty="0"/>
              <a:t>标准分</a:t>
            </a:r>
            <a:r>
              <a:rPr lang="en-US" altLang="zh-CN" dirty="0"/>
              <a:t>——</a:t>
            </a:r>
            <a:r>
              <a:rPr lang="zh-CN" altLang="en-US" dirty="0"/>
              <a:t>根据考生原始分计算标准分，存入考生分数文件</a:t>
            </a:r>
            <a:r>
              <a:rPr lang="zh-CN" altLang="en-US" dirty="0" smtClean="0"/>
              <a:t>；</a:t>
            </a:r>
            <a:endParaRPr lang="en-US" altLang="zh-CN" dirty="0" smtClean="0"/>
          </a:p>
          <a:p>
            <a:pPr lvl="1"/>
            <a:r>
              <a:rPr lang="zh-CN" altLang="en-US" dirty="0" smtClean="0"/>
              <a:t>计算</a:t>
            </a:r>
            <a:r>
              <a:rPr lang="zh-CN" altLang="en-US" dirty="0"/>
              <a:t>录取线分</a:t>
            </a:r>
            <a:r>
              <a:rPr lang="en-US" altLang="zh-CN" dirty="0"/>
              <a:t>——</a:t>
            </a:r>
            <a:r>
              <a:rPr lang="zh-CN" altLang="en-US" dirty="0"/>
              <a:t>根据标准分和招生计划文件中的招生人数，计算录取线分，存入录取线文件。</a:t>
            </a:r>
          </a:p>
        </p:txBody>
      </p:sp>
    </p:spTree>
    <p:extLst>
      <p:ext uri="{BB962C8B-B14F-4D97-AF65-F5344CB8AC3E}">
        <p14:creationId xmlns:p14="http://schemas.microsoft.com/office/powerpoint/2010/main" val="3243433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举例</a:t>
            </a:r>
            <a:r>
              <a:rPr lang="en-US" altLang="zh-CN" dirty="0"/>
              <a:t>(</a:t>
            </a:r>
            <a:r>
              <a:rPr lang="zh-CN" altLang="en-US" dirty="0"/>
              <a:t>二</a:t>
            </a:r>
            <a:r>
              <a:rPr lang="en-US" altLang="zh-CN" dirty="0"/>
              <a:t>)</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提取数据流图的四种成分</a:t>
            </a:r>
          </a:p>
          <a:p>
            <a:pPr lvl="1"/>
            <a:r>
              <a:rPr lang="zh-CN" altLang="en-US" dirty="0">
                <a:solidFill>
                  <a:srgbClr val="C00000"/>
                </a:solidFill>
              </a:rPr>
              <a:t>数据源点和终点</a:t>
            </a:r>
            <a:r>
              <a:rPr lang="zh-CN" altLang="en-US" dirty="0"/>
              <a:t>：考生</a:t>
            </a:r>
          </a:p>
          <a:p>
            <a:pPr lvl="1"/>
            <a:r>
              <a:rPr lang="zh-CN" altLang="en-US" dirty="0">
                <a:solidFill>
                  <a:srgbClr val="C00000"/>
                </a:solidFill>
              </a:rPr>
              <a:t>处理</a:t>
            </a:r>
            <a:r>
              <a:rPr lang="zh-CN" altLang="en-US" dirty="0"/>
              <a:t>：   </a:t>
            </a:r>
            <a:r>
              <a:rPr lang="en-US" altLang="zh-CN" dirty="0"/>
              <a:t>(1) </a:t>
            </a:r>
            <a:r>
              <a:rPr lang="zh-CN" altLang="en-US" dirty="0"/>
              <a:t>计算标准分</a:t>
            </a:r>
          </a:p>
          <a:p>
            <a:pPr marL="471487" lvl="1" indent="0">
              <a:buNone/>
            </a:pPr>
            <a:r>
              <a:rPr lang="zh-CN" altLang="en-US" dirty="0"/>
              <a:t>           </a:t>
            </a:r>
            <a:r>
              <a:rPr lang="en-US" altLang="zh-CN" dirty="0"/>
              <a:t>(2) </a:t>
            </a:r>
            <a:r>
              <a:rPr lang="zh-CN" altLang="en-US" dirty="0"/>
              <a:t>计算录取线分</a:t>
            </a:r>
          </a:p>
          <a:p>
            <a:pPr lvl="1"/>
            <a:r>
              <a:rPr lang="zh-CN" altLang="en-US" dirty="0">
                <a:solidFill>
                  <a:srgbClr val="C00000"/>
                </a:solidFill>
              </a:rPr>
              <a:t>数据存储</a:t>
            </a:r>
            <a:r>
              <a:rPr lang="zh-CN" altLang="en-US" dirty="0"/>
              <a:t>：</a:t>
            </a:r>
            <a:r>
              <a:rPr lang="en-US" altLang="zh-CN" dirty="0"/>
              <a:t>(1) </a:t>
            </a:r>
            <a:r>
              <a:rPr lang="zh-CN" altLang="en-US" dirty="0"/>
              <a:t>考生分数文件   </a:t>
            </a:r>
          </a:p>
          <a:p>
            <a:pPr marL="471487" lvl="1" indent="0">
              <a:buNone/>
            </a:pPr>
            <a:r>
              <a:rPr lang="zh-CN" altLang="en-US" dirty="0"/>
              <a:t>            </a:t>
            </a:r>
            <a:r>
              <a:rPr lang="en-US" altLang="zh-CN" dirty="0"/>
              <a:t>(2) </a:t>
            </a:r>
            <a:r>
              <a:rPr lang="zh-CN" altLang="en-US" dirty="0"/>
              <a:t>招生计划文件</a:t>
            </a:r>
          </a:p>
          <a:p>
            <a:pPr marL="471487" lvl="1" indent="0">
              <a:buNone/>
            </a:pPr>
            <a:r>
              <a:rPr lang="zh-CN" altLang="en-US" dirty="0"/>
              <a:t>            </a:t>
            </a:r>
            <a:r>
              <a:rPr lang="en-US" altLang="zh-CN" dirty="0"/>
              <a:t>(3) </a:t>
            </a:r>
            <a:r>
              <a:rPr lang="zh-CN" altLang="en-US" dirty="0"/>
              <a:t>录取线文件</a:t>
            </a:r>
          </a:p>
          <a:p>
            <a:pPr lvl="1"/>
            <a:r>
              <a:rPr lang="zh-CN" altLang="en-US" dirty="0">
                <a:solidFill>
                  <a:srgbClr val="C00000"/>
                </a:solidFill>
              </a:rPr>
              <a:t>数据流</a:t>
            </a:r>
            <a:r>
              <a:rPr lang="zh-CN" altLang="en-US" dirty="0"/>
              <a:t>：原始分；标准分；</a:t>
            </a:r>
          </a:p>
          <a:p>
            <a:pPr marL="471487" lvl="1" indent="0">
              <a:buNone/>
            </a:pPr>
            <a:r>
              <a:rPr lang="en-US" altLang="zh-CN" dirty="0" smtClean="0"/>
              <a:t>		    </a:t>
            </a:r>
            <a:r>
              <a:rPr lang="zh-CN" altLang="en-US" dirty="0" smtClean="0"/>
              <a:t>招生</a:t>
            </a:r>
            <a:r>
              <a:rPr lang="zh-CN" altLang="en-US" dirty="0"/>
              <a:t>人数；录取线分 </a:t>
            </a:r>
          </a:p>
        </p:txBody>
      </p:sp>
    </p:spTree>
    <p:extLst>
      <p:ext uri="{BB962C8B-B14F-4D97-AF65-F5344CB8AC3E}">
        <p14:creationId xmlns:p14="http://schemas.microsoft.com/office/powerpoint/2010/main" val="4238053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举例</a:t>
            </a:r>
            <a:r>
              <a:rPr lang="en-US" altLang="zh-CN" dirty="0"/>
              <a:t>(</a:t>
            </a:r>
            <a:r>
              <a:rPr lang="zh-CN" altLang="en-US" dirty="0"/>
              <a:t>二</a:t>
            </a:r>
            <a:r>
              <a:rPr lang="en-US" altLang="zh-CN" dirty="0"/>
              <a:t>)</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dirty="0" smtClean="0"/>
              <a:t>基本数据流图</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807972214"/>
              </p:ext>
            </p:extLst>
          </p:nvPr>
        </p:nvGraphicFramePr>
        <p:xfrm>
          <a:off x="683568" y="3140968"/>
          <a:ext cx="7831138" cy="2349500"/>
        </p:xfrm>
        <a:graphic>
          <a:graphicData uri="http://schemas.openxmlformats.org/presentationml/2006/ole">
            <mc:AlternateContent xmlns:mc="http://schemas.openxmlformats.org/markup-compatibility/2006">
              <mc:Choice xmlns:v="urn:schemas-microsoft-com:vml" Requires="v">
                <p:oleObj spid="_x0000_s5137" r:id="rId3" imgW="2558160" imgH="766080" progId="Visio.Drawing.11">
                  <p:embed/>
                </p:oleObj>
              </mc:Choice>
              <mc:Fallback>
                <p:oleObj r:id="rId3" imgW="2558160" imgH="76608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140968"/>
                        <a:ext cx="7831138"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5203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Group 4"/>
          <p:cNvGrpSpPr>
            <a:grpSpLocks/>
          </p:cNvGrpSpPr>
          <p:nvPr/>
        </p:nvGrpSpPr>
        <p:grpSpPr bwMode="auto">
          <a:xfrm>
            <a:off x="323850" y="1989484"/>
            <a:ext cx="8496300" cy="3887788"/>
            <a:chOff x="0" y="0"/>
            <a:chExt cx="6090" cy="3432"/>
          </a:xfrm>
        </p:grpSpPr>
        <p:sp>
          <p:nvSpPr>
            <p:cNvPr id="5" name="Text Box 5"/>
            <p:cNvSpPr txBox="1">
              <a:spLocks noChangeArrowheads="1"/>
            </p:cNvSpPr>
            <p:nvPr/>
          </p:nvSpPr>
          <p:spPr bwMode="auto">
            <a:xfrm>
              <a:off x="1680" y="0"/>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hlink"/>
                  </a:solidFill>
                  <a:ea typeface="黑体" pitchFamily="49" charset="-122"/>
                </a:rPr>
                <a:t>三个时期：</a:t>
              </a:r>
              <a:endParaRPr lang="zh-CN" altLang="en-US" sz="4000" b="1">
                <a:solidFill>
                  <a:schemeClr val="hlink"/>
                </a:solidFill>
                <a:latin typeface="Arial" pitchFamily="34" charset="0"/>
                <a:ea typeface="黑体" pitchFamily="49" charset="-122"/>
              </a:endParaRPr>
            </a:p>
          </p:txBody>
        </p:sp>
        <p:sp>
          <p:nvSpPr>
            <p:cNvPr id="6" name="Text Box 6"/>
            <p:cNvSpPr txBox="1">
              <a:spLocks noChangeArrowheads="1"/>
            </p:cNvSpPr>
            <p:nvPr/>
          </p:nvSpPr>
          <p:spPr bwMode="auto">
            <a:xfrm>
              <a:off x="2940" y="0"/>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accent2"/>
                  </a:solidFill>
                  <a:ea typeface="黑体" pitchFamily="49" charset="-122"/>
                </a:rPr>
                <a:t>八个阶段：</a:t>
              </a:r>
              <a:endParaRPr lang="zh-CN" altLang="en-US" sz="4000" b="1">
                <a:solidFill>
                  <a:schemeClr val="accent2"/>
                </a:solidFill>
                <a:latin typeface="Arial" pitchFamily="34" charset="0"/>
                <a:ea typeface="黑体" pitchFamily="49" charset="-122"/>
              </a:endParaRPr>
            </a:p>
          </p:txBody>
        </p:sp>
        <p:sp>
          <p:nvSpPr>
            <p:cNvPr id="7" name="Text Box 7"/>
            <p:cNvSpPr txBox="1">
              <a:spLocks noChangeArrowheads="1"/>
            </p:cNvSpPr>
            <p:nvPr/>
          </p:nvSpPr>
          <p:spPr bwMode="auto">
            <a:xfrm>
              <a:off x="0" y="2043"/>
              <a:ext cx="157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ea typeface="黑体" pitchFamily="49" charset="-122"/>
                </a:rPr>
                <a:t>软件生命周期</a:t>
              </a:r>
              <a:endParaRPr lang="zh-CN" altLang="en-US" sz="4000" b="1">
                <a:latin typeface="Arial" pitchFamily="34" charset="0"/>
                <a:ea typeface="黑体" pitchFamily="49" charset="-122"/>
              </a:endParaRPr>
            </a:p>
          </p:txBody>
        </p:sp>
        <p:sp>
          <p:nvSpPr>
            <p:cNvPr id="8" name="Text Box 8"/>
            <p:cNvSpPr txBox="1">
              <a:spLocks noChangeArrowheads="1"/>
            </p:cNvSpPr>
            <p:nvPr/>
          </p:nvSpPr>
          <p:spPr bwMode="auto">
            <a:xfrm>
              <a:off x="1680" y="780"/>
              <a:ext cx="11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hlink"/>
                  </a:solidFill>
                  <a:ea typeface="黑体" pitchFamily="49" charset="-122"/>
                </a:rPr>
                <a:t>软件定义</a:t>
              </a:r>
              <a:endParaRPr lang="zh-CN" altLang="en-US" sz="4000" b="1">
                <a:solidFill>
                  <a:schemeClr val="hlink"/>
                </a:solidFill>
                <a:latin typeface="Arial" pitchFamily="34" charset="0"/>
                <a:ea typeface="黑体" pitchFamily="49" charset="-122"/>
              </a:endParaRPr>
            </a:p>
          </p:txBody>
        </p:sp>
        <p:sp>
          <p:nvSpPr>
            <p:cNvPr id="9" name="Text Box 9"/>
            <p:cNvSpPr txBox="1">
              <a:spLocks noChangeArrowheads="1"/>
            </p:cNvSpPr>
            <p:nvPr/>
          </p:nvSpPr>
          <p:spPr bwMode="auto">
            <a:xfrm>
              <a:off x="1680" y="202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hlink"/>
                  </a:solidFill>
                  <a:ea typeface="黑体" pitchFamily="49" charset="-122"/>
                </a:rPr>
                <a:t>软件开发</a:t>
              </a:r>
              <a:endParaRPr lang="zh-CN" altLang="en-US" sz="4000" b="1">
                <a:solidFill>
                  <a:schemeClr val="hlink"/>
                </a:solidFill>
                <a:latin typeface="Arial" pitchFamily="34" charset="0"/>
                <a:ea typeface="黑体" pitchFamily="49" charset="-122"/>
              </a:endParaRPr>
            </a:p>
          </p:txBody>
        </p:sp>
        <p:sp>
          <p:nvSpPr>
            <p:cNvPr id="10" name="Text Box 10"/>
            <p:cNvSpPr txBox="1">
              <a:spLocks noChangeArrowheads="1"/>
            </p:cNvSpPr>
            <p:nvPr/>
          </p:nvSpPr>
          <p:spPr bwMode="auto">
            <a:xfrm>
              <a:off x="1680" y="2964"/>
              <a:ext cx="11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hlink"/>
                  </a:solidFill>
                  <a:ea typeface="黑体" pitchFamily="49" charset="-122"/>
                </a:rPr>
                <a:t>软件维护</a:t>
              </a:r>
              <a:endParaRPr lang="zh-CN" altLang="en-US" sz="4000" b="1">
                <a:solidFill>
                  <a:schemeClr val="hlink"/>
                </a:solidFill>
                <a:latin typeface="Arial" pitchFamily="34" charset="0"/>
                <a:ea typeface="黑体" pitchFamily="49" charset="-122"/>
              </a:endParaRPr>
            </a:p>
          </p:txBody>
        </p:sp>
        <p:sp>
          <p:nvSpPr>
            <p:cNvPr id="11" name="Text Box 11"/>
            <p:cNvSpPr txBox="1">
              <a:spLocks noChangeArrowheads="1"/>
            </p:cNvSpPr>
            <p:nvPr/>
          </p:nvSpPr>
          <p:spPr bwMode="auto">
            <a:xfrm>
              <a:off x="2940" y="468"/>
              <a:ext cx="11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dirty="0">
                  <a:solidFill>
                    <a:schemeClr val="accent2"/>
                  </a:solidFill>
                  <a:ea typeface="黑体" pitchFamily="49" charset="-122"/>
                </a:rPr>
                <a:t>问题定义</a:t>
              </a:r>
              <a:endParaRPr lang="zh-CN" altLang="en-US" sz="4000" b="1" dirty="0">
                <a:solidFill>
                  <a:schemeClr val="accent2"/>
                </a:solidFill>
                <a:latin typeface="Arial" pitchFamily="34" charset="0"/>
                <a:ea typeface="黑体" pitchFamily="49" charset="-122"/>
              </a:endParaRPr>
            </a:p>
          </p:txBody>
        </p:sp>
        <p:sp>
          <p:nvSpPr>
            <p:cNvPr id="12" name="Text Box 12"/>
            <p:cNvSpPr txBox="1">
              <a:spLocks noChangeArrowheads="1"/>
            </p:cNvSpPr>
            <p:nvPr/>
          </p:nvSpPr>
          <p:spPr bwMode="auto">
            <a:xfrm>
              <a:off x="2940" y="780"/>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accent2"/>
                  </a:solidFill>
                  <a:ea typeface="黑体" pitchFamily="49" charset="-122"/>
                </a:rPr>
                <a:t>可行性研究</a:t>
              </a:r>
              <a:endParaRPr lang="zh-CN" altLang="en-US" sz="4000" b="1">
                <a:solidFill>
                  <a:schemeClr val="accent2"/>
                </a:solidFill>
                <a:latin typeface="Arial" pitchFamily="34" charset="0"/>
                <a:ea typeface="黑体" pitchFamily="49" charset="-122"/>
              </a:endParaRPr>
            </a:p>
          </p:txBody>
        </p:sp>
        <p:sp>
          <p:nvSpPr>
            <p:cNvPr id="13" name="Text Box 13"/>
            <p:cNvSpPr txBox="1">
              <a:spLocks noChangeArrowheads="1"/>
            </p:cNvSpPr>
            <p:nvPr/>
          </p:nvSpPr>
          <p:spPr bwMode="auto">
            <a:xfrm>
              <a:off x="2940" y="1092"/>
              <a:ext cx="11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accent2"/>
                  </a:solidFill>
                  <a:ea typeface="黑体" pitchFamily="49" charset="-122"/>
                </a:rPr>
                <a:t>需求分析</a:t>
              </a:r>
              <a:endParaRPr lang="zh-CN" altLang="en-US" sz="4000" b="1">
                <a:solidFill>
                  <a:schemeClr val="accent2"/>
                </a:solidFill>
                <a:latin typeface="Arial" pitchFamily="34" charset="0"/>
                <a:ea typeface="黑体" pitchFamily="49" charset="-122"/>
              </a:endParaRPr>
            </a:p>
          </p:txBody>
        </p:sp>
        <p:sp>
          <p:nvSpPr>
            <p:cNvPr id="14" name="Text Box 14"/>
            <p:cNvSpPr txBox="1">
              <a:spLocks noChangeArrowheads="1"/>
            </p:cNvSpPr>
            <p:nvPr/>
          </p:nvSpPr>
          <p:spPr bwMode="auto">
            <a:xfrm>
              <a:off x="2940" y="1560"/>
              <a:ext cx="11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accent2"/>
                  </a:solidFill>
                  <a:ea typeface="黑体" pitchFamily="49" charset="-122"/>
                </a:rPr>
                <a:t>概要设计</a:t>
              </a:r>
              <a:endParaRPr lang="zh-CN" altLang="en-US" sz="4000" b="1">
                <a:solidFill>
                  <a:schemeClr val="accent2"/>
                </a:solidFill>
                <a:latin typeface="Arial" pitchFamily="34" charset="0"/>
                <a:ea typeface="黑体" pitchFamily="49" charset="-122"/>
              </a:endParaRPr>
            </a:p>
          </p:txBody>
        </p:sp>
        <p:sp>
          <p:nvSpPr>
            <p:cNvPr id="15" name="Text Box 15"/>
            <p:cNvSpPr txBox="1">
              <a:spLocks noChangeArrowheads="1"/>
            </p:cNvSpPr>
            <p:nvPr/>
          </p:nvSpPr>
          <p:spPr bwMode="auto">
            <a:xfrm>
              <a:off x="2940" y="1872"/>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accent2"/>
                  </a:solidFill>
                  <a:ea typeface="黑体" pitchFamily="49" charset="-122"/>
                </a:rPr>
                <a:t>详细设计</a:t>
              </a:r>
              <a:endParaRPr lang="zh-CN" altLang="en-US" sz="4000" b="1">
                <a:solidFill>
                  <a:schemeClr val="accent2"/>
                </a:solidFill>
                <a:latin typeface="Arial" pitchFamily="34" charset="0"/>
                <a:ea typeface="黑体" pitchFamily="49" charset="-122"/>
              </a:endParaRPr>
            </a:p>
          </p:txBody>
        </p:sp>
        <p:sp>
          <p:nvSpPr>
            <p:cNvPr id="16" name="Text Box 16"/>
            <p:cNvSpPr txBox="1">
              <a:spLocks noChangeArrowheads="1"/>
            </p:cNvSpPr>
            <p:nvPr/>
          </p:nvSpPr>
          <p:spPr bwMode="auto">
            <a:xfrm>
              <a:off x="2940" y="2184"/>
              <a:ext cx="178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accent2"/>
                  </a:solidFill>
                  <a:ea typeface="黑体" pitchFamily="49" charset="-122"/>
                </a:rPr>
                <a:t>编码和单元测试</a:t>
              </a:r>
              <a:endParaRPr lang="zh-CN" altLang="en-US" sz="4000" b="1">
                <a:solidFill>
                  <a:schemeClr val="accent2"/>
                </a:solidFill>
                <a:latin typeface="Arial" pitchFamily="34" charset="0"/>
                <a:ea typeface="黑体" pitchFamily="49" charset="-122"/>
              </a:endParaRPr>
            </a:p>
          </p:txBody>
        </p:sp>
        <p:sp>
          <p:nvSpPr>
            <p:cNvPr id="17" name="Text Box 17"/>
            <p:cNvSpPr txBox="1">
              <a:spLocks noChangeArrowheads="1"/>
            </p:cNvSpPr>
            <p:nvPr/>
          </p:nvSpPr>
          <p:spPr bwMode="auto">
            <a:xfrm>
              <a:off x="2940" y="2496"/>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accent2"/>
                  </a:solidFill>
                  <a:ea typeface="黑体" pitchFamily="49" charset="-122"/>
                </a:rPr>
                <a:t>综合测试</a:t>
              </a:r>
              <a:endParaRPr lang="zh-CN" altLang="en-US" sz="4000" b="1">
                <a:solidFill>
                  <a:schemeClr val="accent2"/>
                </a:solidFill>
                <a:latin typeface="Arial" pitchFamily="34" charset="0"/>
                <a:ea typeface="黑体" pitchFamily="49" charset="-122"/>
              </a:endParaRPr>
            </a:p>
          </p:txBody>
        </p:sp>
        <p:sp>
          <p:nvSpPr>
            <p:cNvPr id="18" name="Text Box 18"/>
            <p:cNvSpPr txBox="1">
              <a:spLocks noChangeArrowheads="1"/>
            </p:cNvSpPr>
            <p:nvPr/>
          </p:nvSpPr>
          <p:spPr bwMode="auto">
            <a:xfrm>
              <a:off x="2940" y="2964"/>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solidFill>
                    <a:schemeClr val="accent2"/>
                  </a:solidFill>
                  <a:ea typeface="黑体" pitchFamily="49" charset="-122"/>
                </a:rPr>
                <a:t>运行维护</a:t>
              </a:r>
              <a:endParaRPr lang="zh-CN" altLang="en-US" sz="4000" b="1">
                <a:solidFill>
                  <a:schemeClr val="accent2"/>
                </a:solidFill>
                <a:latin typeface="Arial" pitchFamily="34" charset="0"/>
                <a:ea typeface="黑体" pitchFamily="49" charset="-122"/>
              </a:endParaRPr>
            </a:p>
          </p:txBody>
        </p:sp>
        <p:sp>
          <p:nvSpPr>
            <p:cNvPr id="19" name="AutoShape 19"/>
            <p:cNvSpPr>
              <a:spLocks/>
            </p:cNvSpPr>
            <p:nvPr/>
          </p:nvSpPr>
          <p:spPr bwMode="auto">
            <a:xfrm>
              <a:off x="2835" y="624"/>
              <a:ext cx="105" cy="624"/>
            </a:xfrm>
            <a:prstGeom prst="leftBrace">
              <a:avLst>
                <a:gd name="adj1" fmla="val 49524"/>
                <a:gd name="adj2" fmla="val 50000"/>
              </a:avLst>
            </a:prstGeom>
            <a:noFill/>
            <a:ln w="952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黑体" pitchFamily="49" charset="-122"/>
              </a:endParaRPr>
            </a:p>
          </p:txBody>
        </p:sp>
        <p:sp>
          <p:nvSpPr>
            <p:cNvPr id="20" name="AutoShape 20"/>
            <p:cNvSpPr>
              <a:spLocks/>
            </p:cNvSpPr>
            <p:nvPr/>
          </p:nvSpPr>
          <p:spPr bwMode="auto">
            <a:xfrm>
              <a:off x="2835" y="1716"/>
              <a:ext cx="105" cy="936"/>
            </a:xfrm>
            <a:prstGeom prst="leftBrace">
              <a:avLst>
                <a:gd name="adj1" fmla="val 74286"/>
                <a:gd name="adj2" fmla="val 50000"/>
              </a:avLst>
            </a:prstGeom>
            <a:noFill/>
            <a:ln w="952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黑体" pitchFamily="49" charset="-122"/>
              </a:endParaRPr>
            </a:p>
          </p:txBody>
        </p:sp>
        <p:sp>
          <p:nvSpPr>
            <p:cNvPr id="21" name="Line 21"/>
            <p:cNvSpPr>
              <a:spLocks noChangeShapeType="1"/>
            </p:cNvSpPr>
            <p:nvPr/>
          </p:nvSpPr>
          <p:spPr bwMode="auto">
            <a:xfrm>
              <a:off x="2694" y="3177"/>
              <a:ext cx="315" cy="1"/>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AutoShape 22"/>
            <p:cNvSpPr>
              <a:spLocks/>
            </p:cNvSpPr>
            <p:nvPr/>
          </p:nvSpPr>
          <p:spPr bwMode="auto">
            <a:xfrm>
              <a:off x="1575" y="1092"/>
              <a:ext cx="104" cy="2079"/>
            </a:xfrm>
            <a:prstGeom prst="leftBrace">
              <a:avLst>
                <a:gd name="adj1" fmla="val 166587"/>
                <a:gd name="adj2" fmla="val 54352"/>
              </a:avLst>
            </a:prstGeom>
            <a:noFill/>
            <a:ln w="952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黑体" pitchFamily="49" charset="-122"/>
              </a:endParaRPr>
            </a:p>
          </p:txBody>
        </p:sp>
        <p:sp>
          <p:nvSpPr>
            <p:cNvPr id="23" name="AutoShape 23"/>
            <p:cNvSpPr>
              <a:spLocks/>
            </p:cNvSpPr>
            <p:nvPr/>
          </p:nvSpPr>
          <p:spPr bwMode="auto">
            <a:xfrm>
              <a:off x="4095" y="1716"/>
              <a:ext cx="105" cy="312"/>
            </a:xfrm>
            <a:prstGeom prst="rightBrace">
              <a:avLst>
                <a:gd name="adj1" fmla="val 24762"/>
                <a:gd name="adj2" fmla="val 50000"/>
              </a:avLst>
            </a:prstGeom>
            <a:noFill/>
            <a:ln w="952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黑体" pitchFamily="49" charset="-122"/>
              </a:endParaRPr>
            </a:p>
          </p:txBody>
        </p:sp>
        <p:sp>
          <p:nvSpPr>
            <p:cNvPr id="24" name="AutoShape 24"/>
            <p:cNvSpPr>
              <a:spLocks/>
            </p:cNvSpPr>
            <p:nvPr/>
          </p:nvSpPr>
          <p:spPr bwMode="auto">
            <a:xfrm>
              <a:off x="4725" y="2340"/>
              <a:ext cx="105" cy="312"/>
            </a:xfrm>
            <a:prstGeom prst="rightBrace">
              <a:avLst>
                <a:gd name="adj1" fmla="val 24762"/>
                <a:gd name="adj2" fmla="val 50000"/>
              </a:avLst>
            </a:prstGeom>
            <a:noFill/>
            <a:ln w="952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黑体" pitchFamily="49" charset="-122"/>
              </a:endParaRPr>
            </a:p>
          </p:txBody>
        </p:sp>
        <p:sp>
          <p:nvSpPr>
            <p:cNvPr id="25" name="Text Box 25"/>
            <p:cNvSpPr txBox="1">
              <a:spLocks noChangeArrowheads="1"/>
            </p:cNvSpPr>
            <p:nvPr/>
          </p:nvSpPr>
          <p:spPr bwMode="auto">
            <a:xfrm>
              <a:off x="4305" y="1716"/>
              <a:ext cx="11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ea typeface="黑体" pitchFamily="49" charset="-122"/>
                </a:rPr>
                <a:t>系统设计</a:t>
              </a:r>
              <a:endParaRPr lang="zh-CN" altLang="en-US" sz="4000" b="1">
                <a:latin typeface="Arial" pitchFamily="34" charset="0"/>
                <a:ea typeface="黑体" pitchFamily="49" charset="-122"/>
              </a:endParaRPr>
            </a:p>
          </p:txBody>
        </p:sp>
        <p:sp>
          <p:nvSpPr>
            <p:cNvPr id="26" name="Text Box 26"/>
            <p:cNvSpPr txBox="1">
              <a:spLocks noChangeArrowheads="1"/>
            </p:cNvSpPr>
            <p:nvPr/>
          </p:nvSpPr>
          <p:spPr bwMode="auto">
            <a:xfrm>
              <a:off x="4935" y="2340"/>
              <a:ext cx="11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400" b="1">
                  <a:ea typeface="黑体" pitchFamily="49" charset="-122"/>
                </a:rPr>
                <a:t>系统实现</a:t>
              </a:r>
              <a:endParaRPr lang="zh-CN" altLang="en-US" sz="4000" b="1">
                <a:latin typeface="Arial" pitchFamily="34" charset="0"/>
                <a:ea typeface="黑体" pitchFamily="49" charset="-122"/>
              </a:endParaRPr>
            </a:p>
          </p:txBody>
        </p:sp>
      </p:grpSp>
    </p:spTree>
    <p:extLst>
      <p:ext uri="{BB962C8B-B14F-4D97-AF65-F5344CB8AC3E}">
        <p14:creationId xmlns:p14="http://schemas.microsoft.com/office/powerpoint/2010/main" val="3079571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举例</a:t>
            </a:r>
            <a:r>
              <a:rPr lang="en-US" altLang="zh-CN" dirty="0"/>
              <a:t>(</a:t>
            </a:r>
            <a:r>
              <a:rPr lang="zh-CN" altLang="en-US" dirty="0"/>
              <a:t>二</a:t>
            </a:r>
            <a:r>
              <a:rPr lang="en-US" altLang="zh-CN" dirty="0"/>
              <a:t>)</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3"/>
            </a:pPr>
            <a:r>
              <a:rPr lang="zh-CN" altLang="en-US" dirty="0"/>
              <a:t>画功能级数据流图</a:t>
            </a:r>
          </a:p>
        </p:txBody>
      </p:sp>
      <p:graphicFrame>
        <p:nvGraphicFramePr>
          <p:cNvPr id="5" name="对象 4"/>
          <p:cNvGraphicFramePr>
            <a:graphicFrameLocks noChangeAspect="1"/>
          </p:cNvGraphicFramePr>
          <p:nvPr>
            <p:extLst>
              <p:ext uri="{D42A27DB-BD31-4B8C-83A1-F6EECF244321}">
                <p14:modId xmlns:p14="http://schemas.microsoft.com/office/powerpoint/2010/main" val="2276147167"/>
              </p:ext>
            </p:extLst>
          </p:nvPr>
        </p:nvGraphicFramePr>
        <p:xfrm>
          <a:off x="250825" y="2492896"/>
          <a:ext cx="8686800" cy="3979862"/>
        </p:xfrm>
        <a:graphic>
          <a:graphicData uri="http://schemas.openxmlformats.org/presentationml/2006/ole">
            <mc:AlternateContent xmlns:mc="http://schemas.openxmlformats.org/markup-compatibility/2006">
              <mc:Choice xmlns:v="urn:schemas-microsoft-com:vml" Requires="v">
                <p:oleObj spid="_x0000_s6161" r:id="rId3" imgW="3626640" imgH="1665360" progId="Visio.Drawing.11">
                  <p:embed/>
                </p:oleObj>
              </mc:Choice>
              <mc:Fallback>
                <p:oleObj r:id="rId3" imgW="3626640" imgH="16653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492896"/>
                        <a:ext cx="8686800"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6068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DFD</a:t>
            </a:r>
            <a:r>
              <a:rPr lang="zh-CN" altLang="en-US" dirty="0" smtClean="0"/>
              <a:t>举例</a:t>
            </a:r>
            <a:r>
              <a:rPr lang="en-US" altLang="zh-CN" dirty="0" smtClean="0"/>
              <a:t>(</a:t>
            </a:r>
            <a:r>
              <a:rPr lang="zh-CN" altLang="en-US" dirty="0" smtClean="0"/>
              <a:t>三</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z="3200" dirty="0"/>
              <a:t>教材销售系统</a:t>
            </a:r>
          </a:p>
          <a:p>
            <a:pPr lvl="1"/>
            <a:r>
              <a:rPr lang="zh-CN" altLang="en-US" sz="2800" dirty="0"/>
              <a:t>人工：先找系办公室开购书申请，凭申请找教材科开购书证明，向出纳员交付书款获得领书单，然后到书库找保管员领书。</a:t>
            </a:r>
          </a:p>
          <a:p>
            <a:pPr lvl="1"/>
            <a:r>
              <a:rPr lang="zh-CN" altLang="en-US" sz="2800" dirty="0"/>
              <a:t>计算机：包括销售和采购两大功能。</a:t>
            </a:r>
          </a:p>
          <a:p>
            <a:pPr lvl="1"/>
            <a:r>
              <a:rPr lang="zh-CN" altLang="en-US" sz="2800" dirty="0" smtClean="0"/>
              <a:t>通过</a:t>
            </a:r>
            <a:r>
              <a:rPr lang="zh-CN" altLang="en-US" sz="2800" dirty="0"/>
              <a:t>审查后得到有效购书单，并将缺书信息写入缺书表。交完款后开领书单，根据领书单更新教材库存清单。</a:t>
            </a:r>
          </a:p>
          <a:p>
            <a:pPr lvl="1"/>
            <a:r>
              <a:rPr lang="zh-CN" altLang="en-US" sz="2800" dirty="0"/>
              <a:t>采购时，将缺书表中的信息汇总生成采购单，新书进库时更新教材库存清单。</a:t>
            </a:r>
          </a:p>
        </p:txBody>
      </p:sp>
    </p:spTree>
    <p:extLst>
      <p:ext uri="{BB962C8B-B14F-4D97-AF65-F5344CB8AC3E}">
        <p14:creationId xmlns:p14="http://schemas.microsoft.com/office/powerpoint/2010/main" val="2591311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举例</a:t>
            </a:r>
            <a:r>
              <a:rPr lang="en-US" altLang="zh-CN" dirty="0" smtClean="0"/>
              <a:t>(</a:t>
            </a:r>
            <a:r>
              <a:rPr lang="zh-CN" altLang="en-US" dirty="0"/>
              <a:t>三</a:t>
            </a:r>
            <a:r>
              <a:rPr lang="en-US" altLang="zh-CN" dirty="0" smtClean="0"/>
              <a:t>)</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30938716"/>
              </p:ext>
            </p:extLst>
          </p:nvPr>
        </p:nvGraphicFramePr>
        <p:xfrm>
          <a:off x="-15641" y="3068960"/>
          <a:ext cx="9144000" cy="1163638"/>
        </p:xfrm>
        <a:graphic>
          <a:graphicData uri="http://schemas.openxmlformats.org/presentationml/2006/ole">
            <mc:AlternateContent xmlns:mc="http://schemas.openxmlformats.org/markup-compatibility/2006">
              <mc:Choice xmlns:v="urn:schemas-microsoft-com:vml" Requires="v">
                <p:oleObj spid="_x0000_s8208" r:id="rId3" imgW="4620960" imgH="586440" progId="Visio.Drawing.11">
                  <p:embed/>
                </p:oleObj>
              </mc:Choice>
              <mc:Fallback>
                <p:oleObj r:id="rId3" imgW="4620960" imgH="58644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1" y="3068960"/>
                        <a:ext cx="91440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5" name="Rectangle 4"/>
          <p:cNvSpPr txBox="1">
            <a:spLocks noChangeArrowheads="1"/>
          </p:cNvSpPr>
          <p:nvPr/>
        </p:nvSpPr>
        <p:spPr bwMode="auto">
          <a:xfrm>
            <a:off x="476250" y="4861024"/>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ctr">
              <a:buFont typeface="Wingdings" pitchFamily="2" charset="2"/>
              <a:buNone/>
            </a:pPr>
            <a:r>
              <a:rPr lang="zh-CN" sz="2400" b="1" smtClean="0"/>
              <a:t>人工教材销售系统的数据流图</a:t>
            </a:r>
            <a:endParaRPr lang="zh-CN" sz="2400" b="1"/>
          </a:p>
        </p:txBody>
      </p:sp>
    </p:spTree>
    <p:extLst>
      <p:ext uri="{BB962C8B-B14F-4D97-AF65-F5344CB8AC3E}">
        <p14:creationId xmlns:p14="http://schemas.microsoft.com/office/powerpoint/2010/main" val="1516398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举例</a:t>
            </a:r>
            <a:r>
              <a:rPr lang="en-US" altLang="zh-CN" dirty="0" smtClean="0"/>
              <a:t>(</a:t>
            </a:r>
            <a:r>
              <a:rPr lang="zh-CN" altLang="en-US" dirty="0"/>
              <a:t>三</a:t>
            </a:r>
            <a:r>
              <a:rPr lang="en-US" altLang="zh-CN" dirty="0" smtClean="0"/>
              <a:t>)</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2"/>
            </a:pPr>
            <a:endParaRPr lang="zh-CN" altLang="en-US" dirty="0"/>
          </a:p>
        </p:txBody>
      </p:sp>
      <p:sp>
        <p:nvSpPr>
          <p:cNvPr id="5" name="Rectangle 3"/>
          <p:cNvSpPr>
            <a:spLocks noChangeArrowheads="1"/>
          </p:cNvSpPr>
          <p:nvPr/>
        </p:nvSpPr>
        <p:spPr bwMode="auto">
          <a:xfrm>
            <a:off x="3311525" y="4988024"/>
            <a:ext cx="224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zh-CN" altLang="en-US" sz="2400" b="1"/>
              <a:t>基本数据流图</a:t>
            </a:r>
          </a:p>
        </p:txBody>
      </p:sp>
      <p:graphicFrame>
        <p:nvGraphicFramePr>
          <p:cNvPr id="6" name="Object 5"/>
          <p:cNvGraphicFramePr>
            <a:graphicFrameLocks noChangeAspect="1"/>
          </p:cNvGraphicFramePr>
          <p:nvPr>
            <p:extLst>
              <p:ext uri="{D42A27DB-BD31-4B8C-83A1-F6EECF244321}">
                <p14:modId xmlns:p14="http://schemas.microsoft.com/office/powerpoint/2010/main" val="336170601"/>
              </p:ext>
            </p:extLst>
          </p:nvPr>
        </p:nvGraphicFramePr>
        <p:xfrm>
          <a:off x="385763" y="2648049"/>
          <a:ext cx="8326437" cy="2049463"/>
        </p:xfrm>
        <a:graphic>
          <a:graphicData uri="http://schemas.openxmlformats.org/presentationml/2006/ole">
            <mc:AlternateContent xmlns:mc="http://schemas.openxmlformats.org/markup-compatibility/2006">
              <mc:Choice xmlns:v="urn:schemas-microsoft-com:vml" Requires="v">
                <p:oleObj spid="_x0000_s7184" r:id="rId3" imgW="2468160" imgH="609840" progId="Visio.Drawing.11">
                  <p:embed/>
                </p:oleObj>
              </mc:Choice>
              <mc:Fallback>
                <p:oleObj r:id="rId3" imgW="2468160" imgH="6098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2648049"/>
                        <a:ext cx="8326437"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3058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举例</a:t>
            </a:r>
            <a:r>
              <a:rPr lang="en-US" altLang="zh-CN" dirty="0"/>
              <a:t>(</a:t>
            </a:r>
            <a:r>
              <a:rPr lang="zh-CN" altLang="en-US" dirty="0"/>
              <a:t>三</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6" name="Rectangle 3"/>
          <p:cNvSpPr>
            <a:spLocks noChangeArrowheads="1"/>
          </p:cNvSpPr>
          <p:nvPr/>
        </p:nvSpPr>
        <p:spPr bwMode="auto">
          <a:xfrm>
            <a:off x="3355975" y="6214641"/>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sz="2400" b="1" dirty="0"/>
              <a:t>功能级数据流图</a:t>
            </a:r>
          </a:p>
        </p:txBody>
      </p:sp>
      <p:graphicFrame>
        <p:nvGraphicFramePr>
          <p:cNvPr id="7" name="Object 6"/>
          <p:cNvGraphicFramePr>
            <a:graphicFrameLocks noChangeAspect="1"/>
          </p:cNvGraphicFramePr>
          <p:nvPr>
            <p:extLst>
              <p:ext uri="{D42A27DB-BD31-4B8C-83A1-F6EECF244321}">
                <p14:modId xmlns:p14="http://schemas.microsoft.com/office/powerpoint/2010/main" val="475665053"/>
              </p:ext>
            </p:extLst>
          </p:nvPr>
        </p:nvGraphicFramePr>
        <p:xfrm>
          <a:off x="296863" y="1772816"/>
          <a:ext cx="8505825" cy="4089400"/>
        </p:xfrm>
        <a:graphic>
          <a:graphicData uri="http://schemas.openxmlformats.org/presentationml/2006/ole">
            <mc:AlternateContent xmlns:mc="http://schemas.openxmlformats.org/markup-compatibility/2006">
              <mc:Choice xmlns:v="urn:schemas-microsoft-com:vml" Requires="v">
                <p:oleObj spid="_x0000_s9231" r:id="rId3" imgW="3454920" imgH="1665360" progId="Visio.Drawing.11">
                  <p:embed/>
                </p:oleObj>
              </mc:Choice>
              <mc:Fallback>
                <p:oleObj r:id="rId3" imgW="3454920" imgH="1665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3" y="1772816"/>
                        <a:ext cx="8505825"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9084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举例</a:t>
            </a:r>
            <a:r>
              <a:rPr lang="en-US" altLang="zh-CN" dirty="0"/>
              <a:t>(</a:t>
            </a:r>
            <a:r>
              <a:rPr lang="zh-CN" altLang="en-US" dirty="0"/>
              <a:t>三</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8" name="Rectangle 3"/>
          <p:cNvSpPr>
            <a:spLocks noChangeArrowheads="1"/>
          </p:cNvSpPr>
          <p:nvPr/>
        </p:nvSpPr>
        <p:spPr bwMode="auto">
          <a:xfrm>
            <a:off x="2509838" y="6309320"/>
            <a:ext cx="37819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lang="zh-CN" altLang="en-US" sz="2400" b="1" dirty="0"/>
              <a:t>销售功能细化的数据流图</a:t>
            </a:r>
          </a:p>
        </p:txBody>
      </p:sp>
      <p:graphicFrame>
        <p:nvGraphicFramePr>
          <p:cNvPr id="9" name="Object 6"/>
          <p:cNvGraphicFramePr>
            <a:graphicFrameLocks noChangeAspect="1"/>
          </p:cNvGraphicFramePr>
          <p:nvPr>
            <p:extLst>
              <p:ext uri="{D42A27DB-BD31-4B8C-83A1-F6EECF244321}">
                <p14:modId xmlns:p14="http://schemas.microsoft.com/office/powerpoint/2010/main" val="2744900284"/>
              </p:ext>
            </p:extLst>
          </p:nvPr>
        </p:nvGraphicFramePr>
        <p:xfrm>
          <a:off x="701675" y="1637927"/>
          <a:ext cx="6750645" cy="4654993"/>
        </p:xfrm>
        <a:graphic>
          <a:graphicData uri="http://schemas.openxmlformats.org/presentationml/2006/ole">
            <mc:AlternateContent xmlns:mc="http://schemas.openxmlformats.org/markup-compatibility/2006">
              <mc:Choice xmlns:v="urn:schemas-microsoft-com:vml" Requires="v">
                <p:oleObj spid="_x0000_s10255" r:id="rId3" imgW="3454920" imgH="2384640" progId="Visio.Drawing.11">
                  <p:embed/>
                </p:oleObj>
              </mc:Choice>
              <mc:Fallback>
                <p:oleObj r:id="rId3" imgW="3454920" imgH="23846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1637927"/>
                        <a:ext cx="6750645" cy="46549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05004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举例</a:t>
            </a:r>
            <a:r>
              <a:rPr lang="en-US" altLang="zh-CN" dirty="0"/>
              <a:t>(</a:t>
            </a:r>
            <a:r>
              <a:rPr lang="zh-CN" altLang="en-US" dirty="0"/>
              <a:t>三</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3"/>
          <p:cNvSpPr>
            <a:spLocks noChangeArrowheads="1"/>
          </p:cNvSpPr>
          <p:nvPr/>
        </p:nvSpPr>
        <p:spPr bwMode="auto">
          <a:xfrm>
            <a:off x="2825750" y="6213054"/>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sz="2400" b="1"/>
              <a:t>采购功能细化的数据流图</a:t>
            </a:r>
          </a:p>
        </p:txBody>
      </p:sp>
      <p:graphicFrame>
        <p:nvGraphicFramePr>
          <p:cNvPr id="5" name="Object 6"/>
          <p:cNvGraphicFramePr>
            <a:graphicFrameLocks noChangeAspect="1"/>
          </p:cNvGraphicFramePr>
          <p:nvPr>
            <p:extLst>
              <p:ext uri="{D42A27DB-BD31-4B8C-83A1-F6EECF244321}">
                <p14:modId xmlns:p14="http://schemas.microsoft.com/office/powerpoint/2010/main" val="1001211359"/>
              </p:ext>
            </p:extLst>
          </p:nvPr>
        </p:nvGraphicFramePr>
        <p:xfrm>
          <a:off x="385763" y="1772816"/>
          <a:ext cx="8281987" cy="4313238"/>
        </p:xfrm>
        <a:graphic>
          <a:graphicData uri="http://schemas.openxmlformats.org/presentationml/2006/ole">
            <mc:AlternateContent xmlns:mc="http://schemas.openxmlformats.org/markup-compatibility/2006">
              <mc:Choice xmlns:v="urn:schemas-microsoft-com:vml" Requires="v">
                <p:oleObj spid="_x0000_s11279" r:id="rId3" imgW="3186000" imgH="1665360" progId="Visio.Drawing.11">
                  <p:embed/>
                </p:oleObj>
              </mc:Choice>
              <mc:Fallback>
                <p:oleObj r:id="rId3" imgW="3186000" imgH="1665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772816"/>
                        <a:ext cx="8281987"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5623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 </a:t>
            </a:r>
            <a:endParaRPr lang="en-US" altLang="zh-CN" dirty="0"/>
          </a:p>
        </p:txBody>
      </p:sp>
      <p:sp>
        <p:nvSpPr>
          <p:cNvPr id="3" name="内容占位符 2"/>
          <p:cNvSpPr>
            <a:spLocks noGrp="1"/>
          </p:cNvSpPr>
          <p:nvPr>
            <p:ph idx="1"/>
          </p:nvPr>
        </p:nvSpPr>
        <p:spPr/>
        <p:txBody>
          <a:bodyPr/>
          <a:lstStyle/>
          <a:p>
            <a:r>
              <a:rPr lang="zh-CN" altLang="en-US" dirty="0"/>
              <a:t>关于数据的信息的集合，也就是对数据流图中包含的所有元素的定义的集合。</a:t>
            </a:r>
          </a:p>
          <a:p>
            <a:r>
              <a:rPr lang="zh-CN" altLang="en-US" dirty="0"/>
              <a:t>数据流图和数据字典共同构成系统的逻辑模型。 </a:t>
            </a:r>
          </a:p>
        </p:txBody>
      </p:sp>
    </p:spTree>
    <p:extLst>
      <p:ext uri="{BB962C8B-B14F-4D97-AF65-F5344CB8AC3E}">
        <p14:creationId xmlns:p14="http://schemas.microsoft.com/office/powerpoint/2010/main" val="3983567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数据字典的内容 </a:t>
            </a:r>
            <a:endParaRPr lang="en-US" altLang="zh-CN" dirty="0"/>
          </a:p>
        </p:txBody>
      </p:sp>
      <p:sp>
        <p:nvSpPr>
          <p:cNvPr id="3" name="内容占位符 2"/>
          <p:cNvSpPr>
            <a:spLocks noGrp="1"/>
          </p:cNvSpPr>
          <p:nvPr>
            <p:ph idx="1"/>
          </p:nvPr>
        </p:nvSpPr>
        <p:spPr/>
        <p:txBody>
          <a:bodyPr/>
          <a:lstStyle/>
          <a:p>
            <a:r>
              <a:rPr lang="zh-CN" altLang="en-US" dirty="0" smtClean="0"/>
              <a:t>数据流</a:t>
            </a:r>
          </a:p>
          <a:p>
            <a:r>
              <a:rPr lang="zh-CN" altLang="en-US" dirty="0" smtClean="0"/>
              <a:t>数据流分量</a:t>
            </a:r>
            <a:r>
              <a:rPr lang="en-US" altLang="zh-CN" dirty="0" smtClean="0"/>
              <a:t>(</a:t>
            </a:r>
            <a:r>
              <a:rPr lang="zh-CN" altLang="en-US" dirty="0" smtClean="0"/>
              <a:t>即数据元素</a:t>
            </a:r>
            <a:r>
              <a:rPr lang="en-US" altLang="zh-CN" dirty="0" smtClean="0"/>
              <a:t>)</a:t>
            </a:r>
          </a:p>
          <a:p>
            <a:r>
              <a:rPr lang="zh-CN" altLang="en-US" dirty="0" smtClean="0"/>
              <a:t>数据存储</a:t>
            </a:r>
          </a:p>
          <a:p>
            <a:r>
              <a:rPr lang="zh-CN" altLang="en-US" dirty="0" smtClean="0"/>
              <a:t>处理</a:t>
            </a:r>
            <a:r>
              <a:rPr lang="en-US" altLang="zh-CN" dirty="0" smtClean="0"/>
              <a:t>(</a:t>
            </a:r>
            <a:r>
              <a:rPr lang="zh-CN" altLang="en-US" dirty="0" smtClean="0"/>
              <a:t>用其它工具描述更方便，如</a:t>
            </a:r>
            <a:r>
              <a:rPr lang="en-US" altLang="zh-CN" dirty="0" smtClean="0"/>
              <a:t>IPO</a:t>
            </a:r>
            <a:r>
              <a:rPr lang="zh-CN" altLang="en-US" dirty="0" smtClean="0"/>
              <a:t>图</a:t>
            </a:r>
            <a:r>
              <a:rPr lang="en-US" altLang="zh-CN" dirty="0" smtClean="0"/>
              <a:t>)</a:t>
            </a:r>
            <a:endParaRPr lang="zh-CN" altLang="en-US" dirty="0"/>
          </a:p>
        </p:txBody>
      </p:sp>
    </p:spTree>
    <p:extLst>
      <p:ext uri="{BB962C8B-B14F-4D97-AF65-F5344CB8AC3E}">
        <p14:creationId xmlns:p14="http://schemas.microsoft.com/office/powerpoint/2010/main" val="1475590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定义数据的方法</a:t>
            </a:r>
            <a:endParaRPr lang="en-US" altLang="zh-CN" dirty="0"/>
          </a:p>
        </p:txBody>
      </p:sp>
      <p:sp>
        <p:nvSpPr>
          <p:cNvPr id="3" name="内容占位符 2"/>
          <p:cNvSpPr>
            <a:spLocks noGrp="1"/>
          </p:cNvSpPr>
          <p:nvPr>
            <p:ph idx="1"/>
          </p:nvPr>
        </p:nvSpPr>
        <p:spPr/>
        <p:txBody>
          <a:bodyPr/>
          <a:lstStyle/>
          <a:p>
            <a:r>
              <a:rPr lang="zh-CN" altLang="en-US" dirty="0"/>
              <a:t>方法：对数据自顶向下分解。 </a:t>
            </a:r>
          </a:p>
          <a:p>
            <a:r>
              <a:rPr lang="zh-CN" altLang="en-US" dirty="0"/>
              <a:t>数据组成方式</a:t>
            </a:r>
            <a:r>
              <a:rPr lang="en-US" altLang="zh-CN" dirty="0"/>
              <a:t>(</a:t>
            </a:r>
            <a:r>
              <a:rPr lang="zh-CN" altLang="en-US" dirty="0"/>
              <a:t>三种基本类型</a:t>
            </a:r>
            <a:r>
              <a:rPr lang="en-US" altLang="zh-CN" dirty="0"/>
              <a:t>)</a:t>
            </a:r>
            <a:r>
              <a:rPr lang="zh-CN" altLang="en-US" dirty="0"/>
              <a:t>：</a:t>
            </a:r>
          </a:p>
          <a:p>
            <a:pPr lvl="1"/>
            <a:r>
              <a:rPr lang="zh-CN" altLang="en-US" dirty="0"/>
              <a:t>顺序  以确定次序连接两个或多个分量；</a:t>
            </a:r>
          </a:p>
          <a:p>
            <a:pPr lvl="1"/>
            <a:r>
              <a:rPr lang="zh-CN" altLang="en-US" dirty="0"/>
              <a:t>选择  从两个或多个可能的元素中选取一个；</a:t>
            </a:r>
          </a:p>
          <a:p>
            <a:pPr lvl="1"/>
            <a:r>
              <a:rPr lang="zh-CN" altLang="en-US" dirty="0"/>
              <a:t>重复  即把指定的分量重复零次或多次。</a:t>
            </a:r>
          </a:p>
          <a:p>
            <a:r>
              <a:rPr lang="zh-CN" altLang="en-US" dirty="0"/>
              <a:t>附加类型：</a:t>
            </a:r>
          </a:p>
          <a:p>
            <a:pPr lvl="1"/>
            <a:r>
              <a:rPr lang="zh-CN" altLang="en-US" dirty="0"/>
              <a:t>可选  即一个分量是可有可无的</a:t>
            </a:r>
            <a:r>
              <a:rPr lang="en-US" altLang="zh-CN" dirty="0"/>
              <a:t>(</a:t>
            </a:r>
            <a:r>
              <a:rPr lang="zh-CN" altLang="en-US" dirty="0"/>
              <a:t>重复零次或一次</a:t>
            </a:r>
            <a:r>
              <a:rPr lang="en-US" altLang="zh-CN" dirty="0"/>
              <a:t>)</a:t>
            </a:r>
            <a:r>
              <a:rPr lang="zh-CN" altLang="en-US" dirty="0"/>
              <a:t>。</a:t>
            </a:r>
          </a:p>
        </p:txBody>
      </p:sp>
    </p:spTree>
    <p:extLst>
      <p:ext uri="{BB962C8B-B14F-4D97-AF65-F5344CB8AC3E}">
        <p14:creationId xmlns:p14="http://schemas.microsoft.com/office/powerpoint/2010/main" val="3292495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 </a:t>
            </a:r>
            <a:r>
              <a:rPr lang="en-US" altLang="zh-CN" dirty="0"/>
              <a:t>(DFD)</a:t>
            </a:r>
            <a:endParaRPr lang="zh-CN" altLang="en-US" dirty="0"/>
          </a:p>
        </p:txBody>
      </p:sp>
      <p:sp>
        <p:nvSpPr>
          <p:cNvPr id="3" name="内容占位符 2"/>
          <p:cNvSpPr>
            <a:spLocks noGrp="1"/>
          </p:cNvSpPr>
          <p:nvPr>
            <p:ph idx="1"/>
          </p:nvPr>
        </p:nvSpPr>
        <p:spPr/>
        <p:txBody>
          <a:bodyPr/>
          <a:lstStyle/>
          <a:p>
            <a:r>
              <a:rPr lang="zh-CN" altLang="en-US" dirty="0" smtClean="0"/>
              <a:t>基本符号</a:t>
            </a:r>
            <a:endParaRPr lang="zh-CN" altLang="en-US" dirty="0"/>
          </a:p>
        </p:txBody>
      </p:sp>
      <p:pic>
        <p:nvPicPr>
          <p:cNvPr id="4" name="Picture 5" descr="图2"/>
          <p:cNvPicPr>
            <a:picLocks noChangeAspect="1" noChangeArrowheads="1"/>
          </p:cNvPicPr>
          <p:nvPr/>
        </p:nvPicPr>
        <p:blipFill>
          <a:blip r:embed="rId2">
            <a:extLst>
              <a:ext uri="{28A0092B-C50C-407E-A947-70E740481C1C}">
                <a14:useLocalDpi xmlns:a14="http://schemas.microsoft.com/office/drawing/2010/main" val="0"/>
              </a:ext>
            </a:extLst>
          </a:blip>
          <a:srcRect l="18710" r="11395" b="68518"/>
          <a:stretch>
            <a:fillRect/>
          </a:stretch>
        </p:blipFill>
        <p:spPr bwMode="auto">
          <a:xfrm>
            <a:off x="952663" y="2348880"/>
            <a:ext cx="7272338"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760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符号</a:t>
            </a:r>
            <a:endParaRPr lang="en-US" altLang="zh-CN" dirty="0"/>
          </a:p>
        </p:txBody>
      </p:sp>
      <p:sp>
        <p:nvSpPr>
          <p:cNvPr id="3" name="内容占位符 2"/>
          <p:cNvSpPr>
            <a:spLocks noGrp="1"/>
          </p:cNvSpPr>
          <p:nvPr>
            <p:ph idx="1"/>
          </p:nvPr>
        </p:nvSpPr>
        <p:spPr/>
        <p:txBody>
          <a:bodyPr/>
          <a:lstStyle/>
          <a:p>
            <a:r>
              <a:rPr lang="en-US" altLang="zh-CN" dirty="0" smtClean="0"/>
              <a:t>=</a:t>
            </a:r>
            <a:r>
              <a:rPr lang="zh-CN" altLang="en-US" dirty="0" smtClean="0"/>
              <a:t> 等价</a:t>
            </a:r>
            <a:r>
              <a:rPr lang="zh-CN" altLang="en-US" dirty="0"/>
              <a:t>于</a:t>
            </a:r>
            <a:r>
              <a:rPr lang="en-US" altLang="zh-CN" dirty="0"/>
              <a:t>(</a:t>
            </a:r>
            <a:r>
              <a:rPr lang="zh-CN" altLang="en-US" dirty="0"/>
              <a:t>或定义为</a:t>
            </a:r>
            <a:r>
              <a:rPr lang="en-US" altLang="zh-CN" dirty="0"/>
              <a:t>)</a:t>
            </a:r>
            <a:r>
              <a:rPr lang="zh-CN" altLang="en-US" dirty="0"/>
              <a:t>；</a:t>
            </a:r>
          </a:p>
          <a:p>
            <a:r>
              <a:rPr lang="en-US" altLang="zh-CN" dirty="0" smtClean="0"/>
              <a:t>+</a:t>
            </a:r>
            <a:r>
              <a:rPr lang="zh-CN" altLang="en-US" dirty="0" smtClean="0"/>
              <a:t> 和</a:t>
            </a:r>
            <a:r>
              <a:rPr lang="en-US" altLang="zh-CN" dirty="0"/>
              <a:t>(</a:t>
            </a:r>
            <a:r>
              <a:rPr lang="zh-CN" altLang="en-US" dirty="0"/>
              <a:t>即，连接两个分量</a:t>
            </a:r>
            <a:r>
              <a:rPr lang="en-US" altLang="zh-CN" dirty="0"/>
              <a:t>)</a:t>
            </a:r>
            <a:r>
              <a:rPr lang="zh-CN" altLang="en-US" dirty="0"/>
              <a:t>；</a:t>
            </a:r>
          </a:p>
          <a:p>
            <a:r>
              <a:rPr lang="en-US" altLang="zh-CN" dirty="0" smtClean="0"/>
              <a:t>[] </a:t>
            </a:r>
            <a:r>
              <a:rPr lang="zh-CN" altLang="en-US" dirty="0" smtClean="0"/>
              <a:t>或</a:t>
            </a:r>
            <a:r>
              <a:rPr lang="en-US" altLang="zh-CN" dirty="0"/>
              <a:t>(</a:t>
            </a:r>
            <a:r>
              <a:rPr lang="zh-CN" altLang="en-US" dirty="0"/>
              <a:t>即，从方括弧内列出的若干个分量中选择一个</a:t>
            </a:r>
            <a:r>
              <a:rPr lang="en-US" altLang="zh-CN" dirty="0"/>
              <a:t>)</a:t>
            </a:r>
            <a:r>
              <a:rPr lang="zh-CN" altLang="en-US" dirty="0"/>
              <a:t>，通常用“</a:t>
            </a:r>
            <a:r>
              <a:rPr lang="en-US" altLang="zh-CN" dirty="0"/>
              <a:t>|”</a:t>
            </a:r>
            <a:r>
              <a:rPr lang="zh-CN" altLang="en-US" dirty="0"/>
              <a:t>号隔开供选择的分量；</a:t>
            </a:r>
          </a:p>
          <a:p>
            <a:r>
              <a:rPr lang="en-US" altLang="zh-CN" dirty="0" smtClean="0"/>
              <a:t>{} </a:t>
            </a:r>
            <a:r>
              <a:rPr lang="zh-CN" altLang="en-US" dirty="0" smtClean="0"/>
              <a:t>重复</a:t>
            </a:r>
            <a:r>
              <a:rPr lang="en-US" altLang="zh-CN" dirty="0"/>
              <a:t>(</a:t>
            </a:r>
            <a:r>
              <a:rPr lang="zh-CN" altLang="en-US" dirty="0"/>
              <a:t>即，重复花括弧内的分量</a:t>
            </a:r>
            <a:r>
              <a:rPr lang="en-US" altLang="zh-CN" dirty="0"/>
              <a:t>)</a:t>
            </a:r>
            <a:r>
              <a:rPr lang="zh-CN" altLang="en-US" dirty="0"/>
              <a:t>；常常使用上限和下限进一步注释表示重复的花括弧。</a:t>
            </a:r>
          </a:p>
          <a:p>
            <a:r>
              <a:rPr lang="en-US" altLang="zh-CN" dirty="0" smtClean="0"/>
              <a:t>() </a:t>
            </a:r>
            <a:r>
              <a:rPr lang="zh-CN" altLang="en-US" dirty="0" smtClean="0"/>
              <a:t>可选</a:t>
            </a:r>
            <a:r>
              <a:rPr lang="en-US" altLang="zh-CN" dirty="0"/>
              <a:t>(</a:t>
            </a:r>
            <a:r>
              <a:rPr lang="zh-CN" altLang="en-US" dirty="0"/>
              <a:t>即，圆括弧里的分量可有可无</a:t>
            </a:r>
            <a:r>
              <a:rPr lang="en-US" altLang="zh-CN" dirty="0"/>
              <a:t>)</a:t>
            </a:r>
            <a:r>
              <a:rPr lang="zh-CN" altLang="en-US" dirty="0"/>
              <a:t>。</a:t>
            </a:r>
          </a:p>
        </p:txBody>
      </p:sp>
      <p:graphicFrame>
        <p:nvGraphicFramePr>
          <p:cNvPr id="4" name="对象 3"/>
          <p:cNvGraphicFramePr>
            <a:graphicFrameLocks noChangeAspect="1"/>
          </p:cNvGraphicFramePr>
          <p:nvPr>
            <p:extLst>
              <p:ext uri="{D42A27DB-BD31-4B8C-83A1-F6EECF244321}">
                <p14:modId xmlns:p14="http://schemas.microsoft.com/office/powerpoint/2010/main" val="573001974"/>
              </p:ext>
            </p:extLst>
          </p:nvPr>
        </p:nvGraphicFramePr>
        <p:xfrm>
          <a:off x="2195736" y="5329238"/>
          <a:ext cx="1828800" cy="419100"/>
        </p:xfrm>
        <a:graphic>
          <a:graphicData uri="http://schemas.openxmlformats.org/presentationml/2006/ole">
            <mc:AlternateContent xmlns:mc="http://schemas.openxmlformats.org/markup-compatibility/2006">
              <mc:Choice xmlns:v="urn:schemas-microsoft-com:vml" Requires="v">
                <p:oleObj spid="_x0000_s13322" name="Equation" r:id="rId3" imgW="1828800" imgH="419040" progId="Equation.DSMT4">
                  <p:embed/>
                </p:oleObj>
              </mc:Choice>
              <mc:Fallback>
                <p:oleObj name="Equation" r:id="rId3" imgW="1828800" imgH="419040" progId="Equation.DSMT4">
                  <p:embed/>
                  <p:pic>
                    <p:nvPicPr>
                      <p:cNvPr id="0" name=""/>
                      <p:cNvPicPr/>
                      <p:nvPr/>
                    </p:nvPicPr>
                    <p:blipFill>
                      <a:blip r:embed="rId4"/>
                      <a:stretch>
                        <a:fillRect/>
                      </a:stretch>
                    </p:blipFill>
                    <p:spPr>
                      <a:xfrm>
                        <a:off x="2195736" y="5329238"/>
                        <a:ext cx="1828800" cy="419100"/>
                      </a:xfrm>
                      <a:prstGeom prst="rect">
                        <a:avLst/>
                      </a:prstGeom>
                    </p:spPr>
                  </p:pic>
                </p:oleObj>
              </mc:Fallback>
            </mc:AlternateContent>
          </a:graphicData>
        </a:graphic>
      </p:graphicFrame>
    </p:spTree>
    <p:extLst>
      <p:ext uri="{BB962C8B-B14F-4D97-AF65-F5344CB8AC3E}">
        <p14:creationId xmlns:p14="http://schemas.microsoft.com/office/powerpoint/2010/main" val="1144405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数据字典定义示例</a:t>
            </a:r>
            <a:r>
              <a:rPr lang="en-US" altLang="zh-CN" dirty="0" smtClean="0"/>
              <a:t>1</a:t>
            </a:r>
            <a:endParaRPr lang="en-US" altLang="zh-CN" dirty="0"/>
          </a:p>
        </p:txBody>
      </p:sp>
      <p:sp>
        <p:nvSpPr>
          <p:cNvPr id="3" name="内容占位符 2"/>
          <p:cNvSpPr>
            <a:spLocks noGrp="1"/>
          </p:cNvSpPr>
          <p:nvPr>
            <p:ph idx="1"/>
          </p:nvPr>
        </p:nvSpPr>
        <p:spPr/>
        <p:txBody>
          <a:bodyPr/>
          <a:lstStyle/>
          <a:p>
            <a:r>
              <a:rPr lang="zh-CN" altLang="en-US" dirty="0" smtClean="0"/>
              <a:t>标识符 </a:t>
            </a:r>
            <a:r>
              <a:rPr lang="en-US" altLang="zh-CN" dirty="0"/>
              <a:t>= </a:t>
            </a:r>
            <a:r>
              <a:rPr lang="zh-CN" altLang="en-US" dirty="0"/>
              <a:t>字母字符 </a:t>
            </a:r>
            <a:r>
              <a:rPr lang="en-US" altLang="zh-CN" dirty="0"/>
              <a:t>+ </a:t>
            </a:r>
            <a:r>
              <a:rPr lang="zh-CN" altLang="en-US" dirty="0"/>
              <a:t>字母数字串</a:t>
            </a:r>
          </a:p>
          <a:p>
            <a:r>
              <a:rPr lang="zh-CN" altLang="en-US" dirty="0"/>
              <a:t>字母数字串 </a:t>
            </a:r>
            <a:r>
              <a:rPr lang="en-US" altLang="zh-CN" dirty="0"/>
              <a:t>= 0</a:t>
            </a:r>
            <a:r>
              <a:rPr lang="zh-CN" altLang="en-US" dirty="0"/>
              <a:t>｛字母或数字｝</a:t>
            </a:r>
            <a:r>
              <a:rPr lang="en-US" altLang="zh-CN" dirty="0"/>
              <a:t>7</a:t>
            </a:r>
          </a:p>
          <a:p>
            <a:r>
              <a:rPr lang="zh-CN" altLang="en-US" dirty="0"/>
              <a:t>字母或数字 </a:t>
            </a:r>
            <a:r>
              <a:rPr lang="en-US" altLang="zh-CN" dirty="0"/>
              <a:t>=</a:t>
            </a:r>
            <a:r>
              <a:rPr lang="zh-CN" altLang="en-US" dirty="0"/>
              <a:t>［字母字符｜数字字符］ </a:t>
            </a:r>
          </a:p>
        </p:txBody>
      </p:sp>
    </p:spTree>
    <p:extLst>
      <p:ext uri="{BB962C8B-B14F-4D97-AF65-F5344CB8AC3E}">
        <p14:creationId xmlns:p14="http://schemas.microsoft.com/office/powerpoint/2010/main" val="808592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数据字典定义示例</a:t>
            </a:r>
            <a:r>
              <a:rPr lang="en-US" altLang="zh-CN" dirty="0" smtClean="0"/>
              <a:t>2</a:t>
            </a:r>
            <a:endParaRPr lang="en-US" altLang="zh-CN" dirty="0"/>
          </a:p>
        </p:txBody>
      </p:sp>
      <p:sp>
        <p:nvSpPr>
          <p:cNvPr id="3" name="内容占位符 2"/>
          <p:cNvSpPr>
            <a:spLocks noGrp="1"/>
          </p:cNvSpPr>
          <p:nvPr>
            <p:ph idx="1"/>
          </p:nvPr>
        </p:nvSpPr>
        <p:spPr/>
        <p:txBody>
          <a:bodyPr/>
          <a:lstStyle/>
          <a:p>
            <a:r>
              <a:rPr lang="zh-CN" altLang="en-US" dirty="0"/>
              <a:t>购书单</a:t>
            </a:r>
            <a:r>
              <a:rPr lang="en-US" altLang="zh-CN" dirty="0"/>
              <a:t>=</a:t>
            </a:r>
            <a:r>
              <a:rPr lang="zh-CN" altLang="en-US" dirty="0"/>
              <a:t>学号</a:t>
            </a:r>
            <a:r>
              <a:rPr lang="en-US" altLang="zh-CN" dirty="0"/>
              <a:t>+</a:t>
            </a:r>
            <a:r>
              <a:rPr lang="zh-CN" altLang="en-US" dirty="0"/>
              <a:t>姓名</a:t>
            </a:r>
            <a:r>
              <a:rPr lang="en-US" altLang="zh-CN" dirty="0"/>
              <a:t>+{</a:t>
            </a:r>
            <a:r>
              <a:rPr lang="zh-CN" altLang="en-US" dirty="0"/>
              <a:t>书号</a:t>
            </a:r>
            <a:r>
              <a:rPr lang="en-US" altLang="zh-CN" dirty="0"/>
              <a:t>+</a:t>
            </a:r>
            <a:r>
              <a:rPr lang="zh-CN" altLang="en-US" dirty="0"/>
              <a:t>数量</a:t>
            </a:r>
            <a:r>
              <a:rPr lang="en-US" altLang="zh-CN" dirty="0"/>
              <a:t>+</a:t>
            </a:r>
            <a:r>
              <a:rPr lang="zh-CN" altLang="en-US" dirty="0"/>
              <a:t>单价</a:t>
            </a:r>
            <a:r>
              <a:rPr lang="en-US" altLang="zh-CN" dirty="0"/>
              <a:t>+</a:t>
            </a:r>
            <a:r>
              <a:rPr lang="zh-CN" altLang="en-US" dirty="0"/>
              <a:t>总价</a:t>
            </a:r>
            <a:r>
              <a:rPr lang="en-US" altLang="zh-CN" dirty="0"/>
              <a:t>}+</a:t>
            </a:r>
            <a:r>
              <a:rPr lang="zh-CN" altLang="en-US" dirty="0"/>
              <a:t>书费合计</a:t>
            </a:r>
          </a:p>
          <a:p>
            <a:r>
              <a:rPr lang="zh-CN" altLang="en-US" dirty="0"/>
              <a:t>学生用书表</a:t>
            </a:r>
            <a:r>
              <a:rPr lang="en-US" altLang="zh-CN" dirty="0"/>
              <a:t>={</a:t>
            </a:r>
            <a:r>
              <a:rPr lang="zh-CN" altLang="en-US" dirty="0"/>
              <a:t>学院编号</a:t>
            </a:r>
            <a:r>
              <a:rPr lang="en-US" altLang="zh-CN" dirty="0"/>
              <a:t>+</a:t>
            </a:r>
            <a:r>
              <a:rPr lang="zh-CN" altLang="en-US" dirty="0"/>
              <a:t>专业编号</a:t>
            </a:r>
            <a:r>
              <a:rPr lang="en-US" altLang="zh-CN" dirty="0"/>
              <a:t>+</a:t>
            </a:r>
            <a:r>
              <a:rPr lang="zh-CN" altLang="en-US" dirty="0"/>
              <a:t>年级</a:t>
            </a:r>
            <a:r>
              <a:rPr lang="en-US" altLang="zh-CN" dirty="0"/>
              <a:t>+{</a:t>
            </a:r>
            <a:r>
              <a:rPr lang="zh-CN" altLang="en-US" dirty="0"/>
              <a:t>书号</a:t>
            </a:r>
            <a:r>
              <a:rPr lang="en-US" altLang="zh-CN" dirty="0"/>
              <a:t>}}</a:t>
            </a:r>
          </a:p>
          <a:p>
            <a:r>
              <a:rPr lang="zh-CN" altLang="en-US" dirty="0"/>
              <a:t>年级</a:t>
            </a:r>
            <a:r>
              <a:rPr lang="en-US" altLang="zh-CN" dirty="0"/>
              <a:t>=[ 1 | 2 | 3 | 4 ]</a:t>
            </a:r>
          </a:p>
          <a:p>
            <a:r>
              <a:rPr lang="zh-CN" altLang="en-US" dirty="0"/>
              <a:t>学号</a:t>
            </a:r>
            <a:r>
              <a:rPr lang="en-US" altLang="zh-CN" dirty="0"/>
              <a:t>=10{</a:t>
            </a:r>
            <a:r>
              <a:rPr lang="zh-CN" altLang="en-US" dirty="0"/>
              <a:t>数字</a:t>
            </a:r>
            <a:r>
              <a:rPr lang="en-US" altLang="zh-CN" dirty="0"/>
              <a:t>}10</a:t>
            </a:r>
            <a:endParaRPr lang="zh-CN" altLang="en-US" dirty="0"/>
          </a:p>
        </p:txBody>
      </p:sp>
    </p:spTree>
    <p:extLst>
      <p:ext uri="{BB962C8B-B14F-4D97-AF65-F5344CB8AC3E}">
        <p14:creationId xmlns:p14="http://schemas.microsoft.com/office/powerpoint/2010/main" val="307963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数据字典的用途</a:t>
            </a:r>
            <a:endParaRPr lang="en-US" altLang="zh-CN" dirty="0"/>
          </a:p>
        </p:txBody>
      </p:sp>
      <p:sp>
        <p:nvSpPr>
          <p:cNvPr id="3" name="内容占位符 2"/>
          <p:cNvSpPr>
            <a:spLocks noGrp="1"/>
          </p:cNvSpPr>
          <p:nvPr>
            <p:ph idx="1"/>
          </p:nvPr>
        </p:nvSpPr>
        <p:spPr/>
        <p:txBody>
          <a:bodyPr/>
          <a:lstStyle/>
          <a:p>
            <a:r>
              <a:rPr lang="zh-CN" altLang="en-US" dirty="0" smtClean="0"/>
              <a:t>最重要：分析阶段</a:t>
            </a:r>
            <a:r>
              <a:rPr lang="zh-CN" altLang="en-US" dirty="0"/>
              <a:t>的工具；</a:t>
            </a:r>
          </a:p>
          <a:p>
            <a:r>
              <a:rPr lang="zh-CN" altLang="en-US" dirty="0"/>
              <a:t>数据字典中包含的每个数据元素的控制信息是很有价值的。很容易估计改变一个数据将产生的影响；</a:t>
            </a:r>
          </a:p>
          <a:p>
            <a:r>
              <a:rPr lang="zh-CN" altLang="en-US" dirty="0"/>
              <a:t>数据字典是开发数据库的第一步，而且是很有价值的一步。</a:t>
            </a:r>
          </a:p>
        </p:txBody>
      </p:sp>
    </p:spTree>
    <p:extLst>
      <p:ext uri="{BB962C8B-B14F-4D97-AF65-F5344CB8AC3E}">
        <p14:creationId xmlns:p14="http://schemas.microsoft.com/office/powerpoint/2010/main" val="2865475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数据字典的实现</a:t>
            </a:r>
            <a:endParaRPr lang="en-US" altLang="zh-CN" dirty="0"/>
          </a:p>
        </p:txBody>
      </p:sp>
      <p:sp>
        <p:nvSpPr>
          <p:cNvPr id="3" name="内容占位符 2"/>
          <p:cNvSpPr>
            <a:spLocks noGrp="1"/>
          </p:cNvSpPr>
          <p:nvPr>
            <p:ph idx="1"/>
          </p:nvPr>
        </p:nvSpPr>
        <p:spPr/>
        <p:txBody>
          <a:bodyPr/>
          <a:lstStyle/>
          <a:p>
            <a:r>
              <a:rPr lang="zh-CN" altLang="en-US" dirty="0">
                <a:solidFill>
                  <a:srgbClr val="C00000"/>
                </a:solidFill>
              </a:rPr>
              <a:t>计算机实现</a:t>
            </a:r>
            <a:r>
              <a:rPr lang="zh-CN" altLang="en-US" dirty="0"/>
              <a:t>：目前，数据字典几乎总是作为</a:t>
            </a:r>
            <a:r>
              <a:rPr lang="en-US" altLang="zh-CN" dirty="0"/>
              <a:t>CASE</a:t>
            </a:r>
            <a:r>
              <a:rPr lang="zh-CN" altLang="en-US" dirty="0"/>
              <a:t>（计算机辅助软件工程）“结构化分析与设计工具”的一部分实现的。在开发大型软件系统的过程中，数据字典的规模和复杂程度迅速增加，人工维护数据字典几乎是不可能的。</a:t>
            </a:r>
          </a:p>
          <a:p>
            <a:r>
              <a:rPr lang="zh-CN" altLang="en-US" dirty="0">
                <a:solidFill>
                  <a:srgbClr val="C00000"/>
                </a:solidFill>
              </a:rPr>
              <a:t>人工实现</a:t>
            </a:r>
            <a:r>
              <a:rPr lang="zh-CN" altLang="en-US" dirty="0"/>
              <a:t>：采用卡片形式书写数据字典，每张卡片上保存描述一个数据的信息。每张卡片上主要应该包含下述这样一些信息：名字、别名、描述、定义、位置。</a:t>
            </a:r>
          </a:p>
        </p:txBody>
      </p:sp>
    </p:spTree>
    <p:extLst>
      <p:ext uri="{BB962C8B-B14F-4D97-AF65-F5344CB8AC3E}">
        <p14:creationId xmlns:p14="http://schemas.microsoft.com/office/powerpoint/2010/main" val="3861136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数据字典的实现</a:t>
            </a:r>
            <a:endParaRPr lang="en-US" altLang="zh-CN" dirty="0"/>
          </a:p>
        </p:txBody>
      </p:sp>
      <p:sp>
        <p:nvSpPr>
          <p:cNvPr id="3" name="内容占位符 2"/>
          <p:cNvSpPr>
            <a:spLocks noGrp="1"/>
          </p:cNvSpPr>
          <p:nvPr>
            <p:ph idx="1"/>
          </p:nvPr>
        </p:nvSpPr>
        <p:spPr/>
        <p:txBody>
          <a:bodyPr/>
          <a:lstStyle/>
          <a:p>
            <a:endParaRPr lang="zh-CN" altLang="en-US" dirty="0"/>
          </a:p>
        </p:txBody>
      </p:sp>
      <p:sp>
        <p:nvSpPr>
          <p:cNvPr id="4" name="Text Box 4"/>
          <p:cNvSpPr txBox="1">
            <a:spLocks noChangeArrowheads="1"/>
          </p:cNvSpPr>
          <p:nvPr/>
        </p:nvSpPr>
        <p:spPr bwMode="auto">
          <a:xfrm>
            <a:off x="468313" y="1773188"/>
            <a:ext cx="3962400" cy="2879725"/>
          </a:xfrm>
          <a:prstGeom prst="rect">
            <a:avLst/>
          </a:prstGeom>
          <a:solidFill>
            <a:srgbClr val="FFFFFF"/>
          </a:solidFill>
          <a:ln w="6350" cmpd="sng">
            <a:solidFill>
              <a:srgbClr val="000000"/>
            </a:solidFill>
            <a:miter lim="800000"/>
            <a:headEnd/>
            <a:tailEnd/>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a:lnSpc>
                <a:spcPct val="120000"/>
              </a:lnSpc>
            </a:pPr>
            <a:r>
              <a:rPr lang="zh-CN" altLang="en-US" b="1">
                <a:latin typeface="黑体" pitchFamily="49" charset="-122"/>
                <a:ea typeface="黑体" pitchFamily="49" charset="-122"/>
              </a:rPr>
              <a:t>名字：定货报表</a:t>
            </a:r>
          </a:p>
          <a:p>
            <a:pPr algn="just">
              <a:lnSpc>
                <a:spcPct val="120000"/>
              </a:lnSpc>
            </a:pPr>
            <a:r>
              <a:rPr lang="zh-CN" altLang="en-US" b="1">
                <a:latin typeface="黑体" pitchFamily="49" charset="-122"/>
                <a:ea typeface="黑体" pitchFamily="49" charset="-122"/>
              </a:rPr>
              <a:t>别名：定货信息</a:t>
            </a:r>
          </a:p>
          <a:p>
            <a:pPr algn="just">
              <a:lnSpc>
                <a:spcPct val="120000"/>
              </a:lnSpc>
            </a:pPr>
            <a:r>
              <a:rPr lang="zh-CN" altLang="en-US" b="1">
                <a:latin typeface="黑体" pitchFamily="49" charset="-122"/>
                <a:ea typeface="黑体" pitchFamily="49" charset="-122"/>
              </a:rPr>
              <a:t>描述：每天一次送给采购员的需要定货的零件表</a:t>
            </a:r>
          </a:p>
          <a:p>
            <a:pPr algn="just">
              <a:lnSpc>
                <a:spcPct val="120000"/>
              </a:lnSpc>
            </a:pPr>
            <a:r>
              <a:rPr lang="zh-CN" altLang="en-US" b="1">
                <a:latin typeface="黑体" pitchFamily="49" charset="-122"/>
                <a:ea typeface="黑体" pitchFamily="49" charset="-122"/>
              </a:rPr>
              <a:t>定义：定货报表</a:t>
            </a:r>
            <a:r>
              <a:rPr lang="en-US" b="1">
                <a:latin typeface="黑体" pitchFamily="49" charset="-122"/>
                <a:ea typeface="黑体" pitchFamily="49" charset="-122"/>
              </a:rPr>
              <a:t>=</a:t>
            </a:r>
            <a:r>
              <a:rPr lang="zh-CN" altLang="en-US" b="1">
                <a:latin typeface="黑体" pitchFamily="49" charset="-122"/>
                <a:ea typeface="黑体" pitchFamily="49" charset="-122"/>
              </a:rPr>
              <a:t>零件编号</a:t>
            </a:r>
            <a:r>
              <a:rPr lang="en-US" b="1">
                <a:latin typeface="黑体" pitchFamily="49" charset="-122"/>
                <a:ea typeface="黑体" pitchFamily="49" charset="-122"/>
              </a:rPr>
              <a:t>+</a:t>
            </a:r>
            <a:r>
              <a:rPr lang="zh-CN" altLang="en-US" b="1">
                <a:latin typeface="黑体" pitchFamily="49" charset="-122"/>
                <a:ea typeface="黑体" pitchFamily="49" charset="-122"/>
              </a:rPr>
              <a:t>零件名称    </a:t>
            </a:r>
          </a:p>
          <a:p>
            <a:pPr algn="just">
              <a:lnSpc>
                <a:spcPct val="120000"/>
              </a:lnSpc>
            </a:pPr>
            <a:r>
              <a:rPr lang="zh-CN" altLang="en-US" b="1">
                <a:latin typeface="黑体" pitchFamily="49" charset="-122"/>
                <a:ea typeface="黑体" pitchFamily="49" charset="-122"/>
              </a:rPr>
              <a:t>      </a:t>
            </a:r>
            <a:r>
              <a:rPr lang="en-US" b="1">
                <a:latin typeface="黑体" pitchFamily="49" charset="-122"/>
                <a:ea typeface="黑体" pitchFamily="49" charset="-122"/>
              </a:rPr>
              <a:t>+</a:t>
            </a:r>
            <a:r>
              <a:rPr lang="zh-CN" altLang="en-US" b="1">
                <a:latin typeface="黑体" pitchFamily="49" charset="-122"/>
                <a:ea typeface="黑体" pitchFamily="49" charset="-122"/>
              </a:rPr>
              <a:t>定货数量</a:t>
            </a:r>
            <a:r>
              <a:rPr lang="en-US" b="1">
                <a:latin typeface="黑体" pitchFamily="49" charset="-122"/>
                <a:ea typeface="黑体" pitchFamily="49" charset="-122"/>
              </a:rPr>
              <a:t>+</a:t>
            </a:r>
            <a:r>
              <a:rPr lang="zh-CN" altLang="en-US" b="1">
                <a:latin typeface="黑体" pitchFamily="49" charset="-122"/>
                <a:ea typeface="黑体" pitchFamily="49" charset="-122"/>
              </a:rPr>
              <a:t>目前价格</a:t>
            </a:r>
            <a:r>
              <a:rPr lang="en-US" b="1">
                <a:latin typeface="黑体" pitchFamily="49" charset="-122"/>
                <a:ea typeface="黑体" pitchFamily="49" charset="-122"/>
              </a:rPr>
              <a:t>+</a:t>
            </a:r>
            <a:r>
              <a:rPr lang="zh-CN" altLang="en-US" b="1">
                <a:latin typeface="黑体" pitchFamily="49" charset="-122"/>
                <a:ea typeface="黑体" pitchFamily="49" charset="-122"/>
              </a:rPr>
              <a:t>主要供</a:t>
            </a:r>
          </a:p>
          <a:p>
            <a:pPr algn="just">
              <a:lnSpc>
                <a:spcPct val="120000"/>
              </a:lnSpc>
            </a:pPr>
            <a:r>
              <a:rPr lang="zh-CN" altLang="en-US" b="1">
                <a:latin typeface="黑体" pitchFamily="49" charset="-122"/>
                <a:ea typeface="黑体" pitchFamily="49" charset="-122"/>
              </a:rPr>
              <a:t>      应者</a:t>
            </a:r>
            <a:r>
              <a:rPr lang="en-US" b="1">
                <a:latin typeface="黑体" pitchFamily="49" charset="-122"/>
                <a:ea typeface="黑体" pitchFamily="49" charset="-122"/>
              </a:rPr>
              <a:t>+</a:t>
            </a:r>
            <a:r>
              <a:rPr lang="zh-CN" altLang="en-US" b="1">
                <a:latin typeface="黑体" pitchFamily="49" charset="-122"/>
                <a:ea typeface="黑体" pitchFamily="49" charset="-122"/>
              </a:rPr>
              <a:t>次要供应者</a:t>
            </a:r>
          </a:p>
          <a:p>
            <a:pPr algn="just">
              <a:lnSpc>
                <a:spcPct val="120000"/>
              </a:lnSpc>
            </a:pPr>
            <a:r>
              <a:rPr lang="zh-CN" altLang="en-US" b="1">
                <a:latin typeface="黑体" pitchFamily="49" charset="-122"/>
                <a:ea typeface="黑体" pitchFamily="49" charset="-122"/>
              </a:rPr>
              <a:t>位置：输出到打印机</a:t>
            </a:r>
          </a:p>
          <a:p>
            <a:pPr algn="just">
              <a:lnSpc>
                <a:spcPct val="120000"/>
              </a:lnSpc>
            </a:pPr>
            <a:endParaRPr lang="en-US" b="1">
              <a:latin typeface="黑体" pitchFamily="49" charset="-122"/>
              <a:ea typeface="黑体" pitchFamily="49" charset="-122"/>
            </a:endParaRPr>
          </a:p>
        </p:txBody>
      </p:sp>
      <p:sp>
        <p:nvSpPr>
          <p:cNvPr id="5" name="Text Box 5"/>
          <p:cNvSpPr txBox="1">
            <a:spLocks noChangeArrowheads="1"/>
          </p:cNvSpPr>
          <p:nvPr/>
        </p:nvSpPr>
        <p:spPr bwMode="auto">
          <a:xfrm>
            <a:off x="4716463" y="1773188"/>
            <a:ext cx="3962400" cy="2879725"/>
          </a:xfrm>
          <a:prstGeom prst="rect">
            <a:avLst/>
          </a:prstGeom>
          <a:solidFill>
            <a:srgbClr val="FFFFFF"/>
          </a:solidFill>
          <a:ln w="6350" cmpd="sng">
            <a:solidFill>
              <a:srgbClr val="000000"/>
            </a:solidFill>
            <a:miter lim="800000"/>
            <a:headEnd/>
            <a:tailEnd/>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eaLnBrk="1" hangingPunct="1">
              <a:lnSpc>
                <a:spcPct val="120000"/>
              </a:lnSpc>
            </a:pPr>
            <a:r>
              <a:rPr lang="zh-CN" altLang="en-US" b="1">
                <a:latin typeface="黑体" pitchFamily="49" charset="-122"/>
                <a:ea typeface="黑体" pitchFamily="49" charset="-122"/>
              </a:rPr>
              <a:t>名字：零件编号</a:t>
            </a:r>
          </a:p>
          <a:p>
            <a:pPr eaLnBrk="1" hangingPunct="1">
              <a:lnSpc>
                <a:spcPct val="120000"/>
              </a:lnSpc>
            </a:pPr>
            <a:r>
              <a:rPr lang="zh-CN" altLang="en-US" b="1">
                <a:latin typeface="黑体" pitchFamily="49" charset="-122"/>
                <a:ea typeface="黑体" pitchFamily="49" charset="-122"/>
              </a:rPr>
              <a:t>别名：</a:t>
            </a:r>
          </a:p>
          <a:p>
            <a:pPr eaLnBrk="1" hangingPunct="1">
              <a:lnSpc>
                <a:spcPct val="120000"/>
              </a:lnSpc>
            </a:pPr>
            <a:r>
              <a:rPr lang="zh-CN" altLang="en-US" b="1">
                <a:latin typeface="黑体" pitchFamily="49" charset="-122"/>
                <a:ea typeface="黑体" pitchFamily="49" charset="-122"/>
              </a:rPr>
              <a:t>描述：惟一地标识库存清单中一个特定零件的关键域</a:t>
            </a:r>
          </a:p>
          <a:p>
            <a:pPr eaLnBrk="1" hangingPunct="1">
              <a:lnSpc>
                <a:spcPct val="120000"/>
              </a:lnSpc>
            </a:pPr>
            <a:r>
              <a:rPr lang="zh-CN" altLang="en-US" b="1">
                <a:latin typeface="黑体" pitchFamily="49" charset="-122"/>
                <a:ea typeface="黑体" pitchFamily="49" charset="-122"/>
              </a:rPr>
              <a:t>定义：零件编号</a:t>
            </a:r>
            <a:r>
              <a:rPr lang="en-US" b="1">
                <a:latin typeface="黑体" pitchFamily="49" charset="-122"/>
                <a:ea typeface="黑体" pitchFamily="49" charset="-122"/>
              </a:rPr>
              <a:t>=8{</a:t>
            </a:r>
            <a:r>
              <a:rPr lang="zh-CN" altLang="en-US" b="1">
                <a:latin typeface="黑体" pitchFamily="49" charset="-122"/>
                <a:ea typeface="黑体" pitchFamily="49" charset="-122"/>
              </a:rPr>
              <a:t>字符</a:t>
            </a:r>
            <a:r>
              <a:rPr lang="en-US" b="1">
                <a:latin typeface="黑体" pitchFamily="49" charset="-122"/>
                <a:ea typeface="黑体" pitchFamily="49" charset="-122"/>
              </a:rPr>
              <a:t>}8</a:t>
            </a:r>
          </a:p>
          <a:p>
            <a:pPr eaLnBrk="1" hangingPunct="1">
              <a:lnSpc>
                <a:spcPct val="120000"/>
              </a:lnSpc>
            </a:pPr>
            <a:r>
              <a:rPr lang="zh-CN" altLang="en-US" b="1">
                <a:latin typeface="黑体" pitchFamily="49" charset="-122"/>
                <a:ea typeface="黑体" pitchFamily="49" charset="-122"/>
              </a:rPr>
              <a:t>位置：定货报表</a:t>
            </a:r>
          </a:p>
          <a:p>
            <a:pPr eaLnBrk="1" hangingPunct="1">
              <a:lnSpc>
                <a:spcPct val="120000"/>
              </a:lnSpc>
            </a:pPr>
            <a:r>
              <a:rPr lang="zh-CN" altLang="en-US" b="1">
                <a:latin typeface="黑体" pitchFamily="49" charset="-122"/>
                <a:ea typeface="黑体" pitchFamily="49" charset="-122"/>
              </a:rPr>
              <a:t>            定货信息</a:t>
            </a:r>
          </a:p>
          <a:p>
            <a:pPr eaLnBrk="1" hangingPunct="1">
              <a:lnSpc>
                <a:spcPct val="120000"/>
              </a:lnSpc>
            </a:pPr>
            <a:r>
              <a:rPr lang="zh-CN" altLang="en-US" b="1">
                <a:latin typeface="黑体" pitchFamily="49" charset="-122"/>
                <a:ea typeface="黑体" pitchFamily="49" charset="-122"/>
              </a:rPr>
              <a:t>            库存清单</a:t>
            </a:r>
          </a:p>
        </p:txBody>
      </p:sp>
      <p:sp>
        <p:nvSpPr>
          <p:cNvPr id="6" name="Text Box 6"/>
          <p:cNvSpPr txBox="1">
            <a:spLocks noChangeArrowheads="1"/>
          </p:cNvSpPr>
          <p:nvPr/>
        </p:nvSpPr>
        <p:spPr bwMode="auto">
          <a:xfrm>
            <a:off x="2555875" y="4868813"/>
            <a:ext cx="4038600" cy="2160587"/>
          </a:xfrm>
          <a:prstGeom prst="rect">
            <a:avLst/>
          </a:prstGeom>
          <a:solidFill>
            <a:srgbClr val="FFFFFF"/>
          </a:solidFill>
          <a:ln w="6350" cmpd="sng">
            <a:solidFill>
              <a:srgbClr val="000000"/>
            </a:solidFill>
            <a:miter lim="800000"/>
            <a:headEnd/>
            <a:tailEnd/>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a:lnSpc>
                <a:spcPct val="120000"/>
              </a:lnSpc>
            </a:pPr>
            <a:r>
              <a:rPr lang="zh-CN" altLang="en-US" b="1">
                <a:latin typeface="黑体" pitchFamily="49" charset="-122"/>
                <a:ea typeface="黑体" pitchFamily="49" charset="-122"/>
              </a:rPr>
              <a:t>名字：定货数量</a:t>
            </a:r>
          </a:p>
          <a:p>
            <a:pPr algn="just">
              <a:lnSpc>
                <a:spcPct val="120000"/>
              </a:lnSpc>
            </a:pPr>
            <a:r>
              <a:rPr lang="zh-CN" altLang="en-US" b="1">
                <a:latin typeface="黑体" pitchFamily="49" charset="-122"/>
                <a:ea typeface="黑体" pitchFamily="49" charset="-122"/>
              </a:rPr>
              <a:t>别名：</a:t>
            </a:r>
          </a:p>
          <a:p>
            <a:pPr algn="just">
              <a:lnSpc>
                <a:spcPct val="120000"/>
              </a:lnSpc>
            </a:pPr>
            <a:r>
              <a:rPr lang="zh-CN" altLang="en-US" b="1">
                <a:latin typeface="黑体" pitchFamily="49" charset="-122"/>
                <a:ea typeface="黑体" pitchFamily="49" charset="-122"/>
              </a:rPr>
              <a:t>描述：某个零件一次定货的数量</a:t>
            </a:r>
          </a:p>
          <a:p>
            <a:pPr algn="just">
              <a:lnSpc>
                <a:spcPct val="120000"/>
              </a:lnSpc>
            </a:pPr>
            <a:r>
              <a:rPr lang="zh-CN" altLang="en-US" b="1">
                <a:latin typeface="黑体" pitchFamily="49" charset="-122"/>
                <a:ea typeface="黑体" pitchFamily="49" charset="-122"/>
              </a:rPr>
              <a:t>定义：定货数量</a:t>
            </a:r>
            <a:r>
              <a:rPr lang="en-US" b="1">
                <a:latin typeface="黑体" pitchFamily="49" charset="-122"/>
                <a:ea typeface="黑体" pitchFamily="49" charset="-122"/>
              </a:rPr>
              <a:t>=1{</a:t>
            </a:r>
            <a:r>
              <a:rPr lang="zh-CN" altLang="en-US" b="1">
                <a:latin typeface="黑体" pitchFamily="49" charset="-122"/>
                <a:ea typeface="黑体" pitchFamily="49" charset="-122"/>
              </a:rPr>
              <a:t>数字</a:t>
            </a:r>
            <a:r>
              <a:rPr lang="en-US" b="1">
                <a:latin typeface="黑体" pitchFamily="49" charset="-122"/>
                <a:ea typeface="黑体" pitchFamily="49" charset="-122"/>
              </a:rPr>
              <a:t>}5</a:t>
            </a:r>
          </a:p>
          <a:p>
            <a:pPr algn="just">
              <a:lnSpc>
                <a:spcPct val="120000"/>
              </a:lnSpc>
            </a:pPr>
            <a:r>
              <a:rPr lang="zh-CN" altLang="en-US" b="1">
                <a:latin typeface="黑体" pitchFamily="49" charset="-122"/>
                <a:ea typeface="黑体" pitchFamily="49" charset="-122"/>
              </a:rPr>
              <a:t>位置：定货报表</a:t>
            </a:r>
          </a:p>
          <a:p>
            <a:pPr algn="just">
              <a:lnSpc>
                <a:spcPct val="120000"/>
              </a:lnSpc>
            </a:pPr>
            <a:r>
              <a:rPr lang="zh-CN" altLang="en-US" b="1">
                <a:latin typeface="黑体" pitchFamily="49" charset="-122"/>
                <a:ea typeface="黑体" pitchFamily="49" charset="-122"/>
              </a:rPr>
              <a:t>      定货信息</a:t>
            </a:r>
          </a:p>
          <a:p>
            <a:pPr algn="just">
              <a:lnSpc>
                <a:spcPct val="120000"/>
              </a:lnSpc>
            </a:pPr>
            <a:endParaRPr lang="en-US" b="1">
              <a:latin typeface="黑体" pitchFamily="49" charset="-122"/>
              <a:ea typeface="黑体" pitchFamily="49" charset="-122"/>
            </a:endParaRPr>
          </a:p>
        </p:txBody>
      </p:sp>
    </p:spTree>
    <p:extLst>
      <p:ext uri="{BB962C8B-B14F-4D97-AF65-F5344CB8AC3E}">
        <p14:creationId xmlns:p14="http://schemas.microsoft.com/office/powerpoint/2010/main" val="3381825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成本估计 </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代码行技术</a:t>
            </a:r>
          </a:p>
          <a:p>
            <a:pPr lvl="1"/>
            <a:r>
              <a:rPr lang="zh-CN" altLang="en-US" dirty="0"/>
              <a:t>方法：通常根据经验和历史数据估计实现一个功能需要的源程序行数。一旦估计出源代码行数以后，用每行代码的平均成本乘以行数就可以确定软件的成本。每行代码的平均成本主要取决于软件的复杂程度和工资水平。</a:t>
            </a:r>
          </a:p>
          <a:p>
            <a:pPr lvl="1"/>
            <a:r>
              <a:rPr lang="zh-CN" altLang="en-US" dirty="0"/>
              <a:t>特点：简单；当有以往开发类似工程的历史数据可供参考时，这个方法是非常有效的。</a:t>
            </a:r>
          </a:p>
        </p:txBody>
      </p:sp>
    </p:spTree>
    <p:extLst>
      <p:ext uri="{BB962C8B-B14F-4D97-AF65-F5344CB8AC3E}">
        <p14:creationId xmlns:p14="http://schemas.microsoft.com/office/powerpoint/2010/main" val="2574568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成本估计 </a:t>
            </a:r>
          </a:p>
        </p:txBody>
      </p:sp>
      <p:sp>
        <p:nvSpPr>
          <p:cNvPr id="3" name="内容占位符 2"/>
          <p:cNvSpPr>
            <a:spLocks noGrp="1"/>
          </p:cNvSpPr>
          <p:nvPr>
            <p:ph idx="1"/>
          </p:nvPr>
        </p:nvSpPr>
        <p:spPr/>
        <p:txBody>
          <a:bodyPr/>
          <a:lstStyle/>
          <a:p>
            <a:r>
              <a:rPr lang="zh-CN" altLang="en-US" dirty="0" smtClean="0"/>
              <a:t>代码行技术分析一个过程控制系统：</a:t>
            </a:r>
            <a:endParaRPr lang="en-US" altLang="zh-CN" dirty="0" smtClean="0"/>
          </a:p>
        </p:txBody>
      </p:sp>
      <p:graphicFrame>
        <p:nvGraphicFramePr>
          <p:cNvPr id="4" name="Group 2"/>
          <p:cNvGraphicFramePr>
            <a:graphicFrameLocks noGrp="1"/>
          </p:cNvGraphicFramePr>
          <p:nvPr>
            <p:extLst>
              <p:ext uri="{D42A27DB-BD31-4B8C-83A1-F6EECF244321}">
                <p14:modId xmlns:p14="http://schemas.microsoft.com/office/powerpoint/2010/main" val="2351053386"/>
              </p:ext>
            </p:extLst>
          </p:nvPr>
        </p:nvGraphicFramePr>
        <p:xfrm>
          <a:off x="611883" y="2420888"/>
          <a:ext cx="8280597" cy="4420383"/>
        </p:xfrm>
        <a:graphic>
          <a:graphicData uri="http://schemas.openxmlformats.org/drawingml/2006/table">
            <a:tbl>
              <a:tblPr/>
              <a:tblGrid>
                <a:gridCol w="1727869"/>
                <a:gridCol w="1495560"/>
                <a:gridCol w="1331352"/>
                <a:gridCol w="1331352"/>
                <a:gridCol w="1233900"/>
                <a:gridCol w="1160564"/>
              </a:tblGrid>
              <a:tr h="91518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sz="2000" b="1" i="0" u="none" strike="noStrike" cap="none" normalizeH="0" baseline="0" dirty="0" smtClean="0">
                          <a:ln>
                            <a:noFill/>
                          </a:ln>
                          <a:solidFill>
                            <a:schemeClr val="hlink"/>
                          </a:solidFill>
                          <a:effectLst/>
                          <a:latin typeface="黑体" pitchFamily="49" charset="-122"/>
                          <a:ea typeface="黑体" pitchFamily="49" charset="-122"/>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hlink"/>
                          </a:solidFill>
                          <a:effectLst/>
                          <a:latin typeface="黑体" pitchFamily="49" charset="-122"/>
                          <a:ea typeface="黑体" pitchFamily="49" charset="-122"/>
                        </a:rPr>
                        <a:t>生产率</a:t>
                      </a:r>
                    </a:p>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sz="2000" b="1" i="0" u="none" strike="noStrike" cap="none" normalizeH="0" baseline="0" dirty="0" smtClean="0">
                          <a:ln>
                            <a:noFill/>
                          </a:ln>
                          <a:solidFill>
                            <a:schemeClr val="hlink"/>
                          </a:solidFill>
                          <a:effectLst/>
                          <a:latin typeface="黑体" pitchFamily="49" charset="-122"/>
                          <a:ea typeface="黑体" pitchFamily="49" charset="-122"/>
                        </a:rPr>
                        <a:t>(</a:t>
                      </a:r>
                      <a:r>
                        <a:rPr kumimoji="0" lang="zh-CN" altLang="en-US" sz="2000" b="1" i="0" u="none" strike="noStrike" cap="none" normalizeH="0" baseline="0" dirty="0" smtClean="0">
                          <a:ln>
                            <a:noFill/>
                          </a:ln>
                          <a:solidFill>
                            <a:schemeClr val="hlink"/>
                          </a:solidFill>
                          <a:effectLst/>
                          <a:latin typeface="黑体" pitchFamily="49" charset="-122"/>
                          <a:ea typeface="黑体" pitchFamily="49" charset="-122"/>
                        </a:rPr>
                        <a:t>行</a:t>
                      </a:r>
                      <a:r>
                        <a:rPr kumimoji="0" lang="en-US" sz="2000" b="1" i="0" u="none" strike="noStrike" cap="none" normalizeH="0" baseline="0" dirty="0" smtClean="0">
                          <a:ln>
                            <a:noFill/>
                          </a:ln>
                          <a:solidFill>
                            <a:schemeClr val="hlink"/>
                          </a:solidFill>
                          <a:effectLst/>
                          <a:latin typeface="黑体" pitchFamily="49" charset="-122"/>
                          <a:ea typeface="黑体" pitchFamily="49" charset="-122"/>
                        </a:rPr>
                        <a:t>/</a:t>
                      </a:r>
                      <a:r>
                        <a:rPr kumimoji="0" lang="zh-CN" altLang="en-US" sz="2000" b="1" i="0" u="none" strike="noStrike" cap="none" normalizeH="0" baseline="0" dirty="0" smtClean="0">
                          <a:ln>
                            <a:noFill/>
                          </a:ln>
                          <a:solidFill>
                            <a:schemeClr val="hlink"/>
                          </a:solidFill>
                          <a:effectLst/>
                          <a:latin typeface="黑体" pitchFamily="49" charset="-122"/>
                          <a:ea typeface="黑体" pitchFamily="49" charset="-122"/>
                        </a:rPr>
                        <a:t>人月</a:t>
                      </a:r>
                      <a:r>
                        <a:rPr kumimoji="0" lang="en-US" sz="2000" b="1" i="0" u="none" strike="noStrike" cap="none" normalizeH="0" baseline="0" dirty="0" smtClean="0">
                          <a:ln>
                            <a:noFill/>
                          </a:ln>
                          <a:solidFill>
                            <a:schemeClr val="hlink"/>
                          </a:solidFill>
                          <a:effectLst/>
                          <a:latin typeface="黑体" pitchFamily="49" charset="-122"/>
                          <a:ea typeface="黑体" pitchFamily="49"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000" b="1" i="0" u="none" strike="noStrike" cap="none" normalizeH="0" baseline="0" dirty="0" smtClean="0">
                          <a:ln>
                            <a:noFill/>
                          </a:ln>
                          <a:solidFill>
                            <a:schemeClr val="hlink"/>
                          </a:solidFill>
                          <a:effectLst/>
                          <a:latin typeface="黑体" pitchFamily="49" charset="-122"/>
                          <a:ea typeface="黑体" pitchFamily="49" charset="-122"/>
                        </a:rPr>
                        <a:t>估计行数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hlink"/>
                          </a:solidFill>
                          <a:effectLst/>
                          <a:latin typeface="黑体" pitchFamily="49" charset="-122"/>
                          <a:ea typeface="黑体" pitchFamily="49" charset="-122"/>
                        </a:rPr>
                        <a:t>每行成本</a:t>
                      </a:r>
                    </a:p>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sz="2000" b="1" i="0" u="none" strike="noStrike" cap="none" normalizeH="0" baseline="0" dirty="0" smtClean="0">
                          <a:ln>
                            <a:noFill/>
                          </a:ln>
                          <a:solidFill>
                            <a:schemeClr val="hlink"/>
                          </a:solidFill>
                          <a:effectLst/>
                          <a:latin typeface="黑体" pitchFamily="49" charset="-122"/>
                          <a:ea typeface="黑体" pitchFamily="49" charset="-122"/>
                        </a:rPr>
                        <a:t>(</a:t>
                      </a:r>
                      <a:r>
                        <a:rPr kumimoji="0" lang="zh-CN" altLang="en-US" sz="2000" b="1" i="0" u="none" strike="noStrike" cap="none" normalizeH="0" baseline="0" dirty="0" smtClean="0">
                          <a:ln>
                            <a:noFill/>
                          </a:ln>
                          <a:solidFill>
                            <a:schemeClr val="hlink"/>
                          </a:solidFill>
                          <a:effectLst/>
                          <a:latin typeface="黑体" pitchFamily="49" charset="-122"/>
                          <a:ea typeface="黑体" pitchFamily="49" charset="-122"/>
                        </a:rPr>
                        <a:t>元／行</a:t>
                      </a:r>
                      <a:r>
                        <a:rPr kumimoji="0" lang="en-US" sz="2000" b="1" i="0" u="none" strike="noStrike" cap="none" normalizeH="0" baseline="0" dirty="0" smtClean="0">
                          <a:ln>
                            <a:noFill/>
                          </a:ln>
                          <a:solidFill>
                            <a:schemeClr val="hlink"/>
                          </a:solidFill>
                          <a:effectLst/>
                          <a:latin typeface="黑体" pitchFamily="49" charset="-122"/>
                          <a:ea typeface="黑体" pitchFamily="49"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hlink"/>
                          </a:solidFill>
                          <a:effectLst/>
                          <a:latin typeface="黑体" pitchFamily="49" charset="-122"/>
                          <a:ea typeface="黑体" pitchFamily="49" charset="-122"/>
                        </a:rPr>
                        <a:t>成本</a:t>
                      </a:r>
                      <a:r>
                        <a:rPr kumimoji="0" lang="en-US" sz="2000" b="1" i="0" u="none" strike="noStrike" cap="none" normalizeH="0" baseline="0" dirty="0" smtClean="0">
                          <a:ln>
                            <a:noFill/>
                          </a:ln>
                          <a:solidFill>
                            <a:schemeClr val="hlink"/>
                          </a:solidFill>
                          <a:effectLst/>
                          <a:latin typeface="黑体" pitchFamily="49" charset="-122"/>
                          <a:ea typeface="黑体" pitchFamily="49" charset="-122"/>
                        </a:rPr>
                        <a:t>(</a:t>
                      </a:r>
                      <a:r>
                        <a:rPr kumimoji="0" lang="zh-CN" altLang="en-US" sz="2000" b="1" i="0" u="none" strike="noStrike" cap="none" normalizeH="0" baseline="0" dirty="0" smtClean="0">
                          <a:ln>
                            <a:noFill/>
                          </a:ln>
                          <a:solidFill>
                            <a:schemeClr val="hlink"/>
                          </a:solidFill>
                          <a:effectLst/>
                          <a:latin typeface="黑体" pitchFamily="49" charset="-122"/>
                          <a:ea typeface="黑体" pitchFamily="49" charset="-122"/>
                        </a:rPr>
                        <a:t>元</a:t>
                      </a:r>
                      <a:r>
                        <a:rPr kumimoji="0" lang="en-US" sz="2000" b="1" i="0" u="none" strike="noStrike" cap="none" normalizeH="0" baseline="0" dirty="0" smtClean="0">
                          <a:ln>
                            <a:noFill/>
                          </a:ln>
                          <a:solidFill>
                            <a:schemeClr val="hlink"/>
                          </a:solidFill>
                          <a:effectLst/>
                          <a:latin typeface="黑体" pitchFamily="49" charset="-122"/>
                          <a:ea typeface="黑体" pitchFamily="49"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hlink"/>
                          </a:solidFill>
                          <a:effectLst/>
                          <a:latin typeface="黑体" pitchFamily="49" charset="-122"/>
                          <a:ea typeface="黑体" pitchFamily="49" charset="-122"/>
                        </a:rPr>
                        <a:t>人力</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000" b="1" i="0" u="none" strike="noStrike" cap="none" normalizeH="0" baseline="0" dirty="0" smtClean="0">
                          <a:ln>
                            <a:noFill/>
                          </a:ln>
                          <a:solidFill>
                            <a:schemeClr val="hlink"/>
                          </a:solidFill>
                          <a:effectLst/>
                          <a:latin typeface="黑体" pitchFamily="49" charset="-122"/>
                          <a:ea typeface="黑体" pitchFamily="49" charset="-122"/>
                        </a:rPr>
                        <a:t>(</a:t>
                      </a:r>
                      <a:r>
                        <a:rPr kumimoji="0" lang="zh-CN" altLang="en-US" sz="2000" b="1" i="0" u="none" strike="noStrike" cap="none" normalizeH="0" baseline="0" dirty="0" smtClean="0">
                          <a:ln>
                            <a:noFill/>
                          </a:ln>
                          <a:solidFill>
                            <a:schemeClr val="hlink"/>
                          </a:solidFill>
                          <a:effectLst/>
                          <a:latin typeface="黑体" pitchFamily="49" charset="-122"/>
                          <a:ea typeface="黑体" pitchFamily="49" charset="-122"/>
                        </a:rPr>
                        <a:t>人月</a:t>
                      </a:r>
                      <a:r>
                        <a:rPr kumimoji="0" lang="en-US" sz="2000" b="1" i="0" u="none" strike="noStrike" cap="none" normalizeH="0" baseline="0" dirty="0" smtClean="0">
                          <a:ln>
                            <a:noFill/>
                          </a:ln>
                          <a:solidFill>
                            <a:schemeClr val="hlink"/>
                          </a:solidFill>
                          <a:effectLst/>
                          <a:latin typeface="黑体" pitchFamily="49" charset="-122"/>
                          <a:ea typeface="黑体" pitchFamily="49"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8786">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rgbClr val="000000"/>
                          </a:solidFill>
                          <a:effectLst/>
                          <a:latin typeface="黑体" pitchFamily="49" charset="-122"/>
                          <a:ea typeface="黑体" pitchFamily="49" charset="-122"/>
                        </a:rPr>
                        <a:t>获取实时数据</a:t>
                      </a:r>
                      <a:endParaRPr kumimoji="0" lang="zh-CN"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92</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840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108</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90720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9.1</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92">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rgbClr val="000000"/>
                          </a:solidFill>
                          <a:effectLst/>
                          <a:latin typeface="黑体" pitchFamily="49" charset="-122"/>
                          <a:ea typeface="黑体" pitchFamily="49" charset="-122"/>
                        </a:rPr>
                        <a:t>更新数据库</a:t>
                      </a:r>
                      <a:endParaRPr kumimoji="0" lang="zh-CN"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102</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1210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54</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65340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11.8</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92">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rgbClr val="000000"/>
                          </a:solidFill>
                          <a:effectLst/>
                          <a:latin typeface="黑体" pitchFamily="49" charset="-122"/>
                          <a:ea typeface="黑体" pitchFamily="49" charset="-122"/>
                        </a:rPr>
                        <a:t>脱机分析</a:t>
                      </a:r>
                      <a:endParaRPr kumimoji="0" lang="zh-CN"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dirty="0" smtClean="0">
                          <a:ln>
                            <a:noFill/>
                          </a:ln>
                          <a:solidFill>
                            <a:srgbClr val="000000"/>
                          </a:solidFill>
                          <a:effectLst/>
                          <a:latin typeface="黑体" pitchFamily="49" charset="-122"/>
                          <a:ea typeface="黑体" pitchFamily="49" charset="-122"/>
                        </a:rPr>
                        <a:t>134</a:t>
                      </a:r>
                      <a:endParaRPr kumimoji="0" lang="en-US" sz="40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600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72</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43200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4.4</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92">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rgbClr val="000000"/>
                          </a:solidFill>
                          <a:effectLst/>
                          <a:latin typeface="黑体" pitchFamily="49" charset="-122"/>
                          <a:ea typeface="黑体" pitchFamily="49" charset="-122"/>
                        </a:rPr>
                        <a:t>产生报告</a:t>
                      </a:r>
                      <a:endParaRPr kumimoji="0" lang="zh-CN"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145</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450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33</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14850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3.1</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92">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rgbClr val="000000"/>
                          </a:solidFill>
                          <a:effectLst/>
                          <a:latin typeface="黑体" pitchFamily="49" charset="-122"/>
                          <a:ea typeface="黑体" pitchFamily="49" charset="-122"/>
                        </a:rPr>
                        <a:t>实时控制</a:t>
                      </a:r>
                      <a:endParaRPr kumimoji="0" lang="zh-CN"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80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1100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135</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148500</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黑体" pitchFamily="49" charset="-122"/>
                          <a:ea typeface="黑体" pitchFamily="49" charset="-122"/>
                        </a:rPr>
                        <a:t>13.7</a:t>
                      </a:r>
                      <a:endParaRPr kumimoji="0" lang="en-US" sz="40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6519">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dirty="0" smtClean="0">
                          <a:ln>
                            <a:noFill/>
                          </a:ln>
                          <a:solidFill>
                            <a:srgbClr val="000000"/>
                          </a:solidFill>
                          <a:effectLst/>
                          <a:latin typeface="黑体" pitchFamily="49" charset="-122"/>
                          <a:ea typeface="黑体" pitchFamily="49" charset="-122"/>
                        </a:rPr>
                        <a:t>总计</a:t>
                      </a:r>
                      <a:endParaRPr kumimoji="0" lang="zh-CN" sz="40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50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50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50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dirty="0" smtClean="0">
                          <a:ln>
                            <a:noFill/>
                          </a:ln>
                          <a:solidFill>
                            <a:srgbClr val="000000"/>
                          </a:solidFill>
                          <a:effectLst/>
                          <a:latin typeface="黑体" pitchFamily="49" charset="-122"/>
                          <a:ea typeface="黑体" pitchFamily="49" charset="-122"/>
                        </a:rPr>
                        <a:t>362610</a:t>
                      </a:r>
                      <a:endParaRPr kumimoji="0" lang="en-US" sz="40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dirty="0" smtClean="0">
                          <a:ln>
                            <a:noFill/>
                          </a:ln>
                          <a:solidFill>
                            <a:srgbClr val="000000"/>
                          </a:solidFill>
                          <a:effectLst/>
                          <a:latin typeface="黑体" pitchFamily="49" charset="-122"/>
                          <a:ea typeface="黑体" pitchFamily="49" charset="-122"/>
                        </a:rPr>
                        <a:t>42.1</a:t>
                      </a:r>
                      <a:endParaRPr kumimoji="0" lang="en-US" sz="40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3377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成本估计 </a:t>
            </a:r>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dirty="0" smtClean="0"/>
              <a:t>任务</a:t>
            </a:r>
            <a:r>
              <a:rPr lang="zh-CN" altLang="en-US" dirty="0"/>
              <a:t>分解技术</a:t>
            </a:r>
          </a:p>
          <a:p>
            <a:pPr lvl="1"/>
            <a:r>
              <a:rPr lang="zh-CN" altLang="en-US" dirty="0"/>
              <a:t>方法：首先把软件开发工程分解为若干个相对独立的任务。再分别估计每个单独的开发任务的成本，最后累加起来得出软件开发工程的总成本。估计每个任务的成本时，通常先估计完成该项任务需要用的人力</a:t>
            </a:r>
            <a:r>
              <a:rPr lang="en-US" altLang="zh-CN" dirty="0"/>
              <a:t>(</a:t>
            </a:r>
            <a:r>
              <a:rPr lang="zh-CN" altLang="en-US" dirty="0"/>
              <a:t>以人月为单位</a:t>
            </a:r>
            <a:r>
              <a:rPr lang="en-US" altLang="zh-CN" dirty="0"/>
              <a:t>)</a:t>
            </a:r>
            <a:r>
              <a:rPr lang="zh-CN" altLang="en-US" dirty="0"/>
              <a:t>，再乘以每人每月的平均工资而得出每个任务的成本。</a:t>
            </a:r>
          </a:p>
          <a:p>
            <a:pPr lvl="1"/>
            <a:endParaRPr lang="zh-CN" altLang="en-US" dirty="0"/>
          </a:p>
        </p:txBody>
      </p:sp>
    </p:spTree>
    <p:extLst>
      <p:ext uri="{BB962C8B-B14F-4D97-AF65-F5344CB8AC3E}">
        <p14:creationId xmlns:p14="http://schemas.microsoft.com/office/powerpoint/2010/main" val="30452246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成本估计 </a:t>
            </a:r>
          </a:p>
        </p:txBody>
      </p:sp>
      <p:sp>
        <p:nvSpPr>
          <p:cNvPr id="3" name="内容占位符 2"/>
          <p:cNvSpPr>
            <a:spLocks noGrp="1"/>
          </p:cNvSpPr>
          <p:nvPr>
            <p:ph idx="1"/>
          </p:nvPr>
        </p:nvSpPr>
        <p:spPr/>
        <p:txBody>
          <a:bodyPr/>
          <a:lstStyle/>
          <a:p>
            <a:r>
              <a:rPr lang="zh-CN" altLang="en-US" dirty="0"/>
              <a:t>任务分解技术估计软件开发成本</a:t>
            </a:r>
            <a:r>
              <a:rPr lang="zh-CN" altLang="en-US" dirty="0" smtClean="0"/>
              <a:t>：</a:t>
            </a:r>
            <a:endParaRPr lang="en-US" altLang="zh-CN" dirty="0" smtClean="0"/>
          </a:p>
          <a:p>
            <a:endParaRPr lang="zh-CN" altLang="en-US" dirty="0"/>
          </a:p>
        </p:txBody>
      </p:sp>
      <p:graphicFrame>
        <p:nvGraphicFramePr>
          <p:cNvPr id="4" name="Group 4"/>
          <p:cNvGraphicFramePr>
            <a:graphicFrameLocks/>
          </p:cNvGraphicFramePr>
          <p:nvPr>
            <p:extLst>
              <p:ext uri="{D42A27DB-BD31-4B8C-83A1-F6EECF244321}">
                <p14:modId xmlns:p14="http://schemas.microsoft.com/office/powerpoint/2010/main" val="3976747921"/>
              </p:ext>
            </p:extLst>
          </p:nvPr>
        </p:nvGraphicFramePr>
        <p:xfrm>
          <a:off x="468312" y="2492897"/>
          <a:ext cx="8208143" cy="3816423"/>
        </p:xfrm>
        <a:graphic>
          <a:graphicData uri="http://schemas.openxmlformats.org/drawingml/2006/table">
            <a:tbl>
              <a:tblPr/>
              <a:tblGrid>
                <a:gridCol w="2362901"/>
                <a:gridCol w="2673767"/>
                <a:gridCol w="1430304"/>
                <a:gridCol w="1741171"/>
              </a:tblGrid>
              <a:tr h="545591">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chemeClr val="hlink"/>
                          </a:solidFill>
                          <a:effectLst/>
                          <a:latin typeface="黑体" pitchFamily="49" charset="-122"/>
                          <a:ea typeface="黑体" pitchFamily="49" charset="-122"/>
                        </a:rPr>
                        <a:t>任务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chemeClr val="hlink"/>
                          </a:solidFill>
                          <a:effectLst/>
                          <a:latin typeface="黑体" pitchFamily="49" charset="-122"/>
                          <a:ea typeface="黑体" pitchFamily="49" charset="-122"/>
                        </a:rPr>
                        <a:t>估计人力（人月）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chemeClr val="hlink"/>
                          </a:solidFill>
                          <a:effectLst/>
                          <a:latin typeface="黑体" pitchFamily="49" charset="-122"/>
                          <a:ea typeface="黑体" pitchFamily="49" charset="-122"/>
                        </a:rPr>
                        <a:t>元／人月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chemeClr val="hlink"/>
                          </a:solidFill>
                          <a:effectLst/>
                          <a:latin typeface="黑体" pitchFamily="49" charset="-122"/>
                          <a:ea typeface="黑体" pitchFamily="49" charset="-122"/>
                        </a:rPr>
                        <a:t>成本（元）</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591">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chemeClr val="tx1"/>
                          </a:solidFill>
                          <a:effectLst/>
                          <a:latin typeface="黑体" pitchFamily="49" charset="-122"/>
                          <a:ea typeface="黑体" pitchFamily="49" charset="-122"/>
                        </a:rPr>
                        <a:t>需求分析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10200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51000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591">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chemeClr val="tx1"/>
                          </a:solidFill>
                          <a:effectLst/>
                          <a:latin typeface="黑体" pitchFamily="49" charset="-122"/>
                          <a:ea typeface="黑体" pitchFamily="49" charset="-122"/>
                        </a:rPr>
                        <a:t>设计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15.0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9600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144000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591">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chemeClr val="tx1"/>
                          </a:solidFill>
                          <a:effectLst/>
                          <a:latin typeface="黑体" pitchFamily="49" charset="-122"/>
                          <a:ea typeface="黑体" pitchFamily="49" charset="-122"/>
                        </a:rPr>
                        <a:t>编码和单元测试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8.0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7950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63600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591">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rgbClr val="000000"/>
                          </a:solidFill>
                          <a:effectLst/>
                          <a:latin typeface="黑体" pitchFamily="49" charset="-122"/>
                          <a:ea typeface="黑体" pitchFamily="49" charset="-122"/>
                        </a:rPr>
                        <a:t>综合测试</a:t>
                      </a:r>
                      <a:endParaRPr kumimoji="0" lang="zh-CN" sz="24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16.5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8700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143550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88468">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1" i="0" u="none" strike="noStrike" cap="none" normalizeH="0" baseline="0" smtClean="0">
                          <a:ln>
                            <a:noFill/>
                          </a:ln>
                          <a:solidFill>
                            <a:srgbClr val="000000"/>
                          </a:solidFill>
                          <a:effectLst/>
                          <a:latin typeface="黑体" pitchFamily="49" charset="-122"/>
                          <a:ea typeface="黑体" pitchFamily="49" charset="-122"/>
                        </a:rPr>
                        <a:t>总计</a:t>
                      </a:r>
                      <a:endParaRPr kumimoji="0" lang="zh-CN" sz="24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smtClean="0">
                          <a:ln>
                            <a:noFill/>
                          </a:ln>
                          <a:solidFill>
                            <a:schemeClr val="tx1"/>
                          </a:solidFill>
                          <a:effectLst/>
                          <a:latin typeface="黑体" pitchFamily="49" charset="-122"/>
                          <a:ea typeface="黑体" pitchFamily="49" charset="-122"/>
                        </a:rPr>
                        <a:t>44.5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dirty="0" smtClean="0">
                          <a:ln>
                            <a:noFill/>
                          </a:ln>
                          <a:solidFill>
                            <a:schemeClr val="tx1"/>
                          </a:solidFill>
                          <a:effectLst/>
                          <a:latin typeface="黑体" pitchFamily="49" charset="-122"/>
                          <a:ea typeface="黑体" pitchFamily="49" charset="-122"/>
                        </a:rPr>
                        <a:t>402150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5339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 </a:t>
            </a:r>
            <a:r>
              <a:rPr lang="en-US" altLang="zh-CN" dirty="0"/>
              <a:t>(DFD)</a:t>
            </a:r>
            <a:endParaRPr lang="zh-CN" altLang="en-US" dirty="0"/>
          </a:p>
        </p:txBody>
      </p:sp>
      <p:sp>
        <p:nvSpPr>
          <p:cNvPr id="3" name="内容占位符 2"/>
          <p:cNvSpPr>
            <a:spLocks noGrp="1"/>
          </p:cNvSpPr>
          <p:nvPr>
            <p:ph idx="1"/>
          </p:nvPr>
        </p:nvSpPr>
        <p:spPr/>
        <p:txBody>
          <a:bodyPr/>
          <a:lstStyle/>
          <a:p>
            <a:r>
              <a:rPr lang="zh-CN" altLang="en-US" b="1" dirty="0"/>
              <a:t>数据源点</a:t>
            </a:r>
            <a:r>
              <a:rPr lang="en-US" altLang="zh-CN" b="1" dirty="0"/>
              <a:t>/</a:t>
            </a:r>
            <a:r>
              <a:rPr lang="zh-CN" altLang="en-US" b="1" dirty="0"/>
              <a:t>终点：</a:t>
            </a:r>
            <a:r>
              <a:rPr lang="zh-CN" altLang="en-US" dirty="0"/>
              <a:t>通常是人或部门，可重复表示；</a:t>
            </a:r>
          </a:p>
          <a:p>
            <a:r>
              <a:rPr lang="zh-CN" altLang="en-US" b="1" dirty="0"/>
              <a:t>处理：</a:t>
            </a:r>
            <a:r>
              <a:rPr lang="zh-CN" altLang="en-US" dirty="0"/>
              <a:t>一个处理框可以代表一系列程序、单个程序或程序的一个模块； </a:t>
            </a:r>
          </a:p>
          <a:p>
            <a:r>
              <a:rPr lang="zh-CN" altLang="en-US" b="1" dirty="0"/>
              <a:t>数据存储：</a:t>
            </a:r>
            <a:r>
              <a:rPr lang="zh-CN" altLang="en-US" dirty="0"/>
              <a:t>可以表示一个文件、文件的一部分、数据库的元素或记录的一部分等，数据存储是处于静止状态的数据； </a:t>
            </a:r>
          </a:p>
          <a:p>
            <a:r>
              <a:rPr lang="zh-CN" altLang="en-US" b="1" dirty="0"/>
              <a:t>数据流：</a:t>
            </a:r>
            <a:r>
              <a:rPr lang="zh-CN" altLang="en-US" dirty="0"/>
              <a:t>描绘所有可能的数据流向，而不应该描绘出现某个数据流的条件 ，数据流是处于运动中的数据。</a:t>
            </a:r>
          </a:p>
        </p:txBody>
      </p:sp>
    </p:spTree>
    <p:extLst>
      <p:ext uri="{BB962C8B-B14F-4D97-AF65-F5344CB8AC3E}">
        <p14:creationId xmlns:p14="http://schemas.microsoft.com/office/powerpoint/2010/main" val="1977638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成本估计 </a:t>
            </a:r>
          </a:p>
        </p:txBody>
      </p:sp>
      <p:sp>
        <p:nvSpPr>
          <p:cNvPr id="3" name="内容占位符 2"/>
          <p:cNvSpPr>
            <a:spLocks noGrp="1"/>
          </p:cNvSpPr>
          <p:nvPr>
            <p:ph idx="1"/>
          </p:nvPr>
        </p:nvSpPr>
        <p:spPr/>
        <p:txBody>
          <a:bodyPr/>
          <a:lstStyle/>
          <a:p>
            <a:pPr marL="514350" indent="-514350">
              <a:buFont typeface="+mj-lt"/>
              <a:buAutoNum type="arabicPeriod" startAt="3"/>
            </a:pPr>
            <a:r>
              <a:rPr lang="zh-CN" altLang="en-US" dirty="0"/>
              <a:t>自动估计成本</a:t>
            </a:r>
            <a:r>
              <a:rPr lang="zh-CN" altLang="en-US" dirty="0" smtClean="0"/>
              <a:t>技术</a:t>
            </a:r>
            <a:endParaRPr lang="en-US" altLang="zh-CN" dirty="0" smtClean="0"/>
          </a:p>
          <a:p>
            <a:pPr marL="952500" lvl="1" indent="-514350"/>
            <a:r>
              <a:rPr lang="zh-CN" altLang="en-US" dirty="0"/>
              <a:t>方法：采用自动估计成本的软件工具</a:t>
            </a:r>
          </a:p>
          <a:p>
            <a:pPr marL="952500" lvl="1" indent="-514350"/>
            <a:r>
              <a:rPr lang="zh-CN" altLang="en-US" dirty="0"/>
              <a:t>特点</a:t>
            </a:r>
            <a:r>
              <a:rPr lang="zh-CN" altLang="en-US" dirty="0" smtClean="0"/>
              <a:t>：</a:t>
            </a:r>
            <a:endParaRPr lang="en-US" altLang="zh-CN" dirty="0" smtClean="0"/>
          </a:p>
          <a:p>
            <a:pPr marL="1349375" lvl="2" indent="-514350"/>
            <a:r>
              <a:rPr lang="zh-CN" altLang="en-US" dirty="0" smtClean="0"/>
              <a:t>可以</a:t>
            </a:r>
            <a:r>
              <a:rPr lang="zh-CN" altLang="en-US" dirty="0"/>
              <a:t>减轻人的劳动，并且使得估计的结果更客观</a:t>
            </a:r>
            <a:r>
              <a:rPr lang="zh-CN" altLang="en-US" dirty="0" smtClean="0"/>
              <a:t>。</a:t>
            </a:r>
            <a:endParaRPr lang="en-US" altLang="zh-CN" dirty="0" smtClean="0"/>
          </a:p>
          <a:p>
            <a:pPr marL="1349375" lvl="2" indent="-514350"/>
            <a:r>
              <a:rPr lang="zh-CN" altLang="en-US" dirty="0" smtClean="0"/>
              <a:t>必须</a:t>
            </a:r>
            <a:r>
              <a:rPr lang="zh-CN" altLang="en-US" dirty="0"/>
              <a:t>有长期搜集的大量历史数据为</a:t>
            </a:r>
            <a:r>
              <a:rPr lang="zh-CN" altLang="en-US" dirty="0" smtClean="0"/>
              <a:t>基础</a:t>
            </a:r>
            <a:endParaRPr lang="en-US" altLang="zh-CN" dirty="0" smtClean="0"/>
          </a:p>
          <a:p>
            <a:pPr marL="1349375" lvl="2" indent="-514350"/>
            <a:r>
              <a:rPr lang="zh-CN" altLang="en-US" dirty="0" smtClean="0"/>
              <a:t>需要</a:t>
            </a:r>
            <a:r>
              <a:rPr lang="zh-CN" altLang="en-US" dirty="0"/>
              <a:t>有良好的数据库系统支持。 </a:t>
            </a:r>
          </a:p>
        </p:txBody>
      </p:sp>
    </p:spTree>
    <p:extLst>
      <p:ext uri="{BB962C8B-B14F-4D97-AF65-F5344CB8AC3E}">
        <p14:creationId xmlns:p14="http://schemas.microsoft.com/office/powerpoint/2010/main" val="25729223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成本</a:t>
            </a:r>
            <a:r>
              <a:rPr lang="en-US" altLang="zh-CN" dirty="0"/>
              <a:t>/</a:t>
            </a:r>
            <a:r>
              <a:rPr lang="zh-CN" altLang="en-US" dirty="0"/>
              <a:t>效益分析</a:t>
            </a:r>
          </a:p>
        </p:txBody>
      </p:sp>
      <p:sp>
        <p:nvSpPr>
          <p:cNvPr id="3" name="内容占位符 2"/>
          <p:cNvSpPr>
            <a:spLocks noGrp="1"/>
          </p:cNvSpPr>
          <p:nvPr>
            <p:ph idx="1"/>
          </p:nvPr>
        </p:nvSpPr>
        <p:spPr/>
        <p:txBody>
          <a:bodyPr/>
          <a:lstStyle/>
          <a:p>
            <a:r>
              <a:rPr lang="zh-CN" altLang="en-US" dirty="0"/>
              <a:t>成本</a:t>
            </a:r>
            <a:r>
              <a:rPr lang="en-US" altLang="zh-CN" dirty="0"/>
              <a:t>/</a:t>
            </a:r>
            <a:r>
              <a:rPr lang="zh-CN" altLang="en-US" dirty="0"/>
              <a:t>效益分析的目的正是要从经济角度分析开发一个特定的新系统是否划算，从而帮助客户组织的负责人正确地作出是否投资于这项开发工程的决定。 </a:t>
            </a:r>
            <a:endParaRPr lang="en-US" altLang="zh-CN" dirty="0" smtClean="0"/>
          </a:p>
        </p:txBody>
      </p:sp>
    </p:spTree>
    <p:extLst>
      <p:ext uri="{BB962C8B-B14F-4D97-AF65-F5344CB8AC3E}">
        <p14:creationId xmlns:p14="http://schemas.microsoft.com/office/powerpoint/2010/main" val="2781589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a:t>
            </a:r>
            <a:r>
              <a:rPr lang="en-US" altLang="zh-CN" dirty="0"/>
              <a:t>/</a:t>
            </a:r>
            <a:r>
              <a:rPr lang="zh-CN" altLang="en-US" dirty="0"/>
              <a:t>效益分析的方法 </a:t>
            </a:r>
          </a:p>
        </p:txBody>
      </p:sp>
      <p:sp>
        <p:nvSpPr>
          <p:cNvPr id="3" name="内容占位符 2"/>
          <p:cNvSpPr>
            <a:spLocks noGrp="1"/>
          </p:cNvSpPr>
          <p:nvPr>
            <p:ph idx="1"/>
          </p:nvPr>
        </p:nvSpPr>
        <p:spPr/>
        <p:txBody>
          <a:bodyPr/>
          <a:lstStyle/>
          <a:p>
            <a:r>
              <a:rPr lang="zh-CN" altLang="en-US" dirty="0"/>
              <a:t>成本</a:t>
            </a:r>
            <a:r>
              <a:rPr lang="en-US" altLang="zh-CN" dirty="0"/>
              <a:t>/</a:t>
            </a:r>
            <a:r>
              <a:rPr lang="zh-CN" altLang="en-US" dirty="0"/>
              <a:t>效益分析要估计开发成本、运行费用和新系统将带来的经济效益。</a:t>
            </a:r>
          </a:p>
          <a:p>
            <a:r>
              <a:rPr lang="zh-CN" altLang="en-US" dirty="0"/>
              <a:t>运行费用：取决于系统的操作费用</a:t>
            </a:r>
            <a:r>
              <a:rPr lang="en-US" altLang="zh-CN" dirty="0"/>
              <a:t>(</a:t>
            </a:r>
            <a:r>
              <a:rPr lang="zh-CN" altLang="en-US" dirty="0"/>
              <a:t>操作员人数，工作时间，消耗的物资等等</a:t>
            </a:r>
            <a:r>
              <a:rPr lang="en-US" altLang="zh-CN" dirty="0"/>
              <a:t>)</a:t>
            </a:r>
            <a:r>
              <a:rPr lang="zh-CN" altLang="en-US" dirty="0"/>
              <a:t>和维护费用。</a:t>
            </a:r>
          </a:p>
          <a:p>
            <a:r>
              <a:rPr lang="zh-CN" altLang="en-US" dirty="0"/>
              <a:t>系统的经济效益：等于因使用新系统而增加的收入加上使用新系统可以节省的运行费用。 </a:t>
            </a:r>
          </a:p>
        </p:txBody>
      </p:sp>
    </p:spTree>
    <p:extLst>
      <p:ext uri="{BB962C8B-B14F-4D97-AF65-F5344CB8AC3E}">
        <p14:creationId xmlns:p14="http://schemas.microsoft.com/office/powerpoint/2010/main" val="28603706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货币的时间价值</a:t>
            </a:r>
          </a:p>
        </p:txBody>
      </p:sp>
      <p:sp>
        <p:nvSpPr>
          <p:cNvPr id="3" name="内容占位符 2"/>
          <p:cNvSpPr>
            <a:spLocks noGrp="1"/>
          </p:cNvSpPr>
          <p:nvPr>
            <p:ph idx="1"/>
          </p:nvPr>
        </p:nvSpPr>
        <p:spPr>
          <a:xfrm>
            <a:off x="566738" y="1752600"/>
            <a:ext cx="8109718" cy="4412704"/>
          </a:xfrm>
        </p:spPr>
        <p:txBody>
          <a:bodyPr/>
          <a:lstStyle/>
          <a:p>
            <a:r>
              <a:rPr lang="zh-CN" altLang="en-US" sz="2400" dirty="0"/>
              <a:t>通常用利率的形式表示货币的时间价值。</a:t>
            </a:r>
          </a:p>
          <a:p>
            <a:r>
              <a:rPr lang="zh-CN" altLang="en-US" sz="2400" dirty="0"/>
              <a:t>假设年利率</a:t>
            </a:r>
            <a:r>
              <a:rPr lang="zh-CN" altLang="en-US" sz="2400" dirty="0" smtClean="0"/>
              <a:t>为</a:t>
            </a:r>
            <a:r>
              <a:rPr lang="en-US" altLang="zh-CN" sz="2400" i="1" dirty="0" err="1" smtClean="0">
                <a:latin typeface="Times New Roman" pitchFamily="18" charset="0"/>
                <a:cs typeface="Times New Roman" pitchFamily="18" charset="0"/>
              </a:rPr>
              <a:t>i</a:t>
            </a:r>
            <a:r>
              <a:rPr lang="zh-CN" altLang="en-US" sz="2400" dirty="0" smtClean="0"/>
              <a:t>，现存</a:t>
            </a:r>
            <a:r>
              <a:rPr lang="zh-CN" altLang="en-US" sz="2400" dirty="0"/>
              <a:t>入 </a:t>
            </a:r>
            <a:r>
              <a:rPr lang="en-US" altLang="zh-CN" sz="2400" i="1" dirty="0">
                <a:latin typeface="Times New Roman" pitchFamily="18" charset="0"/>
                <a:cs typeface="Times New Roman" pitchFamily="18" charset="0"/>
              </a:rPr>
              <a:t>P</a:t>
            </a:r>
            <a:r>
              <a:rPr lang="en-US" altLang="zh-CN" sz="2400" dirty="0"/>
              <a:t> </a:t>
            </a:r>
            <a:r>
              <a:rPr lang="zh-CN" altLang="en-US" sz="2400" dirty="0"/>
              <a:t>元</a:t>
            </a:r>
            <a:r>
              <a:rPr lang="zh-CN" altLang="en-US" sz="2400" dirty="0" smtClean="0"/>
              <a:t>， </a:t>
            </a:r>
            <a:r>
              <a:rPr lang="en-US" altLang="zh-CN" sz="2400" i="1" dirty="0">
                <a:latin typeface="Times New Roman" pitchFamily="18" charset="0"/>
                <a:cs typeface="Times New Roman" pitchFamily="18" charset="0"/>
              </a:rPr>
              <a:t>n</a:t>
            </a:r>
            <a:r>
              <a:rPr lang="en-US" altLang="zh-CN" sz="2400" dirty="0"/>
              <a:t> </a:t>
            </a:r>
            <a:r>
              <a:rPr lang="zh-CN" altLang="en-US" sz="2400" dirty="0"/>
              <a:t>年</a:t>
            </a:r>
            <a:r>
              <a:rPr lang="zh-CN" altLang="en-US" sz="2400" dirty="0" smtClean="0"/>
              <a:t>后得到的钱数为</a:t>
            </a:r>
          </a:p>
          <a:p>
            <a:pPr marL="0" indent="0" algn="ctr">
              <a:buNone/>
            </a:pPr>
            <a:r>
              <a:rPr lang="zh-CN" altLang="en-US" sz="2400" i="1" dirty="0">
                <a:latin typeface="Times New Roman" pitchFamily="18" charset="0"/>
                <a:cs typeface="Times New Roman" pitchFamily="18" charset="0"/>
              </a:rPr>
              <a:t>   </a:t>
            </a:r>
            <a:r>
              <a:rPr lang="en-US" altLang="zh-CN" sz="2400" i="1" dirty="0">
                <a:latin typeface="Times New Roman" pitchFamily="18" charset="0"/>
                <a:cs typeface="Times New Roman" pitchFamily="18" charset="0"/>
              </a:rPr>
              <a:t>F = P ( 1 + </a:t>
            </a:r>
            <a:r>
              <a:rPr lang="en-US" altLang="zh-CN" sz="2400" i="1" dirty="0" err="1">
                <a:latin typeface="Times New Roman" pitchFamily="18" charset="0"/>
                <a:cs typeface="Times New Roman" pitchFamily="18" charset="0"/>
              </a:rPr>
              <a:t>i</a:t>
            </a:r>
            <a:r>
              <a:rPr lang="en-US" altLang="zh-CN" sz="2400" i="1" dirty="0">
                <a:latin typeface="Times New Roman" pitchFamily="18" charset="0"/>
                <a:cs typeface="Times New Roman" pitchFamily="18" charset="0"/>
              </a:rPr>
              <a:t> )</a:t>
            </a:r>
            <a:r>
              <a:rPr lang="en-US" altLang="zh-CN" sz="2400" i="1" baseline="30000" dirty="0">
                <a:latin typeface="Times New Roman" pitchFamily="18" charset="0"/>
                <a:cs typeface="Times New Roman" pitchFamily="18" charset="0"/>
              </a:rPr>
              <a:t> n</a:t>
            </a:r>
          </a:p>
          <a:p>
            <a:r>
              <a:rPr lang="zh-CN" altLang="en-US" sz="2400" dirty="0" smtClean="0"/>
              <a:t>如果 </a:t>
            </a:r>
            <a:r>
              <a:rPr lang="en-US" altLang="zh-CN" sz="2400" i="1" dirty="0">
                <a:latin typeface="Times New Roman" pitchFamily="18" charset="0"/>
                <a:cs typeface="Times New Roman" pitchFamily="18" charset="0"/>
              </a:rPr>
              <a:t>n </a:t>
            </a:r>
            <a:r>
              <a:rPr lang="zh-CN" altLang="en-US" sz="2400" dirty="0"/>
              <a:t>年后能收入 </a:t>
            </a:r>
            <a:r>
              <a:rPr lang="en-US" altLang="zh-CN" sz="2400" i="1" dirty="0">
                <a:latin typeface="Times New Roman" pitchFamily="18" charset="0"/>
                <a:cs typeface="Times New Roman" pitchFamily="18" charset="0"/>
              </a:rPr>
              <a:t>F</a:t>
            </a:r>
            <a:r>
              <a:rPr lang="en-US" altLang="zh-CN" sz="2400" dirty="0"/>
              <a:t> </a:t>
            </a:r>
            <a:r>
              <a:rPr lang="zh-CN" altLang="en-US" sz="2400" dirty="0"/>
              <a:t>元钱，那么这些钱的现在价值</a:t>
            </a:r>
            <a:r>
              <a:rPr lang="zh-CN" altLang="en-US" sz="2400" dirty="0" smtClean="0"/>
              <a:t>是</a:t>
            </a:r>
            <a:endParaRPr lang="en-US" altLang="zh-CN" sz="2400" dirty="0" smtClean="0"/>
          </a:p>
          <a:p>
            <a:pPr marL="0" indent="0">
              <a:buNone/>
            </a:pPr>
            <a:r>
              <a:rPr lang="zh-CN" altLang="en-US" sz="2400" dirty="0" smtClean="0"/>
              <a:t>                            </a:t>
            </a:r>
            <a:r>
              <a:rPr lang="en-US" altLang="zh-CN" sz="2400" i="1" dirty="0" smtClean="0">
                <a:latin typeface="Times New Roman" pitchFamily="18" charset="0"/>
                <a:cs typeface="Times New Roman" pitchFamily="18" charset="0"/>
              </a:rPr>
              <a:t>P </a:t>
            </a:r>
            <a:r>
              <a:rPr lang="en-US" altLang="zh-CN" sz="2400" i="1" dirty="0">
                <a:latin typeface="Times New Roman" pitchFamily="18" charset="0"/>
                <a:cs typeface="Times New Roman" pitchFamily="18" charset="0"/>
              </a:rPr>
              <a:t>= F / ( 1 + </a:t>
            </a:r>
            <a:r>
              <a:rPr lang="en-US" altLang="zh-CN" sz="2400" i="1" dirty="0" err="1">
                <a:latin typeface="Times New Roman" pitchFamily="18" charset="0"/>
                <a:cs typeface="Times New Roman" pitchFamily="18" charset="0"/>
              </a:rPr>
              <a:t>i</a:t>
            </a:r>
            <a:r>
              <a:rPr lang="en-US" altLang="zh-CN" sz="2400" i="1" dirty="0">
                <a:latin typeface="Times New Roman" pitchFamily="18" charset="0"/>
                <a:cs typeface="Times New Roman" pitchFamily="18" charset="0"/>
              </a:rPr>
              <a:t> )</a:t>
            </a:r>
            <a:r>
              <a:rPr lang="en-US" altLang="zh-CN" sz="2400" i="1" baseline="30000" dirty="0">
                <a:latin typeface="Times New Roman" pitchFamily="18" charset="0"/>
                <a:cs typeface="Times New Roman" pitchFamily="18" charset="0"/>
              </a:rPr>
              <a:t> n </a:t>
            </a:r>
            <a:endParaRPr lang="zh-CN" altLang="en-US" sz="2400" i="1" baseline="30000" dirty="0">
              <a:latin typeface="Times New Roman" pitchFamily="18" charset="0"/>
              <a:cs typeface="Times New Roman" pitchFamily="18" charset="0"/>
            </a:endParaRP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98" y="4182520"/>
            <a:ext cx="8813998" cy="2270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297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投资回收期</a:t>
            </a:r>
          </a:p>
        </p:txBody>
      </p:sp>
      <p:sp>
        <p:nvSpPr>
          <p:cNvPr id="3" name="内容占位符 2"/>
          <p:cNvSpPr>
            <a:spLocks noGrp="1"/>
          </p:cNvSpPr>
          <p:nvPr>
            <p:ph idx="1"/>
          </p:nvPr>
        </p:nvSpPr>
        <p:spPr/>
        <p:txBody>
          <a:bodyPr/>
          <a:lstStyle/>
          <a:p>
            <a:r>
              <a:rPr lang="zh-CN" altLang="en-US" dirty="0"/>
              <a:t>所谓投资回收期就是使累计的经济效益等于最初投资所需要的时间。</a:t>
            </a:r>
          </a:p>
          <a:p>
            <a:r>
              <a:rPr lang="zh-CN" altLang="en-US" dirty="0"/>
              <a:t>通常用投资回收期衡量一项开发工程的价值。 </a:t>
            </a:r>
          </a:p>
          <a:p>
            <a:r>
              <a:rPr lang="zh-CN" altLang="en-US" dirty="0"/>
              <a:t>例：投资回收期 </a:t>
            </a:r>
            <a:r>
              <a:rPr lang="en-US" altLang="zh-CN" dirty="0"/>
              <a:t>= 2 + 774.88 / 1779.44 = 2.44</a:t>
            </a:r>
            <a:r>
              <a:rPr lang="zh-CN" altLang="en-US" dirty="0"/>
              <a:t>年</a:t>
            </a:r>
          </a:p>
        </p:txBody>
      </p:sp>
    </p:spTree>
    <p:extLst>
      <p:ext uri="{BB962C8B-B14F-4D97-AF65-F5344CB8AC3E}">
        <p14:creationId xmlns:p14="http://schemas.microsoft.com/office/powerpoint/2010/main" val="32776991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投资回收率</a:t>
            </a:r>
          </a:p>
        </p:txBody>
      </p:sp>
      <p:sp>
        <p:nvSpPr>
          <p:cNvPr id="3" name="内容占位符 2"/>
          <p:cNvSpPr>
            <a:spLocks noGrp="1"/>
          </p:cNvSpPr>
          <p:nvPr>
            <p:ph idx="1"/>
          </p:nvPr>
        </p:nvSpPr>
        <p:spPr/>
        <p:txBody>
          <a:bodyPr/>
          <a:lstStyle/>
          <a:p>
            <a:r>
              <a:rPr lang="zh-CN" altLang="en-US" sz="2800" dirty="0"/>
              <a:t>用来衡量投资效益的大小，并且可以把它和年利率相比较。</a:t>
            </a:r>
          </a:p>
          <a:p>
            <a:pPr marL="0" indent="0">
              <a:buNone/>
            </a:pPr>
            <a:r>
              <a:rPr lang="zh-CN" altLang="en-US" sz="2800" dirty="0"/>
              <a:t>      </a:t>
            </a:r>
            <a:r>
              <a:rPr lang="en-US" altLang="zh-CN" sz="2800" i="1" dirty="0" smtClean="0">
                <a:latin typeface="Times New Roman" pitchFamily="18" charset="0"/>
                <a:cs typeface="Times New Roman" pitchFamily="18" charset="0"/>
              </a:rPr>
              <a:t>P </a:t>
            </a:r>
            <a:r>
              <a:rPr lang="en-US" altLang="zh-CN" sz="2800" i="1" dirty="0">
                <a:latin typeface="Times New Roman" pitchFamily="18" charset="0"/>
                <a:cs typeface="Times New Roman" pitchFamily="18" charset="0"/>
              </a:rPr>
              <a:t>= F</a:t>
            </a:r>
            <a:r>
              <a:rPr lang="en-US" altLang="zh-CN" sz="2800" baseline="-25000" dirty="0">
                <a:latin typeface="Times New Roman" pitchFamily="18" charset="0"/>
                <a:cs typeface="Times New Roman" pitchFamily="18" charset="0"/>
              </a:rPr>
              <a:t>1</a:t>
            </a:r>
            <a:r>
              <a:rPr lang="en-US" altLang="zh-CN" sz="2800" i="1"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(1</a:t>
            </a:r>
            <a:r>
              <a:rPr lang="en-US" altLang="zh-CN" sz="2800" i="1" dirty="0" smtClean="0">
                <a:latin typeface="Times New Roman" pitchFamily="18" charset="0"/>
                <a:cs typeface="Times New Roman" pitchFamily="18" charset="0"/>
              </a:rPr>
              <a:t>+ j</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 </a:t>
            </a:r>
            <a:r>
              <a:rPr lang="en-US" altLang="zh-CN" sz="2800" i="1" dirty="0">
                <a:latin typeface="Times New Roman" pitchFamily="18" charset="0"/>
                <a:cs typeface="Times New Roman" pitchFamily="18" charset="0"/>
              </a:rPr>
              <a:t>+ F</a:t>
            </a:r>
            <a:r>
              <a:rPr lang="en-US" altLang="zh-CN" sz="2800" baseline="-25000" dirty="0">
                <a:latin typeface="Times New Roman" pitchFamily="18" charset="0"/>
                <a:cs typeface="Times New Roman" pitchFamily="18" charset="0"/>
              </a:rPr>
              <a:t>2</a:t>
            </a:r>
            <a:r>
              <a:rPr lang="en-US" altLang="zh-CN" sz="2800" i="1"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(1</a:t>
            </a:r>
            <a:r>
              <a:rPr lang="en-US" altLang="zh-CN" sz="2800" i="1" dirty="0" smtClean="0">
                <a:latin typeface="Times New Roman" pitchFamily="18" charset="0"/>
                <a:cs typeface="Times New Roman" pitchFamily="18" charset="0"/>
              </a:rPr>
              <a:t>+j </a:t>
            </a:r>
            <a:r>
              <a:rPr lang="en-US" altLang="zh-CN" sz="2800" dirty="0">
                <a:latin typeface="Times New Roman" pitchFamily="18" charset="0"/>
                <a:cs typeface="Times New Roman" pitchFamily="18" charset="0"/>
              </a:rPr>
              <a:t>)</a:t>
            </a:r>
            <a:r>
              <a:rPr lang="en-US" altLang="zh-CN" sz="2800" baseline="30000" dirty="0">
                <a:latin typeface="Times New Roman" pitchFamily="18" charset="0"/>
                <a:cs typeface="Times New Roman" pitchFamily="18" charset="0"/>
              </a:rPr>
              <a:t>2</a:t>
            </a:r>
            <a:r>
              <a:rPr lang="en-US" altLang="zh-CN" sz="2800" i="1" baseline="300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 …+ </a:t>
            </a:r>
            <a:r>
              <a:rPr lang="en-US" altLang="zh-CN" sz="2800" i="1" dirty="0" err="1" smtClean="0">
                <a:latin typeface="Times New Roman" pitchFamily="18" charset="0"/>
                <a:cs typeface="Times New Roman" pitchFamily="18" charset="0"/>
              </a:rPr>
              <a:t>F</a:t>
            </a:r>
            <a:r>
              <a:rPr lang="en-US" altLang="zh-CN" sz="2800" i="1" baseline="-25000" dirty="0" err="1" smtClean="0">
                <a:latin typeface="Times New Roman" pitchFamily="18" charset="0"/>
                <a:cs typeface="Times New Roman" pitchFamily="18" charset="0"/>
              </a:rPr>
              <a:t>n</a:t>
            </a: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(1</a:t>
            </a:r>
            <a:r>
              <a:rPr lang="en-US" altLang="zh-CN" sz="2800" i="1" dirty="0" smtClean="0">
                <a:latin typeface="Times New Roman" pitchFamily="18" charset="0"/>
                <a:cs typeface="Times New Roman" pitchFamily="18" charset="0"/>
              </a:rPr>
              <a:t>+j</a:t>
            </a:r>
            <a:r>
              <a:rPr lang="en-US" altLang="zh-CN" sz="2800" dirty="0" smtClean="0">
                <a:latin typeface="Times New Roman" pitchFamily="18" charset="0"/>
                <a:cs typeface="Times New Roman" pitchFamily="18" charset="0"/>
              </a:rPr>
              <a:t>)</a:t>
            </a:r>
            <a:r>
              <a:rPr lang="en-US" altLang="zh-CN" sz="2800" i="1" baseline="30000" dirty="0" smtClean="0">
                <a:latin typeface="Times New Roman" pitchFamily="18" charset="0"/>
                <a:cs typeface="Times New Roman" pitchFamily="18" charset="0"/>
              </a:rPr>
              <a:t>n</a:t>
            </a:r>
            <a:endParaRPr lang="en-US" altLang="zh-CN" sz="2800" i="1" baseline="30000" dirty="0">
              <a:latin typeface="Times New Roman" pitchFamily="18" charset="0"/>
              <a:cs typeface="Times New Roman" pitchFamily="18" charset="0"/>
            </a:endParaRPr>
          </a:p>
          <a:p>
            <a:pPr marL="0" indent="0">
              <a:buNone/>
            </a:pPr>
            <a:r>
              <a:rPr lang="en-US" altLang="zh-CN" sz="2800" dirty="0"/>
              <a:t>   </a:t>
            </a:r>
            <a:r>
              <a:rPr lang="zh-CN" altLang="en-US" sz="2800" dirty="0" smtClean="0"/>
              <a:t>其中</a:t>
            </a:r>
            <a:r>
              <a:rPr lang="zh-CN" altLang="en-US" sz="2800" dirty="0"/>
              <a:t>：</a:t>
            </a:r>
            <a:r>
              <a:rPr lang="en-US" altLang="zh-CN" sz="2800" i="1" dirty="0">
                <a:latin typeface="Times New Roman" pitchFamily="18" charset="0"/>
                <a:cs typeface="Times New Roman" pitchFamily="18" charset="0"/>
              </a:rPr>
              <a:t>P</a:t>
            </a:r>
            <a:r>
              <a:rPr lang="zh-CN" altLang="en-US" sz="2800" dirty="0"/>
              <a:t>是现在的投资额；</a:t>
            </a:r>
            <a:r>
              <a:rPr lang="en-US" altLang="zh-CN" sz="2800" i="1" dirty="0">
                <a:latin typeface="Times New Roman" pitchFamily="18" charset="0"/>
                <a:cs typeface="Times New Roman" pitchFamily="18" charset="0"/>
              </a:rPr>
              <a:t>F</a:t>
            </a:r>
            <a:r>
              <a:rPr lang="en-US" altLang="zh-CN" sz="2800" i="1" baseline="-25000" dirty="0">
                <a:latin typeface="Times New Roman" pitchFamily="18" charset="0"/>
                <a:cs typeface="Times New Roman" pitchFamily="18" charset="0"/>
              </a:rPr>
              <a:t>i</a:t>
            </a:r>
            <a:r>
              <a:rPr lang="zh-CN" altLang="en-US" sz="2800" dirty="0"/>
              <a:t>是第</a:t>
            </a:r>
            <a:r>
              <a:rPr lang="en-US" altLang="zh-CN" sz="2800" i="1" dirty="0" err="1">
                <a:latin typeface="Times New Roman" pitchFamily="18" charset="0"/>
                <a:cs typeface="Times New Roman" pitchFamily="18" charset="0"/>
              </a:rPr>
              <a:t>i</a:t>
            </a:r>
            <a:r>
              <a:rPr lang="zh-CN" altLang="en-US" sz="2800" dirty="0"/>
              <a:t>年年底的效益；</a:t>
            </a:r>
            <a:r>
              <a:rPr lang="en-US" altLang="zh-CN" sz="2800" i="1" dirty="0">
                <a:latin typeface="Times New Roman" pitchFamily="18" charset="0"/>
                <a:cs typeface="Times New Roman" pitchFamily="18" charset="0"/>
              </a:rPr>
              <a:t>n</a:t>
            </a:r>
            <a:r>
              <a:rPr lang="zh-CN" altLang="en-US" sz="2800" dirty="0"/>
              <a:t>是系统的使用寿命；</a:t>
            </a:r>
            <a:r>
              <a:rPr lang="en-US" altLang="zh-CN" sz="2800" i="1" dirty="0">
                <a:latin typeface="Times New Roman" pitchFamily="18" charset="0"/>
                <a:cs typeface="Times New Roman" pitchFamily="18" charset="0"/>
              </a:rPr>
              <a:t>j</a:t>
            </a:r>
            <a:r>
              <a:rPr lang="zh-CN" altLang="en-US" sz="2800" dirty="0"/>
              <a:t>是投资回收率。</a:t>
            </a:r>
          </a:p>
          <a:p>
            <a:pPr marL="0" indent="0">
              <a:buNone/>
            </a:pPr>
            <a:r>
              <a:rPr lang="zh-CN" altLang="en-US" sz="2800" dirty="0"/>
              <a:t>   </a:t>
            </a:r>
            <a:r>
              <a:rPr lang="zh-CN" altLang="en-US" sz="2800" dirty="0" smtClean="0"/>
              <a:t>例</a:t>
            </a:r>
            <a:r>
              <a:rPr lang="zh-CN" altLang="en-US" sz="2800" dirty="0"/>
              <a:t>：投资回收率 </a:t>
            </a:r>
            <a:r>
              <a:rPr lang="en-US" altLang="zh-CN" sz="2800" dirty="0"/>
              <a:t>= 41% ~ 42%</a:t>
            </a:r>
            <a:endParaRPr lang="zh-CN" altLang="en-US" sz="2800" dirty="0"/>
          </a:p>
        </p:txBody>
      </p:sp>
    </p:spTree>
    <p:extLst>
      <p:ext uri="{BB962C8B-B14F-4D97-AF65-F5344CB8AC3E}">
        <p14:creationId xmlns:p14="http://schemas.microsoft.com/office/powerpoint/2010/main" val="8840494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sz="3200" dirty="0" smtClean="0"/>
              <a:t>写出以下银行储蓄系统的数据流图</a:t>
            </a:r>
            <a:endParaRPr lang="en-US" altLang="zh-CN" sz="3200" dirty="0" smtClean="0"/>
          </a:p>
          <a:p>
            <a:pPr lvl="1"/>
            <a:r>
              <a:rPr lang="zh-CN" altLang="en-US" sz="3200" dirty="0" smtClean="0"/>
              <a:t>储户填写的存款单或取款单由业务员键入系统，若存款则系统记录存款人信息并打印出存款单给储户；如取款且存款时留有密码，则系统首先核对密码，若正确或存款时未留密码，则系统计算利息并打印出利息清单给储户。</a:t>
            </a:r>
            <a:endParaRPr lang="zh-CN" altLang="en-US" sz="3200" dirty="0"/>
          </a:p>
        </p:txBody>
      </p:sp>
    </p:spTree>
    <p:extLst>
      <p:ext uri="{BB962C8B-B14F-4D97-AF65-F5344CB8AC3E}">
        <p14:creationId xmlns:p14="http://schemas.microsoft.com/office/powerpoint/2010/main" val="1662695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2</a:t>
            </a:r>
            <a:endParaRPr lang="zh-CN" altLang="en-US" dirty="0"/>
          </a:p>
        </p:txBody>
      </p:sp>
      <p:sp>
        <p:nvSpPr>
          <p:cNvPr id="3" name="内容占位符 2"/>
          <p:cNvSpPr>
            <a:spLocks noGrp="1"/>
          </p:cNvSpPr>
          <p:nvPr>
            <p:ph idx="1"/>
          </p:nvPr>
        </p:nvSpPr>
        <p:spPr/>
        <p:txBody>
          <a:bodyPr/>
          <a:lstStyle/>
          <a:p>
            <a:pPr lvl="0"/>
            <a:r>
              <a:rPr lang="zh-CN" altLang="zh-CN" sz="2400" dirty="0"/>
              <a:t>一个软件的开发成本为</a:t>
            </a:r>
            <a:r>
              <a:rPr lang="en-US" altLang="zh-CN" sz="2400" dirty="0"/>
              <a:t>5</a:t>
            </a:r>
            <a:r>
              <a:rPr lang="zh-CN" altLang="zh-CN" sz="2400" dirty="0"/>
              <a:t>万元，寿命为</a:t>
            </a:r>
            <a:r>
              <a:rPr lang="en-US" altLang="zh-CN" sz="2400" dirty="0"/>
              <a:t>5</a:t>
            </a:r>
            <a:r>
              <a:rPr lang="zh-CN" altLang="zh-CN" sz="2400" dirty="0"/>
              <a:t>年。未来五年每年的收益预计为</a:t>
            </a:r>
            <a:r>
              <a:rPr lang="en-US" altLang="zh-CN" sz="2400" dirty="0"/>
              <a:t>2</a:t>
            </a:r>
            <a:r>
              <a:rPr lang="zh-CN" altLang="zh-CN" sz="2400" dirty="0"/>
              <a:t>万元、</a:t>
            </a:r>
            <a:r>
              <a:rPr lang="en-US" altLang="zh-CN" sz="2400" dirty="0"/>
              <a:t>2.2</a:t>
            </a:r>
            <a:r>
              <a:rPr lang="zh-CN" altLang="zh-CN" sz="2400" dirty="0"/>
              <a:t>万元、</a:t>
            </a:r>
            <a:r>
              <a:rPr lang="en-US" altLang="zh-CN" sz="2400" dirty="0"/>
              <a:t>2.36</a:t>
            </a:r>
            <a:r>
              <a:rPr lang="zh-CN" altLang="zh-CN" sz="2400" dirty="0"/>
              <a:t>万元、</a:t>
            </a:r>
            <a:r>
              <a:rPr lang="en-US" altLang="zh-CN" sz="2400" dirty="0"/>
              <a:t>2.41</a:t>
            </a:r>
            <a:r>
              <a:rPr lang="zh-CN" altLang="zh-CN" sz="2400" dirty="0"/>
              <a:t>万元、</a:t>
            </a:r>
            <a:r>
              <a:rPr lang="en-US" altLang="zh-CN" sz="2400" dirty="0"/>
              <a:t>2.55</a:t>
            </a:r>
            <a:r>
              <a:rPr lang="zh-CN" altLang="zh-CN" sz="2400" dirty="0"/>
              <a:t>万元。银行年利率为</a:t>
            </a:r>
            <a:r>
              <a:rPr lang="en-US" altLang="zh-CN" sz="2400" dirty="0"/>
              <a:t>10%</a:t>
            </a:r>
            <a:r>
              <a:rPr lang="zh-CN" altLang="zh-CN" sz="2400" dirty="0"/>
              <a:t>。要求填写下表，并分析该项目的投资回收期、纯收入、投资回收率。</a:t>
            </a:r>
          </a:p>
          <a:p>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915923791"/>
              </p:ext>
            </p:extLst>
          </p:nvPr>
        </p:nvGraphicFramePr>
        <p:xfrm>
          <a:off x="1619672" y="3717032"/>
          <a:ext cx="6096000" cy="22250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zh-CN" altLang="en-US" dirty="0" smtClean="0">
                          <a:solidFill>
                            <a:srgbClr val="C00000"/>
                          </a:solidFill>
                          <a:latin typeface="+mj-ea"/>
                          <a:ea typeface="+mj-ea"/>
                        </a:rPr>
                        <a:t>年</a:t>
                      </a:r>
                      <a:endParaRPr lang="zh-CN" altLang="en-US" dirty="0">
                        <a:solidFill>
                          <a:srgbClr val="C00000"/>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solidFill>
                            <a:srgbClr val="C00000"/>
                          </a:solidFill>
                          <a:latin typeface="+mj-ea"/>
                          <a:ea typeface="+mj-ea"/>
                        </a:rPr>
                        <a:t>将来值</a:t>
                      </a:r>
                      <a:endParaRPr lang="zh-CN" altLang="en-US" dirty="0">
                        <a:solidFill>
                          <a:srgbClr val="C00000"/>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C00000"/>
                          </a:solidFill>
                          <a:latin typeface="+mj-ea"/>
                          <a:ea typeface="+mj-ea"/>
                        </a:rPr>
                        <a:t>(1+i)</a:t>
                      </a:r>
                      <a:r>
                        <a:rPr lang="en-US" altLang="zh-CN" baseline="30000" dirty="0" smtClean="0">
                          <a:solidFill>
                            <a:srgbClr val="C00000"/>
                          </a:solidFill>
                          <a:latin typeface="+mj-ea"/>
                          <a:ea typeface="+mj-ea"/>
                        </a:rPr>
                        <a:t>n</a:t>
                      </a:r>
                      <a:endParaRPr lang="zh-CN" altLang="en-US" baseline="30000" dirty="0">
                        <a:solidFill>
                          <a:srgbClr val="C00000"/>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solidFill>
                            <a:srgbClr val="C00000"/>
                          </a:solidFill>
                          <a:latin typeface="+mj-ea"/>
                          <a:ea typeface="+mj-ea"/>
                        </a:rPr>
                        <a:t>现在值</a:t>
                      </a:r>
                      <a:endParaRPr lang="zh-CN" altLang="en-US" dirty="0">
                        <a:solidFill>
                          <a:srgbClr val="C00000"/>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84049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sz="2400" dirty="0" smtClean="0"/>
              <a:t>第二章课后习题</a:t>
            </a:r>
            <a:r>
              <a:rPr lang="en-US" altLang="zh-CN" sz="2400" dirty="0"/>
              <a:t>5</a:t>
            </a:r>
            <a:endParaRPr lang="zh-CN" altLang="en-US" sz="2400" dirty="0"/>
          </a:p>
        </p:txBody>
      </p:sp>
    </p:spTree>
    <p:extLst>
      <p:ext uri="{BB962C8B-B14F-4D97-AF65-F5344CB8AC3E}">
        <p14:creationId xmlns:p14="http://schemas.microsoft.com/office/powerpoint/2010/main" val="2090804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lgn="ctr">
              <a:buNone/>
            </a:pPr>
            <a:r>
              <a:rPr lang="zh-CN" altLang="en-US" sz="4800" dirty="0" smtClean="0"/>
              <a:t>谢谢！</a:t>
            </a:r>
            <a:endParaRPr lang="zh-CN" altLang="en-US" sz="4800" dirty="0"/>
          </a:p>
        </p:txBody>
      </p:sp>
    </p:spTree>
    <p:extLst>
      <p:ext uri="{BB962C8B-B14F-4D97-AF65-F5344CB8AC3E}">
        <p14:creationId xmlns:p14="http://schemas.microsoft.com/office/powerpoint/2010/main" val="2973611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数据流图举例</a:t>
            </a:r>
            <a:endParaRPr lang="zh-CN" altLang="en-US" dirty="0"/>
          </a:p>
        </p:txBody>
      </p:sp>
      <p:sp>
        <p:nvSpPr>
          <p:cNvPr id="3" name="内容占位符 2"/>
          <p:cNvSpPr>
            <a:spLocks noGrp="1"/>
          </p:cNvSpPr>
          <p:nvPr>
            <p:ph idx="1"/>
          </p:nvPr>
        </p:nvSpPr>
        <p:spPr/>
        <p:txBody>
          <a:bodyPr/>
          <a:lstStyle/>
          <a:p>
            <a:r>
              <a:rPr lang="zh-CN" altLang="en-US" dirty="0"/>
              <a:t>假设采购部每天需要一张定货报表，报表按零件编号排序，表中列出所有需要再次定货的零件。对于每个需要再次定货的零件，应该列出下述数据：零件编号，零件名称，定货数量，目前价格，主要供应者，次要供应者。零件入库或出库称为事务，通过放在仓库中的</a:t>
            </a:r>
            <a:r>
              <a:rPr lang="en-US" altLang="zh-CN" dirty="0"/>
              <a:t>CRT</a:t>
            </a:r>
            <a:r>
              <a:rPr lang="zh-CN" altLang="en-US" dirty="0"/>
              <a:t>终端把事务报告给定货系统。当某种零件的库存量少于库存量的临界值时，就应该再次定货。</a:t>
            </a:r>
          </a:p>
        </p:txBody>
      </p:sp>
    </p:spTree>
    <p:extLst>
      <p:ext uri="{BB962C8B-B14F-4D97-AF65-F5344CB8AC3E}">
        <p14:creationId xmlns:p14="http://schemas.microsoft.com/office/powerpoint/2010/main" val="2843978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DFD</a:t>
            </a:r>
            <a:r>
              <a:rPr lang="zh-CN" altLang="en-US" dirty="0" smtClean="0"/>
              <a:t>步骤</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从问题描述中提取数据流图的</a:t>
            </a:r>
            <a:r>
              <a:rPr lang="en-US" altLang="zh-CN" dirty="0"/>
              <a:t>4</a:t>
            </a:r>
            <a:r>
              <a:rPr lang="zh-CN" altLang="en-US" dirty="0"/>
              <a:t>种成分</a:t>
            </a:r>
          </a:p>
          <a:p>
            <a:pPr lvl="1"/>
            <a:r>
              <a:rPr lang="zh-CN" altLang="en-US" dirty="0"/>
              <a:t>数据的源点</a:t>
            </a:r>
            <a:r>
              <a:rPr lang="en-US" altLang="zh-CN" dirty="0"/>
              <a:t>/</a:t>
            </a:r>
            <a:r>
              <a:rPr lang="zh-CN" altLang="en-US" dirty="0"/>
              <a:t>终点</a:t>
            </a:r>
          </a:p>
          <a:p>
            <a:pPr lvl="2"/>
            <a:r>
              <a:rPr lang="zh-CN" altLang="en-US" dirty="0"/>
              <a:t>“通过放在仓库中的</a:t>
            </a:r>
            <a:r>
              <a:rPr lang="en-US" altLang="zh-CN" dirty="0"/>
              <a:t>CRT</a:t>
            </a:r>
            <a:r>
              <a:rPr lang="zh-CN" altLang="en-US" dirty="0"/>
              <a:t>终端把事务报告给定货系统”</a:t>
            </a:r>
            <a:r>
              <a:rPr lang="en-US" altLang="zh-CN" dirty="0"/>
              <a:t>——</a:t>
            </a:r>
            <a:r>
              <a:rPr lang="zh-CN" altLang="en-US" dirty="0"/>
              <a:t>仓库管理员是数据源点；</a:t>
            </a:r>
          </a:p>
          <a:p>
            <a:pPr lvl="2"/>
            <a:r>
              <a:rPr lang="zh-CN" altLang="en-US" dirty="0"/>
              <a:t>“采购部每天需要一张定货报表”</a:t>
            </a:r>
            <a:r>
              <a:rPr lang="en-US" altLang="zh-CN" dirty="0"/>
              <a:t>——</a:t>
            </a:r>
            <a:r>
              <a:rPr lang="zh-CN" altLang="en-US" dirty="0"/>
              <a:t>采购员是数据终点。</a:t>
            </a:r>
          </a:p>
          <a:p>
            <a:pPr lvl="1"/>
            <a:r>
              <a:rPr lang="zh-CN" altLang="en-US" dirty="0"/>
              <a:t>处理</a:t>
            </a:r>
          </a:p>
          <a:p>
            <a:pPr lvl="2"/>
            <a:r>
              <a:rPr lang="zh-CN" altLang="en-US" dirty="0"/>
              <a:t>“采购部需要报表”，</a:t>
            </a:r>
            <a:r>
              <a:rPr lang="en-US" altLang="zh-CN" dirty="0"/>
              <a:t>——</a:t>
            </a:r>
            <a:r>
              <a:rPr lang="zh-CN" altLang="en-US" dirty="0"/>
              <a:t>产生报表；</a:t>
            </a:r>
          </a:p>
          <a:p>
            <a:pPr lvl="2"/>
            <a:r>
              <a:rPr lang="zh-CN" altLang="en-US" dirty="0"/>
              <a:t>事务的后果是改变零件库存量，因此对事务进行的加工是另一个处理</a:t>
            </a:r>
            <a:r>
              <a:rPr lang="en-US" altLang="zh-CN" dirty="0"/>
              <a:t>——</a:t>
            </a:r>
            <a:r>
              <a:rPr lang="zh-CN" altLang="en-US" dirty="0"/>
              <a:t>处理事务。</a:t>
            </a:r>
          </a:p>
        </p:txBody>
      </p:sp>
    </p:spTree>
    <p:extLst>
      <p:ext uri="{BB962C8B-B14F-4D97-AF65-F5344CB8AC3E}">
        <p14:creationId xmlns:p14="http://schemas.microsoft.com/office/powerpoint/2010/main" val="666488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步骤</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从问题描述中提取数据流图的</a:t>
            </a:r>
            <a:r>
              <a:rPr lang="en-US" altLang="zh-CN" dirty="0"/>
              <a:t>4</a:t>
            </a:r>
            <a:r>
              <a:rPr lang="zh-CN" altLang="en-US" dirty="0"/>
              <a:t>种</a:t>
            </a:r>
            <a:r>
              <a:rPr lang="zh-CN" altLang="en-US" dirty="0" smtClean="0"/>
              <a:t>成分</a:t>
            </a:r>
            <a:endParaRPr lang="en-US" altLang="zh-CN" dirty="0" smtClean="0"/>
          </a:p>
          <a:p>
            <a:pPr lvl="1"/>
            <a:r>
              <a:rPr lang="zh-CN" altLang="en-US" dirty="0" smtClean="0"/>
              <a:t>数据流</a:t>
            </a:r>
            <a:r>
              <a:rPr lang="zh-CN" altLang="en-US" dirty="0"/>
              <a:t>：</a:t>
            </a:r>
          </a:p>
          <a:p>
            <a:pPr lvl="2"/>
            <a:r>
              <a:rPr lang="zh-CN" altLang="en-US" dirty="0"/>
              <a:t>“系统把定货报表送给采购部”</a:t>
            </a:r>
            <a:r>
              <a:rPr lang="en-US" altLang="zh-CN" dirty="0"/>
              <a:t>——</a:t>
            </a:r>
            <a:r>
              <a:rPr lang="zh-CN" altLang="en-US" dirty="0"/>
              <a:t>定货报表；</a:t>
            </a:r>
          </a:p>
          <a:p>
            <a:pPr lvl="2"/>
            <a:r>
              <a:rPr lang="zh-CN" altLang="en-US" dirty="0"/>
              <a:t>“事务需要从仓库送到系统中”</a:t>
            </a:r>
            <a:r>
              <a:rPr lang="en-US" altLang="zh-CN" dirty="0"/>
              <a:t>——</a:t>
            </a:r>
            <a:r>
              <a:rPr lang="zh-CN" altLang="en-US" dirty="0"/>
              <a:t>事务。</a:t>
            </a:r>
          </a:p>
          <a:p>
            <a:pPr lvl="1"/>
            <a:r>
              <a:rPr lang="zh-CN" altLang="en-US" dirty="0"/>
              <a:t>数据存储：</a:t>
            </a:r>
          </a:p>
          <a:p>
            <a:pPr lvl="2"/>
            <a:r>
              <a:rPr lang="zh-CN" altLang="en-US" dirty="0"/>
              <a:t>处理事务和产生报表这两个处理在时间上明显不匹配，用来产生定货报表的定货信息必须存放一段时间</a:t>
            </a:r>
            <a:r>
              <a:rPr lang="en-US" altLang="zh-CN" dirty="0"/>
              <a:t>——</a:t>
            </a:r>
            <a:r>
              <a:rPr lang="zh-CN" altLang="en-US" dirty="0"/>
              <a:t>定货信息；</a:t>
            </a:r>
          </a:p>
          <a:p>
            <a:pPr lvl="2"/>
            <a:r>
              <a:rPr lang="zh-CN" altLang="en-US" dirty="0"/>
              <a:t>零件库存量和库存量临界值需要存储</a:t>
            </a:r>
            <a:r>
              <a:rPr lang="en-US" altLang="zh-CN" dirty="0"/>
              <a:t>——</a:t>
            </a:r>
            <a:r>
              <a:rPr lang="zh-CN" altLang="en-US" dirty="0"/>
              <a:t>库存清单。</a:t>
            </a:r>
          </a:p>
        </p:txBody>
      </p:sp>
    </p:spTree>
    <p:extLst>
      <p:ext uri="{BB962C8B-B14F-4D97-AF65-F5344CB8AC3E}">
        <p14:creationId xmlns:p14="http://schemas.microsoft.com/office/powerpoint/2010/main" val="512038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步骤</a:t>
            </a:r>
          </a:p>
        </p:txBody>
      </p:sp>
      <p:sp>
        <p:nvSpPr>
          <p:cNvPr id="3" name="内容占位符 2"/>
          <p:cNvSpPr>
            <a:spLocks noGrp="1"/>
          </p:cNvSpPr>
          <p:nvPr>
            <p:ph idx="1"/>
          </p:nvPr>
        </p:nvSpPr>
        <p:spPr/>
        <p:txBody>
          <a:bodyPr/>
          <a:lstStyle/>
          <a:p>
            <a:endParaRPr lang="zh-CN" altLang="en-US" dirty="0"/>
          </a:p>
        </p:txBody>
      </p:sp>
      <p:grpSp>
        <p:nvGrpSpPr>
          <p:cNvPr id="4" name="Group 4"/>
          <p:cNvGrpSpPr>
            <a:grpSpLocks/>
          </p:cNvGrpSpPr>
          <p:nvPr/>
        </p:nvGrpSpPr>
        <p:grpSpPr bwMode="auto">
          <a:xfrm>
            <a:off x="683568" y="1835075"/>
            <a:ext cx="8064822" cy="4834285"/>
            <a:chOff x="0" y="0"/>
            <a:chExt cx="5040" cy="3338"/>
          </a:xfrm>
        </p:grpSpPr>
        <p:sp>
          <p:nvSpPr>
            <p:cNvPr id="5" name="Line 5"/>
            <p:cNvSpPr>
              <a:spLocks noChangeShapeType="1"/>
            </p:cNvSpPr>
            <p:nvPr/>
          </p:nvSpPr>
          <p:spPr bwMode="auto">
            <a:xfrm>
              <a:off x="0" y="0"/>
              <a:ext cx="5040"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6"/>
            <p:cNvSpPr>
              <a:spLocks noChangeShapeType="1"/>
            </p:cNvSpPr>
            <p:nvPr/>
          </p:nvSpPr>
          <p:spPr bwMode="auto">
            <a:xfrm>
              <a:off x="0" y="0"/>
              <a:ext cx="0" cy="3338"/>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0" y="548"/>
              <a:ext cx="5040"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5040" y="0"/>
              <a:ext cx="0" cy="3338"/>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2441" y="0"/>
              <a:ext cx="0" cy="3338"/>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0"/>
            <p:cNvSpPr txBox="1">
              <a:spLocks noChangeArrowheads="1"/>
            </p:cNvSpPr>
            <p:nvPr/>
          </p:nvSpPr>
          <p:spPr bwMode="auto">
            <a:xfrm>
              <a:off x="0" y="0"/>
              <a:ext cx="2441"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lnSpc>
                  <a:spcPct val="160000"/>
                </a:lnSpc>
              </a:pPr>
              <a:r>
                <a:rPr lang="zh-CN" altLang="en-US" sz="2000" b="1">
                  <a:ea typeface="黑体" pitchFamily="49" charset="-122"/>
                </a:rPr>
                <a:t>源点：仓库管理员</a:t>
              </a:r>
            </a:p>
            <a:p>
              <a:pPr algn="just" eaLnBrk="1" hangingPunct="1"/>
              <a:r>
                <a:rPr lang="zh-CN" altLang="en-US" sz="2000" b="1">
                  <a:ea typeface="黑体" pitchFamily="49" charset="-122"/>
                </a:rPr>
                <a:t>终点：采购员</a:t>
              </a:r>
              <a:endParaRPr lang="zh-CN" altLang="en-US" sz="1000" b="1">
                <a:ea typeface="黑体" pitchFamily="49" charset="-122"/>
              </a:endParaRPr>
            </a:p>
          </p:txBody>
        </p:sp>
        <p:sp>
          <p:nvSpPr>
            <p:cNvPr id="11" name="Text Box 11"/>
            <p:cNvSpPr txBox="1">
              <a:spLocks noChangeArrowheads="1"/>
            </p:cNvSpPr>
            <p:nvPr/>
          </p:nvSpPr>
          <p:spPr bwMode="auto">
            <a:xfrm>
              <a:off x="2441" y="143"/>
              <a:ext cx="259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000" b="1">
                  <a:ea typeface="黑体" pitchFamily="49" charset="-122"/>
                </a:rPr>
                <a:t>处理：产生报表、处理事务</a:t>
              </a:r>
              <a:endParaRPr lang="zh-CN" altLang="en-US" sz="1000" b="1">
                <a:ea typeface="黑体" pitchFamily="49" charset="-122"/>
              </a:endParaRPr>
            </a:p>
          </p:txBody>
        </p:sp>
        <p:sp>
          <p:nvSpPr>
            <p:cNvPr id="12" name="Text Box 12"/>
            <p:cNvSpPr txBox="1">
              <a:spLocks noChangeArrowheads="1"/>
            </p:cNvSpPr>
            <p:nvPr/>
          </p:nvSpPr>
          <p:spPr bwMode="auto">
            <a:xfrm>
              <a:off x="0" y="599"/>
              <a:ext cx="2441" cy="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000" b="1">
                  <a:ea typeface="黑体" pitchFamily="49" charset="-122"/>
                </a:rPr>
                <a:t>数据流：</a:t>
              </a:r>
            </a:p>
            <a:p>
              <a:pPr algn="just" eaLnBrk="1" hangingPunct="1"/>
              <a:r>
                <a:rPr lang="zh-CN" altLang="en-US" sz="2000" b="1">
                  <a:ea typeface="黑体" pitchFamily="49" charset="-122"/>
                </a:rPr>
                <a:t>定货报表</a:t>
              </a: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r>
                <a:rPr lang="zh-CN" altLang="en-US" sz="2000" b="1">
                  <a:ea typeface="黑体" pitchFamily="49" charset="-122"/>
                </a:rPr>
                <a:t>事务</a:t>
              </a:r>
            </a:p>
            <a:p>
              <a:pPr algn="just" eaLnBrk="1" hangingPunct="1"/>
              <a:endParaRPr lang="en-US" sz="1200" b="1">
                <a:ea typeface="黑体" pitchFamily="49" charset="-122"/>
              </a:endParaRPr>
            </a:p>
          </p:txBody>
        </p:sp>
        <p:sp>
          <p:nvSpPr>
            <p:cNvPr id="13" name="Text Box 13"/>
            <p:cNvSpPr txBox="1">
              <a:spLocks noChangeArrowheads="1"/>
            </p:cNvSpPr>
            <p:nvPr/>
          </p:nvSpPr>
          <p:spPr bwMode="auto">
            <a:xfrm>
              <a:off x="551" y="1056"/>
              <a:ext cx="1182" cy="1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000" b="1">
                  <a:ea typeface="黑体" pitchFamily="49" charset="-122"/>
                </a:rPr>
                <a:t>零件编号</a:t>
              </a:r>
            </a:p>
            <a:p>
              <a:pPr algn="just" eaLnBrk="1" hangingPunct="1"/>
              <a:r>
                <a:rPr lang="zh-CN" altLang="en-US" sz="2000" b="1">
                  <a:ea typeface="黑体" pitchFamily="49" charset="-122"/>
                </a:rPr>
                <a:t>零件名称</a:t>
              </a:r>
            </a:p>
            <a:p>
              <a:pPr algn="just" eaLnBrk="1" hangingPunct="1"/>
              <a:r>
                <a:rPr lang="zh-CN" altLang="en-US" sz="2000" b="1">
                  <a:ea typeface="黑体" pitchFamily="49" charset="-122"/>
                </a:rPr>
                <a:t>定货数量</a:t>
              </a:r>
            </a:p>
            <a:p>
              <a:pPr algn="just" eaLnBrk="1" hangingPunct="1"/>
              <a:r>
                <a:rPr lang="zh-CN" altLang="en-US" sz="2000" b="1">
                  <a:ea typeface="黑体" pitchFamily="49" charset="-122"/>
                </a:rPr>
                <a:t>目前价格</a:t>
              </a:r>
            </a:p>
            <a:p>
              <a:pPr algn="just" eaLnBrk="1" hangingPunct="1"/>
              <a:r>
                <a:rPr lang="zh-CN" altLang="en-US" sz="2000" b="1">
                  <a:ea typeface="黑体" pitchFamily="49" charset="-122"/>
                </a:rPr>
                <a:t>主要供应者</a:t>
              </a:r>
            </a:p>
            <a:p>
              <a:pPr algn="just" eaLnBrk="1" hangingPunct="1"/>
              <a:r>
                <a:rPr lang="zh-CN" altLang="en-US" sz="2000" b="1">
                  <a:ea typeface="黑体" pitchFamily="49" charset="-122"/>
                </a:rPr>
                <a:t>次要供应者</a:t>
              </a:r>
            </a:p>
          </p:txBody>
        </p:sp>
        <p:sp>
          <p:nvSpPr>
            <p:cNvPr id="14" name="Text Box 14"/>
            <p:cNvSpPr txBox="1">
              <a:spLocks noChangeArrowheads="1"/>
            </p:cNvSpPr>
            <p:nvPr/>
          </p:nvSpPr>
          <p:spPr bwMode="auto">
            <a:xfrm>
              <a:off x="551" y="2516"/>
              <a:ext cx="1182"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000" b="1">
                  <a:ea typeface="黑体" pitchFamily="49" charset="-122"/>
                </a:rPr>
                <a:t>零件编号</a:t>
              </a:r>
            </a:p>
            <a:p>
              <a:pPr algn="just" eaLnBrk="1" hangingPunct="1"/>
              <a:r>
                <a:rPr lang="zh-CN" altLang="en-US" sz="2000" b="1">
                  <a:ea typeface="黑体" pitchFamily="49" charset="-122"/>
                </a:rPr>
                <a:t>事务类型</a:t>
              </a:r>
            </a:p>
            <a:p>
              <a:pPr algn="just" eaLnBrk="1" hangingPunct="1"/>
              <a:r>
                <a:rPr lang="zh-CN" altLang="en-US" sz="2000" b="1">
                  <a:ea typeface="黑体" pitchFamily="49" charset="-122"/>
                </a:rPr>
                <a:t>数量</a:t>
              </a:r>
            </a:p>
          </p:txBody>
        </p:sp>
        <p:sp>
          <p:nvSpPr>
            <p:cNvPr id="15" name="Line 15"/>
            <p:cNvSpPr>
              <a:spLocks noChangeShapeType="1"/>
            </p:cNvSpPr>
            <p:nvPr/>
          </p:nvSpPr>
          <p:spPr bwMode="auto">
            <a:xfrm>
              <a:off x="0" y="3338"/>
              <a:ext cx="5040"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6"/>
            <p:cNvSpPr txBox="1">
              <a:spLocks noChangeArrowheads="1"/>
            </p:cNvSpPr>
            <p:nvPr/>
          </p:nvSpPr>
          <p:spPr bwMode="auto">
            <a:xfrm>
              <a:off x="2441" y="599"/>
              <a:ext cx="2599" cy="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000" b="1">
                  <a:ea typeface="黑体" pitchFamily="49" charset="-122"/>
                </a:rPr>
                <a:t>数据存储：</a:t>
              </a:r>
            </a:p>
            <a:p>
              <a:pPr algn="just" eaLnBrk="1" hangingPunct="1"/>
              <a:r>
                <a:rPr lang="zh-CN" altLang="en-US" sz="2000" b="1">
                  <a:ea typeface="黑体" pitchFamily="49" charset="-122"/>
                </a:rPr>
                <a:t>定货信息</a:t>
              </a:r>
              <a:r>
                <a:rPr lang="en-US" sz="2000" b="1">
                  <a:ea typeface="黑体" pitchFamily="49" charset="-122"/>
                </a:rPr>
                <a:t>——</a:t>
              </a:r>
              <a:r>
                <a:rPr lang="zh-CN" altLang="en-US" sz="2000" b="1">
                  <a:ea typeface="黑体" pitchFamily="49" charset="-122"/>
                </a:rPr>
                <a:t>同定货报表</a:t>
              </a: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endParaRPr lang="zh-CN" altLang="en-US" sz="2000" b="1">
                <a:ea typeface="黑体" pitchFamily="49" charset="-122"/>
              </a:endParaRPr>
            </a:p>
            <a:p>
              <a:pPr algn="just" eaLnBrk="1" hangingPunct="1"/>
              <a:r>
                <a:rPr lang="zh-CN" altLang="en-US" sz="2000" b="1">
                  <a:ea typeface="黑体" pitchFamily="49" charset="-122"/>
                </a:rPr>
                <a:t>库存清单</a:t>
              </a:r>
            </a:p>
            <a:p>
              <a:pPr algn="just" eaLnBrk="1" hangingPunct="1"/>
              <a:endParaRPr lang="en-US" sz="2000" b="1">
                <a:ea typeface="黑体" pitchFamily="49" charset="-122"/>
              </a:endParaRPr>
            </a:p>
          </p:txBody>
        </p:sp>
        <p:sp>
          <p:nvSpPr>
            <p:cNvPr id="17" name="Text Box 17"/>
            <p:cNvSpPr txBox="1">
              <a:spLocks noChangeArrowheads="1"/>
            </p:cNvSpPr>
            <p:nvPr/>
          </p:nvSpPr>
          <p:spPr bwMode="auto">
            <a:xfrm>
              <a:off x="2976" y="2330"/>
              <a:ext cx="1339"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algn="just" eaLnBrk="1" hangingPunct="1"/>
              <a:r>
                <a:rPr lang="zh-CN" altLang="en-US" sz="2000" b="1">
                  <a:ea typeface="黑体" pitchFamily="49" charset="-122"/>
                </a:rPr>
                <a:t>零件编号</a:t>
              </a:r>
            </a:p>
            <a:p>
              <a:pPr algn="just" eaLnBrk="1" hangingPunct="1"/>
              <a:r>
                <a:rPr lang="zh-CN" altLang="en-US" sz="2000" b="1">
                  <a:ea typeface="黑体" pitchFamily="49" charset="-122"/>
                </a:rPr>
                <a:t>库存量</a:t>
              </a:r>
            </a:p>
            <a:p>
              <a:pPr algn="just" eaLnBrk="1" hangingPunct="1"/>
              <a:r>
                <a:rPr lang="zh-CN" altLang="en-US" sz="2000" b="1">
                  <a:ea typeface="黑体" pitchFamily="49" charset="-122"/>
                </a:rPr>
                <a:t>库存量临界值</a:t>
              </a:r>
              <a:endParaRPr lang="zh-CN" altLang="en-US" sz="1200" b="1">
                <a:ea typeface="黑体" pitchFamily="49" charset="-122"/>
              </a:endParaRPr>
            </a:p>
          </p:txBody>
        </p:sp>
        <p:sp>
          <p:nvSpPr>
            <p:cNvPr id="18" name="Line 18"/>
            <p:cNvSpPr>
              <a:spLocks noChangeShapeType="1"/>
            </p:cNvSpPr>
            <p:nvPr/>
          </p:nvSpPr>
          <p:spPr bwMode="auto">
            <a:xfrm>
              <a:off x="576" y="1034"/>
              <a:ext cx="864"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a:off x="576" y="1034"/>
              <a:ext cx="0" cy="124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a:off x="576" y="2282"/>
              <a:ext cx="864"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1"/>
            <p:cNvSpPr>
              <a:spLocks noChangeShapeType="1"/>
            </p:cNvSpPr>
            <p:nvPr/>
          </p:nvSpPr>
          <p:spPr bwMode="auto">
            <a:xfrm flipV="1">
              <a:off x="1440" y="1034"/>
              <a:ext cx="0" cy="124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2"/>
            <p:cNvSpPr>
              <a:spLocks noChangeShapeType="1"/>
            </p:cNvSpPr>
            <p:nvPr/>
          </p:nvSpPr>
          <p:spPr bwMode="auto">
            <a:xfrm>
              <a:off x="576" y="2474"/>
              <a:ext cx="864"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a:off x="576" y="2474"/>
              <a:ext cx="0" cy="72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4"/>
            <p:cNvSpPr>
              <a:spLocks noChangeShapeType="1"/>
            </p:cNvSpPr>
            <p:nvPr/>
          </p:nvSpPr>
          <p:spPr bwMode="auto">
            <a:xfrm>
              <a:off x="576" y="3194"/>
              <a:ext cx="864"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5"/>
            <p:cNvSpPr>
              <a:spLocks noChangeShapeType="1"/>
            </p:cNvSpPr>
            <p:nvPr/>
          </p:nvSpPr>
          <p:spPr bwMode="auto">
            <a:xfrm>
              <a:off x="1440" y="2474"/>
              <a:ext cx="0" cy="72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6"/>
            <p:cNvSpPr>
              <a:spLocks noChangeShapeType="1"/>
            </p:cNvSpPr>
            <p:nvPr/>
          </p:nvSpPr>
          <p:spPr bwMode="auto">
            <a:xfrm>
              <a:off x="2928" y="2330"/>
              <a:ext cx="1152"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7"/>
            <p:cNvSpPr>
              <a:spLocks noChangeShapeType="1"/>
            </p:cNvSpPr>
            <p:nvPr/>
          </p:nvSpPr>
          <p:spPr bwMode="auto">
            <a:xfrm>
              <a:off x="2928" y="2330"/>
              <a:ext cx="0" cy="72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8"/>
            <p:cNvSpPr>
              <a:spLocks noChangeShapeType="1"/>
            </p:cNvSpPr>
            <p:nvPr/>
          </p:nvSpPr>
          <p:spPr bwMode="auto">
            <a:xfrm>
              <a:off x="4080" y="2330"/>
              <a:ext cx="0" cy="694"/>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9"/>
            <p:cNvSpPr>
              <a:spLocks noChangeShapeType="1"/>
            </p:cNvSpPr>
            <p:nvPr/>
          </p:nvSpPr>
          <p:spPr bwMode="auto">
            <a:xfrm>
              <a:off x="2928" y="3024"/>
              <a:ext cx="1152"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15046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a:t>
            </a:r>
            <a:r>
              <a:rPr lang="zh-CN" altLang="en-US" dirty="0"/>
              <a:t>步骤</a:t>
            </a:r>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dirty="0"/>
              <a:t>画基本系统</a:t>
            </a:r>
            <a:r>
              <a:rPr lang="zh-CN" altLang="en-US" dirty="0" smtClean="0"/>
              <a:t>模型：由</a:t>
            </a:r>
            <a:r>
              <a:rPr lang="zh-CN" altLang="en-US" dirty="0"/>
              <a:t>若干个数据源点</a:t>
            </a:r>
            <a:r>
              <a:rPr lang="en-US" altLang="zh-CN" dirty="0"/>
              <a:t>/</a:t>
            </a:r>
            <a:r>
              <a:rPr lang="zh-CN" altLang="en-US" dirty="0"/>
              <a:t>终点和一个处理组成</a:t>
            </a:r>
            <a:r>
              <a:rPr lang="zh-CN" altLang="en-US" dirty="0" smtClean="0"/>
              <a:t>。</a:t>
            </a:r>
            <a:endParaRPr lang="en-US" altLang="zh-CN" dirty="0" smtClean="0"/>
          </a:p>
        </p:txBody>
      </p:sp>
      <p:sp>
        <p:nvSpPr>
          <p:cNvPr id="4" name="Rectangle 4"/>
          <p:cNvSpPr>
            <a:spLocks noChangeArrowheads="1"/>
          </p:cNvSpPr>
          <p:nvPr/>
        </p:nvSpPr>
        <p:spPr bwMode="auto">
          <a:xfrm>
            <a:off x="1691729" y="5949280"/>
            <a:ext cx="5616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a:spcBef>
                <a:spcPct val="20000"/>
              </a:spcBef>
              <a:buClr>
                <a:schemeClr val="accent1"/>
              </a:buClr>
              <a:buSzPct val="65000"/>
              <a:buFont typeface="Wingdings" pitchFamily="2" charset="2"/>
              <a:buNone/>
            </a:pPr>
            <a:r>
              <a:rPr lang="zh-CN" altLang="en-US" sz="2400" b="1" dirty="0">
                <a:latin typeface="黑体" pitchFamily="49" charset="-122"/>
                <a:ea typeface="黑体" pitchFamily="49" charset="-122"/>
              </a:rPr>
              <a:t>定货系统的基本系统模型</a:t>
            </a:r>
          </a:p>
        </p:txBody>
      </p:sp>
      <p:pic>
        <p:nvPicPr>
          <p:cNvPr id="5" name="Picture 5" descr="rj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138760"/>
            <a:ext cx="79216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020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1128</TotalTime>
  <Words>2472</Words>
  <Application>Microsoft Office PowerPoint</Application>
  <PresentationFormat>全屏显示(4:3)</PresentationFormat>
  <Paragraphs>330</Paragraphs>
  <Slides>49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52" baseType="lpstr">
      <vt:lpstr>主题1</vt:lpstr>
      <vt:lpstr>Visio.Drawing.11</vt:lpstr>
      <vt:lpstr>Equation</vt:lpstr>
      <vt:lpstr>软件工程</vt:lpstr>
      <vt:lpstr>PowerPoint 演示文稿</vt:lpstr>
      <vt:lpstr>数据流图 (DFD)</vt:lpstr>
      <vt:lpstr>数据流图 (DFD)</vt:lpstr>
      <vt:lpstr>数据流图举例</vt:lpstr>
      <vt:lpstr>DFD步骤</vt:lpstr>
      <vt:lpstr>DFD步骤</vt:lpstr>
      <vt:lpstr>DFD步骤</vt:lpstr>
      <vt:lpstr>DFD步骤</vt:lpstr>
      <vt:lpstr>DFD步骤</vt:lpstr>
      <vt:lpstr>DFD步骤</vt:lpstr>
      <vt:lpstr>DFD步骤</vt:lpstr>
      <vt:lpstr>数据流图中的命名</vt:lpstr>
      <vt:lpstr>数据流图中的用途</vt:lpstr>
      <vt:lpstr>数据流图中的用途</vt:lpstr>
      <vt:lpstr>数据流图中的用途</vt:lpstr>
      <vt:lpstr>DFD举例(二)</vt:lpstr>
      <vt:lpstr>DFD举例(二)</vt:lpstr>
      <vt:lpstr>DFD举例(二)</vt:lpstr>
      <vt:lpstr>DFD举例(二)</vt:lpstr>
      <vt:lpstr>DFD举例(三)</vt:lpstr>
      <vt:lpstr>DFD举例(三)</vt:lpstr>
      <vt:lpstr>DFD举例(三)</vt:lpstr>
      <vt:lpstr>DFD举例(三)</vt:lpstr>
      <vt:lpstr>DFD举例(三)</vt:lpstr>
      <vt:lpstr>DFD举例(三)</vt:lpstr>
      <vt:lpstr>数据字典 </vt:lpstr>
      <vt:lpstr>数据字典的内容 </vt:lpstr>
      <vt:lpstr>定义数据的方法</vt:lpstr>
      <vt:lpstr>符号</vt:lpstr>
      <vt:lpstr>数据字典定义示例1</vt:lpstr>
      <vt:lpstr>数据字典定义示例2</vt:lpstr>
      <vt:lpstr>数据字典的用途</vt:lpstr>
      <vt:lpstr>数据字典的实现</vt:lpstr>
      <vt:lpstr>数据字典的实现</vt:lpstr>
      <vt:lpstr>成本估计 </vt:lpstr>
      <vt:lpstr>成本估计 </vt:lpstr>
      <vt:lpstr>成本估计 </vt:lpstr>
      <vt:lpstr>成本估计 </vt:lpstr>
      <vt:lpstr>成本估计 </vt:lpstr>
      <vt:lpstr>成本/效益分析</vt:lpstr>
      <vt:lpstr>成本/效益分析的方法 </vt:lpstr>
      <vt:lpstr>货币的时间价值</vt:lpstr>
      <vt:lpstr>投资回收期</vt:lpstr>
      <vt:lpstr>投资回收率</vt:lpstr>
      <vt:lpstr>作业1</vt:lpstr>
      <vt:lpstr>作业2</vt:lpstr>
      <vt:lpstr>作业3</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信息安全工程</dc:title>
  <dc:creator>wlb</dc:creator>
  <cp:lastModifiedBy>XN</cp:lastModifiedBy>
  <cp:revision>88</cp:revision>
  <dcterms:created xsi:type="dcterms:W3CDTF">2015-03-01T21:29:59Z</dcterms:created>
  <dcterms:modified xsi:type="dcterms:W3CDTF">2017-09-08T05:22:54Z</dcterms:modified>
</cp:coreProperties>
</file>