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8" r:id="rId2"/>
    <p:sldId id="597" r:id="rId3"/>
    <p:sldId id="594" r:id="rId4"/>
    <p:sldId id="595" r:id="rId5"/>
    <p:sldId id="596" r:id="rId6"/>
    <p:sldId id="598" r:id="rId7"/>
    <p:sldId id="599" r:id="rId8"/>
    <p:sldId id="600" r:id="rId9"/>
    <p:sldId id="601" r:id="rId10"/>
    <p:sldId id="602" r:id="rId11"/>
    <p:sldId id="603" r:id="rId12"/>
    <p:sldId id="604" r:id="rId13"/>
    <p:sldId id="605" r:id="rId14"/>
    <p:sldId id="606" r:id="rId15"/>
    <p:sldId id="607" r:id="rId16"/>
    <p:sldId id="608" r:id="rId17"/>
    <p:sldId id="609" r:id="rId18"/>
    <p:sldId id="610" r:id="rId19"/>
    <p:sldId id="611" r:id="rId20"/>
    <p:sldId id="612" r:id="rId21"/>
    <p:sldId id="613" r:id="rId22"/>
    <p:sldId id="614" r:id="rId23"/>
    <p:sldId id="537" r:id="rId24"/>
    <p:sldId id="615" r:id="rId25"/>
    <p:sldId id="616" r:id="rId26"/>
    <p:sldId id="617" r:id="rId27"/>
    <p:sldId id="618" r:id="rId28"/>
    <p:sldId id="619" r:id="rId29"/>
    <p:sldId id="620" r:id="rId30"/>
    <p:sldId id="621" r:id="rId31"/>
    <p:sldId id="622"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37" autoAdjust="0"/>
    <p:restoredTop sz="94660"/>
  </p:normalViewPr>
  <p:slideViewPr>
    <p:cSldViewPr>
      <p:cViewPr varScale="1">
        <p:scale>
          <a:sx n="82" d="100"/>
          <a:sy n="82" d="100"/>
        </p:scale>
        <p:origin x="-155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974433-547C-4F4D-A6D4-E50B52AB5565}" type="datetimeFigureOut">
              <a:rPr lang="zh-CN" altLang="en-US" smtClean="0"/>
              <a:pPr/>
              <a:t>2014/12/10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68DDE8-9797-491A-90B7-6EA34BB1FBC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A8B687-1482-4386-8421-14860452FD51}"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68ED5E4E-C2CC-4909-876C-127A37DD96BA}" type="datetime1">
              <a:rPr lang="zh-CN" altLang="en-US" smtClean="0"/>
              <a:pPr/>
              <a:t>2014/12/10</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3165E4-453E-4969-A052-CD72D5B9183F}" type="datetime1">
              <a:rPr lang="zh-CN" altLang="en-US" smtClean="0"/>
              <a:pPr/>
              <a:t>2014/12/10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2B239C5-0FE5-472F-B11C-486D4ADAA1EA}" type="datetime1">
              <a:rPr lang="zh-CN" altLang="en-US" smtClean="0"/>
              <a:pPr/>
              <a:t>2014/12/10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5991BA2-D1B8-4326-9DDA-303F89CA33D8}" type="datetime1">
              <a:rPr lang="zh-CN" altLang="en-US" smtClean="0"/>
              <a:pPr/>
              <a:t>2014/12/10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63F46EAA-4AC9-4109-B1FB-CF39423E92FD}" type="datetime1">
              <a:rPr lang="zh-CN" altLang="en-US" smtClean="0"/>
              <a:pPr/>
              <a:t>2014/12/10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DF14A48-2472-4D18-84EA-738BC1CEA24F}" type="datetime1">
              <a:rPr lang="zh-CN" altLang="en-US" smtClean="0"/>
              <a:pPr/>
              <a:t>2014/12/10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BAAF96E4-505F-471A-8F47-25D752373829}" type="datetime1">
              <a:rPr lang="zh-CN" altLang="en-US" smtClean="0"/>
              <a:pPr/>
              <a:t>2014/12/10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D5EE9D1-9B87-44D3-B433-B97C80EFF9EE}" type="datetime1">
              <a:rPr lang="zh-CN" altLang="en-US" smtClean="0"/>
              <a:pPr/>
              <a:t>2014/12/10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C14D0-2553-4313-B607-5687227750D0}" type="datetime1">
              <a:rPr lang="zh-CN" altLang="en-US" smtClean="0"/>
              <a:pPr/>
              <a:t>2014/12/10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FCA486CD-1285-4647-A2E6-95884AE819B9}" type="datetime1">
              <a:rPr lang="zh-CN" altLang="en-US" smtClean="0"/>
              <a:pPr/>
              <a:t>2014/12/10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ABF3B74A-E928-4522-9398-5D07C4D0E647}" type="datetime1">
              <a:rPr lang="zh-CN" altLang="en-US" smtClean="0"/>
              <a:pPr/>
              <a:t>2014/12/10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AC460A66-CE02-41D3-8D19-F8561999D775}"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81451B7-6508-4C4D-87D6-FC69F8B85A05}" type="datetime1">
              <a:rPr lang="zh-CN" altLang="en-US" smtClean="0"/>
              <a:pPr/>
              <a:t>2014/12/10</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C460A66-CE02-41D3-8D19-F8561999D775}"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ncbi.nlm.nih.gov/pubmed?term=Garon%20EB%5bAuthor%5d&amp;cauthor=true&amp;cauthor_uid=22689099" TargetMode="External"/><Relationship Id="rId13" Type="http://schemas.openxmlformats.org/officeDocument/2006/relationships/hyperlink" Target="http://www.ncbi.nlm.nih.gov/pubmed?term=Chia%20D%5bAuthor%5d&amp;cauthor=true&amp;cauthor_uid=22689099" TargetMode="External"/><Relationship Id="rId3" Type="http://schemas.openxmlformats.org/officeDocument/2006/relationships/hyperlink" Target="http://www.ncbi.nlm.nih.gov/pubmed?term=Zhang%20L%5bAuthor%5d&amp;cauthor=true&amp;cauthor_uid=22689099" TargetMode="External"/><Relationship Id="rId7" Type="http://schemas.openxmlformats.org/officeDocument/2006/relationships/hyperlink" Target="http://www.ncbi.nlm.nih.gov/pubmed?term=Lee%20JM%5bAuthor%5d&amp;cauthor=true&amp;cauthor_uid=22689099" TargetMode="External"/><Relationship Id="rId12" Type="http://schemas.openxmlformats.org/officeDocument/2006/relationships/hyperlink" Target="http://www.ncbi.nlm.nih.gov/pubmed?term=Akin%20D%5bAuthor%5d&amp;cauthor=true&amp;cauthor_uid=22689099" TargetMode="External"/><Relationship Id="rId2" Type="http://schemas.openxmlformats.org/officeDocument/2006/relationships/hyperlink" Target="http://www.ncbi.nlm.nih.gov/pubmed/22689099" TargetMode="External"/><Relationship Id="rId16" Type="http://schemas.openxmlformats.org/officeDocument/2006/relationships/hyperlink" Target="http://www.ncbi.nlm.nih.gov/pubmed?term=Wong%20DT%5bAuthor%5d&amp;cauthor=true&amp;cauthor_uid=22689099" TargetMode="External"/><Relationship Id="rId1" Type="http://schemas.openxmlformats.org/officeDocument/2006/relationships/slideLayout" Target="../slideLayouts/slideLayout2.xml"/><Relationship Id="rId6" Type="http://schemas.openxmlformats.org/officeDocument/2006/relationships/hyperlink" Target="http://www.ncbi.nlm.nih.gov/pubmed?term=Santiago%20S%5bAuthor%5d&amp;cauthor=true&amp;cauthor_uid=22689099" TargetMode="External"/><Relationship Id="rId11" Type="http://schemas.openxmlformats.org/officeDocument/2006/relationships/hyperlink" Target="http://www.ncbi.nlm.nih.gov/pubmed?term=Yan%20X%5bAuthor%5d&amp;cauthor=true&amp;cauthor_uid=22689099" TargetMode="External"/><Relationship Id="rId5" Type="http://schemas.openxmlformats.org/officeDocument/2006/relationships/hyperlink" Target="http://www.ncbi.nlm.nih.gov/pubmed?term=Zhou%20H%5bAuthor%5d&amp;cauthor=true&amp;cauthor_uid=22689099" TargetMode="External"/><Relationship Id="rId15" Type="http://schemas.openxmlformats.org/officeDocument/2006/relationships/hyperlink" Target="http://www.ncbi.nlm.nih.gov/pubmed?term=Park%20NH%5bAuthor%5d&amp;cauthor=true&amp;cauthor_uid=22689099" TargetMode="External"/><Relationship Id="rId10" Type="http://schemas.openxmlformats.org/officeDocument/2006/relationships/hyperlink" Target="http://www.ncbi.nlm.nih.gov/pubmed?term=Brinkmann%20O%5bAuthor%5d&amp;cauthor=true&amp;cauthor_uid=22689099" TargetMode="External"/><Relationship Id="rId4" Type="http://schemas.openxmlformats.org/officeDocument/2006/relationships/hyperlink" Target="http://www.ncbi.nlm.nih.gov/pubmed?term=Xiao%20H%5bAuthor%5d&amp;cauthor=true&amp;cauthor_uid=22689099" TargetMode="External"/><Relationship Id="rId9" Type="http://schemas.openxmlformats.org/officeDocument/2006/relationships/hyperlink" Target="http://www.ncbi.nlm.nih.gov/pubmed?term=Yang%20J%5bAuthor%5d&amp;cauthor=true&amp;cauthor_uid=22689099" TargetMode="External"/><Relationship Id="rId14" Type="http://schemas.openxmlformats.org/officeDocument/2006/relationships/hyperlink" Target="http://www.ncbi.nlm.nih.gov/pubmed?term=Elashoff%20D%5bAuthor%5d&amp;cauthor=true&amp;cauthor_uid=22689099"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3400" y="1124744"/>
            <a:ext cx="7851648" cy="1553344"/>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zh-CN" altLang="en-US" sz="2800" dirty="0" smtClean="0">
                <a:ln/>
                <a:solidFill>
                  <a:schemeClr val="accent3"/>
                </a:solidFill>
                <a:effectLst/>
                <a:latin typeface="Times New Roman" pitchFamily="18" charset="0"/>
                <a:ea typeface="黑体" pitchFamily="49" charset="-122"/>
              </a:rPr>
              <a:t>研究项目范例</a:t>
            </a:r>
            <a:r>
              <a:rPr lang="en-US" altLang="zh-CN" sz="2800" dirty="0" smtClean="0">
                <a:ln/>
                <a:solidFill>
                  <a:schemeClr val="accent3"/>
                </a:solidFill>
                <a:effectLst/>
                <a:latin typeface="Times New Roman" pitchFamily="18" charset="0"/>
                <a:ea typeface="黑体" pitchFamily="49" charset="-122"/>
              </a:rPr>
              <a:t/>
            </a:r>
            <a:br>
              <a:rPr lang="en-US" altLang="zh-CN" sz="2800" dirty="0" smtClean="0">
                <a:ln/>
                <a:solidFill>
                  <a:schemeClr val="accent3"/>
                </a:solidFill>
                <a:effectLst/>
                <a:latin typeface="Times New Roman" pitchFamily="18" charset="0"/>
                <a:ea typeface="黑体" pitchFamily="49" charset="-122"/>
              </a:rPr>
            </a:br>
            <a:r>
              <a:rPr lang="en-US" altLang="zh-CN" sz="2800" dirty="0" smtClean="0">
                <a:ln/>
                <a:solidFill>
                  <a:schemeClr val="accent3"/>
                </a:solidFill>
                <a:effectLst/>
                <a:latin typeface="Times New Roman" pitchFamily="18" charset="0"/>
                <a:ea typeface="黑体" pitchFamily="49" charset="-122"/>
              </a:rPr>
              <a:t>Saliva Biomarker of Human Lung Cancer</a:t>
            </a:r>
            <a:endParaRPr lang="zh-CN" altLang="en-US" sz="3200" dirty="0" smtClean="0">
              <a:ln/>
              <a:solidFill>
                <a:schemeClr val="accent3"/>
              </a:solidFill>
              <a:effectLst/>
              <a:latin typeface="Times New Roman" pitchFamily="18" charset="0"/>
              <a:ea typeface="黑体" pitchFamily="49" charset="-122"/>
            </a:endParaRPr>
          </a:p>
        </p:txBody>
      </p:sp>
      <p:sp>
        <p:nvSpPr>
          <p:cNvPr id="3" name="副标题 2"/>
          <p:cNvSpPr>
            <a:spLocks noGrp="1"/>
          </p:cNvSpPr>
          <p:nvPr>
            <p:ph type="subTitle" idx="1"/>
          </p:nvPr>
        </p:nvSpPr>
        <p:spPr>
          <a:xfrm>
            <a:off x="500034" y="3643314"/>
            <a:ext cx="7854696" cy="1752600"/>
          </a:xfrm>
        </p:spPr>
        <p:txBody>
          <a:bodyPr>
            <a:normAutofit/>
          </a:bodyPr>
          <a:lstStyle/>
          <a:p>
            <a:pPr algn="ctr"/>
            <a:r>
              <a:rPr lang="en-US" altLang="zh-CN" sz="1800" dirty="0" err="1" smtClean="0">
                <a:latin typeface="Times New Roman" pitchFamily="18" charset="0"/>
                <a:cs typeface="Times New Roman" pitchFamily="18" charset="0"/>
              </a:rPr>
              <a:t>Fengfeng</a:t>
            </a:r>
            <a:r>
              <a:rPr lang="en-US" altLang="zh-CN" sz="1800" dirty="0" smtClean="0">
                <a:latin typeface="Times New Roman" pitchFamily="18" charset="0"/>
                <a:cs typeface="Times New Roman" pitchFamily="18" charset="0"/>
              </a:rPr>
              <a:t> Zhou</a:t>
            </a:r>
          </a:p>
          <a:p>
            <a:pPr algn="ctr"/>
            <a:r>
              <a:rPr lang="en-US" altLang="zh-CN" sz="1800" dirty="0" smtClean="0">
                <a:latin typeface="Times New Roman" pitchFamily="18" charset="0"/>
                <a:cs typeface="Times New Roman" pitchFamily="18" charset="0"/>
              </a:rPr>
              <a:t>Email: FengfengZhou@gmail.com</a:t>
            </a:r>
          </a:p>
          <a:p>
            <a:pPr algn="ctr"/>
            <a:r>
              <a:rPr lang="en-US" altLang="zh-CN" sz="1800" dirty="0" err="1" smtClean="0">
                <a:latin typeface="Times New Roman" pitchFamily="18" charset="0"/>
                <a:cs typeface="Times New Roman" pitchFamily="18" charset="0"/>
              </a:rPr>
              <a:t>HILab</a:t>
            </a:r>
            <a:r>
              <a:rPr lang="en-US" altLang="zh-CN" sz="1800" dirty="0" smtClean="0">
                <a:latin typeface="Times New Roman" pitchFamily="18" charset="0"/>
                <a:cs typeface="Times New Roman" pitchFamily="18" charset="0"/>
              </a:rPr>
              <a:t>, SIAT</a:t>
            </a:r>
          </a:p>
          <a:p>
            <a:pPr algn="ctr"/>
            <a:r>
              <a:rPr lang="en-US" altLang="zh-CN" sz="1800" dirty="0" smtClean="0">
                <a:latin typeface="Times New Roman" pitchFamily="18" charset="0"/>
                <a:cs typeface="Times New Roman" pitchFamily="18" charset="0"/>
              </a:rPr>
              <a:t>Web: http://healthinformaticslab.org/ffzhou/</a:t>
            </a:r>
            <a:endParaRPr lang="zh-CN" alt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C460A66-CE02-41D3-8D19-F8561999D775}"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pPr algn="ctr"/>
            <a:r>
              <a:rPr lang="zh-CN" altLang="en-US" b="1" dirty="0" smtClean="0">
                <a:solidFill>
                  <a:schemeClr val="tx1"/>
                </a:solidFill>
                <a:latin typeface="黑体" pitchFamily="49" charset="-122"/>
                <a:ea typeface="黑体" pitchFamily="49" charset="-122"/>
              </a:rPr>
              <a:t>疾病标志物检测</a:t>
            </a:r>
            <a:endParaRPr lang="zh-CN" altLang="en-US" b="1" dirty="0">
              <a:solidFill>
                <a:schemeClr val="tx1"/>
              </a:solidFill>
              <a:latin typeface="黑体" pitchFamily="49" charset="-122"/>
              <a:ea typeface="黑体" pitchFamily="49" charset="-122"/>
            </a:endParaRPr>
          </a:p>
        </p:txBody>
      </p:sp>
      <p:sp>
        <p:nvSpPr>
          <p:cNvPr id="3" name="Slide Number Placeholder 2"/>
          <p:cNvSpPr>
            <a:spLocks noGrp="1"/>
          </p:cNvSpPr>
          <p:nvPr>
            <p:ph type="sldNum" sz="quarter" idx="12"/>
          </p:nvPr>
        </p:nvSpPr>
        <p:spPr/>
        <p:txBody>
          <a:bodyPr/>
          <a:lstStyle/>
          <a:p>
            <a:fld id="{AC460A66-CE02-41D3-8D19-F8561999D775}"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PAM</a:t>
            </a:r>
            <a:r>
              <a:rPr lang="en-US" altLang="zh-CN" sz="2200" dirty="0" smtClean="0">
                <a:latin typeface="Times New Roman" pitchFamily="18" charset="0"/>
                <a:cs typeface="Times New Roman" pitchFamily="18" charset="0"/>
              </a:rPr>
              <a:t>.</a:t>
            </a:r>
          </a:p>
        </p:txBody>
      </p:sp>
      <p:pic>
        <p:nvPicPr>
          <p:cNvPr id="198658" name="Picture 2"/>
          <p:cNvPicPr>
            <a:picLocks noChangeAspect="1" noChangeArrowheads="1"/>
          </p:cNvPicPr>
          <p:nvPr/>
        </p:nvPicPr>
        <p:blipFill>
          <a:blip r:embed="rId2"/>
          <a:srcRect/>
          <a:stretch>
            <a:fillRect/>
          </a:stretch>
        </p:blipFill>
        <p:spPr bwMode="auto">
          <a:xfrm>
            <a:off x="357158" y="2500306"/>
            <a:ext cx="8286776" cy="333120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PAM</a:t>
            </a:r>
            <a:r>
              <a:rPr lang="en-US" altLang="zh-CN" sz="2200" dirty="0" smtClean="0">
                <a:latin typeface="Times New Roman" pitchFamily="18" charset="0"/>
                <a:cs typeface="Times New Roman" pitchFamily="18" charset="0"/>
              </a:rPr>
              <a:t>.</a:t>
            </a:r>
          </a:p>
        </p:txBody>
      </p:sp>
      <p:pic>
        <p:nvPicPr>
          <p:cNvPr id="199682" name="Picture 2"/>
          <p:cNvPicPr>
            <a:picLocks noChangeAspect="1" noChangeArrowheads="1"/>
          </p:cNvPicPr>
          <p:nvPr/>
        </p:nvPicPr>
        <p:blipFill>
          <a:blip r:embed="rId2"/>
          <a:srcRect/>
          <a:stretch>
            <a:fillRect/>
          </a:stretch>
        </p:blipFill>
        <p:spPr bwMode="auto">
          <a:xfrm>
            <a:off x="428596" y="2428868"/>
            <a:ext cx="8333524" cy="3350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RRF</a:t>
            </a:r>
            <a:r>
              <a:rPr lang="en-US" altLang="zh-CN" sz="2200" dirty="0" smtClean="0">
                <a:latin typeface="Times New Roman" pitchFamily="18" charset="0"/>
                <a:cs typeface="Times New Roman" pitchFamily="18" charset="0"/>
              </a:rPr>
              <a:t>.</a:t>
            </a:r>
          </a:p>
        </p:txBody>
      </p:sp>
      <p:pic>
        <p:nvPicPr>
          <p:cNvPr id="200706" name="Picture 2"/>
          <p:cNvPicPr>
            <a:picLocks noChangeAspect="1" noChangeArrowheads="1"/>
          </p:cNvPicPr>
          <p:nvPr/>
        </p:nvPicPr>
        <p:blipFill>
          <a:blip r:embed="rId2"/>
          <a:srcRect/>
          <a:stretch>
            <a:fillRect/>
          </a:stretch>
        </p:blipFill>
        <p:spPr bwMode="auto">
          <a:xfrm>
            <a:off x="428596" y="2643182"/>
            <a:ext cx="8333524" cy="3350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RRF</a:t>
            </a:r>
            <a:r>
              <a:rPr lang="en-US" altLang="zh-CN" sz="2200" dirty="0" smtClean="0">
                <a:latin typeface="Times New Roman" pitchFamily="18" charset="0"/>
                <a:cs typeface="Times New Roman" pitchFamily="18" charset="0"/>
              </a:rPr>
              <a:t>.</a:t>
            </a:r>
          </a:p>
        </p:txBody>
      </p:sp>
      <p:pic>
        <p:nvPicPr>
          <p:cNvPr id="201730" name="Picture 2"/>
          <p:cNvPicPr>
            <a:picLocks noChangeAspect="1" noChangeArrowheads="1"/>
          </p:cNvPicPr>
          <p:nvPr/>
        </p:nvPicPr>
        <p:blipFill>
          <a:blip r:embed="rId2"/>
          <a:srcRect/>
          <a:stretch>
            <a:fillRect/>
          </a:stretch>
        </p:blipFill>
        <p:spPr bwMode="auto">
          <a:xfrm>
            <a:off x="285720" y="2571744"/>
            <a:ext cx="8333524" cy="3350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Lasso</a:t>
            </a:r>
            <a:r>
              <a:rPr lang="en-US" altLang="zh-CN" sz="2200" dirty="0" smtClean="0">
                <a:latin typeface="Times New Roman" pitchFamily="18" charset="0"/>
                <a:cs typeface="Times New Roman" pitchFamily="18" charset="0"/>
              </a:rPr>
              <a:t>.</a:t>
            </a:r>
          </a:p>
        </p:txBody>
      </p:sp>
      <p:pic>
        <p:nvPicPr>
          <p:cNvPr id="202754" name="Picture 2"/>
          <p:cNvPicPr>
            <a:picLocks noChangeAspect="1" noChangeArrowheads="1"/>
          </p:cNvPicPr>
          <p:nvPr/>
        </p:nvPicPr>
        <p:blipFill>
          <a:blip r:embed="rId2"/>
          <a:srcRect/>
          <a:stretch>
            <a:fillRect/>
          </a:stretch>
        </p:blipFill>
        <p:spPr bwMode="auto">
          <a:xfrm>
            <a:off x="571472" y="2428868"/>
            <a:ext cx="8333524" cy="3350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Lasso</a:t>
            </a:r>
            <a:r>
              <a:rPr lang="en-US" altLang="zh-CN" sz="2200" dirty="0" smtClean="0">
                <a:latin typeface="Times New Roman" pitchFamily="18" charset="0"/>
                <a:cs typeface="Times New Roman" pitchFamily="18" charset="0"/>
              </a:rPr>
              <a:t>.</a:t>
            </a:r>
          </a:p>
        </p:txBody>
      </p:sp>
      <p:pic>
        <p:nvPicPr>
          <p:cNvPr id="203778" name="Picture 2"/>
          <p:cNvPicPr>
            <a:picLocks noChangeAspect="1" noChangeArrowheads="1"/>
          </p:cNvPicPr>
          <p:nvPr/>
        </p:nvPicPr>
        <p:blipFill>
          <a:blip r:embed="rId2"/>
          <a:srcRect/>
          <a:stretch>
            <a:fillRect/>
          </a:stretch>
        </p:blipFill>
        <p:spPr bwMode="auto">
          <a:xfrm>
            <a:off x="357158" y="2428868"/>
            <a:ext cx="8333524" cy="3350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RFI</a:t>
            </a:r>
            <a:r>
              <a:rPr lang="en-US" altLang="zh-CN" sz="2200" dirty="0" smtClean="0">
                <a:latin typeface="Times New Roman" pitchFamily="18" charset="0"/>
                <a:cs typeface="Times New Roman" pitchFamily="18" charset="0"/>
              </a:rPr>
              <a:t>.</a:t>
            </a:r>
          </a:p>
        </p:txBody>
      </p:sp>
      <p:pic>
        <p:nvPicPr>
          <p:cNvPr id="204802" name="Picture 2"/>
          <p:cNvPicPr>
            <a:picLocks noChangeAspect="1" noChangeArrowheads="1"/>
          </p:cNvPicPr>
          <p:nvPr/>
        </p:nvPicPr>
        <p:blipFill>
          <a:blip r:embed="rId2"/>
          <a:srcRect/>
          <a:stretch>
            <a:fillRect/>
          </a:stretch>
        </p:blipFill>
        <p:spPr bwMode="auto">
          <a:xfrm>
            <a:off x="428596" y="2643182"/>
            <a:ext cx="8333524" cy="3350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RFI</a:t>
            </a:r>
            <a:r>
              <a:rPr lang="en-US" altLang="zh-CN" sz="2200" dirty="0" smtClean="0">
                <a:latin typeface="Times New Roman" pitchFamily="18" charset="0"/>
                <a:cs typeface="Times New Roman" pitchFamily="18" charset="0"/>
              </a:rPr>
              <a:t>.</a:t>
            </a:r>
          </a:p>
        </p:txBody>
      </p:sp>
      <p:pic>
        <p:nvPicPr>
          <p:cNvPr id="205826" name="Picture 2"/>
          <p:cNvPicPr>
            <a:picLocks noChangeAspect="1" noChangeArrowheads="1"/>
          </p:cNvPicPr>
          <p:nvPr/>
        </p:nvPicPr>
        <p:blipFill>
          <a:blip r:embed="rId2"/>
          <a:srcRect/>
          <a:stretch>
            <a:fillRect/>
          </a:stretch>
        </p:blipFill>
        <p:spPr bwMode="auto">
          <a:xfrm>
            <a:off x="357158" y="2571744"/>
            <a:ext cx="8333524" cy="3350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Relief</a:t>
            </a:r>
            <a:r>
              <a:rPr lang="en-US" altLang="zh-CN" sz="2200" dirty="0" smtClean="0">
                <a:latin typeface="Times New Roman" pitchFamily="18" charset="0"/>
                <a:cs typeface="Times New Roman" pitchFamily="18" charset="0"/>
              </a:rPr>
              <a:t>.</a:t>
            </a:r>
          </a:p>
        </p:txBody>
      </p:sp>
      <p:pic>
        <p:nvPicPr>
          <p:cNvPr id="206850" name="Picture 2"/>
          <p:cNvPicPr>
            <a:picLocks noChangeAspect="1" noChangeArrowheads="1"/>
          </p:cNvPicPr>
          <p:nvPr/>
        </p:nvPicPr>
        <p:blipFill>
          <a:blip r:embed="rId2"/>
          <a:srcRect/>
          <a:stretch>
            <a:fillRect/>
          </a:stretch>
        </p:blipFill>
        <p:spPr bwMode="auto">
          <a:xfrm>
            <a:off x="500034" y="2571744"/>
            <a:ext cx="8215338" cy="330249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pPr algn="ctr"/>
            <a:r>
              <a:rPr lang="zh-CN" altLang="en-US" b="1" dirty="0" smtClean="0">
                <a:solidFill>
                  <a:schemeClr val="tx1"/>
                </a:solidFill>
                <a:latin typeface="黑体" pitchFamily="49" charset="-122"/>
                <a:ea typeface="黑体" pitchFamily="49" charset="-122"/>
              </a:rPr>
              <a:t>问题模型及数据集</a:t>
            </a:r>
            <a:endParaRPr lang="zh-CN" altLang="en-US" b="1" dirty="0">
              <a:solidFill>
                <a:schemeClr val="tx1"/>
              </a:solidFill>
              <a:latin typeface="黑体" pitchFamily="49" charset="-122"/>
              <a:ea typeface="黑体" pitchFamily="49" charset="-122"/>
            </a:endParaRPr>
          </a:p>
        </p:txBody>
      </p:sp>
      <p:sp>
        <p:nvSpPr>
          <p:cNvPr id="3" name="Slide Number Placeholder 2"/>
          <p:cNvSpPr>
            <a:spLocks noGrp="1"/>
          </p:cNvSpPr>
          <p:nvPr>
            <p:ph type="sldNum" sz="quarter" idx="12"/>
          </p:nvPr>
        </p:nvSpPr>
        <p:spPr/>
        <p:txBody>
          <a:bodyPr/>
          <a:lstStyle/>
          <a:p>
            <a:fld id="{AC460A66-CE02-41D3-8D19-F8561999D775}"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Relief</a:t>
            </a:r>
            <a:r>
              <a:rPr lang="en-US" altLang="zh-CN" sz="2200" dirty="0" smtClean="0">
                <a:latin typeface="Times New Roman" pitchFamily="18" charset="0"/>
                <a:cs typeface="Times New Roman" pitchFamily="18" charset="0"/>
              </a:rPr>
              <a:t>.</a:t>
            </a:r>
          </a:p>
        </p:txBody>
      </p:sp>
      <p:pic>
        <p:nvPicPr>
          <p:cNvPr id="207874" name="Picture 2"/>
          <p:cNvPicPr>
            <a:picLocks noChangeAspect="1" noChangeArrowheads="1"/>
          </p:cNvPicPr>
          <p:nvPr/>
        </p:nvPicPr>
        <p:blipFill>
          <a:blip r:embed="rId2"/>
          <a:srcRect/>
          <a:stretch>
            <a:fillRect/>
          </a:stretch>
        </p:blipFill>
        <p:spPr bwMode="auto">
          <a:xfrm>
            <a:off x="357158" y="2571744"/>
            <a:ext cx="8333524" cy="3350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428596" y="1988840"/>
            <a:ext cx="8358246" cy="654342"/>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Exhaustive search for the best feature pairs from the top 3 features from T-test. (</a:t>
            </a:r>
            <a:r>
              <a:rPr lang="en-US" altLang="zh-CN" sz="2200" b="1" dirty="0" smtClean="0">
                <a:solidFill>
                  <a:srgbClr val="FF0000"/>
                </a:solidFill>
                <a:latin typeface="Times New Roman" pitchFamily="18" charset="0"/>
                <a:cs typeface="Times New Roman" pitchFamily="18" charset="0"/>
              </a:rPr>
              <a:t>Rank-3 + Rank-1</a:t>
            </a:r>
            <a:r>
              <a:rPr lang="en-US" altLang="zh-CN" sz="2200" dirty="0" smtClean="0">
                <a:latin typeface="Times New Roman" pitchFamily="18" charset="0"/>
                <a:cs typeface="Times New Roman" pitchFamily="18" charset="0"/>
              </a:rPr>
              <a:t>)</a:t>
            </a:r>
          </a:p>
        </p:txBody>
      </p:sp>
      <p:pic>
        <p:nvPicPr>
          <p:cNvPr id="208898" name="Picture 2"/>
          <p:cNvPicPr>
            <a:picLocks noChangeAspect="1" noChangeArrowheads="1"/>
          </p:cNvPicPr>
          <p:nvPr/>
        </p:nvPicPr>
        <p:blipFill>
          <a:blip r:embed="rId2"/>
          <a:srcRect/>
          <a:stretch>
            <a:fillRect/>
          </a:stretch>
        </p:blipFill>
        <p:spPr bwMode="auto">
          <a:xfrm>
            <a:off x="357158" y="2714620"/>
            <a:ext cx="8333524" cy="3350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428596" y="1988840"/>
            <a:ext cx="8358246" cy="654342"/>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Exhaustive search for the best feature pairs from the top 3 features from T-test.</a:t>
            </a:r>
          </a:p>
        </p:txBody>
      </p:sp>
      <p:pic>
        <p:nvPicPr>
          <p:cNvPr id="209922" name="Picture 2"/>
          <p:cNvPicPr>
            <a:picLocks noChangeAspect="1" noChangeArrowheads="1"/>
          </p:cNvPicPr>
          <p:nvPr/>
        </p:nvPicPr>
        <p:blipFill>
          <a:blip r:embed="rId2"/>
          <a:srcRect/>
          <a:stretch>
            <a:fillRect/>
          </a:stretch>
        </p:blipFill>
        <p:spPr bwMode="auto">
          <a:xfrm>
            <a:off x="500034" y="2714620"/>
            <a:ext cx="8333524" cy="3350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pPr algn="ctr"/>
            <a:r>
              <a:rPr lang="zh-CN" altLang="en-US" b="1" dirty="0" smtClean="0">
                <a:solidFill>
                  <a:schemeClr val="tx1"/>
                </a:solidFill>
                <a:latin typeface="黑体" pitchFamily="49" charset="-122"/>
                <a:ea typeface="黑体" pitchFamily="49" charset="-122"/>
              </a:rPr>
              <a:t>生物功能分析</a:t>
            </a:r>
            <a:endParaRPr lang="zh-CN" altLang="en-US" b="1" dirty="0">
              <a:solidFill>
                <a:schemeClr val="tx1"/>
              </a:solidFill>
              <a:latin typeface="黑体" pitchFamily="49" charset="-122"/>
              <a:ea typeface="黑体" pitchFamily="49" charset="-122"/>
            </a:endParaRPr>
          </a:p>
        </p:txBody>
      </p:sp>
      <p:sp>
        <p:nvSpPr>
          <p:cNvPr id="3" name="Slide Number Placeholder 2"/>
          <p:cNvSpPr>
            <a:spLocks noGrp="1"/>
          </p:cNvSpPr>
          <p:nvPr>
            <p:ph type="sldNum" sz="quarter" idx="12"/>
          </p:nvPr>
        </p:nvSpPr>
        <p:spPr/>
        <p:txBody>
          <a:bodyPr/>
          <a:lstStyle/>
          <a:p>
            <a:fld id="{AC460A66-CE02-41D3-8D19-F8561999D775}" type="slidenum">
              <a:rPr lang="zh-CN" altLang="en-US" smtClean="0"/>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graphicFrame>
        <p:nvGraphicFramePr>
          <p:cNvPr id="7" name="Table 6"/>
          <p:cNvGraphicFramePr>
            <a:graphicFrameLocks noGrp="1"/>
          </p:cNvGraphicFramePr>
          <p:nvPr/>
        </p:nvGraphicFramePr>
        <p:xfrm>
          <a:off x="857224" y="2143116"/>
          <a:ext cx="7572428" cy="4000528"/>
        </p:xfrm>
        <a:graphic>
          <a:graphicData uri="http://schemas.openxmlformats.org/drawingml/2006/table">
            <a:tbl>
              <a:tblPr/>
              <a:tblGrid>
                <a:gridCol w="1655620"/>
                <a:gridCol w="5916808"/>
              </a:tblGrid>
              <a:tr h="250033">
                <a:tc>
                  <a:txBody>
                    <a:bodyPr/>
                    <a:lstStyle/>
                    <a:p>
                      <a:pPr algn="l" fontAlgn="b"/>
                      <a:r>
                        <a:rPr lang="en-US" sz="1200" b="1" i="0" u="none" strike="noStrike">
                          <a:solidFill>
                            <a:srgbClr val="FFFFFF"/>
                          </a:solidFill>
                          <a:latin typeface="Times New Roman"/>
                        </a:rPr>
                        <a:t>236431_at</a:t>
                      </a:r>
                    </a:p>
                  </a:txBody>
                  <a:tcPr marL="8194" marR="8194" marT="819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200" b="1" i="0" u="none" strike="noStrike">
                          <a:solidFill>
                            <a:srgbClr val="FFFFFF"/>
                          </a:solidFill>
                          <a:latin typeface="Times New Roman"/>
                        </a:rPr>
                        <a:t>U2-associated SR140 protein</a:t>
                      </a:r>
                    </a:p>
                  </a:txBody>
                  <a:tcPr marL="8194" marR="8194" marT="819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r>
              <a:tr h="250033">
                <a:tc>
                  <a:txBody>
                    <a:bodyPr/>
                    <a:lstStyle/>
                    <a:p>
                      <a:pPr algn="l" fontAlgn="b"/>
                      <a:r>
                        <a:rPr lang="en-US" sz="1200" b="0" i="0" u="none" strike="noStrike">
                          <a:solidFill>
                            <a:srgbClr val="000000"/>
                          </a:solidFill>
                          <a:latin typeface="Times New Roman"/>
                        </a:rPr>
                        <a:t>GOTERM_BP_FAT</a:t>
                      </a:r>
                    </a:p>
                  </a:txBody>
                  <a:tcPr marL="8194" marR="8194" marT="819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200" b="0" i="0" u="none" strike="noStrike">
                          <a:solidFill>
                            <a:srgbClr val="000000"/>
                          </a:solidFill>
                          <a:latin typeface="Times New Roman"/>
                        </a:rPr>
                        <a:t>RNA processing,</a:t>
                      </a:r>
                    </a:p>
                  </a:txBody>
                  <a:tcPr marL="8194" marR="8194" marT="819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250033">
                <a:tc>
                  <a:txBody>
                    <a:bodyPr/>
                    <a:lstStyle/>
                    <a:p>
                      <a:pPr algn="l" fontAlgn="b"/>
                      <a:r>
                        <a:rPr lang="en-US" sz="1200" b="0" i="0" u="none" strike="noStrike">
                          <a:solidFill>
                            <a:srgbClr val="000000"/>
                          </a:solidFill>
                          <a:latin typeface="Times New Roman"/>
                        </a:rPr>
                        <a:t>GOTERM_MF_FAT</a:t>
                      </a:r>
                    </a:p>
                  </a:txBody>
                  <a:tcPr marL="8194" marR="8194" marT="819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latin typeface="Times New Roman"/>
                        </a:rPr>
                        <a:t>nucleotide binding, RNA binding,</a:t>
                      </a:r>
                    </a:p>
                  </a:txBody>
                  <a:tcPr marL="8194" marR="8194" marT="819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750099">
                <a:tc>
                  <a:txBody>
                    <a:bodyPr/>
                    <a:lstStyle/>
                    <a:p>
                      <a:pPr algn="l" fontAlgn="b"/>
                      <a:r>
                        <a:rPr lang="en-US" sz="1200" b="0" i="0" u="none" strike="noStrike">
                          <a:solidFill>
                            <a:srgbClr val="000000"/>
                          </a:solidFill>
                          <a:latin typeface="Times New Roman"/>
                        </a:rPr>
                        <a:t>INTERPRO</a:t>
                      </a:r>
                    </a:p>
                  </a:txBody>
                  <a:tcPr marL="8194" marR="8194" marT="819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200" b="0" i="0" u="none" strike="noStrike">
                          <a:solidFill>
                            <a:srgbClr val="000000"/>
                          </a:solidFill>
                          <a:latin typeface="Times New Roman"/>
                        </a:rPr>
                        <a:t>SWAP/Surp, RNA recognition motif, RNP-1, Regulation of nuclear pre-mRNA protein, Nucleotide-binding, alpha-beta plait,</a:t>
                      </a:r>
                    </a:p>
                  </a:txBody>
                  <a:tcPr marL="8194" marR="8194" marT="819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250033">
                <a:tc>
                  <a:txBody>
                    <a:bodyPr/>
                    <a:lstStyle/>
                    <a:p>
                      <a:pPr algn="l" fontAlgn="b"/>
                      <a:r>
                        <a:rPr lang="en-US" sz="1200" b="0" i="0" u="none" strike="noStrike">
                          <a:solidFill>
                            <a:srgbClr val="000000"/>
                          </a:solidFill>
                          <a:latin typeface="Times New Roman"/>
                        </a:rPr>
                        <a:t>KEGG_PATHWAY</a:t>
                      </a:r>
                    </a:p>
                  </a:txBody>
                  <a:tcPr marL="8194" marR="8194" marT="819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latin typeface="Times New Roman"/>
                        </a:rPr>
                        <a:t>Spliceosome,</a:t>
                      </a:r>
                    </a:p>
                  </a:txBody>
                  <a:tcPr marL="8194" marR="8194" marT="819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50033">
                <a:tc>
                  <a:txBody>
                    <a:bodyPr/>
                    <a:lstStyle/>
                    <a:p>
                      <a:pPr algn="l" fontAlgn="b"/>
                      <a:r>
                        <a:rPr lang="en-US" sz="1200" b="0" i="0" u="none" strike="noStrike">
                          <a:solidFill>
                            <a:srgbClr val="000000"/>
                          </a:solidFill>
                          <a:latin typeface="Times New Roman"/>
                        </a:rPr>
                        <a:t>SMART</a:t>
                      </a:r>
                    </a:p>
                  </a:txBody>
                  <a:tcPr marL="8194" marR="8194" marT="819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200" b="0" i="0" u="none" strike="noStrike">
                          <a:solidFill>
                            <a:srgbClr val="000000"/>
                          </a:solidFill>
                          <a:latin typeface="Times New Roman"/>
                        </a:rPr>
                        <a:t>RRM, RPR, SWAP,</a:t>
                      </a:r>
                    </a:p>
                  </a:txBody>
                  <a:tcPr marL="8194" marR="8194" marT="819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500066">
                <a:tc>
                  <a:txBody>
                    <a:bodyPr/>
                    <a:lstStyle/>
                    <a:p>
                      <a:pPr algn="l" fontAlgn="b"/>
                      <a:r>
                        <a:rPr lang="en-US" sz="1200" b="0" i="0" u="none" strike="noStrike">
                          <a:solidFill>
                            <a:srgbClr val="000000"/>
                          </a:solidFill>
                          <a:latin typeface="Times New Roman"/>
                        </a:rPr>
                        <a:t>SP_PIR_KEYWORDS</a:t>
                      </a:r>
                    </a:p>
                  </a:txBody>
                  <a:tcPr marL="8194" marR="8194" marT="819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latin typeface="Times New Roman"/>
                        </a:rPr>
                        <a:t>acetylation, alternative splicing, coiled coil, complete proteome, phosphoprotein, rna-binding,</a:t>
                      </a:r>
                    </a:p>
                  </a:txBody>
                  <a:tcPr marL="8194" marR="8194" marT="819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500198">
                <a:tc>
                  <a:txBody>
                    <a:bodyPr/>
                    <a:lstStyle/>
                    <a:p>
                      <a:pPr algn="l" fontAlgn="b"/>
                      <a:r>
                        <a:rPr lang="en-US" sz="1200" b="0" i="0" u="none" strike="noStrike">
                          <a:solidFill>
                            <a:srgbClr val="000000"/>
                          </a:solidFill>
                          <a:latin typeface="Times New Roman"/>
                        </a:rPr>
                        <a:t>UP_SEQ_FEATURE</a:t>
                      </a:r>
                    </a:p>
                  </a:txBody>
                  <a:tcPr marL="8194" marR="8194" marT="819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200" b="0" i="0" u="none" strike="noStrike" dirty="0">
                          <a:solidFill>
                            <a:srgbClr val="000000"/>
                          </a:solidFill>
                          <a:latin typeface="Times New Roman"/>
                        </a:rPr>
                        <a:t>chain:U2-associated protein SR140, compositionally biased </a:t>
                      </a:r>
                      <a:r>
                        <a:rPr lang="en-US" sz="1200" b="0" i="0" u="none" strike="noStrike" dirty="0" err="1">
                          <a:solidFill>
                            <a:srgbClr val="000000"/>
                          </a:solidFill>
                          <a:latin typeface="Times New Roman"/>
                        </a:rPr>
                        <a:t>region:Arg</a:t>
                      </a:r>
                      <a:r>
                        <a:rPr lang="en-US" sz="1200" b="0" i="0" u="none" strike="noStrike" dirty="0">
                          <a:solidFill>
                            <a:srgbClr val="000000"/>
                          </a:solidFill>
                          <a:latin typeface="Times New Roman"/>
                        </a:rPr>
                        <a:t>/Ser-rich, compositionally biased </a:t>
                      </a:r>
                      <a:r>
                        <a:rPr lang="en-US" sz="1200" b="0" i="0" u="none" strike="noStrike" dirty="0" err="1">
                          <a:solidFill>
                            <a:srgbClr val="000000"/>
                          </a:solidFill>
                          <a:latin typeface="Times New Roman"/>
                        </a:rPr>
                        <a:t>region:Asp</a:t>
                      </a:r>
                      <a:r>
                        <a:rPr lang="en-US" sz="1200" b="0" i="0" u="none" strike="noStrike" dirty="0">
                          <a:solidFill>
                            <a:srgbClr val="000000"/>
                          </a:solidFill>
                          <a:latin typeface="Times New Roman"/>
                        </a:rPr>
                        <a:t>-rich, compositionally biased </a:t>
                      </a:r>
                      <a:r>
                        <a:rPr lang="en-US" sz="1200" b="0" i="0" u="none" strike="noStrike" dirty="0" err="1">
                          <a:solidFill>
                            <a:srgbClr val="000000"/>
                          </a:solidFill>
                          <a:latin typeface="Times New Roman"/>
                        </a:rPr>
                        <a:t>region:Glu</a:t>
                      </a:r>
                      <a:r>
                        <a:rPr lang="en-US" sz="1200" b="0" i="0" u="none" strike="noStrike" dirty="0">
                          <a:solidFill>
                            <a:srgbClr val="000000"/>
                          </a:solidFill>
                          <a:latin typeface="Times New Roman"/>
                        </a:rPr>
                        <a:t>-rich, compositionally biased </a:t>
                      </a:r>
                      <a:r>
                        <a:rPr lang="en-US" sz="1200" b="0" i="0" u="none" strike="noStrike" dirty="0" err="1">
                          <a:solidFill>
                            <a:srgbClr val="000000"/>
                          </a:solidFill>
                          <a:latin typeface="Times New Roman"/>
                        </a:rPr>
                        <a:t>region:Pro</a:t>
                      </a:r>
                      <a:r>
                        <a:rPr lang="en-US" sz="1200" b="0" i="0" u="none" strike="noStrike" dirty="0">
                          <a:solidFill>
                            <a:srgbClr val="000000"/>
                          </a:solidFill>
                          <a:latin typeface="Times New Roman"/>
                        </a:rPr>
                        <a:t>-rich, </a:t>
                      </a:r>
                      <a:r>
                        <a:rPr lang="en-US" sz="1200" b="0" i="0" u="none" strike="noStrike" dirty="0" err="1">
                          <a:solidFill>
                            <a:srgbClr val="000000"/>
                          </a:solidFill>
                          <a:latin typeface="Times New Roman"/>
                        </a:rPr>
                        <a:t>domain:CID</a:t>
                      </a:r>
                      <a:r>
                        <a:rPr lang="en-US" sz="1200" b="0" i="0" u="none" strike="noStrike" dirty="0">
                          <a:solidFill>
                            <a:srgbClr val="000000"/>
                          </a:solidFill>
                          <a:latin typeface="Times New Roman"/>
                        </a:rPr>
                        <a:t>, </a:t>
                      </a:r>
                      <a:r>
                        <a:rPr lang="en-US" sz="1200" b="0" i="0" u="none" strike="noStrike" dirty="0" err="1">
                          <a:solidFill>
                            <a:srgbClr val="000000"/>
                          </a:solidFill>
                          <a:latin typeface="Times New Roman"/>
                        </a:rPr>
                        <a:t>domain:RRM</a:t>
                      </a:r>
                      <a:r>
                        <a:rPr lang="en-US" sz="1200" b="0" i="0" u="none" strike="noStrike" dirty="0">
                          <a:solidFill>
                            <a:srgbClr val="000000"/>
                          </a:solidFill>
                          <a:latin typeface="Times New Roman"/>
                        </a:rPr>
                        <a:t>, modified residue, </a:t>
                      </a:r>
                      <a:r>
                        <a:rPr lang="en-US" sz="1200" b="0" i="0" u="none" strike="noStrike" dirty="0" err="1">
                          <a:solidFill>
                            <a:srgbClr val="000000"/>
                          </a:solidFill>
                          <a:latin typeface="Times New Roman"/>
                        </a:rPr>
                        <a:t>repeat:SURP</a:t>
                      </a:r>
                      <a:r>
                        <a:rPr lang="en-US" sz="1200" b="0" i="0" u="none" strike="noStrike" dirty="0">
                          <a:solidFill>
                            <a:srgbClr val="000000"/>
                          </a:solidFill>
                          <a:latin typeface="Times New Roman"/>
                        </a:rPr>
                        <a:t> motif, splice variant,</a:t>
                      </a:r>
                    </a:p>
                  </a:txBody>
                  <a:tcPr marL="8194" marR="8194" marT="819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bl>
          </a:graphicData>
        </a:graphic>
      </p:graphicFrame>
      <p:sp>
        <p:nvSpPr>
          <p:cNvPr id="5" name="Slide Number Placeholder 4"/>
          <p:cNvSpPr>
            <a:spLocks noGrp="1"/>
          </p:cNvSpPr>
          <p:nvPr>
            <p:ph type="sldNum" sz="quarter" idx="12"/>
          </p:nvPr>
        </p:nvSpPr>
        <p:spPr/>
        <p:txBody>
          <a:bodyPr/>
          <a:lstStyle/>
          <a:p>
            <a:fld id="{AC460A66-CE02-41D3-8D19-F8561999D775}" type="slidenum">
              <a:rPr lang="zh-CN" altLang="en-US" smtClean="0"/>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graphicFrame>
        <p:nvGraphicFramePr>
          <p:cNvPr id="5" name="Table 4"/>
          <p:cNvGraphicFramePr>
            <a:graphicFrameLocks noGrp="1"/>
          </p:cNvGraphicFramePr>
          <p:nvPr/>
        </p:nvGraphicFramePr>
        <p:xfrm>
          <a:off x="714348" y="2071678"/>
          <a:ext cx="7429552" cy="3827925"/>
        </p:xfrm>
        <a:graphic>
          <a:graphicData uri="http://schemas.openxmlformats.org/drawingml/2006/table">
            <a:tbl>
              <a:tblPr/>
              <a:tblGrid>
                <a:gridCol w="1624383"/>
                <a:gridCol w="5805169"/>
              </a:tblGrid>
              <a:tr h="219315">
                <a:tc>
                  <a:txBody>
                    <a:bodyPr/>
                    <a:lstStyle/>
                    <a:p>
                      <a:pPr algn="l" fontAlgn="b"/>
                      <a:r>
                        <a:rPr lang="en-US" sz="1200" b="1" i="0" u="none" strike="noStrike">
                          <a:solidFill>
                            <a:srgbClr val="FFFFFF"/>
                          </a:solidFill>
                          <a:latin typeface="Times New Roman"/>
                        </a:rPr>
                        <a:t>208777_s_at</a:t>
                      </a:r>
                    </a:p>
                  </a:txBody>
                  <a:tcPr marL="5644" marR="5644" marT="564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200" b="1" i="0" u="none" strike="noStrike">
                          <a:solidFill>
                            <a:srgbClr val="FFFFFF"/>
                          </a:solidFill>
                          <a:latin typeface="Times New Roman"/>
                        </a:rPr>
                        <a:t>proteasome (prosome, macropain) 26S subunit, non-ATPase, 11</a:t>
                      </a:r>
                    </a:p>
                  </a:txBody>
                  <a:tcPr marL="5644" marR="5644" marT="564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r>
              <a:tr h="219315">
                <a:tc>
                  <a:txBody>
                    <a:bodyPr/>
                    <a:lstStyle/>
                    <a:p>
                      <a:pPr algn="l" fontAlgn="b"/>
                      <a:r>
                        <a:rPr lang="en-US" sz="1200" b="0" i="0" u="none" strike="noStrike">
                          <a:solidFill>
                            <a:srgbClr val="000000"/>
                          </a:solidFill>
                          <a:latin typeface="Times New Roman"/>
                        </a:rPr>
                        <a:t>COG_ONTOLOGY</a:t>
                      </a:r>
                    </a:p>
                  </a:txBody>
                  <a:tcPr marL="5644" marR="5644" marT="564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200" b="0" i="0" u="none" strike="noStrike">
                          <a:solidFill>
                            <a:srgbClr val="000000"/>
                          </a:solidFill>
                          <a:latin typeface="Times New Roman"/>
                        </a:rPr>
                        <a:t>Posttranslational modification, protein turnover, chaperones,</a:t>
                      </a:r>
                    </a:p>
                  </a:txBody>
                  <a:tcPr marL="5644" marR="5644" marT="564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490196">
                <a:tc>
                  <a:txBody>
                    <a:bodyPr/>
                    <a:lstStyle/>
                    <a:p>
                      <a:pPr algn="l" fontAlgn="b"/>
                      <a:r>
                        <a:rPr lang="en-US" sz="1200" b="0" i="0" u="none" strike="noStrike">
                          <a:solidFill>
                            <a:srgbClr val="000000"/>
                          </a:solidFill>
                          <a:latin typeface="Times New Roman"/>
                        </a:rPr>
                        <a:t>GOTERM_BP_FAT</a:t>
                      </a:r>
                    </a:p>
                  </a:txBody>
                  <a:tcPr marL="5644" marR="5644" marT="564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Times New Roman"/>
                        </a:rPr>
                        <a:t>mitotic cell cycle, proteolysis, </a:t>
                      </a:r>
                      <a:r>
                        <a:rPr lang="en-US" sz="1200" b="0" i="0" u="none" strike="noStrike" dirty="0" err="1">
                          <a:solidFill>
                            <a:srgbClr val="000000"/>
                          </a:solidFill>
                          <a:latin typeface="Times New Roman"/>
                        </a:rPr>
                        <a:t>ubiquitin</a:t>
                      </a:r>
                      <a:r>
                        <a:rPr lang="en-US" sz="1200" b="0" i="0" u="none" strike="noStrike" dirty="0">
                          <a:solidFill>
                            <a:srgbClr val="000000"/>
                          </a:solidFill>
                          <a:latin typeface="Times New Roman"/>
                        </a:rPr>
                        <a:t>-dependent protein catabolic process, cell cycle, macromolecule catabolic process, </a:t>
                      </a:r>
                      <a:r>
                        <a:rPr lang="en-US" sz="1200" b="0" i="0" u="none" strike="noStrike" dirty="0" err="1">
                          <a:solidFill>
                            <a:srgbClr val="000000"/>
                          </a:solidFill>
                          <a:latin typeface="Times New Roman"/>
                        </a:rPr>
                        <a:t>proteasomal</a:t>
                      </a:r>
                      <a:r>
                        <a:rPr lang="en-US" sz="1200" b="0" i="0" u="none" strike="noStrike" dirty="0">
                          <a:solidFill>
                            <a:srgbClr val="000000"/>
                          </a:solidFill>
                          <a:latin typeface="Times New Roman"/>
                        </a:rPr>
                        <a:t> protein catabolic process, positive regulation of macromolecule metabolic process, negative regulation of macromolecule metabolic process, modification-dependent protein catabolic process, cell cycle </a:t>
                      </a:r>
                      <a:r>
                        <a:rPr lang="en-US" sz="1200" b="0" i="0" u="none" strike="noStrike" dirty="0" err="1">
                          <a:solidFill>
                            <a:srgbClr val="000000"/>
                          </a:solidFill>
                          <a:latin typeface="Times New Roman"/>
                        </a:rPr>
                        <a:t>process,protein</a:t>
                      </a:r>
                      <a:r>
                        <a:rPr lang="en-US" sz="1200" b="0" i="0" u="none" strike="noStrike" dirty="0">
                          <a:solidFill>
                            <a:srgbClr val="000000"/>
                          </a:solidFill>
                          <a:latin typeface="Times New Roman"/>
                        </a:rPr>
                        <a:t> catabolic process, anaphase-promoting complex-dependent </a:t>
                      </a:r>
                      <a:r>
                        <a:rPr lang="en-US" sz="1200" b="0" i="0" u="none" strike="noStrike" dirty="0" err="1">
                          <a:solidFill>
                            <a:srgbClr val="000000"/>
                          </a:solidFill>
                          <a:latin typeface="Times New Roman"/>
                        </a:rPr>
                        <a:t>proteasomal</a:t>
                      </a:r>
                      <a:r>
                        <a:rPr lang="en-US" sz="1200" b="0" i="0" u="none" strike="noStrike" dirty="0">
                          <a:solidFill>
                            <a:srgbClr val="000000"/>
                          </a:solidFill>
                          <a:latin typeface="Times New Roman"/>
                        </a:rPr>
                        <a:t> </a:t>
                      </a:r>
                      <a:r>
                        <a:rPr lang="en-US" sz="1200" b="0" i="0" u="none" strike="noStrike" dirty="0" err="1">
                          <a:solidFill>
                            <a:srgbClr val="000000"/>
                          </a:solidFill>
                          <a:latin typeface="Times New Roman"/>
                        </a:rPr>
                        <a:t>ubiquitin</a:t>
                      </a:r>
                      <a:r>
                        <a:rPr lang="en-US" sz="1200" b="0" i="0" u="none" strike="noStrike" dirty="0">
                          <a:solidFill>
                            <a:srgbClr val="000000"/>
                          </a:solidFill>
                          <a:latin typeface="Times New Roman"/>
                        </a:rPr>
                        <a:t>-dependent protein catabolic process, regulation of protein </a:t>
                      </a:r>
                      <a:r>
                        <a:rPr lang="en-US" sz="1200" b="0" i="0" u="none" strike="noStrike" dirty="0" err="1">
                          <a:solidFill>
                            <a:srgbClr val="000000"/>
                          </a:solidFill>
                          <a:latin typeface="Times New Roman"/>
                        </a:rPr>
                        <a:t>ubiquitination</a:t>
                      </a:r>
                      <a:r>
                        <a:rPr lang="en-US" sz="1200" b="0" i="0" u="none" strike="noStrike" dirty="0">
                          <a:solidFill>
                            <a:srgbClr val="000000"/>
                          </a:solidFill>
                          <a:latin typeface="Times New Roman"/>
                        </a:rPr>
                        <a:t>, negative regulation of protein </a:t>
                      </a:r>
                      <a:r>
                        <a:rPr lang="en-US" sz="1200" b="0" i="0" u="none" strike="noStrike" dirty="0" err="1">
                          <a:solidFill>
                            <a:srgbClr val="000000"/>
                          </a:solidFill>
                          <a:latin typeface="Times New Roman"/>
                        </a:rPr>
                        <a:t>ubiquitination</a:t>
                      </a:r>
                      <a:r>
                        <a:rPr lang="en-US" sz="1200" b="0" i="0" u="none" strike="noStrike" dirty="0">
                          <a:solidFill>
                            <a:srgbClr val="000000"/>
                          </a:solidFill>
                          <a:latin typeface="Times New Roman"/>
                        </a:rPr>
                        <a:t>, positive regulation of protein </a:t>
                      </a:r>
                      <a:r>
                        <a:rPr lang="en-US" sz="1200" b="0" i="0" u="none" strike="noStrike" dirty="0" err="1">
                          <a:solidFill>
                            <a:srgbClr val="000000"/>
                          </a:solidFill>
                          <a:latin typeface="Times New Roman"/>
                        </a:rPr>
                        <a:t>ubiquitination</a:t>
                      </a:r>
                      <a:r>
                        <a:rPr lang="en-US" sz="1200" b="0" i="0" u="none" strike="noStrike" dirty="0">
                          <a:solidFill>
                            <a:srgbClr val="000000"/>
                          </a:solidFill>
                          <a:latin typeface="Times New Roman"/>
                        </a:rPr>
                        <a:t>, regulation of protein modification process, </a:t>
                      </a:r>
                      <a:r>
                        <a:rPr lang="en-US" sz="1200" b="0" i="0" u="none" strike="noStrike" dirty="0" smtClean="0">
                          <a:solidFill>
                            <a:srgbClr val="000000"/>
                          </a:solidFill>
                          <a:latin typeface="Times New Roman"/>
                        </a:rPr>
                        <a:t>etc</a:t>
                      </a:r>
                      <a:endParaRPr lang="en-US" sz="1200" b="0" i="0" u="none" strike="noStrike" dirty="0">
                        <a:solidFill>
                          <a:srgbClr val="000000"/>
                        </a:solidFill>
                        <a:latin typeface="Times New Roman"/>
                      </a:endParaRPr>
                    </a:p>
                  </a:txBody>
                  <a:tcPr marL="5644" marR="5644" marT="564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09657">
                <a:tc>
                  <a:txBody>
                    <a:bodyPr/>
                    <a:lstStyle/>
                    <a:p>
                      <a:pPr algn="l" fontAlgn="b"/>
                      <a:r>
                        <a:rPr lang="en-US" sz="1200" b="0" i="0" u="none" strike="noStrike">
                          <a:solidFill>
                            <a:srgbClr val="000000"/>
                          </a:solidFill>
                          <a:latin typeface="Times New Roman"/>
                        </a:rPr>
                        <a:t>GOTERM_CC_FAT</a:t>
                      </a:r>
                    </a:p>
                  </a:txBody>
                  <a:tcPr marL="5644" marR="5644" marT="564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200" b="0" i="0" u="none" strike="noStrike" dirty="0" err="1">
                          <a:solidFill>
                            <a:srgbClr val="000000"/>
                          </a:solidFill>
                          <a:latin typeface="Times New Roman"/>
                        </a:rPr>
                        <a:t>proteasome</a:t>
                      </a:r>
                      <a:r>
                        <a:rPr lang="en-US" sz="1200" b="0" i="0" u="none" strike="noStrike" dirty="0">
                          <a:solidFill>
                            <a:srgbClr val="000000"/>
                          </a:solidFill>
                          <a:latin typeface="Times New Roman"/>
                        </a:rPr>
                        <a:t> complex, </a:t>
                      </a:r>
                      <a:r>
                        <a:rPr lang="en-US" sz="1200" b="0" i="0" u="none" strike="noStrike" dirty="0" err="1">
                          <a:solidFill>
                            <a:srgbClr val="000000"/>
                          </a:solidFill>
                          <a:latin typeface="Times New Roman"/>
                        </a:rPr>
                        <a:t>cytosol</a:t>
                      </a:r>
                      <a:r>
                        <a:rPr lang="en-US" sz="1200" b="0" i="0" u="none" strike="noStrike" dirty="0">
                          <a:solidFill>
                            <a:srgbClr val="000000"/>
                          </a:solidFill>
                          <a:latin typeface="Times New Roman"/>
                        </a:rPr>
                        <a:t>,</a:t>
                      </a:r>
                    </a:p>
                  </a:txBody>
                  <a:tcPr marL="5644" marR="5644" marT="564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219315">
                <a:tc>
                  <a:txBody>
                    <a:bodyPr/>
                    <a:lstStyle/>
                    <a:p>
                      <a:pPr algn="l" fontAlgn="b"/>
                      <a:r>
                        <a:rPr lang="en-US" sz="1200" b="0" i="0" u="none" strike="noStrike">
                          <a:solidFill>
                            <a:srgbClr val="000000"/>
                          </a:solidFill>
                          <a:latin typeface="Times New Roman"/>
                        </a:rPr>
                        <a:t>INTERPRO</a:t>
                      </a:r>
                    </a:p>
                  </a:txBody>
                  <a:tcPr marL="5644" marR="5644" marT="564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dirty="0" err="1">
                          <a:solidFill>
                            <a:srgbClr val="000000"/>
                          </a:solidFill>
                          <a:latin typeface="Times New Roman"/>
                        </a:rPr>
                        <a:t>Proteasome</a:t>
                      </a:r>
                      <a:r>
                        <a:rPr lang="en-US" sz="1200" b="0" i="0" u="none" strike="noStrike" dirty="0">
                          <a:solidFill>
                            <a:srgbClr val="000000"/>
                          </a:solidFill>
                          <a:latin typeface="Times New Roman"/>
                        </a:rPr>
                        <a:t> component region PCI, Winged helix repressor DNA-binding, PCI/PINT associated module,</a:t>
                      </a:r>
                    </a:p>
                  </a:txBody>
                  <a:tcPr marL="5644" marR="5644" marT="564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09657">
                <a:tc>
                  <a:txBody>
                    <a:bodyPr/>
                    <a:lstStyle/>
                    <a:p>
                      <a:pPr algn="l" fontAlgn="b"/>
                      <a:r>
                        <a:rPr lang="en-US" sz="1200" b="0" i="0" u="none" strike="noStrike">
                          <a:solidFill>
                            <a:srgbClr val="000000"/>
                          </a:solidFill>
                          <a:latin typeface="Times New Roman"/>
                        </a:rPr>
                        <a:t>KEGG_PATHWAY</a:t>
                      </a:r>
                    </a:p>
                  </a:txBody>
                  <a:tcPr marL="5644" marR="5644" marT="564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200" b="0" i="0" u="none" strike="noStrike">
                          <a:solidFill>
                            <a:srgbClr val="000000"/>
                          </a:solidFill>
                          <a:latin typeface="Times New Roman"/>
                        </a:rPr>
                        <a:t>Proteasome,</a:t>
                      </a:r>
                    </a:p>
                  </a:txBody>
                  <a:tcPr marL="5644" marR="5644" marT="564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219315">
                <a:tc>
                  <a:txBody>
                    <a:bodyPr/>
                    <a:lstStyle/>
                    <a:p>
                      <a:pPr algn="l" fontAlgn="b"/>
                      <a:r>
                        <a:rPr lang="en-US" sz="1200" b="0" i="0" u="none" strike="noStrike">
                          <a:solidFill>
                            <a:srgbClr val="000000"/>
                          </a:solidFill>
                          <a:latin typeface="Times New Roman"/>
                        </a:rPr>
                        <a:t>PIR_SUPERFAMILY</a:t>
                      </a:r>
                    </a:p>
                  </a:txBody>
                  <a:tcPr marL="5644" marR="5644" marT="564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latin typeface="Times New Roman"/>
                        </a:rPr>
                        <a:t>PIRSF006840:26S proteasome non-ATPase regulatory subunit 11,</a:t>
                      </a:r>
                    </a:p>
                  </a:txBody>
                  <a:tcPr marL="5644" marR="5644" marT="564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09657">
                <a:tc>
                  <a:txBody>
                    <a:bodyPr/>
                    <a:lstStyle/>
                    <a:p>
                      <a:pPr algn="l" fontAlgn="b"/>
                      <a:r>
                        <a:rPr lang="en-US" sz="1200" b="0" i="0" u="none" strike="noStrike">
                          <a:solidFill>
                            <a:srgbClr val="000000"/>
                          </a:solidFill>
                          <a:latin typeface="Times New Roman"/>
                        </a:rPr>
                        <a:t>SMART</a:t>
                      </a:r>
                    </a:p>
                  </a:txBody>
                  <a:tcPr marL="5644" marR="5644" marT="564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200" b="0" i="0" u="none" strike="noStrike">
                          <a:solidFill>
                            <a:srgbClr val="000000"/>
                          </a:solidFill>
                          <a:latin typeface="Times New Roman"/>
                        </a:rPr>
                        <a:t>PINT, PAM,</a:t>
                      </a:r>
                    </a:p>
                  </a:txBody>
                  <a:tcPr marL="5644" marR="5644" marT="564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328972">
                <a:tc>
                  <a:txBody>
                    <a:bodyPr/>
                    <a:lstStyle/>
                    <a:p>
                      <a:pPr algn="l" fontAlgn="b"/>
                      <a:r>
                        <a:rPr lang="en-US" sz="1200" b="0" i="0" u="none" strike="noStrike">
                          <a:solidFill>
                            <a:srgbClr val="000000"/>
                          </a:solidFill>
                          <a:latin typeface="Times New Roman"/>
                        </a:rPr>
                        <a:t>SP_PIR_KEYWORDS</a:t>
                      </a:r>
                    </a:p>
                  </a:txBody>
                  <a:tcPr marL="5644" marR="5644" marT="564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a:solidFill>
                            <a:srgbClr val="000000"/>
                          </a:solidFill>
                          <a:latin typeface="Times New Roman"/>
                        </a:rPr>
                        <a:t>acetylation, complete proteome, direct protein sequencing, phosphoprotein, proteasome, protein degradation,</a:t>
                      </a:r>
                    </a:p>
                  </a:txBody>
                  <a:tcPr marL="5644" marR="5644" marT="564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19315">
                <a:tc>
                  <a:txBody>
                    <a:bodyPr/>
                    <a:lstStyle/>
                    <a:p>
                      <a:pPr algn="l" fontAlgn="b"/>
                      <a:r>
                        <a:rPr lang="en-US" sz="1200" b="0" i="0" u="none" strike="noStrike">
                          <a:solidFill>
                            <a:srgbClr val="000000"/>
                          </a:solidFill>
                          <a:latin typeface="Times New Roman"/>
                        </a:rPr>
                        <a:t>UP_SEQ_FEATURE</a:t>
                      </a:r>
                    </a:p>
                  </a:txBody>
                  <a:tcPr marL="5644" marR="5644" marT="5644"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200" b="0" i="0" u="none" strike="noStrike" dirty="0">
                          <a:solidFill>
                            <a:srgbClr val="000000"/>
                          </a:solidFill>
                          <a:latin typeface="Times New Roman"/>
                        </a:rPr>
                        <a:t>chain:26S </a:t>
                      </a:r>
                      <a:r>
                        <a:rPr lang="en-US" sz="1200" b="0" i="0" u="none" strike="noStrike" dirty="0" err="1">
                          <a:solidFill>
                            <a:srgbClr val="000000"/>
                          </a:solidFill>
                          <a:latin typeface="Times New Roman"/>
                        </a:rPr>
                        <a:t>proteasome</a:t>
                      </a:r>
                      <a:r>
                        <a:rPr lang="en-US" sz="1200" b="0" i="0" u="none" strike="noStrike" dirty="0">
                          <a:solidFill>
                            <a:srgbClr val="000000"/>
                          </a:solidFill>
                          <a:latin typeface="Times New Roman"/>
                        </a:rPr>
                        <a:t> non-</a:t>
                      </a:r>
                      <a:r>
                        <a:rPr lang="en-US" sz="1200" b="0" i="0" u="none" strike="noStrike" dirty="0" err="1">
                          <a:solidFill>
                            <a:srgbClr val="000000"/>
                          </a:solidFill>
                          <a:latin typeface="Times New Roman"/>
                        </a:rPr>
                        <a:t>ATPase</a:t>
                      </a:r>
                      <a:r>
                        <a:rPr lang="en-US" sz="1200" b="0" i="0" u="none" strike="noStrike" dirty="0">
                          <a:solidFill>
                            <a:srgbClr val="000000"/>
                          </a:solidFill>
                          <a:latin typeface="Times New Roman"/>
                        </a:rPr>
                        <a:t> regulatory subunit 11, </a:t>
                      </a:r>
                      <a:r>
                        <a:rPr lang="en-US" sz="1200" b="0" i="0" u="none" strike="noStrike" dirty="0" err="1">
                          <a:solidFill>
                            <a:srgbClr val="000000"/>
                          </a:solidFill>
                          <a:latin typeface="Times New Roman"/>
                        </a:rPr>
                        <a:t>domain:PCI</a:t>
                      </a:r>
                      <a:r>
                        <a:rPr lang="en-US" sz="1200" b="0" i="0" u="none" strike="noStrike" dirty="0">
                          <a:solidFill>
                            <a:srgbClr val="000000"/>
                          </a:solidFill>
                          <a:latin typeface="Times New Roman"/>
                        </a:rPr>
                        <a:t>, modified residue, sequence conflict,</a:t>
                      </a:r>
                    </a:p>
                  </a:txBody>
                  <a:tcPr marL="5644" marR="5644" marT="5644"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bl>
          </a:graphicData>
        </a:graphic>
      </p:graphicFrame>
      <p:sp>
        <p:nvSpPr>
          <p:cNvPr id="6" name="Slide Number Placeholder 5"/>
          <p:cNvSpPr>
            <a:spLocks noGrp="1"/>
          </p:cNvSpPr>
          <p:nvPr>
            <p:ph type="sldNum" sz="quarter" idx="12"/>
          </p:nvPr>
        </p:nvSpPr>
        <p:spPr/>
        <p:txBody>
          <a:bodyPr/>
          <a:lstStyle/>
          <a:p>
            <a:fld id="{AC460A66-CE02-41D3-8D19-F8561999D775}"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pPr algn="ctr"/>
            <a:r>
              <a:rPr lang="zh-CN" altLang="en-US" b="1" dirty="0" smtClean="0">
                <a:solidFill>
                  <a:schemeClr val="tx1"/>
                </a:solidFill>
                <a:latin typeface="黑体" pitchFamily="49" charset="-122"/>
                <a:ea typeface="黑体" pitchFamily="49" charset="-122"/>
              </a:rPr>
              <a:t>分类性能比较</a:t>
            </a:r>
            <a:endParaRPr lang="zh-CN" altLang="en-US" b="1" dirty="0">
              <a:solidFill>
                <a:schemeClr val="tx1"/>
              </a:solidFill>
              <a:latin typeface="黑体" pitchFamily="49" charset="-122"/>
              <a:ea typeface="黑体" pitchFamily="49" charset="-122"/>
            </a:endParaRPr>
          </a:p>
        </p:txBody>
      </p:sp>
      <p:sp>
        <p:nvSpPr>
          <p:cNvPr id="3" name="Slide Number Placeholder 2"/>
          <p:cNvSpPr>
            <a:spLocks noGrp="1"/>
          </p:cNvSpPr>
          <p:nvPr>
            <p:ph type="sldNum" sz="quarter" idx="12"/>
          </p:nvPr>
        </p:nvSpPr>
        <p:spPr/>
        <p:txBody>
          <a:bodyPr/>
          <a:lstStyle/>
          <a:p>
            <a:fld id="{AC460A66-CE02-41D3-8D19-F8561999D775}"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6" name="Rectangle 3"/>
          <p:cNvSpPr>
            <a:spLocks noChangeArrowheads="1"/>
          </p:cNvSpPr>
          <p:nvPr/>
        </p:nvSpPr>
        <p:spPr bwMode="auto">
          <a:xfrm>
            <a:off x="428596" y="2203154"/>
            <a:ext cx="8358246" cy="3440424"/>
          </a:xfrm>
          <a:prstGeom prst="rect">
            <a:avLst/>
          </a:prstGeom>
          <a:noFill/>
          <a:ln w="9525">
            <a:noFill/>
            <a:miter lim="800000"/>
            <a:headEnd/>
            <a:tailEnd/>
          </a:ln>
        </p:spPr>
        <p:txBody>
          <a:bodyPr/>
          <a:lstStyle/>
          <a:p>
            <a:r>
              <a:rPr lang="en-US" sz="2400" u="sng" dirty="0" smtClean="0">
                <a:hlinkClick r:id="rId2" tooltip="Cellular and molecular life sciences : CMLS."/>
              </a:rPr>
              <a:t>Cell Mol Life Sci.</a:t>
            </a:r>
            <a:r>
              <a:rPr lang="en-US" sz="2400" dirty="0" smtClean="0"/>
              <a:t> 2012 Oct;69(19):3341-50. </a:t>
            </a:r>
            <a:r>
              <a:rPr lang="en-US" sz="2400" dirty="0" err="1" smtClean="0"/>
              <a:t>doi</a:t>
            </a:r>
            <a:r>
              <a:rPr lang="en-US" sz="2400" dirty="0" smtClean="0"/>
              <a:t>: 10.1007/s00018-012-1027-0. </a:t>
            </a:r>
            <a:r>
              <a:rPr lang="en-US" sz="2400" dirty="0" err="1" smtClean="0"/>
              <a:t>Epub</a:t>
            </a:r>
            <a:r>
              <a:rPr lang="en-US" sz="2400" dirty="0" smtClean="0"/>
              <a:t> 2012 Jun 12.</a:t>
            </a:r>
          </a:p>
          <a:p>
            <a:r>
              <a:rPr lang="en-US" sz="2400" b="1" dirty="0" smtClean="0"/>
              <a:t>Development of </a:t>
            </a:r>
            <a:r>
              <a:rPr lang="en-US" sz="2400" b="1" dirty="0" err="1" smtClean="0"/>
              <a:t>transcriptomic</a:t>
            </a:r>
            <a:r>
              <a:rPr lang="en-US" sz="2400" b="1" dirty="0" smtClean="0"/>
              <a:t> biomarker signature in human saliva to detect lung cancer.</a:t>
            </a:r>
          </a:p>
          <a:p>
            <a:r>
              <a:rPr lang="en-US" sz="2400" u="sng" dirty="0" smtClean="0">
                <a:hlinkClick r:id="rId3"/>
              </a:rPr>
              <a:t>Zhang L</a:t>
            </a:r>
            <a:r>
              <a:rPr lang="en-US" sz="2400" baseline="30000" dirty="0" smtClean="0"/>
              <a:t>1</a:t>
            </a:r>
            <a:r>
              <a:rPr lang="en-US" sz="2400" dirty="0" smtClean="0"/>
              <a:t>, </a:t>
            </a:r>
            <a:r>
              <a:rPr lang="en-US" sz="2400" u="sng" dirty="0" smtClean="0">
                <a:hlinkClick r:id="rId4"/>
              </a:rPr>
              <a:t>Xiao H</a:t>
            </a:r>
            <a:r>
              <a:rPr lang="en-US" sz="2400" dirty="0" smtClean="0"/>
              <a:t>, </a:t>
            </a:r>
            <a:r>
              <a:rPr lang="en-US" sz="2400" u="sng" dirty="0" smtClean="0">
                <a:hlinkClick r:id="rId5"/>
              </a:rPr>
              <a:t>Zhou H</a:t>
            </a:r>
            <a:r>
              <a:rPr lang="en-US" sz="2400" dirty="0" smtClean="0"/>
              <a:t>, </a:t>
            </a:r>
            <a:r>
              <a:rPr lang="en-US" sz="2400" u="sng" dirty="0" smtClean="0">
                <a:hlinkClick r:id="rId6"/>
              </a:rPr>
              <a:t>Santiago S</a:t>
            </a:r>
            <a:r>
              <a:rPr lang="en-US" sz="2400" dirty="0" smtClean="0"/>
              <a:t>, </a:t>
            </a:r>
            <a:r>
              <a:rPr lang="en-US" sz="2400" u="sng" dirty="0" smtClean="0">
                <a:hlinkClick r:id="rId7"/>
              </a:rPr>
              <a:t>Lee JM</a:t>
            </a:r>
            <a:r>
              <a:rPr lang="en-US" sz="2400" dirty="0" smtClean="0"/>
              <a:t>, </a:t>
            </a:r>
            <a:r>
              <a:rPr lang="en-US" sz="2400" u="sng" dirty="0" err="1" smtClean="0">
                <a:hlinkClick r:id="rId8"/>
              </a:rPr>
              <a:t>Garon</a:t>
            </a:r>
            <a:r>
              <a:rPr lang="en-US" sz="2400" u="sng" dirty="0" smtClean="0">
                <a:hlinkClick r:id="rId8"/>
              </a:rPr>
              <a:t> EB</a:t>
            </a:r>
            <a:r>
              <a:rPr lang="en-US" sz="2400" dirty="0" smtClean="0"/>
              <a:t>, </a:t>
            </a:r>
            <a:r>
              <a:rPr lang="en-US" sz="2400" u="sng" dirty="0" smtClean="0">
                <a:hlinkClick r:id="rId9"/>
              </a:rPr>
              <a:t>Yang J</a:t>
            </a:r>
            <a:r>
              <a:rPr lang="en-US" sz="2400" dirty="0" smtClean="0"/>
              <a:t>, </a:t>
            </a:r>
            <a:r>
              <a:rPr lang="en-US" sz="2400" u="sng" dirty="0" err="1" smtClean="0">
                <a:hlinkClick r:id="rId10"/>
              </a:rPr>
              <a:t>Brinkmann</a:t>
            </a:r>
            <a:r>
              <a:rPr lang="en-US" sz="2400" u="sng" dirty="0" smtClean="0">
                <a:hlinkClick r:id="rId10"/>
              </a:rPr>
              <a:t> O</a:t>
            </a:r>
            <a:r>
              <a:rPr lang="en-US" sz="2400" dirty="0" smtClean="0"/>
              <a:t>, </a:t>
            </a:r>
            <a:r>
              <a:rPr lang="en-US" sz="2400" u="sng" dirty="0" smtClean="0">
                <a:hlinkClick r:id="rId11"/>
              </a:rPr>
              <a:t>Yan X</a:t>
            </a:r>
            <a:r>
              <a:rPr lang="en-US" sz="2400" dirty="0" smtClean="0"/>
              <a:t>, </a:t>
            </a:r>
            <a:r>
              <a:rPr lang="en-US" sz="2400" u="sng" dirty="0" smtClean="0">
                <a:hlinkClick r:id="rId12"/>
              </a:rPr>
              <a:t>Akin D</a:t>
            </a:r>
            <a:r>
              <a:rPr lang="en-US" sz="2400" dirty="0" smtClean="0"/>
              <a:t>, </a:t>
            </a:r>
            <a:r>
              <a:rPr lang="en-US" sz="2400" u="sng" dirty="0" err="1" smtClean="0">
                <a:hlinkClick r:id="rId13"/>
              </a:rPr>
              <a:t>Chia</a:t>
            </a:r>
            <a:r>
              <a:rPr lang="en-US" sz="2400" u="sng" dirty="0" smtClean="0">
                <a:hlinkClick r:id="rId13"/>
              </a:rPr>
              <a:t> D</a:t>
            </a:r>
            <a:r>
              <a:rPr lang="en-US" sz="2400" dirty="0" smtClean="0"/>
              <a:t>, </a:t>
            </a:r>
            <a:r>
              <a:rPr lang="en-US" sz="2400" u="sng" dirty="0" err="1" smtClean="0">
                <a:hlinkClick r:id="rId14"/>
              </a:rPr>
              <a:t>Elashoff</a:t>
            </a:r>
            <a:r>
              <a:rPr lang="en-US" sz="2400" u="sng" dirty="0" smtClean="0">
                <a:hlinkClick r:id="rId14"/>
              </a:rPr>
              <a:t> D</a:t>
            </a:r>
            <a:r>
              <a:rPr lang="en-US" sz="2400" dirty="0" smtClean="0"/>
              <a:t>, </a:t>
            </a:r>
            <a:r>
              <a:rPr lang="en-US" sz="2400" u="sng" dirty="0" smtClean="0">
                <a:hlinkClick r:id="rId15"/>
              </a:rPr>
              <a:t>Park NH</a:t>
            </a:r>
            <a:r>
              <a:rPr lang="en-US" sz="2400" dirty="0" smtClean="0"/>
              <a:t>, </a:t>
            </a:r>
            <a:r>
              <a:rPr lang="en-US" sz="2400" u="sng" dirty="0" smtClean="0">
                <a:hlinkClick r:id="rId16"/>
              </a:rPr>
              <a:t>Wong DT</a:t>
            </a:r>
            <a:r>
              <a:rPr lang="en-US" sz="2400" dirty="0" smtClean="0"/>
              <a:t>.</a:t>
            </a:r>
          </a:p>
          <a:p>
            <a:endParaRPr lang="en-US" sz="2400" dirty="0" smtClean="0"/>
          </a:p>
          <a:p>
            <a:r>
              <a:rPr lang="en-US" sz="2400" dirty="0" smtClean="0">
                <a:hlinkClick r:id="rId2"/>
              </a:rPr>
              <a:t>http://www.ncbi.nlm.nih.gov/pubmed/22689099</a:t>
            </a:r>
            <a:r>
              <a:rPr lang="en-US" sz="2400" dirty="0" smtClean="0"/>
              <a:t> </a:t>
            </a:r>
          </a:p>
        </p:txBody>
      </p:sp>
      <p:sp>
        <p:nvSpPr>
          <p:cNvPr id="5" name="Slide Number Placeholder 4"/>
          <p:cNvSpPr>
            <a:spLocks noGrp="1"/>
          </p:cNvSpPr>
          <p:nvPr>
            <p:ph type="sldNum" sz="quarter" idx="12"/>
          </p:nvPr>
        </p:nvSpPr>
        <p:spPr/>
        <p:txBody>
          <a:bodyPr/>
          <a:lstStyle/>
          <a:p>
            <a:fld id="{AC460A66-CE02-41D3-8D19-F8561999D775}" type="slidenum">
              <a:rPr lang="zh-CN" altLang="en-US" smtClean="0"/>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6" name="Rectangle 3"/>
          <p:cNvSpPr>
            <a:spLocks noChangeArrowheads="1"/>
          </p:cNvSpPr>
          <p:nvPr/>
        </p:nvSpPr>
        <p:spPr bwMode="auto">
          <a:xfrm>
            <a:off x="428596" y="1988840"/>
            <a:ext cx="8358246" cy="4297680"/>
          </a:xfrm>
          <a:prstGeom prst="rect">
            <a:avLst/>
          </a:prstGeom>
          <a:noFill/>
          <a:ln w="9525">
            <a:noFill/>
            <a:miter lim="800000"/>
            <a:headEnd/>
            <a:tailEnd/>
          </a:ln>
        </p:spPr>
        <p:txBody>
          <a:bodyPr/>
          <a:lstStyle/>
          <a:p>
            <a:r>
              <a:rPr lang="en-US" sz="2400" b="1" dirty="0" smtClean="0"/>
              <a:t>Abstract</a:t>
            </a:r>
          </a:p>
          <a:p>
            <a:pPr algn="just"/>
            <a:r>
              <a:rPr lang="en-US" sz="1600" dirty="0" smtClean="0">
                <a:latin typeface="Times New Roman" pitchFamily="18" charset="0"/>
                <a:cs typeface="Times New Roman" pitchFamily="18" charset="0"/>
              </a:rPr>
              <a:t>Lung cancer is the leading cause of cancer death for both men and women worldwide. Since most of the symptoms found for lung cancer are nonspecific, diagnosis is mostly done at late and progressed stage with the consecutive poor therapy outcome. Effective early detection techniques are sorely needed. The emerging field of salivary diagnostics could provide scientifically credible, easy-to-use, non-invasive and cost-effective detection methods. Recent advances have allowed us to develop discriminatory salivary biomarkers for a variety of diseases from oral to systematic diseases. In this study, salivary transcriptomes of lung cancer patients were profiled and led to the discovery and pre-validation of seven highly discriminatory </a:t>
            </a:r>
            <a:r>
              <a:rPr lang="en-US" sz="1600" dirty="0" err="1" smtClean="0">
                <a:latin typeface="Times New Roman" pitchFamily="18" charset="0"/>
                <a:cs typeface="Times New Roman" pitchFamily="18" charset="0"/>
              </a:rPr>
              <a:t>transcriptomic</a:t>
            </a:r>
            <a:r>
              <a:rPr lang="en-US" sz="1600" dirty="0" smtClean="0">
                <a:latin typeface="Times New Roman" pitchFamily="18" charset="0"/>
                <a:cs typeface="Times New Roman" pitchFamily="18" charset="0"/>
              </a:rPr>
              <a:t> salivary biomarkers (BRAF, CCNI, EGRF, FGF19, FRS2, GREB1, and LZTS1). The </a:t>
            </a:r>
            <a:r>
              <a:rPr lang="en-US" sz="1600" dirty="0" smtClean="0">
                <a:solidFill>
                  <a:srgbClr val="FF0000"/>
                </a:solidFill>
                <a:latin typeface="Times New Roman" pitchFamily="18" charset="0"/>
                <a:cs typeface="Times New Roman" pitchFamily="18" charset="0"/>
              </a:rPr>
              <a:t>logistic regression model </a:t>
            </a:r>
            <a:r>
              <a:rPr lang="en-US" sz="1600" dirty="0" smtClean="0">
                <a:latin typeface="Times New Roman" pitchFamily="18" charset="0"/>
                <a:cs typeface="Times New Roman" pitchFamily="18" charset="0"/>
              </a:rPr>
              <a:t>combining five of the mRNA biomarkers (CCNI, EGFR, FGF19, FRS2, and GREB1) could differentiate lung cancer patients from normal control subjects, yielding AUC value of 0.925 with </a:t>
            </a:r>
            <a:r>
              <a:rPr lang="en-US" sz="1600" dirty="0" smtClean="0">
                <a:solidFill>
                  <a:srgbClr val="FF0000"/>
                </a:solidFill>
                <a:latin typeface="Times New Roman" pitchFamily="18" charset="0"/>
                <a:cs typeface="Times New Roman" pitchFamily="18" charset="0"/>
              </a:rPr>
              <a:t>93.75 % sensitivity </a:t>
            </a:r>
            <a:r>
              <a:rPr lang="en-US" sz="1600" dirty="0" smtClean="0">
                <a:latin typeface="Times New Roman" pitchFamily="18" charset="0"/>
                <a:cs typeface="Times New Roman" pitchFamily="18" charset="0"/>
              </a:rPr>
              <a:t>and </a:t>
            </a:r>
            <a:r>
              <a:rPr lang="en-US" sz="1600" dirty="0" smtClean="0">
                <a:solidFill>
                  <a:srgbClr val="FF0000"/>
                </a:solidFill>
                <a:latin typeface="Times New Roman" pitchFamily="18" charset="0"/>
                <a:cs typeface="Times New Roman" pitchFamily="18" charset="0"/>
              </a:rPr>
              <a:t>82.81 % specificity </a:t>
            </a:r>
            <a:r>
              <a:rPr lang="en-US" sz="1600" dirty="0" smtClean="0">
                <a:latin typeface="Times New Roman" pitchFamily="18" charset="0"/>
                <a:cs typeface="Times New Roman" pitchFamily="18" charset="0"/>
              </a:rPr>
              <a:t>in the pre-validation sample set. These salivary mRNA biomarkers possess the discriminatory power for the detection of lung cancer. This report provides the proof of concept of salivary biomarkers for the non-invasive detection of the systematic disease. These results poised the salivary biomarkers for the initiation of a multi-center validation in a definitive clinical context.</a:t>
            </a:r>
            <a:endParaRPr lang="en-US" sz="16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AC460A66-CE02-41D3-8D19-F8561999D775}" type="slidenum">
              <a:rPr lang="zh-CN" altLang="en-US" smtClean="0"/>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pic>
        <p:nvPicPr>
          <p:cNvPr id="229378" name="Picture 2"/>
          <p:cNvPicPr>
            <a:picLocks noChangeAspect="1" noChangeArrowheads="1"/>
          </p:cNvPicPr>
          <p:nvPr/>
        </p:nvPicPr>
        <p:blipFill>
          <a:blip r:embed="rId2"/>
          <a:srcRect/>
          <a:stretch>
            <a:fillRect/>
          </a:stretch>
        </p:blipFill>
        <p:spPr bwMode="auto">
          <a:xfrm>
            <a:off x="428596" y="2285992"/>
            <a:ext cx="8333524" cy="3350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C460A66-CE02-41D3-8D19-F8561999D775}" type="slidenum">
              <a:rPr lang="zh-CN" altLang="en-US" smtClean="0"/>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问题模型及数据集</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611560" y="1988840"/>
            <a:ext cx="7772400" cy="3797614"/>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Char char="l"/>
            </a:pPr>
            <a:r>
              <a:rPr lang="en-US" altLang="zh-CN" sz="2200" dirty="0" smtClean="0">
                <a:latin typeface="Times New Roman" pitchFamily="18" charset="0"/>
                <a:cs typeface="Times New Roman" pitchFamily="18" charset="0"/>
              </a:rPr>
              <a:t>Development of </a:t>
            </a:r>
            <a:r>
              <a:rPr lang="en-US" altLang="zh-CN" sz="2200" b="1" dirty="0" smtClean="0">
                <a:solidFill>
                  <a:srgbClr val="FF0000"/>
                </a:solidFill>
                <a:latin typeface="Times New Roman" pitchFamily="18" charset="0"/>
                <a:cs typeface="Times New Roman" pitchFamily="18" charset="0"/>
              </a:rPr>
              <a:t>Transcriptomic Biomarker Signature</a:t>
            </a:r>
            <a:r>
              <a:rPr lang="en-US" altLang="zh-CN" sz="2200" dirty="0" smtClean="0">
                <a:latin typeface="Times New Roman" pitchFamily="18" charset="0"/>
                <a:cs typeface="Times New Roman" pitchFamily="18" charset="0"/>
              </a:rPr>
              <a:t> in Human Saliva to Detect Lung Cancer</a:t>
            </a:r>
          </a:p>
          <a:p>
            <a:pPr marL="342900" indent="-342900">
              <a:lnSpc>
                <a:spcPct val="90000"/>
              </a:lnSpc>
              <a:spcBef>
                <a:spcPct val="20000"/>
              </a:spcBef>
              <a:buFont typeface="Wingdings" pitchFamily="2" charset="2"/>
              <a:buChar char="l"/>
            </a:pPr>
            <a:r>
              <a:rPr lang="en-US" altLang="zh-CN" sz="2200" dirty="0" smtClean="0">
                <a:latin typeface="Times New Roman" pitchFamily="18" charset="0"/>
                <a:cs typeface="Times New Roman" pitchFamily="18" charset="0"/>
              </a:rPr>
              <a:t>A </a:t>
            </a:r>
            <a:r>
              <a:rPr lang="en-US" altLang="zh-CN" sz="2200" b="1" dirty="0" smtClean="0">
                <a:solidFill>
                  <a:srgbClr val="FF0000"/>
                </a:solidFill>
                <a:latin typeface="Times New Roman" pitchFamily="18" charset="0"/>
                <a:cs typeface="Times New Roman" pitchFamily="18" charset="0"/>
              </a:rPr>
              <a:t>binary classification </a:t>
            </a:r>
            <a:r>
              <a:rPr lang="en-US" altLang="zh-CN" sz="2200" dirty="0" smtClean="0">
                <a:latin typeface="Times New Roman" pitchFamily="18" charset="0"/>
                <a:cs typeface="Times New Roman" pitchFamily="18" charset="0"/>
              </a:rPr>
              <a:t>problem</a:t>
            </a:r>
          </a:p>
          <a:p>
            <a:pPr marL="342900" indent="-342900">
              <a:lnSpc>
                <a:spcPct val="90000"/>
              </a:lnSpc>
              <a:spcBef>
                <a:spcPct val="20000"/>
              </a:spcBef>
              <a:buFont typeface="Wingdings" pitchFamily="2" charset="2"/>
              <a:buChar char="l"/>
            </a:pPr>
            <a:r>
              <a:rPr lang="en-US" altLang="zh-CN" sz="2200" dirty="0" smtClean="0">
                <a:latin typeface="Times New Roman" pitchFamily="18" charset="0"/>
                <a:cs typeface="Times New Roman" pitchFamily="18" charset="0"/>
              </a:rPr>
              <a:t>Affymetrix HG U133 Plus 2.0 Array (Affymetrix, Santa Clara, CA) was used to profile transcriptomes and discover altered gene expression in saliva supernatant. Salivary transcriptomic biomarker discovery was performed on 10 lung cancer patients and 10 matched controls.</a:t>
            </a:r>
          </a:p>
          <a:p>
            <a:pPr marL="342900" indent="-342900">
              <a:lnSpc>
                <a:spcPct val="90000"/>
              </a:lnSpc>
              <a:spcBef>
                <a:spcPct val="20000"/>
              </a:spcBef>
              <a:buFont typeface="Wingdings" pitchFamily="2" charset="2"/>
              <a:buChar char="l"/>
            </a:pPr>
            <a:r>
              <a:rPr lang="en-US" altLang="zh-CN" sz="2200" dirty="0" smtClean="0">
                <a:latin typeface="Times New Roman" pitchFamily="18" charset="0"/>
                <a:cs typeface="Times New Roman" pitchFamily="18" charset="0"/>
              </a:rPr>
              <a:t>Seven messenger RNA biomarkers were discovered and pre-validated</a:t>
            </a:r>
          </a:p>
          <a:p>
            <a:pPr marL="342900" indent="-342900">
              <a:lnSpc>
                <a:spcPct val="90000"/>
              </a:lnSpc>
              <a:spcBef>
                <a:spcPct val="20000"/>
              </a:spcBef>
              <a:buFont typeface="Wingdings" pitchFamily="2" charset="2"/>
              <a:buChar char="l"/>
            </a:pPr>
            <a:r>
              <a:rPr lang="en-US" altLang="zh-CN" sz="2200" dirty="0" smtClean="0">
                <a:latin typeface="Times New Roman" pitchFamily="18" charset="0"/>
                <a:cs typeface="Times New Roman" pitchFamily="18" charset="0"/>
              </a:rPr>
              <a:t>Platform: GPL570	[HG-U133_Plus_2] Affymetrix Human Genome U133 Plus 2.0 Array</a:t>
            </a:r>
            <a:endParaRPr lang="en-US" altLang="zh-CN" sz="2200" b="0" i="0" dirty="0">
              <a:latin typeface="Times New Roman" pitchFamily="18" charset="0"/>
              <a:cs typeface="Times New Roman" pitchFamily="18" charset="0"/>
            </a:endParaRPr>
          </a:p>
        </p:txBody>
      </p:sp>
      <p:sp>
        <p:nvSpPr>
          <p:cNvPr id="9" name="矩形 8"/>
          <p:cNvSpPr/>
          <p:nvPr/>
        </p:nvSpPr>
        <p:spPr>
          <a:xfrm>
            <a:off x="714348" y="6000768"/>
            <a:ext cx="7632848" cy="369332"/>
          </a:xfrm>
          <a:prstGeom prst="rect">
            <a:avLst/>
          </a:prstGeom>
        </p:spPr>
        <p:txBody>
          <a:bodyPr wrap="square">
            <a:spAutoFit/>
          </a:bodyPr>
          <a:lstStyle/>
          <a:p>
            <a:r>
              <a:rPr lang="en-US" altLang="zh-CN" dirty="0" smtClean="0"/>
              <a:t>http://www.ncbi.nlm.nih.gov/geo/query/acc.cgi?acc=GSE32175</a:t>
            </a:r>
            <a:endParaRPr lang="zh-CN" altLang="en-US" dirty="0"/>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pic>
        <p:nvPicPr>
          <p:cNvPr id="230402" name="Picture 2"/>
          <p:cNvPicPr>
            <a:picLocks noChangeAspect="1" noChangeArrowheads="1"/>
          </p:cNvPicPr>
          <p:nvPr/>
        </p:nvPicPr>
        <p:blipFill>
          <a:blip r:embed="rId2"/>
          <a:srcRect/>
          <a:stretch>
            <a:fillRect/>
          </a:stretch>
        </p:blipFill>
        <p:spPr bwMode="auto">
          <a:xfrm>
            <a:off x="428596" y="2285992"/>
            <a:ext cx="8333524" cy="3350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C460A66-CE02-41D3-8D19-F8561999D775}"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2082532"/>
          </a:xfrm>
        </p:spPr>
        <p:txBody>
          <a:bodyPr>
            <a:normAutofit/>
          </a:bodyPr>
          <a:lstStyle/>
          <a:p>
            <a:pPr algn="ctr"/>
            <a:r>
              <a:rPr lang="en-US" altLang="zh-CN" b="1" dirty="0" smtClean="0">
                <a:solidFill>
                  <a:schemeClr val="tx1"/>
                </a:solidFill>
                <a:latin typeface="Times New Roman" pitchFamily="18" charset="0"/>
                <a:ea typeface="黑体" pitchFamily="49" charset="-122"/>
                <a:cs typeface="Times New Roman" pitchFamily="18" charset="0"/>
              </a:rPr>
              <a:t>Thanks!</a:t>
            </a:r>
            <a:br>
              <a:rPr lang="en-US" altLang="zh-CN" b="1" dirty="0" smtClean="0">
                <a:solidFill>
                  <a:schemeClr val="tx1"/>
                </a:solidFill>
                <a:latin typeface="Times New Roman" pitchFamily="18" charset="0"/>
                <a:ea typeface="黑体" pitchFamily="49" charset="-122"/>
                <a:cs typeface="Times New Roman" pitchFamily="18" charset="0"/>
              </a:rPr>
            </a:br>
            <a:r>
              <a:rPr lang="en-US" altLang="zh-CN" b="1" dirty="0" smtClean="0">
                <a:solidFill>
                  <a:schemeClr val="tx1"/>
                </a:solidFill>
                <a:latin typeface="Times New Roman" pitchFamily="18" charset="0"/>
                <a:ea typeface="黑体" pitchFamily="49" charset="-122"/>
                <a:cs typeface="Times New Roman" pitchFamily="18" charset="0"/>
              </a:rPr>
              <a:t>Any questions?</a:t>
            </a:r>
            <a:endParaRPr lang="zh-CN" altLang="en-US" b="1" dirty="0">
              <a:solidFill>
                <a:schemeClr val="tx1"/>
              </a:solidFill>
              <a:latin typeface="Times New Roman" pitchFamily="18" charset="0"/>
              <a:ea typeface="黑体" pitchFamily="49" charset="-122"/>
              <a:cs typeface="Times New Roman" pitchFamily="18" charset="0"/>
            </a:endParaRPr>
          </a:p>
        </p:txBody>
      </p:sp>
      <p:sp>
        <p:nvSpPr>
          <p:cNvPr id="3" name="Slide Number Placeholder 2"/>
          <p:cNvSpPr>
            <a:spLocks noGrp="1"/>
          </p:cNvSpPr>
          <p:nvPr>
            <p:ph type="sldNum" sz="quarter" idx="12"/>
          </p:nvPr>
        </p:nvSpPr>
        <p:spPr/>
        <p:txBody>
          <a:bodyPr/>
          <a:lstStyle/>
          <a:p>
            <a:fld id="{AC460A66-CE02-41D3-8D19-F8561999D775}" type="slidenum">
              <a:rPr lang="zh-CN" altLang="en-US" smtClean="0"/>
              <a:pPr/>
              <a:t>31</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问题模型及数据集</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611560" y="1988840"/>
            <a:ext cx="7772400" cy="4032448"/>
          </a:xfrm>
          <a:prstGeom prst="rect">
            <a:avLst/>
          </a:prstGeom>
          <a:noFill/>
          <a:ln w="9525">
            <a:noFill/>
            <a:miter lim="800000"/>
            <a:headEnd/>
            <a:tailEnd/>
          </a:ln>
        </p:spPr>
        <p:txBody>
          <a:bodyPr/>
          <a:lstStyle/>
          <a:p>
            <a:pPr algn="just">
              <a:lnSpc>
                <a:spcPct val="110000"/>
              </a:lnSpc>
              <a:spcBef>
                <a:spcPct val="20000"/>
              </a:spcBef>
            </a:pPr>
            <a:r>
              <a:rPr lang="en-US" altLang="zh-CN" sz="1500" dirty="0" smtClean="0">
                <a:latin typeface="Times New Roman" pitchFamily="18" charset="0"/>
                <a:cs typeface="Times New Roman" pitchFamily="18" charset="0"/>
              </a:rPr>
              <a:t>Lung cancer is the leading cause of cancer death for both men and women worldwide. Since most of the symptoms found for lung cancer are nonspecific, </a:t>
            </a:r>
            <a:r>
              <a:rPr lang="en-US" altLang="zh-CN" sz="1500" b="1" dirty="0" smtClean="0">
                <a:solidFill>
                  <a:srgbClr val="FF0000"/>
                </a:solidFill>
                <a:latin typeface="Times New Roman" pitchFamily="18" charset="0"/>
                <a:cs typeface="Times New Roman" pitchFamily="18" charset="0"/>
              </a:rPr>
              <a:t>diagnosis is mostly done at late and progressed stage</a:t>
            </a:r>
            <a:r>
              <a:rPr lang="en-US" altLang="zh-CN" sz="1500" dirty="0" smtClean="0">
                <a:latin typeface="Times New Roman" pitchFamily="18" charset="0"/>
                <a:cs typeface="Times New Roman" pitchFamily="18" charset="0"/>
              </a:rPr>
              <a:t> with the consecutive poor therapy outcome. Effective early detection techniques are sorely needed. The emerging field of </a:t>
            </a:r>
            <a:r>
              <a:rPr lang="en-US" altLang="zh-CN" sz="1500" b="1" dirty="0" smtClean="0">
                <a:solidFill>
                  <a:srgbClr val="FF0000"/>
                </a:solidFill>
                <a:latin typeface="Times New Roman" pitchFamily="18" charset="0"/>
                <a:cs typeface="Times New Roman" pitchFamily="18" charset="0"/>
              </a:rPr>
              <a:t>salivary diagnostics </a:t>
            </a:r>
            <a:r>
              <a:rPr lang="en-US" altLang="zh-CN" sz="1500" dirty="0" smtClean="0">
                <a:latin typeface="Times New Roman" pitchFamily="18" charset="0"/>
                <a:cs typeface="Times New Roman" pitchFamily="18" charset="0"/>
              </a:rPr>
              <a:t>could provide scientifically credible, easy-to-use, non-invasive and cost-effective detection methods. Recent advances have allowed us to </a:t>
            </a:r>
            <a:r>
              <a:rPr lang="en-US" altLang="zh-CN" sz="1500" dirty="0" smtClean="0">
                <a:solidFill>
                  <a:srgbClr val="FF0000"/>
                </a:solidFill>
                <a:latin typeface="Times New Roman" pitchFamily="18" charset="0"/>
                <a:cs typeface="Times New Roman" pitchFamily="18" charset="0"/>
              </a:rPr>
              <a:t>develop discriminatory salivary biomarkers for a variety of diseases from oral to systematic diseases</a:t>
            </a:r>
            <a:r>
              <a:rPr lang="en-US" altLang="zh-CN" sz="1500" dirty="0" smtClean="0">
                <a:latin typeface="Times New Roman" pitchFamily="18" charset="0"/>
                <a:cs typeface="Times New Roman" pitchFamily="18" charset="0"/>
              </a:rPr>
              <a:t>. In this study, salivary transcriptomes of lung cancer patients were profiled and led to the discovery and pre-validation of </a:t>
            </a:r>
            <a:r>
              <a:rPr lang="en-US" altLang="zh-CN" sz="1500" b="1" dirty="0" smtClean="0">
                <a:solidFill>
                  <a:srgbClr val="FF0000"/>
                </a:solidFill>
                <a:latin typeface="Times New Roman" pitchFamily="18" charset="0"/>
                <a:cs typeface="Times New Roman" pitchFamily="18" charset="0"/>
              </a:rPr>
              <a:t>seven highly discriminatory transcriptomic salivary biomarkers </a:t>
            </a:r>
            <a:r>
              <a:rPr lang="en-US" altLang="zh-CN" sz="1500" dirty="0" smtClean="0">
                <a:latin typeface="Times New Roman" pitchFamily="18" charset="0"/>
                <a:cs typeface="Times New Roman" pitchFamily="18" charset="0"/>
              </a:rPr>
              <a:t>(</a:t>
            </a:r>
            <a:r>
              <a:rPr lang="en-US" altLang="zh-CN" sz="1500" u="heavy" dirty="0" smtClean="0">
                <a:solidFill>
                  <a:srgbClr val="0000FF"/>
                </a:solidFill>
                <a:uFill>
                  <a:solidFill>
                    <a:srgbClr val="FF0000"/>
                  </a:solidFill>
                </a:uFill>
                <a:latin typeface="Times New Roman" pitchFamily="18" charset="0"/>
                <a:cs typeface="Times New Roman" pitchFamily="18" charset="0"/>
              </a:rPr>
              <a:t>BRAF</a:t>
            </a:r>
            <a:r>
              <a:rPr lang="en-US" altLang="zh-CN" sz="1500" dirty="0" smtClean="0">
                <a:latin typeface="Times New Roman" pitchFamily="18" charset="0"/>
                <a:cs typeface="Times New Roman" pitchFamily="18" charset="0"/>
              </a:rPr>
              <a:t>, </a:t>
            </a:r>
            <a:r>
              <a:rPr lang="en-US" altLang="zh-CN" sz="1500" dirty="0" smtClean="0">
                <a:solidFill>
                  <a:srgbClr val="0000FF"/>
                </a:solidFill>
                <a:latin typeface="Times New Roman" pitchFamily="18" charset="0"/>
                <a:cs typeface="Times New Roman" pitchFamily="18" charset="0"/>
              </a:rPr>
              <a:t>CCNI</a:t>
            </a:r>
            <a:r>
              <a:rPr lang="en-US" altLang="zh-CN" sz="1500" dirty="0" smtClean="0">
                <a:latin typeface="Times New Roman" pitchFamily="18" charset="0"/>
                <a:cs typeface="Times New Roman" pitchFamily="18" charset="0"/>
              </a:rPr>
              <a:t>, </a:t>
            </a:r>
            <a:r>
              <a:rPr lang="en-US" altLang="zh-CN" sz="1500" dirty="0" smtClean="0">
                <a:solidFill>
                  <a:srgbClr val="0000FF"/>
                </a:solidFill>
                <a:latin typeface="Times New Roman" pitchFamily="18" charset="0"/>
                <a:cs typeface="Times New Roman" pitchFamily="18" charset="0"/>
              </a:rPr>
              <a:t>EGRF</a:t>
            </a:r>
            <a:r>
              <a:rPr lang="en-US" altLang="zh-CN" sz="1500" dirty="0" smtClean="0">
                <a:latin typeface="Times New Roman" pitchFamily="18" charset="0"/>
                <a:cs typeface="Times New Roman" pitchFamily="18" charset="0"/>
              </a:rPr>
              <a:t>, </a:t>
            </a:r>
            <a:r>
              <a:rPr lang="en-US" altLang="zh-CN" sz="1500" dirty="0" smtClean="0">
                <a:solidFill>
                  <a:srgbClr val="0000FF"/>
                </a:solidFill>
                <a:latin typeface="Times New Roman" pitchFamily="18" charset="0"/>
                <a:cs typeface="Times New Roman" pitchFamily="18" charset="0"/>
              </a:rPr>
              <a:t>FGF19</a:t>
            </a:r>
            <a:r>
              <a:rPr lang="en-US" altLang="zh-CN" sz="1500" dirty="0" smtClean="0">
                <a:latin typeface="Times New Roman" pitchFamily="18" charset="0"/>
                <a:cs typeface="Times New Roman" pitchFamily="18" charset="0"/>
              </a:rPr>
              <a:t>, </a:t>
            </a:r>
            <a:r>
              <a:rPr lang="en-US" altLang="zh-CN" sz="1500" dirty="0" smtClean="0">
                <a:solidFill>
                  <a:srgbClr val="0000FF"/>
                </a:solidFill>
                <a:latin typeface="Times New Roman" pitchFamily="18" charset="0"/>
                <a:cs typeface="Times New Roman" pitchFamily="18" charset="0"/>
              </a:rPr>
              <a:t>FRS2</a:t>
            </a:r>
            <a:r>
              <a:rPr lang="en-US" altLang="zh-CN" sz="1500" dirty="0" smtClean="0">
                <a:latin typeface="Times New Roman" pitchFamily="18" charset="0"/>
                <a:cs typeface="Times New Roman" pitchFamily="18" charset="0"/>
              </a:rPr>
              <a:t>, </a:t>
            </a:r>
            <a:r>
              <a:rPr lang="en-US" altLang="zh-CN" sz="1500" dirty="0" smtClean="0">
                <a:solidFill>
                  <a:srgbClr val="0000FF"/>
                </a:solidFill>
                <a:latin typeface="Times New Roman" pitchFamily="18" charset="0"/>
                <a:cs typeface="Times New Roman" pitchFamily="18" charset="0"/>
              </a:rPr>
              <a:t>GREB1</a:t>
            </a:r>
            <a:r>
              <a:rPr lang="en-US" altLang="zh-CN" sz="1500" dirty="0" smtClean="0">
                <a:latin typeface="Times New Roman" pitchFamily="18" charset="0"/>
                <a:cs typeface="Times New Roman" pitchFamily="18" charset="0"/>
              </a:rPr>
              <a:t>, and </a:t>
            </a:r>
            <a:r>
              <a:rPr lang="en-US" altLang="zh-CN" sz="1500" u="heavy" dirty="0" smtClean="0">
                <a:solidFill>
                  <a:srgbClr val="0000FF"/>
                </a:solidFill>
                <a:uFill>
                  <a:solidFill>
                    <a:srgbClr val="FF0000"/>
                  </a:solidFill>
                </a:uFill>
                <a:latin typeface="Times New Roman" pitchFamily="18" charset="0"/>
                <a:cs typeface="Times New Roman" pitchFamily="18" charset="0"/>
              </a:rPr>
              <a:t>LZTS1</a:t>
            </a:r>
            <a:r>
              <a:rPr lang="en-US" altLang="zh-CN" sz="1500" dirty="0" smtClean="0">
                <a:latin typeface="Times New Roman" pitchFamily="18" charset="0"/>
                <a:cs typeface="Times New Roman" pitchFamily="18" charset="0"/>
              </a:rPr>
              <a:t>). The logistic regression model combining five of the mRNA biomarkers (</a:t>
            </a:r>
            <a:r>
              <a:rPr lang="en-US" altLang="zh-CN" sz="1500" dirty="0" smtClean="0">
                <a:solidFill>
                  <a:srgbClr val="0000FF"/>
                </a:solidFill>
                <a:latin typeface="Times New Roman" pitchFamily="18" charset="0"/>
                <a:cs typeface="Times New Roman" pitchFamily="18" charset="0"/>
              </a:rPr>
              <a:t>CCNI</a:t>
            </a:r>
            <a:r>
              <a:rPr lang="en-US" altLang="zh-CN" sz="1500" dirty="0" smtClean="0">
                <a:latin typeface="Times New Roman" pitchFamily="18" charset="0"/>
                <a:cs typeface="Times New Roman" pitchFamily="18" charset="0"/>
              </a:rPr>
              <a:t>, </a:t>
            </a:r>
            <a:r>
              <a:rPr lang="en-US" altLang="zh-CN" sz="1500" dirty="0" smtClean="0">
                <a:solidFill>
                  <a:srgbClr val="0000FF"/>
                </a:solidFill>
                <a:latin typeface="Times New Roman" pitchFamily="18" charset="0"/>
                <a:cs typeface="Times New Roman" pitchFamily="18" charset="0"/>
              </a:rPr>
              <a:t>EGFR</a:t>
            </a:r>
            <a:r>
              <a:rPr lang="en-US" altLang="zh-CN" sz="1500" dirty="0" smtClean="0">
                <a:latin typeface="Times New Roman" pitchFamily="18" charset="0"/>
                <a:cs typeface="Times New Roman" pitchFamily="18" charset="0"/>
              </a:rPr>
              <a:t>, </a:t>
            </a:r>
            <a:r>
              <a:rPr lang="en-US" altLang="zh-CN" sz="1500" dirty="0" smtClean="0">
                <a:solidFill>
                  <a:srgbClr val="0000FF"/>
                </a:solidFill>
                <a:latin typeface="Times New Roman" pitchFamily="18" charset="0"/>
                <a:cs typeface="Times New Roman" pitchFamily="18" charset="0"/>
              </a:rPr>
              <a:t>FGF19</a:t>
            </a:r>
            <a:r>
              <a:rPr lang="en-US" altLang="zh-CN" sz="1500" dirty="0" smtClean="0">
                <a:latin typeface="Times New Roman" pitchFamily="18" charset="0"/>
                <a:cs typeface="Times New Roman" pitchFamily="18" charset="0"/>
              </a:rPr>
              <a:t>, </a:t>
            </a:r>
            <a:r>
              <a:rPr lang="en-US" altLang="zh-CN" sz="1500" dirty="0" smtClean="0">
                <a:solidFill>
                  <a:srgbClr val="0000FF"/>
                </a:solidFill>
                <a:latin typeface="Times New Roman" pitchFamily="18" charset="0"/>
                <a:cs typeface="Times New Roman" pitchFamily="18" charset="0"/>
              </a:rPr>
              <a:t>FRS2</a:t>
            </a:r>
            <a:r>
              <a:rPr lang="en-US" altLang="zh-CN" sz="1500" dirty="0" smtClean="0">
                <a:latin typeface="Times New Roman" pitchFamily="18" charset="0"/>
                <a:cs typeface="Times New Roman" pitchFamily="18" charset="0"/>
              </a:rPr>
              <a:t>, and </a:t>
            </a:r>
            <a:r>
              <a:rPr lang="en-US" altLang="zh-CN" sz="1500" dirty="0" smtClean="0">
                <a:solidFill>
                  <a:srgbClr val="0000FF"/>
                </a:solidFill>
                <a:latin typeface="Times New Roman" pitchFamily="18" charset="0"/>
                <a:cs typeface="Times New Roman" pitchFamily="18" charset="0"/>
              </a:rPr>
              <a:t>GREB1</a:t>
            </a:r>
            <a:r>
              <a:rPr lang="en-US" altLang="zh-CN" sz="1500" dirty="0" smtClean="0">
                <a:latin typeface="Times New Roman" pitchFamily="18" charset="0"/>
                <a:cs typeface="Times New Roman" pitchFamily="18" charset="0"/>
              </a:rPr>
              <a:t>) could differentiate lung cancer patients from normal control subjects, yielding </a:t>
            </a:r>
            <a:r>
              <a:rPr lang="en-US" altLang="zh-CN" sz="1500" dirty="0" smtClean="0">
                <a:solidFill>
                  <a:srgbClr val="FF0000"/>
                </a:solidFill>
                <a:latin typeface="Times New Roman" pitchFamily="18" charset="0"/>
                <a:cs typeface="Times New Roman" pitchFamily="18" charset="0"/>
              </a:rPr>
              <a:t>AUC value of 0.925 with 93.75 % sensitivity and 82.81 % specificity in the pre-validation sample set</a:t>
            </a:r>
            <a:r>
              <a:rPr lang="en-US" altLang="zh-CN" sz="1500" dirty="0" smtClean="0">
                <a:latin typeface="Times New Roman" pitchFamily="18" charset="0"/>
                <a:cs typeface="Times New Roman" pitchFamily="18" charset="0"/>
              </a:rPr>
              <a:t>. These salivary mRNA biomarkers possess the discriminatory power for the detection of lung cancer. This report provides the proof of concept of salivary biomarkers for the non-invasive detection of the systematic disease. These results poised the salivary biomarkers for the initiation of a multi-center validation in a definitive clinical context.</a:t>
            </a:r>
            <a:endParaRPr lang="en-US" altLang="zh-CN" sz="1500" b="0" i="0" dirty="0">
              <a:latin typeface="Times New Roman" pitchFamily="18" charset="0"/>
              <a:cs typeface="Times New Roman" pitchFamily="18" charset="0"/>
            </a:endParaRPr>
          </a:p>
        </p:txBody>
      </p:sp>
      <p:sp>
        <p:nvSpPr>
          <p:cNvPr id="9" name="矩形 8"/>
          <p:cNvSpPr/>
          <p:nvPr/>
        </p:nvSpPr>
        <p:spPr>
          <a:xfrm>
            <a:off x="611560" y="6093296"/>
            <a:ext cx="7632848" cy="230832"/>
          </a:xfrm>
          <a:prstGeom prst="rect">
            <a:avLst/>
          </a:prstGeom>
        </p:spPr>
        <p:txBody>
          <a:bodyPr wrap="square">
            <a:spAutoFit/>
          </a:bodyPr>
          <a:lstStyle/>
          <a:p>
            <a:r>
              <a:rPr lang="en-US" altLang="zh-CN" sz="900" dirty="0" smtClean="0">
                <a:latin typeface="Times New Roman" pitchFamily="18" charset="0"/>
                <a:cs typeface="Times New Roman" pitchFamily="18" charset="0"/>
              </a:rPr>
              <a:t>Zhang L., et al. Development of transcriptomic biomarker signature in human saliva to detect lung cancer. Cell Mol Life Sci. 2012 Oct; 69(19): 3341-50.</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问题模型及数据集</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9" name="矩形 8"/>
          <p:cNvSpPr/>
          <p:nvPr/>
        </p:nvSpPr>
        <p:spPr>
          <a:xfrm>
            <a:off x="683568" y="5589240"/>
            <a:ext cx="7632848" cy="369332"/>
          </a:xfrm>
          <a:prstGeom prst="rect">
            <a:avLst/>
          </a:prstGeom>
        </p:spPr>
        <p:txBody>
          <a:bodyPr wrap="square">
            <a:spAutoFit/>
          </a:bodyPr>
          <a:lstStyle/>
          <a:p>
            <a:r>
              <a:rPr lang="en-US" altLang="zh-CN" dirty="0" smtClean="0"/>
              <a:t>http://www.ncbi.nlm.nih.gov/geo/query/acc.cgi?acc=GSE32175</a:t>
            </a:r>
            <a:endParaRPr lang="zh-CN" altLang="en-US" dirty="0"/>
          </a:p>
        </p:txBody>
      </p:sp>
      <p:graphicFrame>
        <p:nvGraphicFramePr>
          <p:cNvPr id="6" name="表格 5"/>
          <p:cNvGraphicFramePr>
            <a:graphicFrameLocks noGrp="1"/>
          </p:cNvGraphicFramePr>
          <p:nvPr/>
        </p:nvGraphicFramePr>
        <p:xfrm>
          <a:off x="683568" y="2386012"/>
          <a:ext cx="7704855" cy="2619375"/>
        </p:xfrm>
        <a:graphic>
          <a:graphicData uri="http://schemas.openxmlformats.org/drawingml/2006/table">
            <a:tbl>
              <a:tblPr/>
              <a:tblGrid>
                <a:gridCol w="1224136"/>
                <a:gridCol w="2448272"/>
                <a:gridCol w="1296144"/>
                <a:gridCol w="2736303"/>
              </a:tblGrid>
              <a:tr h="180975">
                <a:tc>
                  <a:txBody>
                    <a:bodyPr/>
                    <a:lstStyle/>
                    <a:p>
                      <a:pPr algn="l" fontAlgn="ctr"/>
                      <a:r>
                        <a:rPr lang="en-US" sz="1500" b="1" i="0" u="none" strike="noStrike">
                          <a:solidFill>
                            <a:srgbClr val="000000"/>
                          </a:solidFill>
                          <a:latin typeface="Times New Roman"/>
                        </a:rPr>
                        <a:t>#Sample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en-US" sz="1500" b="1" i="0" u="none" strike="noStrike">
                          <a:solidFill>
                            <a:srgbClr val="000000"/>
                          </a:solidFill>
                          <a:latin typeface="Times New Roman"/>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en-US" sz="1500" b="1" i="0" u="none" strike="noStrike">
                          <a:solidFill>
                            <a:srgbClr val="000000"/>
                          </a:solidFill>
                          <a:latin typeface="Times New Roman"/>
                        </a:rPr>
                        <a:t>#Sample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en-US" sz="1500" b="1" i="0" u="none" strike="noStrike">
                          <a:solidFill>
                            <a:srgbClr val="000000"/>
                          </a:solidFill>
                          <a:latin typeface="Times New Roman"/>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90500">
                <a:tc>
                  <a:txBody>
                    <a:bodyPr/>
                    <a:lstStyle/>
                    <a:p>
                      <a:pPr algn="l" fontAlgn="ctr"/>
                      <a:r>
                        <a:rPr lang="en-US" sz="1500" b="0" i="0" u="none" strike="noStrike">
                          <a:solidFill>
                            <a:srgbClr val="000000"/>
                          </a:solidFill>
                          <a:latin typeface="Times New Roman"/>
                        </a:rPr>
                        <a:t>GSM797551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Healthy control saliva-lc1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GSM797561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Lung cancer saliva-1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ctr"/>
                      <a:r>
                        <a:rPr lang="en-US" sz="1500" b="0" i="0" u="none" strike="noStrike">
                          <a:solidFill>
                            <a:srgbClr val="000000"/>
                          </a:solidFill>
                          <a:latin typeface="Times New Roman"/>
                        </a:rPr>
                        <a:t>GSM797552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Healthy control saliva-lc2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GSM797562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Lung cancer saliva-2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ctr"/>
                      <a:r>
                        <a:rPr lang="en-US" sz="1500" b="0" i="0" u="none" strike="noStrike">
                          <a:solidFill>
                            <a:srgbClr val="000000"/>
                          </a:solidFill>
                          <a:latin typeface="Times New Roman"/>
                        </a:rPr>
                        <a:t>GSM797553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Healthy control saliva-lc3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GSM797563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Lung cancer saliva-3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ctr"/>
                      <a:r>
                        <a:rPr lang="en-US" sz="1500" b="0" i="0" u="none" strike="noStrike">
                          <a:solidFill>
                            <a:srgbClr val="000000"/>
                          </a:solidFill>
                          <a:latin typeface="Times New Roman"/>
                        </a:rPr>
                        <a:t>GSM797554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Healthy control saliva-lc4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GSM797564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Lung cancer saliva-4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ctr"/>
                      <a:r>
                        <a:rPr lang="en-US" sz="1500" b="0" i="0" u="none" strike="noStrike">
                          <a:solidFill>
                            <a:srgbClr val="000000"/>
                          </a:solidFill>
                          <a:latin typeface="Times New Roman"/>
                        </a:rPr>
                        <a:t>GSM797555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Healthy control saliva-lc5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dirty="0">
                          <a:solidFill>
                            <a:srgbClr val="000000"/>
                          </a:solidFill>
                          <a:latin typeface="Times New Roman"/>
                        </a:rPr>
                        <a:t>GSM797565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Lung cancer saliva-5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ctr"/>
                      <a:r>
                        <a:rPr lang="en-US" sz="1500" b="0" i="0" u="none" strike="noStrike">
                          <a:solidFill>
                            <a:srgbClr val="000000"/>
                          </a:solidFill>
                          <a:latin typeface="Times New Roman"/>
                        </a:rPr>
                        <a:t>GSM797556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Healthy control saliva-lc6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GSM797566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Lung cancer saliva-6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ctr"/>
                      <a:r>
                        <a:rPr lang="en-US" sz="1500" b="0" i="0" u="none" strike="noStrike">
                          <a:solidFill>
                            <a:srgbClr val="000000"/>
                          </a:solidFill>
                          <a:latin typeface="Times New Roman"/>
                        </a:rPr>
                        <a:t>GSM797557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Healthy control saliva-lc7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GSM797567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Lung cancer saliva-7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ctr"/>
                      <a:r>
                        <a:rPr lang="en-US" sz="1500" b="0" i="0" u="none" strike="noStrike">
                          <a:solidFill>
                            <a:srgbClr val="000000"/>
                          </a:solidFill>
                          <a:latin typeface="Times New Roman"/>
                        </a:rPr>
                        <a:t>GSM797558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Healthy control saliva-lc8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GSM797568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Lung cancer saliva-8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ctr"/>
                      <a:r>
                        <a:rPr lang="en-US" sz="1500" b="0" i="0" u="none" strike="noStrike">
                          <a:solidFill>
                            <a:srgbClr val="000000"/>
                          </a:solidFill>
                          <a:latin typeface="Times New Roman"/>
                        </a:rPr>
                        <a:t>GSM797559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Healthy control saliva-lc9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GSM797569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Lung cancer saliva-9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ctr"/>
                      <a:r>
                        <a:rPr lang="en-US" sz="1500" b="0" i="0" u="none" strike="noStrike">
                          <a:solidFill>
                            <a:srgbClr val="000000"/>
                          </a:solidFill>
                          <a:latin typeface="Times New Roman"/>
                        </a:rPr>
                        <a:t>GSM797560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Healthy control saliva-lc10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latin typeface="Times New Roman"/>
                        </a:rPr>
                        <a:t>GSM797570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dirty="0">
                          <a:solidFill>
                            <a:srgbClr val="000000"/>
                          </a:solidFill>
                          <a:latin typeface="Times New Roman"/>
                        </a:rPr>
                        <a:t>Lung cancer saliva-10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Slide Number Placeholder 6"/>
          <p:cNvSpPr>
            <a:spLocks noGrp="1"/>
          </p:cNvSpPr>
          <p:nvPr>
            <p:ph type="sldNum" sz="quarter" idx="12"/>
          </p:nvPr>
        </p:nvSpPr>
        <p:spPr/>
        <p:txBody>
          <a:bodyPr/>
          <a:lstStyle/>
          <a:p>
            <a:fld id="{AC460A66-CE02-41D3-8D19-F8561999D775}"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pPr algn="ctr"/>
            <a:r>
              <a:rPr lang="zh-CN" altLang="en-US" b="1" dirty="0" smtClean="0">
                <a:solidFill>
                  <a:schemeClr val="tx1"/>
                </a:solidFill>
                <a:latin typeface="黑体" pitchFamily="49" charset="-122"/>
                <a:ea typeface="黑体" pitchFamily="49" charset="-122"/>
              </a:rPr>
              <a:t>数据探索</a:t>
            </a:r>
            <a:endParaRPr lang="zh-CN" altLang="en-US" b="1" dirty="0">
              <a:solidFill>
                <a:schemeClr val="tx1"/>
              </a:solidFill>
              <a:latin typeface="黑体" pitchFamily="49" charset="-122"/>
              <a:ea typeface="黑体" pitchFamily="49" charset="-122"/>
            </a:endParaRPr>
          </a:p>
        </p:txBody>
      </p:sp>
      <p:sp>
        <p:nvSpPr>
          <p:cNvPr id="3" name="Slide Number Placeholder 2"/>
          <p:cNvSpPr>
            <a:spLocks noGrp="1"/>
          </p:cNvSpPr>
          <p:nvPr>
            <p:ph type="sldNum" sz="quarter" idx="12"/>
          </p:nvPr>
        </p:nvSpPr>
        <p:spPr/>
        <p:txBody>
          <a:bodyPr/>
          <a:lstStyle/>
          <a:p>
            <a:fld id="{AC460A66-CE02-41D3-8D19-F8561999D775}"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611560" y="1988840"/>
            <a:ext cx="7772400" cy="725780"/>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Char char="l"/>
            </a:pPr>
            <a:r>
              <a:rPr lang="en-US" altLang="zh-CN" sz="2200" dirty="0" smtClean="0">
                <a:latin typeface="Times New Roman" pitchFamily="18" charset="0"/>
                <a:cs typeface="Times New Roman" pitchFamily="18" charset="0"/>
              </a:rPr>
              <a:t>Top-10 features ranked by T-test. The </a:t>
            </a:r>
            <a:r>
              <a:rPr lang="en-US" altLang="zh-CN" sz="2200" dirty="0" err="1" smtClean="0">
                <a:latin typeface="Times New Roman" pitchFamily="18" charset="0"/>
                <a:cs typeface="Times New Roman" pitchFamily="18" charset="0"/>
              </a:rPr>
              <a:t>heatmap</a:t>
            </a:r>
            <a:r>
              <a:rPr lang="en-US" altLang="zh-CN" sz="2200" dirty="0" smtClean="0">
                <a:latin typeface="Times New Roman" pitchFamily="18" charset="0"/>
                <a:cs typeface="Times New Roman" pitchFamily="18" charset="0"/>
              </a:rPr>
              <a:t> shows that the two classes can be separated by the 10 features. </a:t>
            </a:r>
          </a:p>
        </p:txBody>
      </p:sp>
      <p:pic>
        <p:nvPicPr>
          <p:cNvPr id="190466" name="Picture 2"/>
          <p:cNvPicPr>
            <a:picLocks noChangeAspect="1" noChangeArrowheads="1"/>
          </p:cNvPicPr>
          <p:nvPr/>
        </p:nvPicPr>
        <p:blipFill>
          <a:blip r:embed="rId2"/>
          <a:srcRect/>
          <a:stretch>
            <a:fillRect/>
          </a:stretch>
        </p:blipFill>
        <p:spPr bwMode="auto">
          <a:xfrm>
            <a:off x="1000100" y="2643182"/>
            <a:ext cx="7286644" cy="3508161"/>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611560" y="1988840"/>
            <a:ext cx="7772400" cy="725780"/>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Char char="l"/>
            </a:pPr>
            <a:r>
              <a:rPr lang="en-US" altLang="zh-CN" sz="2200" dirty="0" smtClean="0">
                <a:latin typeface="Times New Roman" pitchFamily="18" charset="0"/>
                <a:cs typeface="Times New Roman" pitchFamily="18" charset="0"/>
              </a:rPr>
              <a:t>Top-10 features ranked by T-test are used to train the classifiers with very high accuracies.</a:t>
            </a:r>
          </a:p>
        </p:txBody>
      </p:sp>
      <p:pic>
        <p:nvPicPr>
          <p:cNvPr id="191490" name="Picture 2"/>
          <p:cNvPicPr>
            <a:picLocks noChangeAspect="1" noChangeArrowheads="1"/>
          </p:cNvPicPr>
          <p:nvPr/>
        </p:nvPicPr>
        <p:blipFill>
          <a:blip r:embed="rId2"/>
          <a:srcRect/>
          <a:stretch>
            <a:fillRect/>
          </a:stretch>
        </p:blipFill>
        <p:spPr bwMode="auto">
          <a:xfrm>
            <a:off x="1285852" y="2643182"/>
            <a:ext cx="6643702" cy="3198617"/>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Saliva Biomarker of Human Lung Cancer</a:t>
            </a:r>
          </a:p>
        </p:txBody>
      </p:sp>
      <p:sp>
        <p:nvSpPr>
          <p:cNvPr id="5" name="Rectangle 3"/>
          <p:cNvSpPr>
            <a:spLocks noChangeArrowheads="1"/>
          </p:cNvSpPr>
          <p:nvPr/>
        </p:nvSpPr>
        <p:spPr bwMode="auto">
          <a:xfrm>
            <a:off x="428596" y="1988840"/>
            <a:ext cx="8358246" cy="725780"/>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Our question is whether fewer features may generate the classification models with similar performances for SVM and </a:t>
            </a:r>
            <a:r>
              <a:rPr lang="en-US" altLang="zh-CN" sz="2200" dirty="0" err="1" smtClean="0">
                <a:latin typeface="Times New Roman" pitchFamily="18" charset="0"/>
                <a:cs typeface="Times New Roman" pitchFamily="18" charset="0"/>
              </a:rPr>
              <a:t>NBayes</a:t>
            </a:r>
            <a:r>
              <a:rPr lang="en-US" altLang="zh-CN" sz="2200" dirty="0" smtClean="0">
                <a:latin typeface="Times New Roman" pitchFamily="18" charset="0"/>
                <a:cs typeface="Times New Roman" pitchFamily="18" charset="0"/>
              </a:rPr>
              <a:t>?</a:t>
            </a:r>
          </a:p>
        </p:txBody>
      </p:sp>
      <p:pic>
        <p:nvPicPr>
          <p:cNvPr id="129025" name="Picture 1"/>
          <p:cNvPicPr>
            <a:picLocks noChangeAspect="1" noChangeArrowheads="1"/>
          </p:cNvPicPr>
          <p:nvPr/>
        </p:nvPicPr>
        <p:blipFill>
          <a:blip r:embed="rId2"/>
          <a:srcRect/>
          <a:stretch>
            <a:fillRect/>
          </a:stretch>
        </p:blipFill>
        <p:spPr bwMode="auto">
          <a:xfrm>
            <a:off x="357158" y="2786058"/>
            <a:ext cx="8358214" cy="33599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HILab text styl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0000FF"/>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solidFill>
          <a:schemeClr val="bg1">
            <a:lumMod val="50000"/>
          </a:schemeClr>
        </a:solidFill>
        <a:ln>
          <a:solidFill>
            <a:schemeClr val="bg1">
              <a:lumMod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3278</TotalTime>
  <Words>1345</Words>
  <Application>Microsoft Office PowerPoint</Application>
  <PresentationFormat>On-screen Show (4:3)</PresentationFormat>
  <Paragraphs>202</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流畅</vt:lpstr>
      <vt:lpstr>研究项目范例 Saliva Biomarker of Human Lung Cancer</vt:lpstr>
      <vt:lpstr>问题模型及数据集</vt:lpstr>
      <vt:lpstr>问题模型及数据集</vt:lpstr>
      <vt:lpstr>问题模型及数据集</vt:lpstr>
      <vt:lpstr>问题模型及数据集</vt:lpstr>
      <vt:lpstr>数据探索</vt:lpstr>
      <vt:lpstr>数据探索</vt:lpstr>
      <vt:lpstr>数据探索</vt:lpstr>
      <vt:lpstr>数据探索</vt:lpstr>
      <vt:lpstr>疾病标志物检测</vt:lpstr>
      <vt:lpstr>数据探索</vt:lpstr>
      <vt:lpstr>数据探索</vt:lpstr>
      <vt:lpstr>数据探索</vt:lpstr>
      <vt:lpstr>数据探索</vt:lpstr>
      <vt:lpstr>数据探索</vt:lpstr>
      <vt:lpstr>数据探索</vt:lpstr>
      <vt:lpstr>数据探索</vt:lpstr>
      <vt:lpstr>数据探索</vt:lpstr>
      <vt:lpstr>数据探索</vt:lpstr>
      <vt:lpstr>数据探索</vt:lpstr>
      <vt:lpstr>数据探索</vt:lpstr>
      <vt:lpstr>数据探索</vt:lpstr>
      <vt:lpstr>生物功能分析</vt:lpstr>
      <vt:lpstr>数据探索</vt:lpstr>
      <vt:lpstr>数据探索</vt:lpstr>
      <vt:lpstr>分类性能比较</vt:lpstr>
      <vt:lpstr>数据探索</vt:lpstr>
      <vt:lpstr>数据探索</vt:lpstr>
      <vt:lpstr>数据探索</vt:lpstr>
      <vt:lpstr>数据探索</vt:lpstr>
      <vt:lpstr>Thanks! Any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 回归算法</dc:title>
  <dc:creator>Fengfeng Zhou</dc:creator>
  <cp:keywords>Email:FengfengZhou@gmail.com</cp:keywords>
  <cp:lastModifiedBy>Fengfeng Zhou</cp:lastModifiedBy>
  <cp:revision>472</cp:revision>
  <dcterms:created xsi:type="dcterms:W3CDTF">2014-08-04T08:13:23Z</dcterms:created>
  <dcterms:modified xsi:type="dcterms:W3CDTF">2014-12-10T06:58:14Z</dcterms:modified>
</cp:coreProperties>
</file>