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68" r:id="rId2"/>
    <p:sldId id="597" r:id="rId3"/>
    <p:sldId id="594" r:id="rId4"/>
    <p:sldId id="595" r:id="rId5"/>
    <p:sldId id="596" r:id="rId6"/>
    <p:sldId id="598" r:id="rId7"/>
    <p:sldId id="634" r:id="rId8"/>
    <p:sldId id="599" r:id="rId9"/>
    <p:sldId id="600" r:id="rId10"/>
    <p:sldId id="601" r:id="rId11"/>
    <p:sldId id="623" r:id="rId12"/>
    <p:sldId id="602" r:id="rId13"/>
    <p:sldId id="603" r:id="rId14"/>
    <p:sldId id="604" r:id="rId15"/>
    <p:sldId id="624" r:id="rId16"/>
    <p:sldId id="625" r:id="rId17"/>
    <p:sldId id="605" r:id="rId18"/>
    <p:sldId id="606" r:id="rId19"/>
    <p:sldId id="607" r:id="rId20"/>
    <p:sldId id="608" r:id="rId21"/>
    <p:sldId id="613" r:id="rId22"/>
    <p:sldId id="614" r:id="rId23"/>
    <p:sldId id="626" r:id="rId24"/>
    <p:sldId id="627" r:id="rId25"/>
    <p:sldId id="628" r:id="rId26"/>
    <p:sldId id="631" r:id="rId27"/>
    <p:sldId id="637" r:id="rId28"/>
    <p:sldId id="638" r:id="rId29"/>
    <p:sldId id="537" r:id="rId30"/>
    <p:sldId id="615" r:id="rId31"/>
    <p:sldId id="639" r:id="rId32"/>
    <p:sldId id="616" r:id="rId33"/>
    <p:sldId id="617" r:id="rId34"/>
    <p:sldId id="618" r:id="rId35"/>
    <p:sldId id="619" r:id="rId36"/>
    <p:sldId id="620" r:id="rId37"/>
    <p:sldId id="621" r:id="rId38"/>
    <p:sldId id="632" r:id="rId39"/>
    <p:sldId id="622"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7" autoAdjust="0"/>
    <p:restoredTop sz="94660"/>
  </p:normalViewPr>
  <p:slideViewPr>
    <p:cSldViewPr>
      <p:cViewPr varScale="1">
        <p:scale>
          <a:sx n="65" d="100"/>
          <a:sy n="65" d="100"/>
        </p:scale>
        <p:origin x="-154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74433-547C-4F4D-A6D4-E50B52AB5565}" type="datetimeFigureOut">
              <a:rPr lang="zh-CN" altLang="en-US" smtClean="0"/>
              <a:pPr/>
              <a:t>2015/1/13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8DDE8-9797-491A-90B7-6EA34BB1FB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A8B687-1482-4386-8421-14860452FD51}"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68ED5E4E-C2CC-4909-876C-127A37DD96BA}" type="datetime1">
              <a:rPr lang="zh-CN" altLang="en-US" smtClean="0"/>
              <a:pPr/>
              <a:t>2015/1/13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3165E4-453E-4969-A052-CD72D5B9183F}" type="datetime1">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2B239C5-0FE5-472F-B11C-486D4ADAA1EA}" type="datetime1">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5991BA2-D1B8-4326-9DDA-303F89CA33D8}" type="datetime1">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63F46EAA-4AC9-4109-B1FB-CF39423E92FD}" type="datetime1">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F14A48-2472-4D18-84EA-738BC1CEA24F}" type="datetime1">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AAF96E4-505F-471A-8F47-25D752373829}" type="datetime1">
              <a:rPr lang="zh-CN" altLang="en-US" smtClean="0"/>
              <a:pPr/>
              <a:t>2015/1/13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D5EE9D1-9B87-44D3-B433-B97C80EFF9EE}" type="datetime1">
              <a:rPr lang="zh-CN" altLang="en-US" smtClean="0"/>
              <a:pPr/>
              <a:t>2015/1/13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C14D0-2553-4313-B607-5687227750D0}" type="datetime1">
              <a:rPr lang="zh-CN" altLang="en-US" smtClean="0"/>
              <a:pPr/>
              <a:t>2015/1/13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CA486CD-1285-4647-A2E6-95884AE819B9}" type="datetime1">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460A66-CE02-41D3-8D19-F8561999D77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BF3B74A-E928-4522-9398-5D07C4D0E647}" type="datetime1">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AC460A66-CE02-41D3-8D19-F8561999D775}"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451B7-6508-4C4D-87D6-FC69F8B85A05}" type="datetime1">
              <a:rPr lang="zh-CN" altLang="en-US" smtClean="0"/>
              <a:pPr/>
              <a:t>2015/1/13</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460A66-CE02-41D3-8D19-F8561999D775}"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ncbi.nlm.nih.gov/geo/query/acc.cgi?acc=GPL57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mart.embl.de/smart/do_annotation.pl?DOMAIN=SM00033" TargetMode="External"/><Relationship Id="rId13" Type="http://schemas.openxmlformats.org/officeDocument/2006/relationships/hyperlink" Target="http://www.uniprot.org/keywords/?query=cytoplasm" TargetMode="External"/><Relationship Id="rId3" Type="http://schemas.openxmlformats.org/officeDocument/2006/relationships/hyperlink" Target="http://david.abcc.ncifcrf.gov/relatedGenes.jsp?id=779365" TargetMode="External"/><Relationship Id="rId7" Type="http://schemas.openxmlformats.org/officeDocument/2006/relationships/hyperlink" Target="http://www.ncbi.nlm.nih.gov/entrez/query.fcgi?CMD=search&amp;DB=omim&amp;term=Prostate%20cancer,%20hereditary,%2012" TargetMode="External"/><Relationship Id="rId12" Type="http://schemas.openxmlformats.org/officeDocument/2006/relationships/hyperlink" Target="http://www.uniprot.org/keywords/?query=complete%20proteome" TargetMode="External"/><Relationship Id="rId2" Type="http://schemas.openxmlformats.org/officeDocument/2006/relationships/hyperlink" Target="http://david.abcc.ncifcrf.gov/geneReportFull.jsp?rowids=779365" TargetMode="External"/><Relationship Id="rId16" Type="http://schemas.openxmlformats.org/officeDocument/2006/relationships/hyperlink" Target="http://www.uniprot.org/keywords/?query=polymorphism" TargetMode="External"/><Relationship Id="rId1" Type="http://schemas.openxmlformats.org/officeDocument/2006/relationships/slideLayout" Target="../slideLayouts/slideLayout2.xml"/><Relationship Id="rId6" Type="http://schemas.openxmlformats.org/officeDocument/2006/relationships/hyperlink" Target="http://www.ncbi.nlm.nih.gov/entrez/query.fcgi?CMD=search&amp;DB=omim&amp;term=Common%20sequence%20variants%20on%202p15%20and%20Xp11.22%20confer%20susceptibility%20to%20prostate%20cancer" TargetMode="External"/><Relationship Id="rId11" Type="http://schemas.openxmlformats.org/officeDocument/2006/relationships/hyperlink" Target="http://www.uniprot.org/keywords/?query=coiled%20coil" TargetMode="External"/><Relationship Id="rId5" Type="http://schemas.openxmlformats.org/officeDocument/2006/relationships/hyperlink" Target="http://www.ebi.ac.uk/interpro/entry/IPR001715" TargetMode="External"/><Relationship Id="rId15" Type="http://schemas.openxmlformats.org/officeDocument/2006/relationships/hyperlink" Target="http://www.uniprot.org/keywords/?query=phosphoprotein" TargetMode="External"/><Relationship Id="rId10" Type="http://schemas.openxmlformats.org/officeDocument/2006/relationships/hyperlink" Target="http://www.uniprot.org/keywords/?query=alternative%20splicing" TargetMode="External"/><Relationship Id="rId4" Type="http://schemas.openxmlformats.org/officeDocument/2006/relationships/hyperlink" Target="http://www.ncbi.nlm.nih.gov/Taxonomy/Browser/wwwtax.cgi?name=Homo%20sapiens" TargetMode="External"/><Relationship Id="rId9" Type="http://schemas.openxmlformats.org/officeDocument/2006/relationships/hyperlink" Target="http://www.uniprot.org/keywords/?query=3d-structure" TargetMode="External"/><Relationship Id="rId14" Type="http://schemas.openxmlformats.org/officeDocument/2006/relationships/hyperlink" Target="http://www.uniprot.org/keywords/?query=membrane" TargetMode="External"/></Relationships>
</file>

<file path=ppt/slides/_rels/slide31.xml.rels><?xml version="1.0" encoding="UTF-8" standalone="yes"?>
<Relationships xmlns="http://schemas.openxmlformats.org/package/2006/relationships"><Relationship Id="rId13" Type="http://schemas.openxmlformats.org/officeDocument/2006/relationships/hyperlink" Target="http://www.ebi.ac.uk/QuickGO/GTerm?id=GO:0009266" TargetMode="External"/><Relationship Id="rId18" Type="http://schemas.openxmlformats.org/officeDocument/2006/relationships/hyperlink" Target="http://www.ebi.ac.uk/QuickGO/GTerm?id=GO:0016044" TargetMode="External"/><Relationship Id="rId26" Type="http://schemas.openxmlformats.org/officeDocument/2006/relationships/hyperlink" Target="http://www.ebi.ac.uk/QuickGO/GTerm?id=GO:0034605" TargetMode="External"/><Relationship Id="rId39" Type="http://schemas.openxmlformats.org/officeDocument/2006/relationships/hyperlink" Target="http://www.ebi.ac.uk/QuickGO/GTerm?id=GO:0065003" TargetMode="External"/><Relationship Id="rId21" Type="http://schemas.openxmlformats.org/officeDocument/2006/relationships/hyperlink" Target="http://www.ebi.ac.uk/QuickGO/GTerm?id=GO:0030001" TargetMode="External"/><Relationship Id="rId34" Type="http://schemas.openxmlformats.org/officeDocument/2006/relationships/hyperlink" Target="http://www.ebi.ac.uk/QuickGO/GTerm?id=GO:0055066" TargetMode="External"/><Relationship Id="rId42" Type="http://schemas.openxmlformats.org/officeDocument/2006/relationships/hyperlink" Target="http://www.ebi.ac.uk/QuickGO/GTerm?id=GO:0070271" TargetMode="External"/><Relationship Id="rId47" Type="http://schemas.openxmlformats.org/officeDocument/2006/relationships/hyperlink" Target="http://www.ebi.ac.uk/QuickGO/GTerm?id=GO:0031224" TargetMode="External"/><Relationship Id="rId50" Type="http://schemas.openxmlformats.org/officeDocument/2006/relationships/hyperlink" Target="http://www.ebi.ac.uk/QuickGO/GTerm?id=GO:0005044" TargetMode="External"/><Relationship Id="rId55" Type="http://schemas.openxmlformats.org/officeDocument/2006/relationships/hyperlink" Target="http://www.ebi.ac.uk/QuickGO/GTerm?id=GO:0046914" TargetMode="External"/><Relationship Id="rId63" Type="http://schemas.openxmlformats.org/officeDocument/2006/relationships/hyperlink" Target="http://www.uniprot.org/keywords/?query=coiled%20coil" TargetMode="External"/><Relationship Id="rId68" Type="http://schemas.openxmlformats.org/officeDocument/2006/relationships/hyperlink" Target="http://www.uniprot.org/keywords/?query=iron" TargetMode="External"/><Relationship Id="rId7" Type="http://schemas.openxmlformats.org/officeDocument/2006/relationships/hyperlink" Target="http://www.ebi.ac.uk/QuickGO/GTerm?id=GO:0006811" TargetMode="External"/><Relationship Id="rId71" Type="http://schemas.openxmlformats.org/officeDocument/2006/relationships/hyperlink" Target="http://www.uniprot.org/keywords/?query=polymorphism" TargetMode="External"/><Relationship Id="rId2" Type="http://schemas.openxmlformats.org/officeDocument/2006/relationships/hyperlink" Target="http://david.abcc.ncifcrf.gov/geneReportFull.jsp?rowids=772402" TargetMode="External"/><Relationship Id="rId16" Type="http://schemas.openxmlformats.org/officeDocument/2006/relationships/hyperlink" Target="http://www.ebi.ac.uk/QuickGO/GTerm?id=GO:0010324" TargetMode="External"/><Relationship Id="rId29" Type="http://schemas.openxmlformats.org/officeDocument/2006/relationships/hyperlink" Target="http://www.ebi.ac.uk/QuickGO/GTerm?id=GO:0043933" TargetMode="External"/><Relationship Id="rId11" Type="http://schemas.openxmlformats.org/officeDocument/2006/relationships/hyperlink" Target="http://www.ebi.ac.uk/QuickGO/GTerm?id=GO:0006879" TargetMode="External"/><Relationship Id="rId24" Type="http://schemas.openxmlformats.org/officeDocument/2006/relationships/hyperlink" Target="http://www.ebi.ac.uk/QuickGO/GTerm?id=GO:0033554" TargetMode="External"/><Relationship Id="rId32" Type="http://schemas.openxmlformats.org/officeDocument/2006/relationships/hyperlink" Target="http://www.ebi.ac.uk/QuickGO/GTerm?id=GO:0051259" TargetMode="External"/><Relationship Id="rId37" Type="http://schemas.openxmlformats.org/officeDocument/2006/relationships/hyperlink" Target="http://www.ebi.ac.uk/QuickGO/GTerm?id=GO:0055082" TargetMode="External"/><Relationship Id="rId40" Type="http://schemas.openxmlformats.org/officeDocument/2006/relationships/hyperlink" Target="http://www.ebi.ac.uk/QuickGO/GTerm?id=GO:0070206" TargetMode="External"/><Relationship Id="rId45" Type="http://schemas.openxmlformats.org/officeDocument/2006/relationships/hyperlink" Target="http://www.ebi.ac.uk/QuickGO/GTerm?id=GO:0009986" TargetMode="External"/><Relationship Id="rId53" Type="http://schemas.openxmlformats.org/officeDocument/2006/relationships/hyperlink" Target="http://www.ebi.ac.uk/QuickGO/GTerm?id=GO:0043169" TargetMode="External"/><Relationship Id="rId58" Type="http://schemas.openxmlformats.org/officeDocument/2006/relationships/hyperlink" Target="http://www.ebi.ac.uk/interpro/entry/IPR008160" TargetMode="External"/><Relationship Id="rId66" Type="http://schemas.openxmlformats.org/officeDocument/2006/relationships/hyperlink" Target="http://www.uniprot.org/keywords/?query=glycoprotein" TargetMode="External"/><Relationship Id="rId74" Type="http://schemas.openxmlformats.org/officeDocument/2006/relationships/hyperlink" Target="http://www.uniprot.org/keywords/?query=transmembrane" TargetMode="External"/><Relationship Id="rId5" Type="http://schemas.openxmlformats.org/officeDocument/2006/relationships/hyperlink" Target="http://www.ebi.ac.uk/QuickGO/GTerm?id=GO:0000041" TargetMode="External"/><Relationship Id="rId15" Type="http://schemas.openxmlformats.org/officeDocument/2006/relationships/hyperlink" Target="http://www.ebi.ac.uk/QuickGO/GTerm?id=GO:0009628" TargetMode="External"/><Relationship Id="rId23" Type="http://schemas.openxmlformats.org/officeDocument/2006/relationships/hyperlink" Target="http://www.ebi.ac.uk/QuickGO/GTerm?id=GO:0030005" TargetMode="External"/><Relationship Id="rId28" Type="http://schemas.openxmlformats.org/officeDocument/2006/relationships/hyperlink" Target="http://www.ebi.ac.uk/QuickGO/GTerm?id=GO:0042592" TargetMode="External"/><Relationship Id="rId36" Type="http://schemas.openxmlformats.org/officeDocument/2006/relationships/hyperlink" Target="http://www.ebi.ac.uk/QuickGO/GTerm?id=GO:0055080" TargetMode="External"/><Relationship Id="rId49" Type="http://schemas.openxmlformats.org/officeDocument/2006/relationships/hyperlink" Target="http://www.ebi.ac.uk/QuickGO/GTerm?id=GO:0044459" TargetMode="External"/><Relationship Id="rId57" Type="http://schemas.openxmlformats.org/officeDocument/2006/relationships/hyperlink" Target="http://www.ebi.ac.uk/interpro/entry/IPR001190" TargetMode="External"/><Relationship Id="rId61" Type="http://schemas.openxmlformats.org/officeDocument/2006/relationships/hyperlink" Target="http://www.uniprot.org/keywords/?query=alternative%20splicing" TargetMode="External"/><Relationship Id="rId10" Type="http://schemas.openxmlformats.org/officeDocument/2006/relationships/hyperlink" Target="http://www.ebi.ac.uk/QuickGO/GTerm?id=GO:0006873" TargetMode="External"/><Relationship Id="rId19" Type="http://schemas.openxmlformats.org/officeDocument/2006/relationships/hyperlink" Target="http://www.ebi.ac.uk/QuickGO/GTerm?id=GO:0016192" TargetMode="External"/><Relationship Id="rId31" Type="http://schemas.openxmlformats.org/officeDocument/2006/relationships/hyperlink" Target="http://www.ebi.ac.uk/QuickGO/GTerm?id=GO:0050801" TargetMode="External"/><Relationship Id="rId44" Type="http://schemas.openxmlformats.org/officeDocument/2006/relationships/hyperlink" Target="http://www.ebi.ac.uk/QuickGO/GTerm?id=GO:0005887" TargetMode="External"/><Relationship Id="rId52" Type="http://schemas.openxmlformats.org/officeDocument/2006/relationships/hyperlink" Target="http://www.ebi.ac.uk/QuickGO/GTerm?id=GO:0043167" TargetMode="External"/><Relationship Id="rId60" Type="http://schemas.openxmlformats.org/officeDocument/2006/relationships/hyperlink" Target="http://smart.embl.de/smart/do_annotation.pl?DOMAIN=SM00202" TargetMode="External"/><Relationship Id="rId65" Type="http://schemas.openxmlformats.org/officeDocument/2006/relationships/hyperlink" Target="http://www.uniprot.org/keywords/?query=disulfide%20bond" TargetMode="External"/><Relationship Id="rId73" Type="http://schemas.openxmlformats.org/officeDocument/2006/relationships/hyperlink" Target="http://www.uniprot.org/keywords/?query=Signal-anchor" TargetMode="External"/><Relationship Id="rId4" Type="http://schemas.openxmlformats.org/officeDocument/2006/relationships/hyperlink" Target="http://www.ncbi.nlm.nih.gov/Taxonomy/Browser/wwwtax.cgi?name=Homo%20sapiens" TargetMode="External"/><Relationship Id="rId9" Type="http://schemas.openxmlformats.org/officeDocument/2006/relationships/hyperlink" Target="http://www.ebi.ac.uk/QuickGO/GTerm?id=GO:0006826" TargetMode="External"/><Relationship Id="rId14" Type="http://schemas.openxmlformats.org/officeDocument/2006/relationships/hyperlink" Target="http://www.ebi.ac.uk/QuickGO/GTerm?id=GO:0009408" TargetMode="External"/><Relationship Id="rId22" Type="http://schemas.openxmlformats.org/officeDocument/2006/relationships/hyperlink" Target="http://www.ebi.ac.uk/QuickGO/GTerm?id=GO:0030003" TargetMode="External"/><Relationship Id="rId27" Type="http://schemas.openxmlformats.org/officeDocument/2006/relationships/hyperlink" Target="http://www.ebi.ac.uk/QuickGO/GTerm?id=GO:0034755" TargetMode="External"/><Relationship Id="rId30" Type="http://schemas.openxmlformats.org/officeDocument/2006/relationships/hyperlink" Target="http://www.ebi.ac.uk/QuickGO/GTerm?id=GO:0048878" TargetMode="External"/><Relationship Id="rId35" Type="http://schemas.openxmlformats.org/officeDocument/2006/relationships/hyperlink" Target="http://www.ebi.ac.uk/QuickGO/GTerm?id=GO:0055072" TargetMode="External"/><Relationship Id="rId43" Type="http://schemas.openxmlformats.org/officeDocument/2006/relationships/hyperlink" Target="http://www.ebi.ac.uk/QuickGO/GTerm?id=GO:0005886" TargetMode="External"/><Relationship Id="rId48" Type="http://schemas.openxmlformats.org/officeDocument/2006/relationships/hyperlink" Target="http://www.ebi.ac.uk/QuickGO/GTerm?id=GO:0031226" TargetMode="External"/><Relationship Id="rId56" Type="http://schemas.openxmlformats.org/officeDocument/2006/relationships/hyperlink" Target="http://www.ebi.ac.uk/QuickGO/GTerm?id=GO:0070287" TargetMode="External"/><Relationship Id="rId64" Type="http://schemas.openxmlformats.org/officeDocument/2006/relationships/hyperlink" Target="http://www.uniprot.org/keywords/?query=complete%20proteome" TargetMode="External"/><Relationship Id="rId69" Type="http://schemas.openxmlformats.org/officeDocument/2006/relationships/hyperlink" Target="http://www.uniprot.org/keywords/?query=iron%20transport" TargetMode="External"/><Relationship Id="rId8" Type="http://schemas.openxmlformats.org/officeDocument/2006/relationships/hyperlink" Target="http://www.ebi.ac.uk/QuickGO/GTerm?id=GO:0006812" TargetMode="External"/><Relationship Id="rId51" Type="http://schemas.openxmlformats.org/officeDocument/2006/relationships/hyperlink" Target="http://www.ebi.ac.uk/QuickGO/GTerm?id=GO:0005506" TargetMode="External"/><Relationship Id="rId72" Type="http://schemas.openxmlformats.org/officeDocument/2006/relationships/hyperlink" Target="http://www.uniprot.org/keywords/?query=receptor" TargetMode="External"/><Relationship Id="rId3" Type="http://schemas.openxmlformats.org/officeDocument/2006/relationships/hyperlink" Target="http://david.abcc.ncifcrf.gov/relatedGenes.jsp?id=772402" TargetMode="External"/><Relationship Id="rId12" Type="http://schemas.openxmlformats.org/officeDocument/2006/relationships/hyperlink" Target="http://www.ebi.ac.uk/QuickGO/GTerm?id=GO:0006897" TargetMode="External"/><Relationship Id="rId17" Type="http://schemas.openxmlformats.org/officeDocument/2006/relationships/hyperlink" Target="http://www.ebi.ac.uk/QuickGO/GTerm?id=GO:0015674" TargetMode="External"/><Relationship Id="rId25" Type="http://schemas.openxmlformats.org/officeDocument/2006/relationships/hyperlink" Target="http://www.ebi.ac.uk/QuickGO/GTerm?id=GO:0034220" TargetMode="External"/><Relationship Id="rId33" Type="http://schemas.openxmlformats.org/officeDocument/2006/relationships/hyperlink" Target="http://www.ebi.ac.uk/QuickGO/GTerm?id=GO:0051260" TargetMode="External"/><Relationship Id="rId38" Type="http://schemas.openxmlformats.org/officeDocument/2006/relationships/hyperlink" Target="http://www.ebi.ac.uk/QuickGO/GTerm?id=GO:0055085" TargetMode="External"/><Relationship Id="rId46" Type="http://schemas.openxmlformats.org/officeDocument/2006/relationships/hyperlink" Target="http://www.ebi.ac.uk/QuickGO/GTerm?id=GO:0016021" TargetMode="External"/><Relationship Id="rId59" Type="http://schemas.openxmlformats.org/officeDocument/2006/relationships/hyperlink" Target="http://www.ebi.ac.uk/interpro/entry/IPR017448" TargetMode="External"/><Relationship Id="rId67" Type="http://schemas.openxmlformats.org/officeDocument/2006/relationships/hyperlink" Target="http://www.uniprot.org/keywords/?query=ion%20transport" TargetMode="External"/><Relationship Id="rId20" Type="http://schemas.openxmlformats.org/officeDocument/2006/relationships/hyperlink" Target="http://www.ebi.ac.uk/QuickGO/GTerm?id=GO:0019725" TargetMode="External"/><Relationship Id="rId41" Type="http://schemas.openxmlformats.org/officeDocument/2006/relationships/hyperlink" Target="http://www.ebi.ac.uk/QuickGO/GTerm?id=GO:0070207" TargetMode="External"/><Relationship Id="rId54" Type="http://schemas.openxmlformats.org/officeDocument/2006/relationships/hyperlink" Target="http://www.ebi.ac.uk/QuickGO/GTerm?id=GO:0046872" TargetMode="External"/><Relationship Id="rId62" Type="http://schemas.openxmlformats.org/officeDocument/2006/relationships/hyperlink" Target="http://www.uniprot.org/keywords/?query=cell%20membrane" TargetMode="External"/><Relationship Id="rId70" Type="http://schemas.openxmlformats.org/officeDocument/2006/relationships/hyperlink" Target="http://www.uniprot.org/keywords/?query=membrane" TargetMode="External"/><Relationship Id="rId75" Type="http://schemas.openxmlformats.org/officeDocument/2006/relationships/hyperlink" Target="http://www.uniprot.org/keywords/?query=transport" TargetMode="External"/><Relationship Id="rId1" Type="http://schemas.openxmlformats.org/officeDocument/2006/relationships/slideLayout" Target="../slideLayouts/slideLayout2.xml"/><Relationship Id="rId6" Type="http://schemas.openxmlformats.org/officeDocument/2006/relationships/hyperlink" Target="http://www.ebi.ac.uk/QuickGO/GTerm?id=GO:0006461"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ebi.ac.uk/QuickGO/GTerm?id=GO:0006915" TargetMode="External"/><Relationship Id="rId13" Type="http://schemas.openxmlformats.org/officeDocument/2006/relationships/hyperlink" Target="http://www.ebi.ac.uk/QuickGO/GTerm?id=GO:0009416" TargetMode="External"/><Relationship Id="rId18" Type="http://schemas.openxmlformats.org/officeDocument/2006/relationships/hyperlink" Target="http://www.ebi.ac.uk/QuickGO/GTerm?id=GO:0019941" TargetMode="External"/><Relationship Id="rId26" Type="http://schemas.openxmlformats.org/officeDocument/2006/relationships/hyperlink" Target="http://www.ebi.ac.uk/QuickGO/GTerm?id=GO:0070647" TargetMode="External"/><Relationship Id="rId39" Type="http://schemas.openxmlformats.org/officeDocument/2006/relationships/hyperlink" Target="http://www.uniprot.org/keywords/?query=alternative%20splicing" TargetMode="External"/><Relationship Id="rId3" Type="http://schemas.openxmlformats.org/officeDocument/2006/relationships/hyperlink" Target="http://david.abcc.ncifcrf.gov/relatedGenes.jsp?id=796938" TargetMode="External"/><Relationship Id="rId21" Type="http://schemas.openxmlformats.org/officeDocument/2006/relationships/hyperlink" Target="http://www.ebi.ac.uk/QuickGO/GTerm?id=GO:0042787" TargetMode="External"/><Relationship Id="rId34" Type="http://schemas.openxmlformats.org/officeDocument/2006/relationships/hyperlink" Target="http://www.ebi.ac.uk/interpro/entry/IPR003613" TargetMode="External"/><Relationship Id="rId42" Type="http://schemas.openxmlformats.org/officeDocument/2006/relationships/hyperlink" Target="http://www.uniprot.org/keywords/?query=phosphoprotein" TargetMode="External"/><Relationship Id="rId7" Type="http://schemas.openxmlformats.org/officeDocument/2006/relationships/hyperlink" Target="http://www.ebi.ac.uk/QuickGO/GTerm?id=GO:0006511" TargetMode="External"/><Relationship Id="rId12" Type="http://schemas.openxmlformats.org/officeDocument/2006/relationships/hyperlink" Target="http://www.ebi.ac.uk/QuickGO/GTerm?id=GO:0009411" TargetMode="External"/><Relationship Id="rId17" Type="http://schemas.openxmlformats.org/officeDocument/2006/relationships/hyperlink" Target="http://www.ebi.ac.uk/QuickGO/GTerm?id=GO:0016567" TargetMode="External"/><Relationship Id="rId25" Type="http://schemas.openxmlformats.org/officeDocument/2006/relationships/hyperlink" Target="http://www.ebi.ac.uk/QuickGO/GTerm?id=GO:0051603" TargetMode="External"/><Relationship Id="rId33" Type="http://schemas.openxmlformats.org/officeDocument/2006/relationships/hyperlink" Target="http://www.ebi.ac.uk/QuickGO/GTerm?id=GO:0034450" TargetMode="External"/><Relationship Id="rId38" Type="http://schemas.openxmlformats.org/officeDocument/2006/relationships/hyperlink" Target="http://www.uniprot.org/keywords/?query=3d-structure" TargetMode="External"/><Relationship Id="rId2" Type="http://schemas.openxmlformats.org/officeDocument/2006/relationships/hyperlink" Target="http://david.abcc.ncifcrf.gov/geneReportFull.jsp?rowids=796938" TargetMode="External"/><Relationship Id="rId16" Type="http://schemas.openxmlformats.org/officeDocument/2006/relationships/hyperlink" Target="http://www.ebi.ac.uk/QuickGO/GTerm?id=GO:0016265" TargetMode="External"/><Relationship Id="rId20" Type="http://schemas.openxmlformats.org/officeDocument/2006/relationships/hyperlink" Target="http://www.ebi.ac.uk/QuickGO/GTerm?id=GO:0032446" TargetMode="External"/><Relationship Id="rId29" Type="http://schemas.openxmlformats.org/officeDocument/2006/relationships/hyperlink" Target="http://www.ebi.ac.uk/QuickGO/GTerm?id=GO:0016879" TargetMode="External"/><Relationship Id="rId41" Type="http://schemas.openxmlformats.org/officeDocument/2006/relationships/hyperlink" Target="http://www.uniprot.org/keywords/?query=cytoplasm" TargetMode="External"/><Relationship Id="rId1" Type="http://schemas.openxmlformats.org/officeDocument/2006/relationships/slideLayout" Target="../slideLayouts/slideLayout2.xml"/><Relationship Id="rId6" Type="http://schemas.openxmlformats.org/officeDocument/2006/relationships/hyperlink" Target="http://www.ebi.ac.uk/QuickGO/GTerm?id=GO:0006508" TargetMode="External"/><Relationship Id="rId11" Type="http://schemas.openxmlformats.org/officeDocument/2006/relationships/hyperlink" Target="http://www.ebi.ac.uk/QuickGO/GTerm?id=GO:0009314" TargetMode="External"/><Relationship Id="rId24" Type="http://schemas.openxmlformats.org/officeDocument/2006/relationships/hyperlink" Target="http://www.ebi.ac.uk/QuickGO/GTerm?id=GO:0044265" TargetMode="External"/><Relationship Id="rId32" Type="http://schemas.openxmlformats.org/officeDocument/2006/relationships/hyperlink" Target="http://www.ebi.ac.uk/QuickGO/GTerm?id=GO:0019899" TargetMode="External"/><Relationship Id="rId37" Type="http://schemas.openxmlformats.org/officeDocument/2006/relationships/hyperlink" Target="http://smart.embl.de/smart/do_annotation.pl?DOMAIN=SM00504" TargetMode="External"/><Relationship Id="rId40" Type="http://schemas.openxmlformats.org/officeDocument/2006/relationships/hyperlink" Target="http://www.uniprot.org/keywords/?query=complete%20proteome" TargetMode="External"/><Relationship Id="rId5" Type="http://schemas.openxmlformats.org/officeDocument/2006/relationships/hyperlink" Target="http://www.ebi.ac.uk/QuickGO/GTerm?id=GO:0000209" TargetMode="External"/><Relationship Id="rId15" Type="http://schemas.openxmlformats.org/officeDocument/2006/relationships/hyperlink" Target="http://www.ebi.ac.uk/QuickGO/GTerm?id=GO:0012501" TargetMode="External"/><Relationship Id="rId23" Type="http://schemas.openxmlformats.org/officeDocument/2006/relationships/hyperlink" Target="http://www.ebi.ac.uk/QuickGO/GTerm?id=GO:0044257" TargetMode="External"/><Relationship Id="rId28" Type="http://schemas.openxmlformats.org/officeDocument/2006/relationships/hyperlink" Target="http://www.ebi.ac.uk/QuickGO/GTerm?id=GO:0004842" TargetMode="External"/><Relationship Id="rId36" Type="http://schemas.openxmlformats.org/officeDocument/2006/relationships/hyperlink" Target="http://david.abcc.ncifcrf.gov/kegg.jsp?path=hsa04120$Ubiquitin%20mediated%20proteolysis&amp;termId=470038837&amp;source=kegg" TargetMode="External"/><Relationship Id="rId10" Type="http://schemas.openxmlformats.org/officeDocument/2006/relationships/hyperlink" Target="http://www.ebi.ac.uk/QuickGO/GTerm?id=GO:0009057" TargetMode="External"/><Relationship Id="rId19" Type="http://schemas.openxmlformats.org/officeDocument/2006/relationships/hyperlink" Target="http://www.ebi.ac.uk/QuickGO/GTerm?id=GO:0030163" TargetMode="External"/><Relationship Id="rId31" Type="http://schemas.openxmlformats.org/officeDocument/2006/relationships/hyperlink" Target="http://www.ebi.ac.uk/QuickGO/GTerm?id=GO:0019787" TargetMode="External"/><Relationship Id="rId44" Type="http://schemas.openxmlformats.org/officeDocument/2006/relationships/hyperlink" Target="http://www.uniprot.org/keywords/?query=ubl%20conjugation%20pathway" TargetMode="External"/><Relationship Id="rId4" Type="http://schemas.openxmlformats.org/officeDocument/2006/relationships/hyperlink" Target="http://www.ncbi.nlm.nih.gov/Taxonomy/Browser/wwwtax.cgi?name=Homo%20sapiens" TargetMode="External"/><Relationship Id="rId9" Type="http://schemas.openxmlformats.org/officeDocument/2006/relationships/hyperlink" Target="http://www.ebi.ac.uk/QuickGO/GTerm?id=GO:0008219" TargetMode="External"/><Relationship Id="rId14" Type="http://schemas.openxmlformats.org/officeDocument/2006/relationships/hyperlink" Target="http://www.ebi.ac.uk/QuickGO/GTerm?id=GO:0009628" TargetMode="External"/><Relationship Id="rId22" Type="http://schemas.openxmlformats.org/officeDocument/2006/relationships/hyperlink" Target="http://www.ebi.ac.uk/QuickGO/GTerm?id=GO:0043632" TargetMode="External"/><Relationship Id="rId27" Type="http://schemas.openxmlformats.org/officeDocument/2006/relationships/hyperlink" Target="http://www.ebi.ac.uk/QuickGO/GTerm?id=GO:0000151" TargetMode="External"/><Relationship Id="rId30" Type="http://schemas.openxmlformats.org/officeDocument/2006/relationships/hyperlink" Target="http://www.ebi.ac.uk/QuickGO/GTerm?id=GO:0016881" TargetMode="External"/><Relationship Id="rId35" Type="http://schemas.openxmlformats.org/officeDocument/2006/relationships/hyperlink" Target="http://www.ebi.ac.uk/interpro/entry/IPR019474" TargetMode="External"/><Relationship Id="rId43" Type="http://schemas.openxmlformats.org/officeDocument/2006/relationships/hyperlink" Target="http://www.uniprot.org/keywords/?query=polymorphis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ncbi.nlm.nih.gov/pubmed/22689099"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ncbi.nlm.nih.gov/geo/query/acc.cgi?acc=GSM272926" TargetMode="External"/><Relationship Id="rId13" Type="http://schemas.openxmlformats.org/officeDocument/2006/relationships/hyperlink" Target="http://www.ncbi.nlm.nih.gov/geo/query/acc.cgi?acc=GSM272955" TargetMode="External"/><Relationship Id="rId18" Type="http://schemas.openxmlformats.org/officeDocument/2006/relationships/hyperlink" Target="http://www.ncbi.nlm.nih.gov/geo/query/acc.cgi?acc=GSM272931" TargetMode="External"/><Relationship Id="rId3" Type="http://schemas.openxmlformats.org/officeDocument/2006/relationships/hyperlink" Target="http://www.ncbi.nlm.nih.gov/geo/query/acc.cgi?acc=GSM272950" TargetMode="External"/><Relationship Id="rId7" Type="http://schemas.openxmlformats.org/officeDocument/2006/relationships/hyperlink" Target="http://www.ncbi.nlm.nih.gov/geo/query/acc.cgi?acc=GSM272952" TargetMode="External"/><Relationship Id="rId12" Type="http://schemas.openxmlformats.org/officeDocument/2006/relationships/hyperlink" Target="http://www.ncbi.nlm.nih.gov/geo/query/acc.cgi?acc=GSM272928" TargetMode="External"/><Relationship Id="rId17" Type="http://schemas.openxmlformats.org/officeDocument/2006/relationships/hyperlink" Target="http://www.ncbi.nlm.nih.gov/geo/query/acc.cgi?acc=GSM272957" TargetMode="External"/><Relationship Id="rId2" Type="http://schemas.openxmlformats.org/officeDocument/2006/relationships/hyperlink" Target="http://www.ncbi.nlm.nih.gov/geo/query/acc.cgi?acc=GSM272923" TargetMode="External"/><Relationship Id="rId16" Type="http://schemas.openxmlformats.org/officeDocument/2006/relationships/hyperlink" Target="http://www.ncbi.nlm.nih.gov/geo/query/acc.cgi?acc=GSM272930" TargetMode="External"/><Relationship Id="rId1" Type="http://schemas.openxmlformats.org/officeDocument/2006/relationships/slideLayout" Target="../slideLayouts/slideLayout2.xml"/><Relationship Id="rId6" Type="http://schemas.openxmlformats.org/officeDocument/2006/relationships/hyperlink" Target="http://www.ncbi.nlm.nih.gov/geo/query/acc.cgi?acc=GSM272925" TargetMode="External"/><Relationship Id="rId11" Type="http://schemas.openxmlformats.org/officeDocument/2006/relationships/hyperlink" Target="http://www.ncbi.nlm.nih.gov/geo/query/acc.cgi?acc=GSM272954" TargetMode="External"/><Relationship Id="rId5" Type="http://schemas.openxmlformats.org/officeDocument/2006/relationships/hyperlink" Target="http://www.ncbi.nlm.nih.gov/geo/query/acc.cgi?acc=GSM272951" TargetMode="External"/><Relationship Id="rId15" Type="http://schemas.openxmlformats.org/officeDocument/2006/relationships/hyperlink" Target="http://www.ncbi.nlm.nih.gov/geo/query/acc.cgi?acc=GSM272956" TargetMode="External"/><Relationship Id="rId10" Type="http://schemas.openxmlformats.org/officeDocument/2006/relationships/hyperlink" Target="http://www.ncbi.nlm.nih.gov/geo/query/acc.cgi?acc=GSM272927" TargetMode="External"/><Relationship Id="rId19" Type="http://schemas.openxmlformats.org/officeDocument/2006/relationships/hyperlink" Target="http://www.ncbi.nlm.nih.gov/geo/query/acc.cgi?acc=GSM272958" TargetMode="External"/><Relationship Id="rId4" Type="http://schemas.openxmlformats.org/officeDocument/2006/relationships/hyperlink" Target="http://www.ncbi.nlm.nih.gov/geo/query/acc.cgi?acc=GSM272924" TargetMode="External"/><Relationship Id="rId9" Type="http://schemas.openxmlformats.org/officeDocument/2006/relationships/hyperlink" Target="http://www.ncbi.nlm.nih.gov/geo/query/acc.cgi?acc=GSM272953" TargetMode="External"/><Relationship Id="rId14" Type="http://schemas.openxmlformats.org/officeDocument/2006/relationships/hyperlink" Target="http://www.ncbi.nlm.nih.gov/geo/query/acc.cgi?acc=GSM27292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836712"/>
            <a:ext cx="7851648" cy="1121296"/>
          </a:xfrm>
        </p:spPr>
        <p:txBody>
          <a:bodyPr>
            <a:normAutofit fontScale="9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800" dirty="0" smtClean="0">
                <a:ln/>
                <a:solidFill>
                  <a:schemeClr val="accent3"/>
                </a:solidFill>
                <a:effectLst/>
                <a:latin typeface="Times New Roman" pitchFamily="18" charset="0"/>
                <a:ea typeface="黑体" pitchFamily="49" charset="-122"/>
              </a:rPr>
              <a:t/>
            </a:r>
            <a:br>
              <a:rPr lang="en-US" altLang="zh-CN" sz="2800" dirty="0" smtClean="0">
                <a:ln/>
                <a:solidFill>
                  <a:schemeClr val="accent3"/>
                </a:solidFill>
                <a:effectLst/>
                <a:latin typeface="Times New Roman" pitchFamily="18" charset="0"/>
                <a:ea typeface="黑体" pitchFamily="49" charset="-122"/>
              </a:rPr>
            </a:br>
            <a:r>
              <a:rPr lang="en-US" altLang="zh-CN" sz="2800" dirty="0" smtClean="0">
                <a:ln/>
                <a:solidFill>
                  <a:schemeClr val="accent3"/>
                </a:solidFill>
                <a:effectLst/>
                <a:latin typeface="Times New Roman" pitchFamily="18" charset="0"/>
                <a:ea typeface="黑体" pitchFamily="49" charset="-122"/>
              </a:rPr>
              <a:t/>
            </a:r>
            <a:br>
              <a:rPr lang="en-US" altLang="zh-CN" sz="2800" dirty="0" smtClean="0">
                <a:ln/>
                <a:solidFill>
                  <a:schemeClr val="accent3"/>
                </a:solidFill>
                <a:effectLst/>
                <a:latin typeface="Times New Roman" pitchFamily="18" charset="0"/>
                <a:ea typeface="黑体" pitchFamily="49" charset="-122"/>
              </a:rPr>
            </a:br>
            <a:r>
              <a:rPr lang="en-US" altLang="zh-CN" sz="4000" dirty="0" smtClean="0">
                <a:ln/>
                <a:solidFill>
                  <a:schemeClr val="accent3"/>
                </a:solidFill>
                <a:effectLst/>
                <a:latin typeface="Times New Roman" pitchFamily="18" charset="0"/>
                <a:ea typeface="黑体" pitchFamily="49" charset="-122"/>
              </a:rPr>
              <a:t>Gene Expression Signatures in </a:t>
            </a:r>
            <a:br>
              <a:rPr lang="en-US" altLang="zh-CN" sz="4000" dirty="0" smtClean="0">
                <a:ln/>
                <a:solidFill>
                  <a:schemeClr val="accent3"/>
                </a:solidFill>
                <a:effectLst/>
                <a:latin typeface="Times New Roman" pitchFamily="18" charset="0"/>
                <a:ea typeface="黑体" pitchFamily="49" charset="-122"/>
              </a:rPr>
            </a:br>
            <a:r>
              <a:rPr lang="en-US" altLang="zh-CN" sz="4000" dirty="0" smtClean="0">
                <a:ln/>
                <a:solidFill>
                  <a:schemeClr val="accent3"/>
                </a:solidFill>
                <a:effectLst/>
                <a:latin typeface="Times New Roman" pitchFamily="18" charset="0"/>
                <a:ea typeface="黑体" pitchFamily="49" charset="-122"/>
              </a:rPr>
              <a:t>Breast Cancer</a:t>
            </a:r>
            <a:endParaRPr lang="zh-CN" altLang="en-US" sz="4000" dirty="0" smtClean="0">
              <a:ln/>
              <a:solidFill>
                <a:schemeClr val="accent3"/>
              </a:solidFill>
              <a:effectLst/>
              <a:latin typeface="Times New Roman" pitchFamily="18" charset="0"/>
              <a:ea typeface="黑体" pitchFamily="49" charset="-122"/>
            </a:endParaRPr>
          </a:p>
        </p:txBody>
      </p:sp>
      <p:sp>
        <p:nvSpPr>
          <p:cNvPr id="3" name="副标题 2"/>
          <p:cNvSpPr>
            <a:spLocks noGrp="1"/>
          </p:cNvSpPr>
          <p:nvPr>
            <p:ph type="subTitle" idx="1"/>
          </p:nvPr>
        </p:nvSpPr>
        <p:spPr>
          <a:xfrm>
            <a:off x="467544" y="2564904"/>
            <a:ext cx="7854696" cy="3600400"/>
          </a:xfrm>
          <a:ln>
            <a:noFill/>
          </a:ln>
        </p:spPr>
        <p:txBody>
          <a:bodyPr>
            <a:normAutofit fontScale="92500" lnSpcReduction="10000"/>
          </a:bodyPr>
          <a:lstStyle/>
          <a:p>
            <a:pPr algn="ctr"/>
            <a:r>
              <a:rPr lang="zh-CN" altLang="en-US" sz="3200" dirty="0" smtClean="0">
                <a:latin typeface="+mj-ea"/>
                <a:ea typeface="+mj-ea"/>
                <a:cs typeface="Times New Roman" pitchFamily="18" charset="0"/>
              </a:rPr>
              <a:t>邹炼   </a:t>
            </a:r>
            <a:r>
              <a:rPr lang="en-US" altLang="zh-CN" sz="3200" dirty="0" smtClean="0">
                <a:latin typeface="+mj-ea"/>
                <a:ea typeface="+mj-ea"/>
                <a:cs typeface="Times New Roman" pitchFamily="18" charset="0"/>
              </a:rPr>
              <a:t>Lian Zou</a:t>
            </a:r>
          </a:p>
          <a:p>
            <a:pPr algn="ctr"/>
            <a:endParaRPr lang="en-US" altLang="zh-CN" sz="3200" dirty="0" smtClean="0">
              <a:latin typeface="+mj-ea"/>
              <a:ea typeface="+mj-ea"/>
              <a:cs typeface="Times New Roman" pitchFamily="18" charset="0"/>
            </a:endParaRPr>
          </a:p>
          <a:p>
            <a:pPr algn="ctr"/>
            <a:endParaRPr lang="en-US" altLang="zh-CN" sz="3200" dirty="0" smtClean="0">
              <a:latin typeface="+mj-ea"/>
              <a:ea typeface="+mj-ea"/>
              <a:cs typeface="Times New Roman" pitchFamily="18" charset="0"/>
            </a:endParaRPr>
          </a:p>
          <a:p>
            <a:pPr algn="ctr"/>
            <a:r>
              <a:rPr lang="zh-CN" altLang="en-US" sz="3200" dirty="0" smtClean="0">
                <a:latin typeface="+mj-ea"/>
                <a:ea typeface="+mj-ea"/>
                <a:cs typeface="Times New Roman" pitchFamily="18" charset="0"/>
              </a:rPr>
              <a:t>指导老师： 周丰丰</a:t>
            </a:r>
            <a:endParaRPr lang="en-US" altLang="zh-CN" sz="3200" dirty="0" smtClean="0">
              <a:latin typeface="+mj-ea"/>
              <a:ea typeface="+mj-ea"/>
              <a:cs typeface="Times New Roman" pitchFamily="18" charset="0"/>
            </a:endParaRPr>
          </a:p>
          <a:p>
            <a:pPr algn="ctr"/>
            <a:endParaRPr lang="en-US" altLang="zh-CN" sz="2800" dirty="0" smtClean="0">
              <a:latin typeface="Times New Roman" pitchFamily="18" charset="0"/>
              <a:cs typeface="Times New Roman" pitchFamily="18" charset="0"/>
            </a:endParaRPr>
          </a:p>
          <a:p>
            <a:pPr algn="ctr"/>
            <a:endParaRPr lang="en-US" altLang="zh-CN" sz="2800" dirty="0" smtClean="0">
              <a:latin typeface="Times New Roman" pitchFamily="18" charset="0"/>
              <a:cs typeface="Times New Roman" pitchFamily="18" charset="0"/>
            </a:endParaRPr>
          </a:p>
          <a:p>
            <a:pPr algn="ctr"/>
            <a:r>
              <a:rPr lang="en-US" altLang="zh-CN" sz="2800" dirty="0" smtClean="0">
                <a:latin typeface="Times New Roman" pitchFamily="18" charset="0"/>
                <a:cs typeface="Times New Roman" pitchFamily="18" charset="0"/>
              </a:rPr>
              <a:t>MSI, SIAT</a:t>
            </a:r>
          </a:p>
        </p:txBody>
      </p:sp>
      <p:sp>
        <p:nvSpPr>
          <p:cNvPr id="4" name="Slide Number Placeholder 3"/>
          <p:cNvSpPr>
            <a:spLocks noGrp="1"/>
          </p:cNvSpPr>
          <p:nvPr>
            <p:ph type="sldNum" sz="quarter" idx="12"/>
          </p:nvPr>
        </p:nvSpPr>
        <p:spPr/>
        <p:txBody>
          <a:bodyPr/>
          <a:lstStyle/>
          <a:p>
            <a:fld id="{AC460A66-CE02-41D3-8D19-F8561999D775}" type="slidenum">
              <a:rPr lang="zh-CN" altLang="en-US" smtClean="0"/>
              <a:pPr/>
              <a:t>1</a:t>
            </a:fld>
            <a:endParaRPr lang="zh-CN" altLang="en-US"/>
          </a:p>
        </p:txBody>
      </p:sp>
      <p:sp>
        <p:nvSpPr>
          <p:cNvPr id="5" name="矩形 4"/>
          <p:cNvSpPr/>
          <p:nvPr/>
        </p:nvSpPr>
        <p:spPr>
          <a:xfrm>
            <a:off x="2411760" y="3068960"/>
            <a:ext cx="4512775" cy="461665"/>
          </a:xfrm>
          <a:prstGeom prst="rect">
            <a:avLst/>
          </a:prstGeom>
        </p:spPr>
        <p:txBody>
          <a:bodyPr wrap="none">
            <a:spAutoFit/>
          </a:bodyPr>
          <a:lstStyle/>
          <a:p>
            <a:pPr algn="ctr"/>
            <a:r>
              <a:rPr lang="en-US" altLang="zh-CN" sz="2400" dirty="0" smtClean="0">
                <a:latin typeface="Times New Roman" pitchFamily="18" charset="0"/>
                <a:cs typeface="Times New Roman" pitchFamily="18" charset="0"/>
              </a:rPr>
              <a:t>Email: zoulian_medphy@sina.com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725780"/>
          </a:xfrm>
          <a:prstGeom prst="rect">
            <a:avLst/>
          </a:prstGeom>
          <a:noFill/>
          <a:ln w="9525">
            <a:noFill/>
            <a:miter lim="800000"/>
            <a:headEnd/>
            <a:tailEnd/>
          </a:ln>
        </p:spPr>
        <p:txBody>
          <a:bodyPr/>
          <a:lstStyle/>
          <a:p>
            <a:pPr>
              <a:lnSpc>
                <a:spcPct val="90000"/>
              </a:lnSpc>
              <a:spcBef>
                <a:spcPct val="20000"/>
              </a:spcBef>
            </a:pPr>
            <a:r>
              <a:rPr lang="en-US" altLang="zh-CN" sz="2200" dirty="0" smtClean="0">
                <a:solidFill>
                  <a:srgbClr val="FF0000"/>
                </a:solidFill>
                <a:latin typeface="Times New Roman" pitchFamily="18" charset="0"/>
                <a:cs typeface="Times New Roman" pitchFamily="18" charset="0"/>
              </a:rPr>
              <a:t>  10 features is a proper  size  for  SVM and </a:t>
            </a:r>
            <a:r>
              <a:rPr lang="en-US" altLang="zh-CN" sz="2200" dirty="0" err="1" smtClean="0">
                <a:solidFill>
                  <a:srgbClr val="FF0000"/>
                </a:solidFill>
                <a:latin typeface="Times New Roman" pitchFamily="18" charset="0"/>
                <a:cs typeface="Times New Roman" pitchFamily="18" charset="0"/>
              </a:rPr>
              <a:t>NBayes</a:t>
            </a:r>
            <a:endParaRPr lang="en-US" altLang="zh-CN" sz="2200" dirty="0" smtClean="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10</a:t>
            </a:fld>
            <a:endParaRPr lang="zh-CN" altLang="en-US"/>
          </a:p>
        </p:txBody>
      </p:sp>
      <p:pic>
        <p:nvPicPr>
          <p:cNvPr id="7" name="图片 6"/>
          <p:cNvPicPr/>
          <p:nvPr/>
        </p:nvPicPr>
        <p:blipFill>
          <a:blip r:embed="rId2" cstate="print"/>
          <a:srcRect/>
          <a:stretch>
            <a:fillRect/>
          </a:stretch>
        </p:blipFill>
        <p:spPr bwMode="auto">
          <a:xfrm>
            <a:off x="179512" y="2708920"/>
            <a:ext cx="8784976"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725780"/>
          </a:xfrm>
          <a:prstGeom prst="rect">
            <a:avLst/>
          </a:prstGeom>
          <a:noFill/>
          <a:ln w="9525">
            <a:noFill/>
            <a:miter lim="800000"/>
            <a:headEnd/>
            <a:tailEnd/>
          </a:ln>
        </p:spPr>
        <p:txBody>
          <a:bodyPr/>
          <a:lstStyle/>
          <a:p>
            <a:pPr>
              <a:lnSpc>
                <a:spcPct val="90000"/>
              </a:lnSpc>
              <a:spcBef>
                <a:spcPct val="20000"/>
              </a:spcBef>
            </a:pPr>
            <a:r>
              <a:rPr lang="en-US" altLang="zh-CN" sz="2200" b="1" dirty="0" smtClean="0">
                <a:solidFill>
                  <a:srgbClr val="FF0000"/>
                </a:solidFill>
                <a:latin typeface="Times New Roman" pitchFamily="18" charset="0"/>
                <a:cs typeface="Times New Roman" pitchFamily="18" charset="0"/>
              </a:rPr>
              <a:t>Top 9 feature </a:t>
            </a:r>
            <a:r>
              <a:rPr lang="en-US" altLang="zh-CN" sz="2200" dirty="0" smtClean="0">
                <a:latin typeface="Times New Roman" pitchFamily="18" charset="0"/>
                <a:cs typeface="Times New Roman" pitchFamily="18" charset="0"/>
              </a:rPr>
              <a:t>will not distinguish the tumors and controls</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11</a:t>
            </a:fld>
            <a:endParaRPr lang="zh-CN" altLang="en-US"/>
          </a:p>
        </p:txBody>
      </p:sp>
      <p:pic>
        <p:nvPicPr>
          <p:cNvPr id="8" name="图片 7"/>
          <p:cNvPicPr/>
          <p:nvPr/>
        </p:nvPicPr>
        <p:blipFill>
          <a:blip r:embed="rId2" cstate="print"/>
          <a:srcRect/>
          <a:stretch>
            <a:fillRect/>
          </a:stretch>
        </p:blipFill>
        <p:spPr bwMode="auto">
          <a:xfrm>
            <a:off x="72008" y="2636912"/>
            <a:ext cx="4572000" cy="3528392"/>
          </a:xfrm>
          <a:prstGeom prst="rect">
            <a:avLst/>
          </a:prstGeom>
          <a:noFill/>
          <a:ln w="9525">
            <a:noFill/>
            <a:miter lim="800000"/>
            <a:headEnd/>
            <a:tailEnd/>
          </a:ln>
        </p:spPr>
      </p:pic>
      <p:pic>
        <p:nvPicPr>
          <p:cNvPr id="9" name="图片 8"/>
          <p:cNvPicPr/>
          <p:nvPr/>
        </p:nvPicPr>
        <p:blipFill>
          <a:blip r:embed="rId3" cstate="print"/>
          <a:srcRect/>
          <a:stretch>
            <a:fillRect/>
          </a:stretch>
        </p:blipFill>
        <p:spPr bwMode="auto">
          <a:xfrm>
            <a:off x="4716016" y="2636912"/>
            <a:ext cx="4427984"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疾病标志物检测</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PAM</a:t>
            </a:r>
            <a:r>
              <a:rPr lang="en-US" altLang="zh-CN" sz="2200" dirty="0" smtClean="0">
                <a:latin typeface="Times New Roman" pitchFamily="18" charset="0"/>
                <a:cs typeface="Times New Roman" pitchFamily="18" charset="0"/>
              </a:rPr>
              <a:t>. Cutoff = 100</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13</a:t>
            </a:fld>
            <a:endParaRPr lang="zh-CN" altLang="en-US"/>
          </a:p>
        </p:txBody>
      </p:sp>
      <p:pic>
        <p:nvPicPr>
          <p:cNvPr id="7" name="图片 6"/>
          <p:cNvPicPr/>
          <p:nvPr/>
        </p:nvPicPr>
        <p:blipFill>
          <a:blip r:embed="rId2" cstate="print"/>
          <a:srcRect/>
          <a:stretch>
            <a:fillRect/>
          </a:stretch>
        </p:blipFill>
        <p:spPr bwMode="auto">
          <a:xfrm>
            <a:off x="251520" y="2420888"/>
            <a:ext cx="8280920"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PAM</a:t>
            </a:r>
            <a:r>
              <a:rPr lang="en-US" altLang="zh-CN" sz="2200" dirty="0" smtClean="0">
                <a:latin typeface="Times New Roman" pitchFamily="18" charset="0"/>
                <a:cs typeface="Times New Roman" pitchFamily="18" charset="0"/>
              </a:rPr>
              <a:t>. Cutoff = 100</a:t>
            </a:r>
          </a:p>
          <a:p>
            <a:pPr>
              <a:lnSpc>
                <a:spcPct val="90000"/>
              </a:lnSpc>
              <a:spcBef>
                <a:spcPct val="20000"/>
              </a:spcBef>
            </a:pPr>
            <a:endParaRPr lang="en-US" altLang="zh-CN" sz="2200" dirty="0" smtClean="0">
              <a:latin typeface="Times New Roman" pitchFamily="18" charset="0"/>
              <a:cs typeface="Times New Roman" pitchFamily="18" charset="0"/>
            </a:endParaRPr>
          </a:p>
        </p:txBody>
      </p:sp>
      <p:pic>
        <p:nvPicPr>
          <p:cNvPr id="199682" name="Picture 2"/>
          <p:cNvPicPr>
            <a:picLocks noChangeAspect="1" noChangeArrowheads="1"/>
          </p:cNvPicPr>
          <p:nvPr/>
        </p:nvPicPr>
        <p:blipFill>
          <a:blip r:embed="rId2" cstate="print"/>
          <a:srcRect/>
          <a:stretch>
            <a:fillRect/>
          </a:stretch>
        </p:blipFill>
        <p:spPr bwMode="auto">
          <a:xfrm>
            <a:off x="428596" y="2644892"/>
            <a:ext cx="8333524" cy="373643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C460A66-CE02-41D3-8D19-F8561999D775}"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PAM</a:t>
            </a:r>
            <a:r>
              <a:rPr lang="en-US" altLang="zh-CN" sz="2200" dirty="0" smtClean="0">
                <a:latin typeface="Times New Roman" pitchFamily="18" charset="0"/>
                <a:cs typeface="Times New Roman" pitchFamily="18" charset="0"/>
              </a:rPr>
              <a:t>. Cutoff = 50</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15</a:t>
            </a:fld>
            <a:endParaRPr lang="zh-CN" altLang="en-US"/>
          </a:p>
        </p:txBody>
      </p:sp>
      <p:pic>
        <p:nvPicPr>
          <p:cNvPr id="8" name="图片 7"/>
          <p:cNvPicPr/>
          <p:nvPr/>
        </p:nvPicPr>
        <p:blipFill>
          <a:blip r:embed="rId2" cstate="print"/>
          <a:srcRect/>
          <a:stretch>
            <a:fillRect/>
          </a:stretch>
        </p:blipFill>
        <p:spPr bwMode="auto">
          <a:xfrm>
            <a:off x="323528" y="2420888"/>
            <a:ext cx="8352928" cy="4149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PAM</a:t>
            </a:r>
            <a:r>
              <a:rPr lang="en-US" altLang="zh-CN" sz="2200" dirty="0" smtClean="0">
                <a:latin typeface="Times New Roman" pitchFamily="18" charset="0"/>
                <a:cs typeface="Times New Roman" pitchFamily="18" charset="0"/>
              </a:rPr>
              <a:t>. Cutoff = 50</a:t>
            </a:r>
          </a:p>
          <a:p>
            <a:pPr>
              <a:lnSpc>
                <a:spcPct val="90000"/>
              </a:lnSpc>
              <a:spcBef>
                <a:spcPct val="20000"/>
              </a:spcBef>
            </a:pPr>
            <a:endParaRPr lang="en-US" altLang="zh-CN" sz="22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16</a:t>
            </a:fld>
            <a:endParaRPr lang="zh-CN" altLang="en-US"/>
          </a:p>
        </p:txBody>
      </p:sp>
      <p:pic>
        <p:nvPicPr>
          <p:cNvPr id="7" name="图片 6"/>
          <p:cNvPicPr/>
          <p:nvPr/>
        </p:nvPicPr>
        <p:blipFill>
          <a:blip r:embed="rId2" cstate="print"/>
          <a:srcRect/>
          <a:stretch>
            <a:fillRect/>
          </a:stretch>
        </p:blipFill>
        <p:spPr bwMode="auto">
          <a:xfrm>
            <a:off x="395536" y="2420888"/>
            <a:ext cx="8424936"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RRF</a:t>
            </a:r>
            <a:r>
              <a:rPr lang="en-US" altLang="zh-CN" sz="2200" dirty="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17</a:t>
            </a:fld>
            <a:endParaRPr lang="zh-CN" altLang="en-US"/>
          </a:p>
        </p:txBody>
      </p:sp>
      <p:sp>
        <p:nvSpPr>
          <p:cNvPr id="7" name="矩形 6"/>
          <p:cNvSpPr/>
          <p:nvPr/>
        </p:nvSpPr>
        <p:spPr>
          <a:xfrm>
            <a:off x="1979712" y="2852936"/>
            <a:ext cx="4536504" cy="369332"/>
          </a:xfrm>
          <a:prstGeom prst="rect">
            <a:avLst/>
          </a:prstGeom>
        </p:spPr>
        <p:txBody>
          <a:bodyPr wrap="square">
            <a:spAutoFit/>
          </a:bodyPr>
          <a:lstStyle/>
          <a:p>
            <a:r>
              <a:rPr lang="en-US" altLang="zh-CN" dirty="0" smtClean="0"/>
              <a:t>Only one feature ,Gen id :    229839_at</a:t>
            </a:r>
            <a:endParaRPr lang="zh-CN" altLang="en-US" dirty="0"/>
          </a:p>
        </p:txBody>
      </p:sp>
      <p:sp>
        <p:nvSpPr>
          <p:cNvPr id="8" name="圆角矩形 7"/>
          <p:cNvSpPr/>
          <p:nvPr/>
        </p:nvSpPr>
        <p:spPr>
          <a:xfrm>
            <a:off x="1547664" y="3501008"/>
            <a:ext cx="5544616" cy="2664296"/>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FF0000"/>
                </a:solidFill>
              </a:rPr>
              <a:t>Can’t display a </a:t>
            </a:r>
            <a:r>
              <a:rPr lang="en-US" altLang="zh-CN" sz="4800" b="1" dirty="0" err="1" smtClean="0">
                <a:solidFill>
                  <a:srgbClr val="FF0000"/>
                </a:solidFill>
              </a:rPr>
              <a:t>heatmap</a:t>
            </a:r>
            <a:endParaRPr lang="zh-CN" altLang="en-US" sz="4800"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RRF</a:t>
            </a:r>
            <a:r>
              <a:rPr lang="en-US" altLang="zh-CN" sz="2200" dirty="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18</a:t>
            </a:fld>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827584" y="2420888"/>
            <a:ext cx="7848872"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27 Features are selected by </a:t>
            </a:r>
            <a:r>
              <a:rPr lang="en-US" altLang="zh-CN" sz="2200" b="1" dirty="0" smtClean="0">
                <a:solidFill>
                  <a:srgbClr val="FF0000"/>
                </a:solidFill>
                <a:latin typeface="Times New Roman" pitchFamily="18" charset="0"/>
                <a:cs typeface="Times New Roman" pitchFamily="18" charset="0"/>
              </a:rPr>
              <a:t>Lasso</a:t>
            </a:r>
            <a:r>
              <a:rPr lang="en-US" altLang="zh-CN" sz="2200" dirty="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19</a:t>
            </a:fld>
            <a:endParaRPr lang="zh-CN" altLang="en-US"/>
          </a:p>
        </p:txBody>
      </p:sp>
      <p:pic>
        <p:nvPicPr>
          <p:cNvPr id="7" name="图片 6"/>
          <p:cNvPicPr/>
          <p:nvPr/>
        </p:nvPicPr>
        <p:blipFill>
          <a:blip r:embed="rId2" cstate="print"/>
          <a:srcRect/>
          <a:stretch>
            <a:fillRect/>
          </a:stretch>
        </p:blipFill>
        <p:spPr bwMode="auto">
          <a:xfrm>
            <a:off x="611560" y="2492896"/>
            <a:ext cx="7992888"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问题模型及数据集</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440028"/>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Features are selected by </a:t>
            </a:r>
            <a:r>
              <a:rPr lang="en-US" altLang="zh-CN" sz="2200" b="1" dirty="0" smtClean="0">
                <a:solidFill>
                  <a:srgbClr val="FF0000"/>
                </a:solidFill>
                <a:latin typeface="Times New Roman" pitchFamily="18" charset="0"/>
                <a:cs typeface="Times New Roman" pitchFamily="18" charset="0"/>
              </a:rPr>
              <a:t>Lasso</a:t>
            </a:r>
            <a:r>
              <a:rPr lang="en-US" altLang="zh-CN" sz="2200" dirty="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20</a:t>
            </a:fld>
            <a:endParaRPr lang="zh-CN" altLang="en-US"/>
          </a:p>
        </p:txBody>
      </p:sp>
      <p:pic>
        <p:nvPicPr>
          <p:cNvPr id="7" name="图片 6"/>
          <p:cNvPicPr/>
          <p:nvPr/>
        </p:nvPicPr>
        <p:blipFill>
          <a:blip r:embed="rId2" cstate="print"/>
          <a:srcRect/>
          <a:stretch>
            <a:fillRect/>
          </a:stretch>
        </p:blipFill>
        <p:spPr bwMode="auto">
          <a:xfrm>
            <a:off x="395536" y="2420888"/>
            <a:ext cx="8496944"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dirty="0" smtClean="0">
                <a:solidFill>
                  <a:srgbClr val="FF0000"/>
                </a:solidFill>
                <a:latin typeface="Times New Roman" pitchFamily="18" charset="0"/>
                <a:cs typeface="Times New Roman" pitchFamily="18" charset="0"/>
              </a:rPr>
              <a:t>(</a:t>
            </a:r>
            <a:r>
              <a:rPr lang="en-US" altLang="zh-CN" sz="2200" b="1" dirty="0" smtClean="0">
                <a:solidFill>
                  <a:srgbClr val="FF0000"/>
                </a:solidFill>
                <a:latin typeface="Times New Roman" pitchFamily="18" charset="0"/>
                <a:cs typeface="Times New Roman" pitchFamily="18" charset="0"/>
              </a:rPr>
              <a:t>Rank-3 + Rank-1</a:t>
            </a:r>
            <a:r>
              <a:rPr lang="en-US" altLang="zh-CN" sz="2200" dirty="0" smtClean="0">
                <a:solidFill>
                  <a:srgbClr val="FF0000"/>
                </a:solidFill>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21</a:t>
            </a:fld>
            <a:endParaRPr lang="zh-CN" altLang="en-US"/>
          </a:p>
        </p:txBody>
      </p:sp>
      <p:pic>
        <p:nvPicPr>
          <p:cNvPr id="8" name="图片 7"/>
          <p:cNvPicPr/>
          <p:nvPr/>
        </p:nvPicPr>
        <p:blipFill>
          <a:blip r:embed="rId2" cstate="print"/>
          <a:srcRect/>
          <a:stretch>
            <a:fillRect/>
          </a:stretch>
        </p:blipFill>
        <p:spPr bwMode="auto">
          <a:xfrm>
            <a:off x="395536" y="2636912"/>
            <a:ext cx="835292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dirty="0" smtClean="0">
                <a:solidFill>
                  <a:srgbClr val="FF0000"/>
                </a:solidFill>
                <a:latin typeface="Times New Roman" pitchFamily="18" charset="0"/>
                <a:cs typeface="Times New Roman" pitchFamily="18" charset="0"/>
              </a:rPr>
              <a:t>(</a:t>
            </a:r>
            <a:r>
              <a:rPr lang="en-US" altLang="zh-CN" sz="2200" b="1" dirty="0" smtClean="0">
                <a:solidFill>
                  <a:srgbClr val="FF0000"/>
                </a:solidFill>
                <a:latin typeface="Times New Roman" pitchFamily="18" charset="0"/>
                <a:cs typeface="Times New Roman" pitchFamily="18" charset="0"/>
              </a:rPr>
              <a:t>Rank-3 + Rank-1)</a:t>
            </a:r>
            <a:endParaRPr lang="en-US" altLang="zh-CN" sz="22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22</a:t>
            </a:fld>
            <a:endParaRPr lang="zh-CN" altLang="en-US"/>
          </a:p>
        </p:txBody>
      </p:sp>
      <p:pic>
        <p:nvPicPr>
          <p:cNvPr id="8" name="图片 7"/>
          <p:cNvPicPr/>
          <p:nvPr/>
        </p:nvPicPr>
        <p:blipFill>
          <a:blip r:embed="rId2" cstate="print"/>
          <a:srcRect/>
          <a:stretch>
            <a:fillRect/>
          </a:stretch>
        </p:blipFill>
        <p:spPr bwMode="auto">
          <a:xfrm>
            <a:off x="611560" y="2636912"/>
            <a:ext cx="8316416" cy="422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dirty="0" smtClean="0">
                <a:solidFill>
                  <a:srgbClr val="FF0000"/>
                </a:solidFill>
                <a:latin typeface="Times New Roman" pitchFamily="18" charset="0"/>
                <a:cs typeface="Times New Roman" pitchFamily="18" charset="0"/>
              </a:rPr>
              <a:t>(</a:t>
            </a:r>
            <a:r>
              <a:rPr lang="en-US" altLang="zh-CN" sz="2200" b="1" dirty="0" smtClean="0">
                <a:solidFill>
                  <a:srgbClr val="FF0000"/>
                </a:solidFill>
                <a:latin typeface="Times New Roman" pitchFamily="18" charset="0"/>
                <a:cs typeface="Times New Roman" pitchFamily="18" charset="0"/>
              </a:rPr>
              <a:t>Rank-3 + Rank-2</a:t>
            </a:r>
            <a:r>
              <a:rPr lang="en-US" altLang="zh-CN" sz="2200" dirty="0" smtClean="0">
                <a:solidFill>
                  <a:srgbClr val="FF0000"/>
                </a:solidFill>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23</a:t>
            </a:fld>
            <a:endParaRPr lang="zh-CN" altLang="en-US"/>
          </a:p>
        </p:txBody>
      </p:sp>
      <p:pic>
        <p:nvPicPr>
          <p:cNvPr id="9" name="图片 8"/>
          <p:cNvPicPr/>
          <p:nvPr/>
        </p:nvPicPr>
        <p:blipFill>
          <a:blip r:embed="rId2" cstate="print"/>
          <a:srcRect/>
          <a:stretch>
            <a:fillRect/>
          </a:stretch>
        </p:blipFill>
        <p:spPr bwMode="auto">
          <a:xfrm>
            <a:off x="755576" y="2708920"/>
            <a:ext cx="7704856"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dirty="0" smtClean="0">
                <a:solidFill>
                  <a:srgbClr val="FF0000"/>
                </a:solidFill>
                <a:latin typeface="Times New Roman" pitchFamily="18" charset="0"/>
                <a:cs typeface="Times New Roman" pitchFamily="18" charset="0"/>
              </a:rPr>
              <a:t>(</a:t>
            </a:r>
            <a:r>
              <a:rPr lang="en-US" altLang="zh-CN" sz="2200" b="1" dirty="0" smtClean="0">
                <a:solidFill>
                  <a:srgbClr val="FF0000"/>
                </a:solidFill>
                <a:latin typeface="Times New Roman" pitchFamily="18" charset="0"/>
                <a:cs typeface="Times New Roman" pitchFamily="18" charset="0"/>
              </a:rPr>
              <a:t>Rank-3 + Rank-2)</a:t>
            </a:r>
            <a:endParaRPr lang="en-US" altLang="zh-CN" sz="22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24</a:t>
            </a:fld>
            <a:endParaRPr lang="zh-CN" altLang="en-US"/>
          </a:p>
        </p:txBody>
      </p:sp>
      <p:pic>
        <p:nvPicPr>
          <p:cNvPr id="8" name="图片 7"/>
          <p:cNvPicPr/>
          <p:nvPr/>
        </p:nvPicPr>
        <p:blipFill>
          <a:blip r:embed="rId2" cstate="print"/>
          <a:srcRect/>
          <a:stretch>
            <a:fillRect/>
          </a:stretch>
        </p:blipFill>
        <p:spPr bwMode="auto">
          <a:xfrm>
            <a:off x="611560" y="2636912"/>
            <a:ext cx="7992888"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dirty="0" smtClean="0">
                <a:solidFill>
                  <a:srgbClr val="FF0000"/>
                </a:solidFill>
                <a:latin typeface="Times New Roman" pitchFamily="18" charset="0"/>
                <a:cs typeface="Times New Roman" pitchFamily="18" charset="0"/>
              </a:rPr>
              <a:t>(</a:t>
            </a:r>
            <a:r>
              <a:rPr lang="en-US" altLang="zh-CN" sz="2200" b="1" dirty="0" smtClean="0">
                <a:solidFill>
                  <a:srgbClr val="FF0000"/>
                </a:solidFill>
                <a:latin typeface="Times New Roman" pitchFamily="18" charset="0"/>
                <a:cs typeface="Times New Roman" pitchFamily="18" charset="0"/>
              </a:rPr>
              <a:t>Rank-2 + Rank-1)</a:t>
            </a:r>
            <a:endParaRPr lang="en-US" altLang="zh-CN" sz="22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25</a:t>
            </a:fld>
            <a:endParaRPr lang="zh-CN" altLang="en-US"/>
          </a:p>
        </p:txBody>
      </p:sp>
      <p:pic>
        <p:nvPicPr>
          <p:cNvPr id="8" name="图片 7"/>
          <p:cNvPicPr/>
          <p:nvPr/>
        </p:nvPicPr>
        <p:blipFill>
          <a:blip r:embed="rId2" cstate="print"/>
          <a:srcRect/>
          <a:stretch>
            <a:fillRect/>
          </a:stretch>
        </p:blipFill>
        <p:spPr bwMode="auto">
          <a:xfrm>
            <a:off x="899592" y="2708920"/>
            <a:ext cx="727280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dirty="0" smtClean="0">
                <a:latin typeface="Times New Roman" pitchFamily="18" charset="0"/>
                <a:cs typeface="Times New Roman" pitchFamily="18" charset="0"/>
              </a:rPr>
              <a:t>3 fold cross validation. Exhaustive search for the best feature pairs from the top 3 features from T-test. </a:t>
            </a:r>
            <a:r>
              <a:rPr lang="en-US" altLang="zh-CN" sz="2200" dirty="0" smtClean="0">
                <a:solidFill>
                  <a:srgbClr val="FF0000"/>
                </a:solidFill>
                <a:latin typeface="Times New Roman" pitchFamily="18" charset="0"/>
                <a:cs typeface="Times New Roman" pitchFamily="18" charset="0"/>
              </a:rPr>
              <a:t>(</a:t>
            </a:r>
            <a:r>
              <a:rPr lang="en-US" altLang="zh-CN" sz="2200" b="1" dirty="0" smtClean="0">
                <a:solidFill>
                  <a:srgbClr val="FF0000"/>
                </a:solidFill>
                <a:latin typeface="Times New Roman" pitchFamily="18" charset="0"/>
                <a:cs typeface="Times New Roman" pitchFamily="18" charset="0"/>
              </a:rPr>
              <a:t>Rank-2 + Rank-1 is the best one</a:t>
            </a:r>
            <a:r>
              <a:rPr lang="en-US" altLang="zh-CN" sz="2200" dirty="0" smtClean="0">
                <a:solidFill>
                  <a:srgbClr val="FF0000"/>
                </a:solidFill>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26</a:t>
            </a:fld>
            <a:endParaRPr lang="zh-CN" altLang="en-US"/>
          </a:p>
        </p:txBody>
      </p:sp>
      <p:sp>
        <p:nvSpPr>
          <p:cNvPr id="7" name="矩形 6"/>
          <p:cNvSpPr/>
          <p:nvPr/>
        </p:nvSpPr>
        <p:spPr>
          <a:xfrm>
            <a:off x="2123728" y="3284984"/>
            <a:ext cx="5040560" cy="79208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Rank1  </a:t>
            </a:r>
            <a:r>
              <a:rPr lang="zh-CN" altLang="en-US" sz="2400" b="1" dirty="0" smtClean="0"/>
              <a:t> </a:t>
            </a:r>
            <a:r>
              <a:rPr lang="en-US" altLang="zh-CN" sz="2400" b="1" dirty="0" smtClean="0"/>
              <a:t>and Rank 2</a:t>
            </a:r>
            <a:endParaRPr lang="zh-CN" altLang="en-US" sz="2400" b="1" dirty="0"/>
          </a:p>
        </p:txBody>
      </p:sp>
      <p:sp>
        <p:nvSpPr>
          <p:cNvPr id="8" name="圆角矩形 7"/>
          <p:cNvSpPr/>
          <p:nvPr/>
        </p:nvSpPr>
        <p:spPr>
          <a:xfrm>
            <a:off x="1907704" y="4869160"/>
            <a:ext cx="5544616" cy="1512168"/>
          </a:xfrm>
          <a:prstGeom prst="round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latin typeface="+mn-ea"/>
              </a:rPr>
              <a:t>212653_s_at</a:t>
            </a:r>
          </a:p>
          <a:p>
            <a:pPr algn="ctr"/>
            <a:r>
              <a:rPr lang="en-US" altLang="zh-CN" sz="4400" b="1" dirty="0" smtClean="0">
                <a:latin typeface="+mn-ea"/>
              </a:rPr>
              <a:t>202317_s_at</a:t>
            </a:r>
            <a:endParaRPr lang="zh-CN" altLang="en-US" sz="4400" b="1" dirty="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b="1" dirty="0" smtClean="0">
                <a:solidFill>
                  <a:srgbClr val="FF0000"/>
                </a:solidFill>
                <a:latin typeface="Times New Roman" pitchFamily="18" charset="0"/>
                <a:cs typeface="Times New Roman" pitchFamily="18" charset="0"/>
              </a:rPr>
              <a:t>        RRF Selected feature  </a:t>
            </a:r>
            <a:r>
              <a:rPr lang="en-US" altLang="zh-CN" sz="2200" dirty="0" smtClean="0">
                <a:solidFill>
                  <a:srgbClr val="FF0000"/>
                </a:solidFill>
                <a:latin typeface="Times New Roman" pitchFamily="18" charset="0"/>
                <a:cs typeface="Times New Roman" pitchFamily="18" charset="0"/>
              </a:rPr>
              <a:t>and   (</a:t>
            </a:r>
            <a:r>
              <a:rPr lang="en-US" altLang="zh-CN" sz="2200" b="1" dirty="0" smtClean="0">
                <a:solidFill>
                  <a:srgbClr val="FF0000"/>
                </a:solidFill>
                <a:latin typeface="Times New Roman" pitchFamily="18" charset="0"/>
                <a:cs typeface="Times New Roman" pitchFamily="18" charset="0"/>
              </a:rPr>
              <a:t>Rank-2 + Rank-1Combination</a:t>
            </a:r>
            <a:r>
              <a:rPr lang="en-US" altLang="zh-CN" sz="2200" dirty="0" smtClean="0">
                <a:solidFill>
                  <a:srgbClr val="FF0000"/>
                </a:solidFill>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27</a:t>
            </a:fld>
            <a:endParaRPr lang="zh-CN" altLang="en-US"/>
          </a:p>
        </p:txBody>
      </p:sp>
      <p:pic>
        <p:nvPicPr>
          <p:cNvPr id="3" name="Picture 2"/>
          <p:cNvPicPr>
            <a:picLocks noChangeAspect="1" noChangeArrowheads="1"/>
          </p:cNvPicPr>
          <p:nvPr/>
        </p:nvPicPr>
        <p:blipFill>
          <a:blip r:embed="rId2" cstate="print"/>
          <a:srcRect/>
          <a:stretch>
            <a:fillRect/>
          </a:stretch>
        </p:blipFill>
        <p:spPr bwMode="auto">
          <a:xfrm>
            <a:off x="1187624" y="2276872"/>
            <a:ext cx="6833802"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428596" y="1988840"/>
            <a:ext cx="8358246" cy="654342"/>
          </a:xfrm>
          <a:prstGeom prst="rect">
            <a:avLst/>
          </a:prstGeom>
          <a:noFill/>
          <a:ln w="9525">
            <a:noFill/>
            <a:miter lim="800000"/>
            <a:headEnd/>
            <a:tailEnd/>
          </a:ln>
        </p:spPr>
        <p:txBody>
          <a:bodyPr/>
          <a:lstStyle/>
          <a:p>
            <a:pPr>
              <a:lnSpc>
                <a:spcPct val="90000"/>
              </a:lnSpc>
              <a:spcBef>
                <a:spcPct val="20000"/>
              </a:spcBef>
            </a:pPr>
            <a:r>
              <a:rPr lang="en-US" altLang="zh-CN" sz="2200" b="1" dirty="0" smtClean="0">
                <a:solidFill>
                  <a:srgbClr val="FF0000"/>
                </a:solidFill>
                <a:latin typeface="Times New Roman" pitchFamily="18" charset="0"/>
                <a:cs typeface="Times New Roman" pitchFamily="18" charset="0"/>
              </a:rPr>
              <a:t>        RRF Selected feature  </a:t>
            </a:r>
            <a:r>
              <a:rPr lang="en-US" altLang="zh-CN" sz="2200" dirty="0" smtClean="0">
                <a:solidFill>
                  <a:srgbClr val="FF0000"/>
                </a:solidFill>
                <a:latin typeface="Times New Roman" pitchFamily="18" charset="0"/>
                <a:cs typeface="Times New Roman" pitchFamily="18" charset="0"/>
              </a:rPr>
              <a:t>and   (</a:t>
            </a:r>
            <a:r>
              <a:rPr lang="en-US" altLang="zh-CN" sz="2200" b="1" dirty="0" smtClean="0">
                <a:solidFill>
                  <a:srgbClr val="FF0000"/>
                </a:solidFill>
                <a:latin typeface="Times New Roman" pitchFamily="18" charset="0"/>
                <a:cs typeface="Times New Roman" pitchFamily="18" charset="0"/>
              </a:rPr>
              <a:t>Rank-2 + Rank-1Combination</a:t>
            </a:r>
            <a:r>
              <a:rPr lang="en-US" altLang="zh-CN" sz="2200" dirty="0" smtClean="0">
                <a:solidFill>
                  <a:srgbClr val="FF0000"/>
                </a:solidFill>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28</a:t>
            </a:fld>
            <a:endParaRPr lang="zh-CN" altLang="en-US"/>
          </a:p>
        </p:txBody>
      </p:sp>
      <p:pic>
        <p:nvPicPr>
          <p:cNvPr id="3" name="Picture 2"/>
          <p:cNvPicPr>
            <a:picLocks noChangeAspect="1" noChangeArrowheads="1"/>
          </p:cNvPicPr>
          <p:nvPr/>
        </p:nvPicPr>
        <p:blipFill>
          <a:blip r:embed="rId2" cstate="print"/>
          <a:srcRect/>
          <a:stretch>
            <a:fillRect/>
          </a:stretch>
        </p:blipFill>
        <p:spPr bwMode="auto">
          <a:xfrm>
            <a:off x="1354261" y="2348880"/>
            <a:ext cx="6726387" cy="4509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生物功能分析</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问题模型及数据集</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611560" y="1988840"/>
            <a:ext cx="7772400" cy="3797614"/>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Find Gene expression signatures to distinguish phenotype, </a:t>
            </a:r>
            <a:r>
              <a:rPr lang="en-US" altLang="zh-CN" sz="2200" dirty="0" err="1" smtClean="0">
                <a:latin typeface="Times New Roman" pitchFamily="18" charset="0"/>
                <a:cs typeface="Times New Roman" pitchFamily="18" charset="0"/>
              </a:rPr>
              <a:t>histologic</a:t>
            </a:r>
            <a:r>
              <a:rPr lang="en-US" altLang="zh-CN" sz="2200" dirty="0" smtClean="0">
                <a:latin typeface="Times New Roman" pitchFamily="18" charset="0"/>
                <a:cs typeface="Times New Roman" pitchFamily="18" charset="0"/>
              </a:rPr>
              <a:t>  subtypes, and tumor  invasiveness</a:t>
            </a:r>
          </a:p>
          <a:p>
            <a:pPr marL="342900" indent="-342900">
              <a:lnSpc>
                <a:spcPct val="90000"/>
              </a:lnSpc>
              <a:spcBef>
                <a:spcPct val="20000"/>
              </a:spcBef>
              <a:buFont typeface="Wingdings" pitchFamily="2" charset="2"/>
              <a:buChar char="l"/>
            </a:pPr>
            <a:r>
              <a:rPr lang="en-US" altLang="zh-CN" sz="2400" dirty="0" smtClean="0"/>
              <a:t>(Identify </a:t>
            </a:r>
            <a:r>
              <a:rPr lang="en-US" altLang="zh-CN" sz="2400" i="1" dirty="0" smtClean="0"/>
              <a:t>Expression profiling by array </a:t>
            </a:r>
            <a:r>
              <a:rPr lang="en-US" altLang="zh-CN" sz="2400" dirty="0" smtClean="0"/>
              <a:t>) </a:t>
            </a:r>
            <a:r>
              <a:rPr lang="en-US" altLang="zh-CN" sz="2200" dirty="0" smtClean="0">
                <a:latin typeface="Times New Roman" pitchFamily="18" charset="0"/>
                <a:cs typeface="Times New Roman" pitchFamily="18" charset="0"/>
              </a:rPr>
              <a:t>A </a:t>
            </a:r>
            <a:r>
              <a:rPr lang="en-US" altLang="zh-CN" sz="2200" b="1" dirty="0" smtClean="0">
                <a:solidFill>
                  <a:srgbClr val="FF0000"/>
                </a:solidFill>
                <a:latin typeface="Times New Roman" pitchFamily="18" charset="0"/>
                <a:cs typeface="Times New Roman" pitchFamily="18" charset="0"/>
              </a:rPr>
              <a:t>binary classification </a:t>
            </a:r>
            <a:r>
              <a:rPr lang="en-US" altLang="zh-CN" sz="2200" dirty="0" smtClean="0">
                <a:latin typeface="Times New Roman" pitchFamily="18" charset="0"/>
                <a:cs typeface="Times New Roman" pitchFamily="18" charset="0"/>
              </a:rPr>
              <a:t>problem</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Gene expression analysis were performed with the </a:t>
            </a:r>
            <a:r>
              <a:rPr lang="en-US" altLang="zh-CN" sz="2200" dirty="0" err="1" smtClean="0">
                <a:latin typeface="Times New Roman" pitchFamily="18" charset="0"/>
                <a:cs typeface="Times New Roman" pitchFamily="18" charset="0"/>
              </a:rPr>
              <a:t>Affymetrix</a:t>
            </a:r>
            <a:r>
              <a:rPr lang="en-US" altLang="zh-CN" sz="2200" dirty="0" smtClean="0">
                <a:latin typeface="Times New Roman" pitchFamily="18" charset="0"/>
                <a:cs typeface="Times New Roman" pitchFamily="18" charset="0"/>
              </a:rPr>
              <a:t> </a:t>
            </a:r>
            <a:r>
              <a:rPr lang="en-US" altLang="zh-CN" sz="2200" dirty="0" err="1" smtClean="0">
                <a:latin typeface="Times New Roman" pitchFamily="18" charset="0"/>
                <a:cs typeface="Times New Roman" pitchFamily="18" charset="0"/>
              </a:rPr>
              <a:t>Genechip</a:t>
            </a:r>
            <a:r>
              <a:rPr lang="en-US" altLang="zh-CN" sz="2200" dirty="0" smtClean="0">
                <a:latin typeface="Times New Roman" pitchFamily="18" charset="0"/>
                <a:cs typeface="Times New Roman" pitchFamily="18" charset="0"/>
              </a:rPr>
              <a:t> System (</a:t>
            </a:r>
            <a:r>
              <a:rPr lang="en-US" altLang="zh-CN" sz="2200" dirty="0" err="1" smtClean="0">
                <a:latin typeface="Times New Roman" pitchFamily="18" charset="0"/>
                <a:cs typeface="Times New Roman" pitchFamily="18" charset="0"/>
              </a:rPr>
              <a:t>Affymetrix</a:t>
            </a:r>
            <a:r>
              <a:rPr lang="en-US" altLang="zh-CN" sz="2200" dirty="0" smtClean="0">
                <a:latin typeface="Times New Roman" pitchFamily="18" charset="0"/>
                <a:cs typeface="Times New Roman" pitchFamily="18" charset="0"/>
              </a:rPr>
              <a:t>, Santa Clara, </a:t>
            </a:r>
            <a:r>
              <a:rPr lang="en-US" altLang="zh-CN" sz="2200" dirty="0" err="1" smtClean="0">
                <a:latin typeface="Times New Roman" pitchFamily="18" charset="0"/>
                <a:cs typeface="Times New Roman" pitchFamily="18" charset="0"/>
              </a:rPr>
              <a:t>Calif</a:t>
            </a:r>
            <a:r>
              <a:rPr lang="en-US" altLang="zh-CN" sz="2200" dirty="0" smtClean="0">
                <a:latin typeface="Times New Roman" pitchFamily="18" charset="0"/>
                <a:cs typeface="Times New Roman" pitchFamily="18" charset="0"/>
              </a:rPr>
              <a:t>) at </a:t>
            </a:r>
            <a:r>
              <a:rPr lang="en-US" altLang="zh-CN" sz="2200" dirty="0" err="1" smtClean="0">
                <a:latin typeface="Times New Roman" pitchFamily="18" charset="0"/>
                <a:cs typeface="Times New Roman" pitchFamily="18" charset="0"/>
              </a:rPr>
              <a:t>Progenika</a:t>
            </a:r>
            <a:r>
              <a:rPr lang="en-US" altLang="zh-CN" sz="2200" dirty="0" smtClean="0">
                <a:latin typeface="Times New Roman" pitchFamily="18" charset="0"/>
                <a:cs typeface="Times New Roman" pitchFamily="18" charset="0"/>
              </a:rPr>
              <a:t> </a:t>
            </a:r>
            <a:r>
              <a:rPr lang="en-US" altLang="zh-CN" sz="2200" dirty="0" err="1" smtClean="0">
                <a:latin typeface="Times New Roman" pitchFamily="18" charset="0"/>
                <a:cs typeface="Times New Roman" pitchFamily="18" charset="0"/>
              </a:rPr>
              <a:t>Biopharma</a:t>
            </a:r>
            <a:r>
              <a:rPr lang="en-US" altLang="zh-CN" sz="2200" dirty="0" smtClean="0">
                <a:latin typeface="Times New Roman" pitchFamily="18" charset="0"/>
                <a:cs typeface="Times New Roman" pitchFamily="18" charset="0"/>
              </a:rPr>
              <a:t> (</a:t>
            </a:r>
            <a:r>
              <a:rPr lang="en-US" altLang="zh-CN" sz="2200" dirty="0" err="1" smtClean="0">
                <a:latin typeface="Times New Roman" pitchFamily="18" charset="0"/>
                <a:cs typeface="Times New Roman" pitchFamily="18" charset="0"/>
              </a:rPr>
              <a:t>Derio</a:t>
            </a:r>
            <a:r>
              <a:rPr lang="en-US" altLang="zh-CN" sz="2200" dirty="0" smtClean="0">
                <a:latin typeface="Times New Roman" pitchFamily="18" charset="0"/>
                <a:cs typeface="Times New Roman" pitchFamily="18" charset="0"/>
              </a:rPr>
              <a:t>, Spain) and at San </a:t>
            </a:r>
            <a:r>
              <a:rPr lang="en-US" altLang="zh-CN" sz="2200" dirty="0" err="1" smtClean="0">
                <a:latin typeface="Times New Roman" pitchFamily="18" charset="0"/>
                <a:cs typeface="Times New Roman" pitchFamily="18" charset="0"/>
              </a:rPr>
              <a:t>Cecilio</a:t>
            </a:r>
            <a:r>
              <a:rPr lang="en-US" altLang="zh-CN" sz="2200" dirty="0" smtClean="0">
                <a:latin typeface="Times New Roman" pitchFamily="18" charset="0"/>
                <a:cs typeface="Times New Roman" pitchFamily="18" charset="0"/>
              </a:rPr>
              <a:t> University Hospital. </a:t>
            </a:r>
            <a:r>
              <a:rPr lang="en-US" altLang="zh-CN" sz="2400" dirty="0" smtClean="0"/>
              <a:t> </a:t>
            </a:r>
            <a:r>
              <a:rPr lang="en-US" altLang="zh-CN" sz="2200" dirty="0" smtClean="0">
                <a:solidFill>
                  <a:srgbClr val="FF0000"/>
                </a:solidFill>
                <a:latin typeface="Times New Roman" pitchFamily="18" charset="0"/>
                <a:cs typeface="Times New Roman" pitchFamily="18" charset="0"/>
              </a:rPr>
              <a:t>58 samples were studied, 31 tumors and 27 controls</a:t>
            </a:r>
            <a:r>
              <a:rPr lang="en-US" altLang="zh-CN" sz="2200" dirty="0" smtClean="0">
                <a:latin typeface="Times New Roman" pitchFamily="18" charset="0"/>
                <a:cs typeface="Times New Roman" pitchFamily="18" charset="0"/>
              </a:rPr>
              <a:t>.</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Several differentially </a:t>
            </a:r>
            <a:r>
              <a:rPr lang="en-US" altLang="zh-CN" sz="2200" dirty="0" smtClean="0">
                <a:solidFill>
                  <a:srgbClr val="FF0000"/>
                </a:solidFill>
                <a:latin typeface="Times New Roman" pitchFamily="18" charset="0"/>
                <a:cs typeface="Times New Roman" pitchFamily="18" charset="0"/>
              </a:rPr>
              <a:t>expressed gene sequences were identified </a:t>
            </a:r>
            <a:r>
              <a:rPr lang="en-US" altLang="zh-CN" sz="2200" dirty="0" smtClean="0">
                <a:latin typeface="Times New Roman" pitchFamily="18" charset="0"/>
                <a:cs typeface="Times New Roman" pitchFamily="18" charset="0"/>
              </a:rPr>
              <a:t>at different stages of breast cancer.</a:t>
            </a:r>
          </a:p>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Platform: </a:t>
            </a:r>
            <a:r>
              <a:rPr lang="en-US" altLang="zh-CN" sz="2200" dirty="0" smtClean="0">
                <a:latin typeface="Times New Roman" pitchFamily="18" charset="0"/>
                <a:cs typeface="Times New Roman" pitchFamily="18" charset="0"/>
                <a:hlinkClick r:id="rId2"/>
              </a:rPr>
              <a:t>GPL570</a:t>
            </a:r>
            <a:r>
              <a:rPr lang="en-US" altLang="zh-CN" sz="2200" dirty="0" smtClean="0">
                <a:latin typeface="Times New Roman" pitchFamily="18" charset="0"/>
                <a:cs typeface="Times New Roman" pitchFamily="18" charset="0"/>
              </a:rPr>
              <a:t>[HG-U133_Plus_2] </a:t>
            </a:r>
            <a:r>
              <a:rPr lang="en-US" altLang="zh-CN" sz="2200" dirty="0" err="1" smtClean="0">
                <a:latin typeface="Times New Roman" pitchFamily="18" charset="0"/>
                <a:cs typeface="Times New Roman" pitchFamily="18" charset="0"/>
              </a:rPr>
              <a:t>Affymetrix</a:t>
            </a:r>
            <a:r>
              <a:rPr lang="en-US" altLang="zh-CN" sz="2200" dirty="0" smtClean="0">
                <a:latin typeface="Times New Roman" pitchFamily="18" charset="0"/>
                <a:cs typeface="Times New Roman" pitchFamily="18" charset="0"/>
              </a:rPr>
              <a:t> Human Genome U133 Plus 2.0 Array</a:t>
            </a:r>
            <a:endParaRPr lang="en-US" altLang="zh-CN" sz="2200" dirty="0">
              <a:latin typeface="Times New Roman" pitchFamily="18" charset="0"/>
              <a:cs typeface="Times New Roman" pitchFamily="18" charset="0"/>
            </a:endParaRPr>
          </a:p>
        </p:txBody>
      </p:sp>
      <p:sp>
        <p:nvSpPr>
          <p:cNvPr id="9" name="矩形 8"/>
          <p:cNvSpPr/>
          <p:nvPr/>
        </p:nvSpPr>
        <p:spPr>
          <a:xfrm>
            <a:off x="714348" y="6000768"/>
            <a:ext cx="7632848" cy="369332"/>
          </a:xfrm>
          <a:prstGeom prst="rect">
            <a:avLst/>
          </a:prstGeom>
        </p:spPr>
        <p:txBody>
          <a:bodyPr wrap="square">
            <a:spAutoFit/>
          </a:bodyPr>
          <a:lstStyle/>
          <a:p>
            <a:r>
              <a:rPr lang="en-US" altLang="zh-CN" dirty="0" smtClean="0"/>
              <a:t>http://www.ncbi.nlm.nih.gov/geo/query/acc.cgi?acc=GSE10810</a:t>
            </a:r>
            <a:endParaRPr lang="zh-CN" altLang="en-US" dirty="0"/>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30</a:t>
            </a:fld>
            <a:endParaRPr lang="zh-CN" altLang="en-US"/>
          </a:p>
        </p:txBody>
      </p:sp>
      <p:graphicFrame>
        <p:nvGraphicFramePr>
          <p:cNvPr id="6" name="表格 5"/>
          <p:cNvGraphicFramePr>
            <a:graphicFrameLocks noGrp="1"/>
          </p:cNvGraphicFramePr>
          <p:nvPr/>
        </p:nvGraphicFramePr>
        <p:xfrm>
          <a:off x="323528" y="2132856"/>
          <a:ext cx="8352928" cy="4320481"/>
        </p:xfrm>
        <a:graphic>
          <a:graphicData uri="http://schemas.openxmlformats.org/drawingml/2006/table">
            <a:tbl>
              <a:tblPr/>
              <a:tblGrid>
                <a:gridCol w="1670586"/>
                <a:gridCol w="4176464"/>
                <a:gridCol w="1252939"/>
                <a:gridCol w="1252939"/>
              </a:tblGrid>
              <a:tr h="625644">
                <a:tc>
                  <a:txBody>
                    <a:bodyPr/>
                    <a:lstStyle/>
                    <a:p>
                      <a:r>
                        <a:rPr lang="en-US" sz="1400" b="1" dirty="0">
                          <a:solidFill>
                            <a:schemeClr val="accent1">
                              <a:lumMod val="75000"/>
                            </a:schemeClr>
                          </a:solidFill>
                          <a:latin typeface="arial"/>
                        </a:rPr>
                        <a:t>212653_s_at</a:t>
                      </a:r>
                    </a:p>
                  </a:txBody>
                  <a:tcPr marL="19393" marR="19393" marT="19393" marB="19393" anchor="ctr">
                    <a:lnL>
                      <a:noFill/>
                    </a:lnL>
                    <a:lnR w="9525" cap="flat" cmpd="sng" algn="ctr">
                      <a:solidFill>
                        <a:srgbClr val="C8C8FF"/>
                      </a:solidFill>
                      <a:prstDash val="solid"/>
                      <a:round/>
                      <a:headEnd type="none" w="med" len="med"/>
                      <a:tailEnd type="none" w="med" len="med"/>
                    </a:lnR>
                    <a:lnT>
                      <a:noFill/>
                    </a:lnT>
                    <a:lnB>
                      <a:noFill/>
                    </a:lnB>
                    <a:solidFill>
                      <a:schemeClr val="bg1">
                        <a:lumMod val="75000"/>
                      </a:schemeClr>
                    </a:solidFill>
                  </a:tcPr>
                </a:tc>
                <a:tc>
                  <a:txBody>
                    <a:bodyPr/>
                    <a:lstStyle/>
                    <a:p>
                      <a:r>
                        <a:rPr lang="en-US" sz="1400" b="1" u="sng" dirty="0">
                          <a:solidFill>
                            <a:schemeClr val="bg1"/>
                          </a:solidFill>
                          <a:latin typeface="arial"/>
                          <a:hlinkClick r:id="rId2"/>
                        </a:rPr>
                        <a:t>EH domain binding protein 1</a:t>
                      </a:r>
                      <a:endParaRPr lang="en-US" sz="1400" b="1" dirty="0">
                        <a:solidFill>
                          <a:schemeClr val="bg1"/>
                        </a:solidFill>
                        <a:latin typeface="arial"/>
                      </a:endParaRPr>
                    </a:p>
                  </a:txBody>
                  <a:tcPr marL="19393" marR="19393" marT="19393" marB="19393"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75000"/>
                      </a:schemeClr>
                    </a:solidFill>
                  </a:tcPr>
                </a:tc>
                <a:tc>
                  <a:txBody>
                    <a:bodyPr/>
                    <a:lstStyle/>
                    <a:p>
                      <a:r>
                        <a:rPr lang="en-US" sz="1400" b="1" u="sng" dirty="0">
                          <a:solidFill>
                            <a:schemeClr val="bg1"/>
                          </a:solidFill>
                          <a:latin typeface="arial"/>
                          <a:hlinkClick r:id="rId3"/>
                        </a:rPr>
                        <a:t>Related Genes</a:t>
                      </a:r>
                      <a:endParaRPr lang="en-US" sz="1400" b="1" dirty="0">
                        <a:solidFill>
                          <a:schemeClr val="bg1"/>
                        </a:solidFill>
                        <a:latin typeface="arial"/>
                      </a:endParaRPr>
                    </a:p>
                  </a:txBody>
                  <a:tcPr marL="19393" marR="19393" marT="19393" marB="19393"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75000"/>
                      </a:schemeClr>
                    </a:solidFill>
                  </a:tcPr>
                </a:tc>
                <a:tc>
                  <a:txBody>
                    <a:bodyPr/>
                    <a:lstStyle/>
                    <a:p>
                      <a:r>
                        <a:rPr lang="en-US" sz="1400" b="1" u="sng" dirty="0">
                          <a:solidFill>
                            <a:schemeClr val="bg1"/>
                          </a:solidFill>
                          <a:latin typeface="arial"/>
                          <a:hlinkClick r:id="rId4"/>
                        </a:rPr>
                        <a:t>Homo sapiens</a:t>
                      </a:r>
                      <a:endParaRPr lang="en-US" sz="1400" b="1" dirty="0">
                        <a:solidFill>
                          <a:schemeClr val="bg1"/>
                        </a:solidFill>
                        <a:latin typeface="arial"/>
                      </a:endParaRPr>
                    </a:p>
                  </a:txBody>
                  <a:tcPr marL="19393" marR="19393" marT="19393" marB="19393"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75000"/>
                      </a:schemeClr>
                    </a:solidFill>
                  </a:tcPr>
                </a:tc>
              </a:tr>
              <a:tr h="342334">
                <a:tc>
                  <a:txBody>
                    <a:bodyPr/>
                    <a:lstStyle/>
                    <a:p>
                      <a:pPr fontAlgn="base"/>
                      <a:r>
                        <a:rPr lang="en-US" sz="1800" b="1" dirty="0">
                          <a:latin typeface="arial"/>
                        </a:rPr>
                        <a:t>INTERPRO</a:t>
                      </a:r>
                    </a:p>
                  </a:txBody>
                  <a:tcPr marL="19393" marR="19393" marT="19393" marB="19393" anchor="ctr">
                    <a:lnL>
                      <a:noFill/>
                    </a:lnL>
                    <a:lnR>
                      <a:noFill/>
                    </a:lnR>
                    <a:lnT>
                      <a:noFill/>
                    </a:lnT>
                    <a:lnB>
                      <a:noFill/>
                    </a:lnB>
                    <a:solidFill>
                      <a:srgbClr val="EEE8AA"/>
                    </a:solidFill>
                  </a:tcPr>
                </a:tc>
                <a:tc gridSpan="3">
                  <a:txBody>
                    <a:bodyPr/>
                    <a:lstStyle/>
                    <a:p>
                      <a:r>
                        <a:rPr lang="en-US" sz="1800" u="sng" dirty="0" err="1">
                          <a:solidFill>
                            <a:srgbClr val="000099"/>
                          </a:solidFill>
                          <a:latin typeface="verdana"/>
                          <a:hlinkClick r:id="rId5"/>
                        </a:rPr>
                        <a:t>Calponin</a:t>
                      </a:r>
                      <a:r>
                        <a:rPr lang="en-US" sz="1800" u="sng" dirty="0">
                          <a:solidFill>
                            <a:srgbClr val="000099"/>
                          </a:solidFill>
                          <a:latin typeface="verdana"/>
                          <a:hlinkClick r:id="rId5"/>
                        </a:rPr>
                        <a:t>-like </a:t>
                      </a:r>
                      <a:r>
                        <a:rPr lang="en-US" sz="1800" u="sng" dirty="0" err="1">
                          <a:solidFill>
                            <a:srgbClr val="000099"/>
                          </a:solidFill>
                          <a:latin typeface="verdana"/>
                          <a:hlinkClick r:id="rId5"/>
                        </a:rPr>
                        <a:t>actin</a:t>
                      </a:r>
                      <a:r>
                        <a:rPr lang="en-US" sz="1800" u="sng" dirty="0">
                          <a:solidFill>
                            <a:srgbClr val="000099"/>
                          </a:solidFill>
                          <a:latin typeface="verdana"/>
                          <a:hlinkClick r:id="rId5"/>
                        </a:rPr>
                        <a:t>-binding</a:t>
                      </a:r>
                      <a:r>
                        <a:rPr lang="en-US" sz="1800" dirty="0">
                          <a:latin typeface="verdana"/>
                        </a:rPr>
                        <a:t>,</a:t>
                      </a:r>
                    </a:p>
                  </a:txBody>
                  <a:tcPr marL="19393" marR="19393" marT="19393" marB="19393"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908953">
                <a:tc>
                  <a:txBody>
                    <a:bodyPr/>
                    <a:lstStyle/>
                    <a:p>
                      <a:pPr fontAlgn="base"/>
                      <a:r>
                        <a:rPr lang="en-US" sz="1800" b="1" dirty="0">
                          <a:latin typeface="arial"/>
                        </a:rPr>
                        <a:t>OMIM_DISEASE</a:t>
                      </a:r>
                    </a:p>
                  </a:txBody>
                  <a:tcPr marL="19393" marR="19393" marT="19393" marB="19393" anchor="ctr">
                    <a:lnL>
                      <a:noFill/>
                    </a:lnL>
                    <a:lnR>
                      <a:noFill/>
                    </a:lnR>
                    <a:lnT>
                      <a:noFill/>
                    </a:lnT>
                    <a:lnB>
                      <a:noFill/>
                    </a:lnB>
                    <a:solidFill>
                      <a:srgbClr val="FFFFFF"/>
                    </a:solidFill>
                  </a:tcPr>
                </a:tc>
                <a:tc gridSpan="3">
                  <a:txBody>
                    <a:bodyPr/>
                    <a:lstStyle/>
                    <a:p>
                      <a:r>
                        <a:rPr lang="en-US" sz="1800" u="sng" dirty="0">
                          <a:solidFill>
                            <a:srgbClr val="000099"/>
                          </a:solidFill>
                          <a:latin typeface="verdana"/>
                          <a:hlinkClick r:id="rId6"/>
                        </a:rPr>
                        <a:t>Common sequence variants on 2p15 and Xp11.22 confer susceptibility to prostate cancer</a:t>
                      </a:r>
                      <a:r>
                        <a:rPr lang="en-US" sz="1800" dirty="0">
                          <a:latin typeface="verdana"/>
                        </a:rPr>
                        <a:t>, </a:t>
                      </a:r>
                      <a:r>
                        <a:rPr lang="en-US" sz="1800" u="sng" dirty="0">
                          <a:solidFill>
                            <a:srgbClr val="000099"/>
                          </a:solidFill>
                          <a:latin typeface="verdana"/>
                          <a:hlinkClick r:id="rId7"/>
                        </a:rPr>
                        <a:t>Prostate cancer, hereditary, 12</a:t>
                      </a:r>
                      <a:r>
                        <a:rPr lang="en-US" sz="1800" dirty="0">
                          <a:latin typeface="verdana"/>
                        </a:rPr>
                        <a:t>,</a:t>
                      </a:r>
                    </a:p>
                  </a:txBody>
                  <a:tcPr marL="19393" marR="19393" marT="19393" marB="19393"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342334">
                <a:tc>
                  <a:txBody>
                    <a:bodyPr/>
                    <a:lstStyle/>
                    <a:p>
                      <a:pPr fontAlgn="base"/>
                      <a:r>
                        <a:rPr lang="en-US" sz="1800" b="1">
                          <a:latin typeface="arial"/>
                        </a:rPr>
                        <a:t>SMART</a:t>
                      </a:r>
                    </a:p>
                  </a:txBody>
                  <a:tcPr marL="19393" marR="19393" marT="19393" marB="19393" anchor="ctr">
                    <a:lnL>
                      <a:noFill/>
                    </a:lnL>
                    <a:lnR>
                      <a:noFill/>
                    </a:lnR>
                    <a:lnT>
                      <a:noFill/>
                    </a:lnT>
                    <a:lnB>
                      <a:noFill/>
                    </a:lnB>
                    <a:solidFill>
                      <a:srgbClr val="EEE8AA"/>
                    </a:solidFill>
                  </a:tcPr>
                </a:tc>
                <a:tc gridSpan="3">
                  <a:txBody>
                    <a:bodyPr/>
                    <a:lstStyle/>
                    <a:p>
                      <a:r>
                        <a:rPr lang="en-US" sz="1800" u="sng" dirty="0">
                          <a:solidFill>
                            <a:srgbClr val="000099"/>
                          </a:solidFill>
                          <a:latin typeface="verdana"/>
                          <a:hlinkClick r:id="rId8"/>
                        </a:rPr>
                        <a:t>CH</a:t>
                      </a:r>
                      <a:r>
                        <a:rPr lang="en-US" sz="1800" dirty="0">
                          <a:latin typeface="verdana"/>
                        </a:rPr>
                        <a:t>,</a:t>
                      </a:r>
                    </a:p>
                  </a:txBody>
                  <a:tcPr marL="19393" marR="19393" marT="19393" marB="19393"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908953">
                <a:tc>
                  <a:txBody>
                    <a:bodyPr/>
                    <a:lstStyle/>
                    <a:p>
                      <a:pPr fontAlgn="base"/>
                      <a:r>
                        <a:rPr lang="en-US" sz="1800" b="1">
                          <a:latin typeface="arial"/>
                        </a:rPr>
                        <a:t>SP_PIR_KEYWORDS</a:t>
                      </a:r>
                    </a:p>
                  </a:txBody>
                  <a:tcPr marL="19393" marR="19393" marT="19393" marB="19393" anchor="ctr">
                    <a:lnL>
                      <a:noFill/>
                    </a:lnL>
                    <a:lnR>
                      <a:noFill/>
                    </a:lnR>
                    <a:lnT>
                      <a:noFill/>
                    </a:lnT>
                    <a:lnB>
                      <a:noFill/>
                    </a:lnB>
                    <a:solidFill>
                      <a:srgbClr val="FFFFFF"/>
                    </a:solidFill>
                  </a:tcPr>
                </a:tc>
                <a:tc gridSpan="3">
                  <a:txBody>
                    <a:bodyPr/>
                    <a:lstStyle/>
                    <a:p>
                      <a:r>
                        <a:rPr lang="en-US" sz="1800" u="sng" dirty="0">
                          <a:solidFill>
                            <a:srgbClr val="000099"/>
                          </a:solidFill>
                          <a:latin typeface="verdana"/>
                          <a:hlinkClick r:id="rId9"/>
                        </a:rPr>
                        <a:t>3d-structure</a:t>
                      </a:r>
                      <a:r>
                        <a:rPr lang="en-US" sz="1800" dirty="0">
                          <a:latin typeface="verdana"/>
                        </a:rPr>
                        <a:t>, </a:t>
                      </a:r>
                      <a:r>
                        <a:rPr lang="en-US" sz="1800" u="sng" dirty="0">
                          <a:solidFill>
                            <a:srgbClr val="000099"/>
                          </a:solidFill>
                          <a:latin typeface="verdana"/>
                          <a:hlinkClick r:id="rId10"/>
                        </a:rPr>
                        <a:t>alternative splicing</a:t>
                      </a:r>
                      <a:r>
                        <a:rPr lang="en-US" sz="1800" dirty="0">
                          <a:latin typeface="verdana"/>
                        </a:rPr>
                        <a:t>, </a:t>
                      </a:r>
                      <a:r>
                        <a:rPr lang="en-US" sz="1800" u="sng" dirty="0">
                          <a:solidFill>
                            <a:srgbClr val="000099"/>
                          </a:solidFill>
                          <a:latin typeface="verdana"/>
                          <a:hlinkClick r:id="rId11"/>
                        </a:rPr>
                        <a:t>coiled coil</a:t>
                      </a:r>
                      <a:r>
                        <a:rPr lang="en-US" sz="1800" dirty="0">
                          <a:latin typeface="verdana"/>
                        </a:rPr>
                        <a:t>, </a:t>
                      </a:r>
                      <a:r>
                        <a:rPr lang="en-US" sz="1800" u="sng" dirty="0">
                          <a:solidFill>
                            <a:srgbClr val="000099"/>
                          </a:solidFill>
                          <a:latin typeface="verdana"/>
                          <a:hlinkClick r:id="rId12"/>
                        </a:rPr>
                        <a:t>complete proteome</a:t>
                      </a:r>
                      <a:r>
                        <a:rPr lang="en-US" sz="1800" dirty="0">
                          <a:latin typeface="verdana"/>
                        </a:rPr>
                        <a:t>, </a:t>
                      </a:r>
                      <a:r>
                        <a:rPr lang="en-US" sz="1800" u="sng" dirty="0">
                          <a:solidFill>
                            <a:srgbClr val="000099"/>
                          </a:solidFill>
                          <a:latin typeface="verdana"/>
                          <a:hlinkClick r:id="rId13"/>
                        </a:rPr>
                        <a:t>cytoplasm</a:t>
                      </a:r>
                      <a:r>
                        <a:rPr lang="en-US" sz="1800" dirty="0">
                          <a:latin typeface="verdana"/>
                        </a:rPr>
                        <a:t>, </a:t>
                      </a:r>
                      <a:r>
                        <a:rPr lang="en-US" sz="1800" u="sng" dirty="0">
                          <a:solidFill>
                            <a:srgbClr val="000099"/>
                          </a:solidFill>
                          <a:latin typeface="verdana"/>
                          <a:hlinkClick r:id="rId14"/>
                        </a:rPr>
                        <a:t>membrane</a:t>
                      </a:r>
                      <a:r>
                        <a:rPr lang="en-US" sz="1800" dirty="0">
                          <a:latin typeface="verdana"/>
                        </a:rPr>
                        <a:t>, </a:t>
                      </a:r>
                      <a:r>
                        <a:rPr lang="en-US" sz="1800" u="sng" dirty="0" err="1">
                          <a:solidFill>
                            <a:srgbClr val="000099"/>
                          </a:solidFill>
                          <a:latin typeface="verdana"/>
                          <a:hlinkClick r:id="rId15"/>
                        </a:rPr>
                        <a:t>phosphoprotein</a:t>
                      </a:r>
                      <a:r>
                        <a:rPr lang="en-US" sz="1800" dirty="0">
                          <a:latin typeface="verdana"/>
                        </a:rPr>
                        <a:t>, </a:t>
                      </a:r>
                      <a:r>
                        <a:rPr lang="en-US" sz="1800" u="sng" dirty="0">
                          <a:solidFill>
                            <a:srgbClr val="000099"/>
                          </a:solidFill>
                          <a:latin typeface="verdana"/>
                          <a:hlinkClick r:id="rId16"/>
                        </a:rPr>
                        <a:t>polymorphism</a:t>
                      </a:r>
                      <a:r>
                        <a:rPr lang="en-US" sz="1800" dirty="0">
                          <a:latin typeface="verdana"/>
                        </a:rPr>
                        <a:t>,</a:t>
                      </a:r>
                    </a:p>
                  </a:txBody>
                  <a:tcPr marL="19393" marR="19393" marT="19393" marB="19393"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1192263">
                <a:tc>
                  <a:txBody>
                    <a:bodyPr/>
                    <a:lstStyle/>
                    <a:p>
                      <a:pPr fontAlgn="base"/>
                      <a:r>
                        <a:rPr lang="en-US" sz="1800" b="1">
                          <a:latin typeface="arial"/>
                        </a:rPr>
                        <a:t>UP_SEQ_FEATURE</a:t>
                      </a:r>
                    </a:p>
                  </a:txBody>
                  <a:tcPr marL="19393" marR="19393" marT="19393" marB="19393" anchor="ctr">
                    <a:lnL>
                      <a:noFill/>
                    </a:lnL>
                    <a:lnR>
                      <a:noFill/>
                    </a:lnR>
                    <a:lnT>
                      <a:noFill/>
                    </a:lnT>
                    <a:lnB>
                      <a:noFill/>
                    </a:lnB>
                    <a:solidFill>
                      <a:srgbClr val="EEE8AA"/>
                    </a:solidFill>
                  </a:tcPr>
                </a:tc>
                <a:tc gridSpan="3">
                  <a:txBody>
                    <a:bodyPr/>
                    <a:lstStyle/>
                    <a:p>
                      <a:r>
                        <a:rPr lang="en-US" sz="1800" dirty="0" err="1">
                          <a:latin typeface="verdana"/>
                        </a:rPr>
                        <a:t>chain:EH</a:t>
                      </a:r>
                      <a:r>
                        <a:rPr lang="en-US" sz="1800" dirty="0">
                          <a:latin typeface="verdana"/>
                        </a:rPr>
                        <a:t> domain-binding protein 1, compositionally biased </a:t>
                      </a:r>
                      <a:r>
                        <a:rPr lang="en-US" sz="1800" dirty="0" err="1">
                          <a:latin typeface="verdana"/>
                        </a:rPr>
                        <a:t>region:Poly-Glu</a:t>
                      </a:r>
                      <a:r>
                        <a:rPr lang="en-US" sz="1800" dirty="0">
                          <a:latin typeface="verdana"/>
                        </a:rPr>
                        <a:t>, </a:t>
                      </a:r>
                      <a:r>
                        <a:rPr lang="en-US" sz="1800" dirty="0" err="1">
                          <a:latin typeface="verdana"/>
                        </a:rPr>
                        <a:t>domain:CH</a:t>
                      </a:r>
                      <a:r>
                        <a:rPr lang="en-US" sz="1800" dirty="0">
                          <a:latin typeface="verdana"/>
                        </a:rPr>
                        <a:t>, helix, modified residue, sequence conflict, sequence variant, splice variant, strand, turn,</a:t>
                      </a:r>
                    </a:p>
                  </a:txBody>
                  <a:tcPr marL="19393" marR="19393" marT="19393" marB="19393"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31</a:t>
            </a:fld>
            <a:endParaRPr lang="zh-CN" altLang="en-US"/>
          </a:p>
        </p:txBody>
      </p:sp>
      <p:graphicFrame>
        <p:nvGraphicFramePr>
          <p:cNvPr id="6" name="表格 5"/>
          <p:cNvGraphicFramePr>
            <a:graphicFrameLocks noGrp="1"/>
          </p:cNvGraphicFramePr>
          <p:nvPr/>
        </p:nvGraphicFramePr>
        <p:xfrm>
          <a:off x="179513" y="2132855"/>
          <a:ext cx="8712967" cy="4647051"/>
        </p:xfrm>
        <a:graphic>
          <a:graphicData uri="http://schemas.openxmlformats.org/drawingml/2006/table">
            <a:tbl>
              <a:tblPr/>
              <a:tblGrid>
                <a:gridCol w="1742593"/>
                <a:gridCol w="4356484"/>
                <a:gridCol w="1306945"/>
                <a:gridCol w="1306945"/>
              </a:tblGrid>
              <a:tr h="139401">
                <a:tc>
                  <a:txBody>
                    <a:bodyPr/>
                    <a:lstStyle/>
                    <a:p>
                      <a:r>
                        <a:rPr lang="en-US" sz="1100" b="1" dirty="0">
                          <a:solidFill>
                            <a:srgbClr val="FFFFFF"/>
                          </a:solidFill>
                          <a:latin typeface="arial"/>
                        </a:rPr>
                        <a:t>229839_at</a:t>
                      </a:r>
                    </a:p>
                  </a:txBody>
                  <a:tcPr marL="9695" marR="9695" marT="9695" marB="9695" anchor="ctr">
                    <a:lnL>
                      <a:noFill/>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c>
                  <a:txBody>
                    <a:bodyPr/>
                    <a:lstStyle/>
                    <a:p>
                      <a:r>
                        <a:rPr lang="en-US" sz="1100" b="1" u="sng" dirty="0">
                          <a:solidFill>
                            <a:srgbClr val="FFFFFF"/>
                          </a:solidFill>
                          <a:latin typeface="arial"/>
                          <a:hlinkClick r:id="rId2"/>
                        </a:rPr>
                        <a:t>scavenger receptor class A, member 5 (putative)</a:t>
                      </a:r>
                      <a:endParaRPr lang="en-US" sz="1100" b="1" dirty="0">
                        <a:solidFill>
                          <a:srgbClr val="FFFFFF"/>
                        </a:solidFill>
                        <a:latin typeface="arial"/>
                      </a:endParaRPr>
                    </a:p>
                  </a:txBody>
                  <a:tcPr marL="9695" marR="9695" marT="9695" marB="9695"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c>
                  <a:txBody>
                    <a:bodyPr/>
                    <a:lstStyle/>
                    <a:p>
                      <a:r>
                        <a:rPr lang="en-US" sz="1100" b="1" u="sng" dirty="0">
                          <a:solidFill>
                            <a:srgbClr val="FFFFFF"/>
                          </a:solidFill>
                          <a:latin typeface="arial"/>
                          <a:hlinkClick r:id="rId3"/>
                        </a:rPr>
                        <a:t>Related Genes</a:t>
                      </a:r>
                      <a:endParaRPr lang="en-US" sz="1100" b="1" dirty="0">
                        <a:solidFill>
                          <a:srgbClr val="FFFFFF"/>
                        </a:solidFill>
                        <a:latin typeface="arial"/>
                      </a:endParaRPr>
                    </a:p>
                  </a:txBody>
                  <a:tcPr marL="9695" marR="9695" marT="9695" marB="9695"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c>
                  <a:txBody>
                    <a:bodyPr/>
                    <a:lstStyle/>
                    <a:p>
                      <a:r>
                        <a:rPr lang="en-US" sz="1100" b="1" u="sng" dirty="0">
                          <a:solidFill>
                            <a:srgbClr val="FFFFFF"/>
                          </a:solidFill>
                          <a:latin typeface="arial"/>
                          <a:hlinkClick r:id="rId4"/>
                        </a:rPr>
                        <a:t>Homo sapiens</a:t>
                      </a:r>
                      <a:endParaRPr lang="en-US" sz="1100" b="1" dirty="0">
                        <a:solidFill>
                          <a:srgbClr val="FFFFFF"/>
                        </a:solidFill>
                        <a:latin typeface="arial"/>
                      </a:endParaRPr>
                    </a:p>
                  </a:txBody>
                  <a:tcPr marL="9695" marR="9695" marT="9695" marB="9695"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r>
              <a:tr h="2137666">
                <a:tc>
                  <a:txBody>
                    <a:bodyPr/>
                    <a:lstStyle/>
                    <a:p>
                      <a:pPr fontAlgn="base"/>
                      <a:r>
                        <a:rPr lang="en-US" sz="1100" b="1" dirty="0">
                          <a:latin typeface="arial"/>
                        </a:rPr>
                        <a:t>GOTERM_BP_FAT</a:t>
                      </a:r>
                    </a:p>
                  </a:txBody>
                  <a:tcPr marL="9695" marR="9695" marT="9695" marB="9695" anchor="ctr">
                    <a:lnL>
                      <a:noFill/>
                    </a:lnL>
                    <a:lnR>
                      <a:noFill/>
                    </a:lnR>
                    <a:lnT>
                      <a:noFill/>
                    </a:lnT>
                    <a:lnB>
                      <a:noFill/>
                    </a:lnB>
                    <a:solidFill>
                      <a:srgbClr val="EEE8AA"/>
                    </a:solidFill>
                  </a:tcPr>
                </a:tc>
                <a:tc gridSpan="3">
                  <a:txBody>
                    <a:bodyPr/>
                    <a:lstStyle/>
                    <a:p>
                      <a:r>
                        <a:rPr lang="en-US" sz="1100" u="sng" dirty="0">
                          <a:solidFill>
                            <a:srgbClr val="000099"/>
                          </a:solidFill>
                          <a:latin typeface="verdana"/>
                          <a:hlinkClick r:id="rId5"/>
                        </a:rPr>
                        <a:t>transition metal ion transport</a:t>
                      </a:r>
                      <a:r>
                        <a:rPr lang="en-US" sz="1100" dirty="0">
                          <a:latin typeface="verdana"/>
                        </a:rPr>
                        <a:t>, </a:t>
                      </a:r>
                      <a:r>
                        <a:rPr lang="en-US" sz="1100" u="sng" dirty="0">
                          <a:solidFill>
                            <a:srgbClr val="000099"/>
                          </a:solidFill>
                          <a:latin typeface="verdana"/>
                          <a:hlinkClick r:id="rId6"/>
                        </a:rPr>
                        <a:t>protein complex assembly</a:t>
                      </a:r>
                      <a:r>
                        <a:rPr lang="en-US" sz="1100" dirty="0">
                          <a:latin typeface="verdana"/>
                        </a:rPr>
                        <a:t>, </a:t>
                      </a:r>
                      <a:r>
                        <a:rPr lang="en-US" sz="1100" u="sng" dirty="0">
                          <a:solidFill>
                            <a:srgbClr val="000099"/>
                          </a:solidFill>
                          <a:latin typeface="verdana"/>
                          <a:hlinkClick r:id="rId7"/>
                        </a:rPr>
                        <a:t>ion transport</a:t>
                      </a:r>
                      <a:r>
                        <a:rPr lang="en-US" sz="1100" dirty="0">
                          <a:latin typeface="verdana"/>
                        </a:rPr>
                        <a:t>, </a:t>
                      </a:r>
                      <a:r>
                        <a:rPr lang="en-US" sz="1100" u="sng" dirty="0" err="1">
                          <a:solidFill>
                            <a:srgbClr val="000099"/>
                          </a:solidFill>
                          <a:latin typeface="verdana"/>
                          <a:hlinkClick r:id="rId8"/>
                        </a:rPr>
                        <a:t>cation</a:t>
                      </a:r>
                      <a:r>
                        <a:rPr lang="en-US" sz="1100" u="sng" dirty="0">
                          <a:solidFill>
                            <a:srgbClr val="000099"/>
                          </a:solidFill>
                          <a:latin typeface="verdana"/>
                          <a:hlinkClick r:id="rId8"/>
                        </a:rPr>
                        <a:t> transport</a:t>
                      </a:r>
                      <a:r>
                        <a:rPr lang="en-US" sz="1100" dirty="0">
                          <a:latin typeface="verdana"/>
                        </a:rPr>
                        <a:t>, </a:t>
                      </a:r>
                      <a:r>
                        <a:rPr lang="en-US" sz="1100" u="sng" dirty="0">
                          <a:solidFill>
                            <a:srgbClr val="000099"/>
                          </a:solidFill>
                          <a:latin typeface="verdana"/>
                          <a:hlinkClick r:id="rId9"/>
                        </a:rPr>
                        <a:t>iron ion transport</a:t>
                      </a:r>
                      <a:r>
                        <a:rPr lang="en-US" sz="1100" dirty="0">
                          <a:latin typeface="verdana"/>
                        </a:rPr>
                        <a:t>, </a:t>
                      </a:r>
                      <a:r>
                        <a:rPr lang="en-US" sz="1100" u="sng" dirty="0">
                          <a:solidFill>
                            <a:srgbClr val="000099"/>
                          </a:solidFill>
                          <a:latin typeface="verdana"/>
                          <a:hlinkClick r:id="rId10"/>
                        </a:rPr>
                        <a:t>cellular ion homeostasis</a:t>
                      </a:r>
                      <a:r>
                        <a:rPr lang="en-US" sz="1100" dirty="0">
                          <a:latin typeface="verdana"/>
                        </a:rPr>
                        <a:t>, </a:t>
                      </a:r>
                      <a:r>
                        <a:rPr lang="en-US" sz="1100" u="sng" dirty="0">
                          <a:solidFill>
                            <a:srgbClr val="000099"/>
                          </a:solidFill>
                          <a:latin typeface="verdana"/>
                          <a:hlinkClick r:id="rId11"/>
                        </a:rPr>
                        <a:t>cellular iron ion homeostasis</a:t>
                      </a:r>
                      <a:r>
                        <a:rPr lang="en-US" sz="1100" dirty="0">
                          <a:latin typeface="verdana"/>
                        </a:rPr>
                        <a:t>, </a:t>
                      </a:r>
                      <a:r>
                        <a:rPr lang="en-US" sz="1100" u="sng" dirty="0" err="1">
                          <a:solidFill>
                            <a:srgbClr val="000099"/>
                          </a:solidFill>
                          <a:latin typeface="verdana"/>
                          <a:hlinkClick r:id="rId12"/>
                        </a:rPr>
                        <a:t>endocytosis</a:t>
                      </a:r>
                      <a:r>
                        <a:rPr lang="en-US" sz="1100" dirty="0">
                          <a:latin typeface="verdana"/>
                        </a:rPr>
                        <a:t>, </a:t>
                      </a:r>
                      <a:r>
                        <a:rPr lang="en-US" sz="1100" u="sng" dirty="0">
                          <a:solidFill>
                            <a:srgbClr val="000099"/>
                          </a:solidFill>
                          <a:latin typeface="verdana"/>
                          <a:hlinkClick r:id="rId13"/>
                        </a:rPr>
                        <a:t>response to temperature stimulus</a:t>
                      </a:r>
                      <a:r>
                        <a:rPr lang="en-US" sz="1100" dirty="0">
                          <a:latin typeface="verdana"/>
                        </a:rPr>
                        <a:t>, </a:t>
                      </a:r>
                      <a:r>
                        <a:rPr lang="en-US" sz="1100" u="sng" dirty="0">
                          <a:solidFill>
                            <a:srgbClr val="000099"/>
                          </a:solidFill>
                          <a:latin typeface="verdana"/>
                          <a:hlinkClick r:id="rId14"/>
                        </a:rPr>
                        <a:t>response to heat</a:t>
                      </a:r>
                      <a:r>
                        <a:rPr lang="en-US" sz="1100" dirty="0">
                          <a:latin typeface="verdana"/>
                        </a:rPr>
                        <a:t>, </a:t>
                      </a:r>
                      <a:r>
                        <a:rPr lang="en-US" sz="1100" u="sng" dirty="0">
                          <a:solidFill>
                            <a:srgbClr val="000099"/>
                          </a:solidFill>
                          <a:latin typeface="verdana"/>
                          <a:hlinkClick r:id="rId15"/>
                        </a:rPr>
                        <a:t>response to </a:t>
                      </a:r>
                      <a:r>
                        <a:rPr lang="en-US" sz="1100" u="sng" dirty="0" err="1">
                          <a:solidFill>
                            <a:srgbClr val="000099"/>
                          </a:solidFill>
                          <a:latin typeface="verdana"/>
                          <a:hlinkClick r:id="rId15"/>
                        </a:rPr>
                        <a:t>abiotic</a:t>
                      </a:r>
                      <a:r>
                        <a:rPr lang="en-US" sz="1100" u="sng" dirty="0">
                          <a:solidFill>
                            <a:srgbClr val="000099"/>
                          </a:solidFill>
                          <a:latin typeface="verdana"/>
                          <a:hlinkClick r:id="rId15"/>
                        </a:rPr>
                        <a:t> stimulus</a:t>
                      </a:r>
                      <a:r>
                        <a:rPr lang="en-US" sz="1100" dirty="0">
                          <a:latin typeface="verdana"/>
                        </a:rPr>
                        <a:t>, </a:t>
                      </a:r>
                      <a:r>
                        <a:rPr lang="en-US" sz="1100" u="sng" dirty="0">
                          <a:solidFill>
                            <a:srgbClr val="000099"/>
                          </a:solidFill>
                          <a:latin typeface="verdana"/>
                          <a:hlinkClick r:id="rId16"/>
                        </a:rPr>
                        <a:t>membrane </a:t>
                      </a:r>
                      <a:r>
                        <a:rPr lang="en-US" sz="1100" u="sng" dirty="0" err="1">
                          <a:solidFill>
                            <a:srgbClr val="000099"/>
                          </a:solidFill>
                          <a:latin typeface="verdana"/>
                          <a:hlinkClick r:id="rId16"/>
                        </a:rPr>
                        <a:t>invagination</a:t>
                      </a:r>
                      <a:r>
                        <a:rPr lang="en-US" sz="1100" dirty="0">
                          <a:latin typeface="verdana"/>
                        </a:rPr>
                        <a:t>, </a:t>
                      </a:r>
                      <a:r>
                        <a:rPr lang="en-US" sz="1100" u="sng" dirty="0" err="1">
                          <a:solidFill>
                            <a:srgbClr val="000099"/>
                          </a:solidFill>
                          <a:latin typeface="verdana"/>
                          <a:hlinkClick r:id="rId17"/>
                        </a:rPr>
                        <a:t>di</a:t>
                      </a:r>
                      <a:r>
                        <a:rPr lang="en-US" sz="1100" u="sng" dirty="0">
                          <a:solidFill>
                            <a:srgbClr val="000099"/>
                          </a:solidFill>
                          <a:latin typeface="verdana"/>
                          <a:hlinkClick r:id="rId17"/>
                        </a:rPr>
                        <a:t>-, tri-</a:t>
                      </a:r>
                      <a:r>
                        <a:rPr lang="en-US" sz="1100" u="sng" dirty="0" err="1">
                          <a:solidFill>
                            <a:srgbClr val="000099"/>
                          </a:solidFill>
                          <a:latin typeface="verdana"/>
                          <a:hlinkClick r:id="rId17"/>
                        </a:rPr>
                        <a:t>valent</a:t>
                      </a:r>
                      <a:r>
                        <a:rPr lang="en-US" sz="1100" u="sng" dirty="0">
                          <a:solidFill>
                            <a:srgbClr val="000099"/>
                          </a:solidFill>
                          <a:latin typeface="verdana"/>
                          <a:hlinkClick r:id="rId17"/>
                        </a:rPr>
                        <a:t> inorganic </a:t>
                      </a:r>
                      <a:r>
                        <a:rPr lang="en-US" sz="1100" u="sng" dirty="0" err="1">
                          <a:solidFill>
                            <a:srgbClr val="000099"/>
                          </a:solidFill>
                          <a:latin typeface="verdana"/>
                          <a:hlinkClick r:id="rId17"/>
                        </a:rPr>
                        <a:t>cation</a:t>
                      </a:r>
                      <a:r>
                        <a:rPr lang="en-US" sz="1100" u="sng" dirty="0">
                          <a:solidFill>
                            <a:srgbClr val="000099"/>
                          </a:solidFill>
                          <a:latin typeface="verdana"/>
                          <a:hlinkClick r:id="rId17"/>
                        </a:rPr>
                        <a:t> transport</a:t>
                      </a:r>
                      <a:r>
                        <a:rPr lang="en-US" sz="1100" dirty="0">
                          <a:latin typeface="verdana"/>
                        </a:rPr>
                        <a:t>, </a:t>
                      </a:r>
                      <a:r>
                        <a:rPr lang="en-US" sz="1100" u="sng" dirty="0">
                          <a:solidFill>
                            <a:srgbClr val="000099"/>
                          </a:solidFill>
                          <a:latin typeface="verdana"/>
                          <a:hlinkClick r:id="rId18"/>
                        </a:rPr>
                        <a:t>membrane organization</a:t>
                      </a:r>
                      <a:r>
                        <a:rPr lang="en-US" sz="1100" dirty="0">
                          <a:latin typeface="verdana"/>
                        </a:rPr>
                        <a:t>, </a:t>
                      </a:r>
                      <a:r>
                        <a:rPr lang="en-US" sz="1100" u="sng" dirty="0">
                          <a:solidFill>
                            <a:srgbClr val="000099"/>
                          </a:solidFill>
                          <a:latin typeface="verdana"/>
                          <a:hlinkClick r:id="rId19"/>
                        </a:rPr>
                        <a:t>vesicle-mediated transport</a:t>
                      </a:r>
                      <a:r>
                        <a:rPr lang="en-US" sz="1100" dirty="0">
                          <a:latin typeface="verdana"/>
                        </a:rPr>
                        <a:t>, </a:t>
                      </a:r>
                      <a:r>
                        <a:rPr lang="en-US" sz="1100" u="sng" dirty="0">
                          <a:solidFill>
                            <a:srgbClr val="000099"/>
                          </a:solidFill>
                          <a:latin typeface="verdana"/>
                          <a:hlinkClick r:id="rId20"/>
                        </a:rPr>
                        <a:t>cellular homeostasis</a:t>
                      </a:r>
                      <a:r>
                        <a:rPr lang="en-US" sz="1100" dirty="0">
                          <a:latin typeface="verdana"/>
                        </a:rPr>
                        <a:t>, </a:t>
                      </a:r>
                      <a:r>
                        <a:rPr lang="en-US" sz="1100" u="sng" dirty="0">
                          <a:solidFill>
                            <a:srgbClr val="000099"/>
                          </a:solidFill>
                          <a:latin typeface="verdana"/>
                          <a:hlinkClick r:id="rId21"/>
                        </a:rPr>
                        <a:t>metal ion transport</a:t>
                      </a:r>
                      <a:r>
                        <a:rPr lang="en-US" sz="1100" dirty="0">
                          <a:latin typeface="verdana"/>
                        </a:rPr>
                        <a:t>, </a:t>
                      </a:r>
                      <a:r>
                        <a:rPr lang="en-US" sz="1100" u="sng" dirty="0">
                          <a:solidFill>
                            <a:srgbClr val="000099"/>
                          </a:solidFill>
                          <a:latin typeface="verdana"/>
                          <a:hlinkClick r:id="rId22"/>
                        </a:rPr>
                        <a:t>cellular </a:t>
                      </a:r>
                      <a:r>
                        <a:rPr lang="en-US" sz="1100" u="sng" dirty="0" err="1">
                          <a:solidFill>
                            <a:srgbClr val="000099"/>
                          </a:solidFill>
                          <a:latin typeface="verdana"/>
                          <a:hlinkClick r:id="rId22"/>
                        </a:rPr>
                        <a:t>cation</a:t>
                      </a:r>
                      <a:r>
                        <a:rPr lang="en-US" sz="1100" u="sng" dirty="0">
                          <a:solidFill>
                            <a:srgbClr val="000099"/>
                          </a:solidFill>
                          <a:latin typeface="verdana"/>
                          <a:hlinkClick r:id="rId22"/>
                        </a:rPr>
                        <a:t> homeostasis</a:t>
                      </a:r>
                      <a:r>
                        <a:rPr lang="en-US" sz="1100" dirty="0">
                          <a:latin typeface="verdana"/>
                        </a:rPr>
                        <a:t>, </a:t>
                      </a:r>
                      <a:r>
                        <a:rPr lang="en-US" sz="1100" u="sng" dirty="0">
                          <a:solidFill>
                            <a:srgbClr val="000099"/>
                          </a:solidFill>
                          <a:latin typeface="verdana"/>
                          <a:hlinkClick r:id="rId23"/>
                        </a:rPr>
                        <a:t>cellular </a:t>
                      </a:r>
                      <a:r>
                        <a:rPr lang="en-US" sz="1100" u="sng" dirty="0" err="1">
                          <a:solidFill>
                            <a:srgbClr val="000099"/>
                          </a:solidFill>
                          <a:latin typeface="verdana"/>
                          <a:hlinkClick r:id="rId23"/>
                        </a:rPr>
                        <a:t>di</a:t>
                      </a:r>
                      <a:r>
                        <a:rPr lang="en-US" sz="1100" u="sng" dirty="0">
                          <a:solidFill>
                            <a:srgbClr val="000099"/>
                          </a:solidFill>
                          <a:latin typeface="verdana"/>
                          <a:hlinkClick r:id="rId23"/>
                        </a:rPr>
                        <a:t>-, tri-</a:t>
                      </a:r>
                      <a:r>
                        <a:rPr lang="en-US" sz="1100" u="sng" dirty="0" err="1">
                          <a:solidFill>
                            <a:srgbClr val="000099"/>
                          </a:solidFill>
                          <a:latin typeface="verdana"/>
                          <a:hlinkClick r:id="rId23"/>
                        </a:rPr>
                        <a:t>valent</a:t>
                      </a:r>
                      <a:r>
                        <a:rPr lang="en-US" sz="1100" u="sng" dirty="0">
                          <a:solidFill>
                            <a:srgbClr val="000099"/>
                          </a:solidFill>
                          <a:latin typeface="verdana"/>
                          <a:hlinkClick r:id="rId23"/>
                        </a:rPr>
                        <a:t> inorganic </a:t>
                      </a:r>
                      <a:r>
                        <a:rPr lang="en-US" sz="1100" u="sng" dirty="0" err="1">
                          <a:solidFill>
                            <a:srgbClr val="000099"/>
                          </a:solidFill>
                          <a:latin typeface="verdana"/>
                          <a:hlinkClick r:id="rId23"/>
                        </a:rPr>
                        <a:t>cation</a:t>
                      </a:r>
                      <a:r>
                        <a:rPr lang="en-US" sz="1100" u="sng" dirty="0">
                          <a:solidFill>
                            <a:srgbClr val="000099"/>
                          </a:solidFill>
                          <a:latin typeface="verdana"/>
                          <a:hlinkClick r:id="rId23"/>
                        </a:rPr>
                        <a:t> homeostasis</a:t>
                      </a:r>
                      <a:r>
                        <a:rPr lang="en-US" sz="1100" dirty="0">
                          <a:latin typeface="verdana"/>
                        </a:rPr>
                        <a:t>, </a:t>
                      </a:r>
                      <a:r>
                        <a:rPr lang="en-US" sz="1100" u="sng" dirty="0">
                          <a:solidFill>
                            <a:srgbClr val="000099"/>
                          </a:solidFill>
                          <a:latin typeface="verdana"/>
                          <a:hlinkClick r:id="rId24"/>
                        </a:rPr>
                        <a:t>cellular response to stress</a:t>
                      </a:r>
                      <a:r>
                        <a:rPr lang="en-US" sz="1100" dirty="0">
                          <a:latin typeface="verdana"/>
                        </a:rPr>
                        <a:t>, </a:t>
                      </a:r>
                      <a:r>
                        <a:rPr lang="en-US" sz="1100" u="sng" dirty="0">
                          <a:solidFill>
                            <a:srgbClr val="000099"/>
                          </a:solidFill>
                          <a:latin typeface="verdana"/>
                          <a:hlinkClick r:id="rId25"/>
                        </a:rPr>
                        <a:t>ion </a:t>
                      </a:r>
                      <a:r>
                        <a:rPr lang="en-US" sz="1100" u="sng" dirty="0" err="1">
                          <a:solidFill>
                            <a:srgbClr val="000099"/>
                          </a:solidFill>
                          <a:latin typeface="verdana"/>
                          <a:hlinkClick r:id="rId25"/>
                        </a:rPr>
                        <a:t>transmembrane</a:t>
                      </a:r>
                      <a:r>
                        <a:rPr lang="en-US" sz="1100" u="sng" dirty="0">
                          <a:solidFill>
                            <a:srgbClr val="000099"/>
                          </a:solidFill>
                          <a:latin typeface="verdana"/>
                          <a:hlinkClick r:id="rId25"/>
                        </a:rPr>
                        <a:t> transport</a:t>
                      </a:r>
                      <a:r>
                        <a:rPr lang="en-US" sz="1100" dirty="0">
                          <a:latin typeface="verdana"/>
                        </a:rPr>
                        <a:t>, </a:t>
                      </a:r>
                      <a:r>
                        <a:rPr lang="en-US" sz="1100" u="sng" dirty="0">
                          <a:solidFill>
                            <a:srgbClr val="000099"/>
                          </a:solidFill>
                          <a:latin typeface="verdana"/>
                          <a:hlinkClick r:id="rId26"/>
                        </a:rPr>
                        <a:t>cellular response to heat</a:t>
                      </a:r>
                      <a:r>
                        <a:rPr lang="en-US" sz="1100" dirty="0">
                          <a:latin typeface="verdana"/>
                        </a:rPr>
                        <a:t>, </a:t>
                      </a:r>
                      <a:r>
                        <a:rPr lang="en-US" sz="1100" u="sng" dirty="0">
                          <a:solidFill>
                            <a:srgbClr val="000099"/>
                          </a:solidFill>
                          <a:latin typeface="verdana"/>
                          <a:hlinkClick r:id="rId27"/>
                        </a:rPr>
                        <a:t>iron ion </a:t>
                      </a:r>
                      <a:r>
                        <a:rPr lang="en-US" sz="1100" u="sng" dirty="0" err="1">
                          <a:solidFill>
                            <a:srgbClr val="000099"/>
                          </a:solidFill>
                          <a:latin typeface="verdana"/>
                          <a:hlinkClick r:id="rId27"/>
                        </a:rPr>
                        <a:t>transmembrane</a:t>
                      </a:r>
                      <a:r>
                        <a:rPr lang="en-US" sz="1100" u="sng" dirty="0">
                          <a:solidFill>
                            <a:srgbClr val="000099"/>
                          </a:solidFill>
                          <a:latin typeface="verdana"/>
                          <a:hlinkClick r:id="rId27"/>
                        </a:rPr>
                        <a:t> transport</a:t>
                      </a:r>
                      <a:r>
                        <a:rPr lang="en-US" sz="1100" dirty="0">
                          <a:latin typeface="verdana"/>
                        </a:rPr>
                        <a:t>, </a:t>
                      </a:r>
                      <a:r>
                        <a:rPr lang="en-US" sz="1100" u="sng" dirty="0">
                          <a:solidFill>
                            <a:srgbClr val="000099"/>
                          </a:solidFill>
                          <a:latin typeface="verdana"/>
                          <a:hlinkClick r:id="rId28"/>
                        </a:rPr>
                        <a:t>homeostatic process</a:t>
                      </a:r>
                      <a:r>
                        <a:rPr lang="en-US" sz="1100" dirty="0">
                          <a:latin typeface="verdana"/>
                        </a:rPr>
                        <a:t>, </a:t>
                      </a:r>
                      <a:r>
                        <a:rPr lang="en-US" sz="1100" u="sng" dirty="0">
                          <a:solidFill>
                            <a:srgbClr val="000099"/>
                          </a:solidFill>
                          <a:latin typeface="verdana"/>
                          <a:hlinkClick r:id="rId29"/>
                        </a:rPr>
                        <a:t>macromolecular complex subunit organization</a:t>
                      </a:r>
                      <a:r>
                        <a:rPr lang="en-US" sz="1100" dirty="0">
                          <a:latin typeface="verdana"/>
                        </a:rPr>
                        <a:t>, </a:t>
                      </a:r>
                      <a:r>
                        <a:rPr lang="en-US" sz="1100" u="sng" dirty="0">
                          <a:solidFill>
                            <a:srgbClr val="000099"/>
                          </a:solidFill>
                          <a:latin typeface="verdana"/>
                          <a:hlinkClick r:id="rId30"/>
                        </a:rPr>
                        <a:t>chemical homeostasis</a:t>
                      </a:r>
                      <a:r>
                        <a:rPr lang="en-US" sz="1100" dirty="0">
                          <a:latin typeface="verdana"/>
                        </a:rPr>
                        <a:t>, </a:t>
                      </a:r>
                      <a:r>
                        <a:rPr lang="en-US" sz="1100" u="sng" dirty="0">
                          <a:solidFill>
                            <a:srgbClr val="000099"/>
                          </a:solidFill>
                          <a:latin typeface="verdana"/>
                          <a:hlinkClick r:id="rId31"/>
                        </a:rPr>
                        <a:t>ion </a:t>
                      </a:r>
                      <a:r>
                        <a:rPr lang="en-US" sz="1100" u="sng" dirty="0" err="1">
                          <a:solidFill>
                            <a:srgbClr val="000099"/>
                          </a:solidFill>
                          <a:latin typeface="verdana"/>
                          <a:hlinkClick r:id="rId31"/>
                        </a:rPr>
                        <a:t>homeostasis</a:t>
                      </a:r>
                      <a:r>
                        <a:rPr lang="en-US" sz="1100" dirty="0" err="1">
                          <a:latin typeface="verdana"/>
                        </a:rPr>
                        <a:t>,</a:t>
                      </a:r>
                      <a:r>
                        <a:rPr lang="en-US" sz="1100" u="sng" dirty="0" err="1">
                          <a:solidFill>
                            <a:srgbClr val="000099"/>
                          </a:solidFill>
                          <a:latin typeface="verdana"/>
                          <a:hlinkClick r:id="rId32"/>
                        </a:rPr>
                        <a:t>protein</a:t>
                      </a:r>
                      <a:r>
                        <a:rPr lang="en-US" sz="1100" u="sng" dirty="0">
                          <a:solidFill>
                            <a:srgbClr val="000099"/>
                          </a:solidFill>
                          <a:latin typeface="verdana"/>
                          <a:hlinkClick r:id="rId32"/>
                        </a:rPr>
                        <a:t> </a:t>
                      </a:r>
                      <a:r>
                        <a:rPr lang="en-US" sz="1100" u="sng" dirty="0" err="1">
                          <a:solidFill>
                            <a:srgbClr val="000099"/>
                          </a:solidFill>
                          <a:latin typeface="verdana"/>
                          <a:hlinkClick r:id="rId32"/>
                        </a:rPr>
                        <a:t>oligomerization</a:t>
                      </a:r>
                      <a:r>
                        <a:rPr lang="en-US" sz="1100" dirty="0">
                          <a:latin typeface="verdana"/>
                        </a:rPr>
                        <a:t>, </a:t>
                      </a:r>
                      <a:r>
                        <a:rPr lang="en-US" sz="1100" u="sng" dirty="0">
                          <a:solidFill>
                            <a:srgbClr val="000099"/>
                          </a:solidFill>
                          <a:latin typeface="verdana"/>
                          <a:hlinkClick r:id="rId33"/>
                        </a:rPr>
                        <a:t>protein </a:t>
                      </a:r>
                      <a:r>
                        <a:rPr lang="en-US" sz="1100" u="sng" dirty="0" err="1">
                          <a:solidFill>
                            <a:srgbClr val="000099"/>
                          </a:solidFill>
                          <a:latin typeface="verdana"/>
                          <a:hlinkClick r:id="rId33"/>
                        </a:rPr>
                        <a:t>homooligomerization</a:t>
                      </a:r>
                      <a:r>
                        <a:rPr lang="en-US" sz="1100" dirty="0">
                          <a:latin typeface="verdana"/>
                        </a:rPr>
                        <a:t>, </a:t>
                      </a:r>
                      <a:r>
                        <a:rPr lang="en-US" sz="1100" u="sng" dirty="0" err="1">
                          <a:solidFill>
                            <a:srgbClr val="000099"/>
                          </a:solidFill>
                          <a:latin typeface="verdana"/>
                          <a:hlinkClick r:id="rId34"/>
                        </a:rPr>
                        <a:t>di</a:t>
                      </a:r>
                      <a:r>
                        <a:rPr lang="en-US" sz="1100" u="sng" dirty="0">
                          <a:solidFill>
                            <a:srgbClr val="000099"/>
                          </a:solidFill>
                          <a:latin typeface="verdana"/>
                          <a:hlinkClick r:id="rId34"/>
                        </a:rPr>
                        <a:t>-, tri-</a:t>
                      </a:r>
                      <a:r>
                        <a:rPr lang="en-US" sz="1100" u="sng" dirty="0" err="1">
                          <a:solidFill>
                            <a:srgbClr val="000099"/>
                          </a:solidFill>
                          <a:latin typeface="verdana"/>
                          <a:hlinkClick r:id="rId34"/>
                        </a:rPr>
                        <a:t>valent</a:t>
                      </a:r>
                      <a:r>
                        <a:rPr lang="en-US" sz="1100" u="sng" dirty="0">
                          <a:solidFill>
                            <a:srgbClr val="000099"/>
                          </a:solidFill>
                          <a:latin typeface="verdana"/>
                          <a:hlinkClick r:id="rId34"/>
                        </a:rPr>
                        <a:t> inorganic </a:t>
                      </a:r>
                      <a:r>
                        <a:rPr lang="en-US" sz="1100" u="sng" dirty="0" err="1">
                          <a:solidFill>
                            <a:srgbClr val="000099"/>
                          </a:solidFill>
                          <a:latin typeface="verdana"/>
                          <a:hlinkClick r:id="rId34"/>
                        </a:rPr>
                        <a:t>cation</a:t>
                      </a:r>
                      <a:r>
                        <a:rPr lang="en-US" sz="1100" u="sng" dirty="0">
                          <a:solidFill>
                            <a:srgbClr val="000099"/>
                          </a:solidFill>
                          <a:latin typeface="verdana"/>
                          <a:hlinkClick r:id="rId34"/>
                        </a:rPr>
                        <a:t> homeostasis</a:t>
                      </a:r>
                      <a:r>
                        <a:rPr lang="en-US" sz="1100" dirty="0">
                          <a:latin typeface="verdana"/>
                        </a:rPr>
                        <a:t>, </a:t>
                      </a:r>
                      <a:r>
                        <a:rPr lang="en-US" sz="1100" u="sng" dirty="0">
                          <a:solidFill>
                            <a:srgbClr val="000099"/>
                          </a:solidFill>
                          <a:latin typeface="verdana"/>
                          <a:hlinkClick r:id="rId35"/>
                        </a:rPr>
                        <a:t>iron ion </a:t>
                      </a:r>
                      <a:r>
                        <a:rPr lang="en-US" sz="1100" u="sng" dirty="0" err="1">
                          <a:solidFill>
                            <a:srgbClr val="000099"/>
                          </a:solidFill>
                          <a:latin typeface="verdana"/>
                          <a:hlinkClick r:id="rId35"/>
                        </a:rPr>
                        <a:t>homeostasis</a:t>
                      </a:r>
                      <a:r>
                        <a:rPr lang="en-US" sz="1100" dirty="0" err="1">
                          <a:latin typeface="verdana"/>
                        </a:rPr>
                        <a:t>,</a:t>
                      </a:r>
                      <a:r>
                        <a:rPr lang="en-US" sz="1100" u="sng" dirty="0" err="1">
                          <a:solidFill>
                            <a:srgbClr val="000099"/>
                          </a:solidFill>
                          <a:latin typeface="verdana"/>
                          <a:hlinkClick r:id="rId36"/>
                        </a:rPr>
                        <a:t>cation</a:t>
                      </a:r>
                      <a:r>
                        <a:rPr lang="en-US" sz="1100" u="sng" dirty="0">
                          <a:solidFill>
                            <a:srgbClr val="000099"/>
                          </a:solidFill>
                          <a:latin typeface="verdana"/>
                          <a:hlinkClick r:id="rId36"/>
                        </a:rPr>
                        <a:t> homeostasis</a:t>
                      </a:r>
                      <a:r>
                        <a:rPr lang="en-US" sz="1100" dirty="0">
                          <a:latin typeface="verdana"/>
                        </a:rPr>
                        <a:t>, </a:t>
                      </a:r>
                      <a:r>
                        <a:rPr lang="en-US" sz="1100" u="sng" dirty="0">
                          <a:solidFill>
                            <a:srgbClr val="000099"/>
                          </a:solidFill>
                          <a:latin typeface="verdana"/>
                          <a:hlinkClick r:id="rId37"/>
                        </a:rPr>
                        <a:t>cellular chemical homeostasis</a:t>
                      </a:r>
                      <a:r>
                        <a:rPr lang="en-US" sz="1100" dirty="0">
                          <a:latin typeface="verdana"/>
                        </a:rPr>
                        <a:t>, </a:t>
                      </a:r>
                      <a:r>
                        <a:rPr lang="en-US" sz="1100" u="sng" dirty="0" err="1">
                          <a:solidFill>
                            <a:srgbClr val="000099"/>
                          </a:solidFill>
                          <a:latin typeface="verdana"/>
                          <a:hlinkClick r:id="rId38"/>
                        </a:rPr>
                        <a:t>transmembrane</a:t>
                      </a:r>
                      <a:r>
                        <a:rPr lang="en-US" sz="1100" u="sng" dirty="0">
                          <a:solidFill>
                            <a:srgbClr val="000099"/>
                          </a:solidFill>
                          <a:latin typeface="verdana"/>
                          <a:hlinkClick r:id="rId38"/>
                        </a:rPr>
                        <a:t> transport</a:t>
                      </a:r>
                      <a:r>
                        <a:rPr lang="en-US" sz="1100" dirty="0">
                          <a:latin typeface="verdana"/>
                        </a:rPr>
                        <a:t>, </a:t>
                      </a:r>
                      <a:r>
                        <a:rPr lang="en-US" sz="1100" u="sng" dirty="0">
                          <a:solidFill>
                            <a:srgbClr val="000099"/>
                          </a:solidFill>
                          <a:latin typeface="verdana"/>
                          <a:hlinkClick r:id="rId39"/>
                        </a:rPr>
                        <a:t>macromolecular complex assembly</a:t>
                      </a:r>
                      <a:r>
                        <a:rPr lang="en-US" sz="1100" dirty="0">
                          <a:latin typeface="verdana"/>
                        </a:rPr>
                        <a:t>, </a:t>
                      </a:r>
                      <a:r>
                        <a:rPr lang="en-US" sz="1100" u="sng" dirty="0">
                          <a:solidFill>
                            <a:srgbClr val="000099"/>
                          </a:solidFill>
                          <a:latin typeface="verdana"/>
                          <a:hlinkClick r:id="rId40"/>
                        </a:rPr>
                        <a:t>protein </a:t>
                      </a:r>
                      <a:r>
                        <a:rPr lang="en-US" sz="1100" u="sng" dirty="0" err="1">
                          <a:solidFill>
                            <a:srgbClr val="000099"/>
                          </a:solidFill>
                          <a:latin typeface="verdana"/>
                          <a:hlinkClick r:id="rId40"/>
                        </a:rPr>
                        <a:t>trimerization</a:t>
                      </a:r>
                      <a:r>
                        <a:rPr lang="en-US" sz="1100" dirty="0">
                          <a:latin typeface="verdana"/>
                        </a:rPr>
                        <a:t>, </a:t>
                      </a:r>
                      <a:r>
                        <a:rPr lang="en-US" sz="1100" u="sng" dirty="0">
                          <a:solidFill>
                            <a:srgbClr val="000099"/>
                          </a:solidFill>
                          <a:latin typeface="verdana"/>
                          <a:hlinkClick r:id="rId41"/>
                        </a:rPr>
                        <a:t>protein </a:t>
                      </a:r>
                      <a:r>
                        <a:rPr lang="en-US" sz="1100" u="sng" dirty="0" err="1">
                          <a:solidFill>
                            <a:srgbClr val="000099"/>
                          </a:solidFill>
                          <a:latin typeface="verdana"/>
                          <a:hlinkClick r:id="rId41"/>
                        </a:rPr>
                        <a:t>homotrimerization</a:t>
                      </a:r>
                      <a:r>
                        <a:rPr lang="en-US" sz="1100" dirty="0">
                          <a:latin typeface="verdana"/>
                        </a:rPr>
                        <a:t>, </a:t>
                      </a:r>
                      <a:r>
                        <a:rPr lang="en-US" sz="1100" u="sng" dirty="0">
                          <a:solidFill>
                            <a:srgbClr val="000099"/>
                          </a:solidFill>
                          <a:latin typeface="verdana"/>
                          <a:hlinkClick r:id="rId42"/>
                        </a:rPr>
                        <a:t>protein complex biogenesis</a:t>
                      </a:r>
                      <a:r>
                        <a:rPr lang="en-US" sz="1100" dirty="0">
                          <a:latin typeface="verdana"/>
                        </a:rPr>
                        <a:t>,</a:t>
                      </a:r>
                    </a:p>
                  </a:txBody>
                  <a:tcPr marL="9695" marR="9695" marT="9695" marB="9695"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445162">
                <a:tc>
                  <a:txBody>
                    <a:bodyPr/>
                    <a:lstStyle/>
                    <a:p>
                      <a:pPr fontAlgn="base"/>
                      <a:r>
                        <a:rPr lang="en-US" sz="1100" b="1">
                          <a:latin typeface="arial"/>
                        </a:rPr>
                        <a:t>GOTERM_CC_FAT</a:t>
                      </a:r>
                    </a:p>
                  </a:txBody>
                  <a:tcPr marL="9695" marR="9695" marT="9695" marB="9695" anchor="ctr">
                    <a:lnL>
                      <a:noFill/>
                    </a:lnL>
                    <a:lnR>
                      <a:noFill/>
                    </a:lnR>
                    <a:lnT>
                      <a:noFill/>
                    </a:lnT>
                    <a:lnB>
                      <a:noFill/>
                    </a:lnB>
                    <a:solidFill>
                      <a:srgbClr val="FFFFFF"/>
                    </a:solidFill>
                  </a:tcPr>
                </a:tc>
                <a:tc gridSpan="3">
                  <a:txBody>
                    <a:bodyPr/>
                    <a:lstStyle/>
                    <a:p>
                      <a:r>
                        <a:rPr lang="en-US" sz="1100" u="sng">
                          <a:solidFill>
                            <a:srgbClr val="000099"/>
                          </a:solidFill>
                          <a:latin typeface="verdana"/>
                          <a:hlinkClick r:id="rId43"/>
                        </a:rPr>
                        <a:t>plasma membrane</a:t>
                      </a:r>
                      <a:r>
                        <a:rPr lang="en-US" sz="1100">
                          <a:latin typeface="verdana"/>
                        </a:rPr>
                        <a:t>, </a:t>
                      </a:r>
                      <a:r>
                        <a:rPr lang="en-US" sz="1100" u="sng">
                          <a:solidFill>
                            <a:srgbClr val="000099"/>
                          </a:solidFill>
                          <a:latin typeface="verdana"/>
                          <a:hlinkClick r:id="rId44"/>
                        </a:rPr>
                        <a:t>integral to plasma membrane</a:t>
                      </a:r>
                      <a:r>
                        <a:rPr lang="en-US" sz="1100">
                          <a:latin typeface="verdana"/>
                        </a:rPr>
                        <a:t>, </a:t>
                      </a:r>
                      <a:r>
                        <a:rPr lang="en-US" sz="1100" u="sng">
                          <a:solidFill>
                            <a:srgbClr val="000099"/>
                          </a:solidFill>
                          <a:latin typeface="verdana"/>
                          <a:hlinkClick r:id="rId45"/>
                        </a:rPr>
                        <a:t>cell surface</a:t>
                      </a:r>
                      <a:r>
                        <a:rPr lang="en-US" sz="1100">
                          <a:latin typeface="verdana"/>
                        </a:rPr>
                        <a:t>, </a:t>
                      </a:r>
                      <a:r>
                        <a:rPr lang="en-US" sz="1100" u="sng">
                          <a:solidFill>
                            <a:srgbClr val="000099"/>
                          </a:solidFill>
                          <a:latin typeface="verdana"/>
                          <a:hlinkClick r:id="rId46"/>
                        </a:rPr>
                        <a:t>integral to membrane</a:t>
                      </a:r>
                      <a:r>
                        <a:rPr lang="en-US" sz="1100">
                          <a:latin typeface="verdana"/>
                        </a:rPr>
                        <a:t>, </a:t>
                      </a:r>
                      <a:r>
                        <a:rPr lang="en-US" sz="1100" u="sng">
                          <a:solidFill>
                            <a:srgbClr val="000099"/>
                          </a:solidFill>
                          <a:latin typeface="verdana"/>
                          <a:hlinkClick r:id="rId47"/>
                        </a:rPr>
                        <a:t>intrinsic to membrane</a:t>
                      </a:r>
                      <a:r>
                        <a:rPr lang="en-US" sz="1100">
                          <a:latin typeface="verdana"/>
                        </a:rPr>
                        <a:t>, </a:t>
                      </a:r>
                      <a:r>
                        <a:rPr lang="en-US" sz="1100" u="sng">
                          <a:solidFill>
                            <a:srgbClr val="000099"/>
                          </a:solidFill>
                          <a:latin typeface="verdana"/>
                          <a:hlinkClick r:id="rId48"/>
                        </a:rPr>
                        <a:t>intrinsic to plasma membrane</a:t>
                      </a:r>
                      <a:r>
                        <a:rPr lang="en-US" sz="1100">
                          <a:latin typeface="verdana"/>
                        </a:rPr>
                        <a:t>, </a:t>
                      </a:r>
                      <a:r>
                        <a:rPr lang="en-US" sz="1100" u="sng">
                          <a:solidFill>
                            <a:srgbClr val="000099"/>
                          </a:solidFill>
                          <a:latin typeface="verdana"/>
                          <a:hlinkClick r:id="rId49"/>
                        </a:rPr>
                        <a:t>plasma membrane part</a:t>
                      </a:r>
                      <a:r>
                        <a:rPr lang="en-US" sz="1100">
                          <a:latin typeface="verdana"/>
                        </a:rPr>
                        <a:t>,</a:t>
                      </a:r>
                    </a:p>
                  </a:txBody>
                  <a:tcPr marL="9695" marR="9695" marT="9695" marB="9695"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339382">
                <a:tc>
                  <a:txBody>
                    <a:bodyPr/>
                    <a:lstStyle/>
                    <a:p>
                      <a:pPr fontAlgn="base"/>
                      <a:r>
                        <a:rPr lang="en-US" sz="1100" b="1">
                          <a:latin typeface="arial"/>
                        </a:rPr>
                        <a:t>GOTERM_MF_FAT</a:t>
                      </a:r>
                    </a:p>
                  </a:txBody>
                  <a:tcPr marL="9695" marR="9695" marT="9695" marB="9695" anchor="ctr">
                    <a:lnL>
                      <a:noFill/>
                    </a:lnL>
                    <a:lnR>
                      <a:noFill/>
                    </a:lnR>
                    <a:lnT>
                      <a:noFill/>
                    </a:lnT>
                    <a:lnB>
                      <a:noFill/>
                    </a:lnB>
                    <a:solidFill>
                      <a:srgbClr val="EEE8AA"/>
                    </a:solidFill>
                  </a:tcPr>
                </a:tc>
                <a:tc gridSpan="3">
                  <a:txBody>
                    <a:bodyPr/>
                    <a:lstStyle/>
                    <a:p>
                      <a:r>
                        <a:rPr lang="en-US" sz="1100" u="sng">
                          <a:solidFill>
                            <a:srgbClr val="000099"/>
                          </a:solidFill>
                          <a:latin typeface="verdana"/>
                          <a:hlinkClick r:id="rId50"/>
                        </a:rPr>
                        <a:t>scavenger receptor activity</a:t>
                      </a:r>
                      <a:r>
                        <a:rPr lang="en-US" sz="1100">
                          <a:latin typeface="verdana"/>
                        </a:rPr>
                        <a:t>, </a:t>
                      </a:r>
                      <a:r>
                        <a:rPr lang="en-US" sz="1100" u="sng">
                          <a:solidFill>
                            <a:srgbClr val="000099"/>
                          </a:solidFill>
                          <a:latin typeface="verdana"/>
                          <a:hlinkClick r:id="rId51"/>
                        </a:rPr>
                        <a:t>iron ion binding</a:t>
                      </a:r>
                      <a:r>
                        <a:rPr lang="en-US" sz="1100">
                          <a:latin typeface="verdana"/>
                        </a:rPr>
                        <a:t>, </a:t>
                      </a:r>
                      <a:r>
                        <a:rPr lang="en-US" sz="1100" u="sng">
                          <a:solidFill>
                            <a:srgbClr val="000099"/>
                          </a:solidFill>
                          <a:latin typeface="verdana"/>
                          <a:hlinkClick r:id="rId52"/>
                        </a:rPr>
                        <a:t>ion binding</a:t>
                      </a:r>
                      <a:r>
                        <a:rPr lang="en-US" sz="1100">
                          <a:latin typeface="verdana"/>
                        </a:rPr>
                        <a:t>, </a:t>
                      </a:r>
                      <a:r>
                        <a:rPr lang="en-US" sz="1100" u="sng">
                          <a:solidFill>
                            <a:srgbClr val="000099"/>
                          </a:solidFill>
                          <a:latin typeface="verdana"/>
                          <a:hlinkClick r:id="rId53"/>
                        </a:rPr>
                        <a:t>cation binding</a:t>
                      </a:r>
                      <a:r>
                        <a:rPr lang="en-US" sz="1100">
                          <a:latin typeface="verdana"/>
                        </a:rPr>
                        <a:t>, </a:t>
                      </a:r>
                      <a:r>
                        <a:rPr lang="en-US" sz="1100" u="sng">
                          <a:solidFill>
                            <a:srgbClr val="000099"/>
                          </a:solidFill>
                          <a:latin typeface="verdana"/>
                          <a:hlinkClick r:id="rId54"/>
                        </a:rPr>
                        <a:t>metal ion binding</a:t>
                      </a:r>
                      <a:r>
                        <a:rPr lang="en-US" sz="1100">
                          <a:latin typeface="verdana"/>
                        </a:rPr>
                        <a:t>, </a:t>
                      </a:r>
                      <a:r>
                        <a:rPr lang="en-US" sz="1100" u="sng">
                          <a:solidFill>
                            <a:srgbClr val="000099"/>
                          </a:solidFill>
                          <a:latin typeface="verdana"/>
                          <a:hlinkClick r:id="rId55"/>
                        </a:rPr>
                        <a:t>transition metal ion binding</a:t>
                      </a:r>
                      <a:r>
                        <a:rPr lang="en-US" sz="1100">
                          <a:latin typeface="verdana"/>
                        </a:rPr>
                        <a:t>,</a:t>
                      </a:r>
                      <a:r>
                        <a:rPr lang="en-US" sz="1100" u="sng">
                          <a:solidFill>
                            <a:srgbClr val="000099"/>
                          </a:solidFill>
                          <a:latin typeface="verdana"/>
                          <a:hlinkClick r:id="rId56"/>
                        </a:rPr>
                        <a:t>ferritin receptor activity</a:t>
                      </a:r>
                      <a:r>
                        <a:rPr lang="en-US" sz="1100">
                          <a:latin typeface="verdana"/>
                        </a:rPr>
                        <a:t>,</a:t>
                      </a:r>
                    </a:p>
                  </a:txBody>
                  <a:tcPr marL="9695" marR="9695" marT="9695" marB="9695"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233601">
                <a:tc>
                  <a:txBody>
                    <a:bodyPr/>
                    <a:lstStyle/>
                    <a:p>
                      <a:pPr fontAlgn="base"/>
                      <a:r>
                        <a:rPr lang="en-US" sz="1100" b="1">
                          <a:latin typeface="arial"/>
                        </a:rPr>
                        <a:t>INTERPRO</a:t>
                      </a:r>
                    </a:p>
                  </a:txBody>
                  <a:tcPr marL="9695" marR="9695" marT="9695" marB="9695" anchor="ctr">
                    <a:lnL>
                      <a:noFill/>
                    </a:lnL>
                    <a:lnR>
                      <a:noFill/>
                    </a:lnR>
                    <a:lnT>
                      <a:noFill/>
                    </a:lnT>
                    <a:lnB>
                      <a:noFill/>
                    </a:lnB>
                    <a:solidFill>
                      <a:srgbClr val="FFFFFF"/>
                    </a:solidFill>
                  </a:tcPr>
                </a:tc>
                <a:tc gridSpan="3">
                  <a:txBody>
                    <a:bodyPr/>
                    <a:lstStyle/>
                    <a:p>
                      <a:r>
                        <a:rPr lang="en-US" sz="1100" u="sng">
                          <a:solidFill>
                            <a:srgbClr val="000099"/>
                          </a:solidFill>
                          <a:latin typeface="verdana"/>
                          <a:hlinkClick r:id="rId57"/>
                        </a:rPr>
                        <a:t>Speract/scavenger receptor</a:t>
                      </a:r>
                      <a:r>
                        <a:rPr lang="en-US" sz="1100">
                          <a:latin typeface="verdana"/>
                        </a:rPr>
                        <a:t>, </a:t>
                      </a:r>
                      <a:r>
                        <a:rPr lang="en-US" sz="1100" u="sng">
                          <a:solidFill>
                            <a:srgbClr val="000099"/>
                          </a:solidFill>
                          <a:latin typeface="verdana"/>
                          <a:hlinkClick r:id="rId58"/>
                        </a:rPr>
                        <a:t>Collagen triple helix repeat</a:t>
                      </a:r>
                      <a:r>
                        <a:rPr lang="en-US" sz="1100">
                          <a:latin typeface="verdana"/>
                        </a:rPr>
                        <a:t>, </a:t>
                      </a:r>
                      <a:r>
                        <a:rPr lang="en-US" sz="1100" u="sng">
                          <a:solidFill>
                            <a:srgbClr val="000099"/>
                          </a:solidFill>
                          <a:latin typeface="verdana"/>
                          <a:hlinkClick r:id="rId59"/>
                        </a:rPr>
                        <a:t>Speract/scavenger receptor related</a:t>
                      </a:r>
                      <a:r>
                        <a:rPr lang="en-US" sz="1100">
                          <a:latin typeface="verdana"/>
                        </a:rPr>
                        <a:t>,</a:t>
                      </a:r>
                    </a:p>
                  </a:txBody>
                  <a:tcPr marL="9695" marR="9695" marT="9695" marB="9695"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139401">
                <a:tc>
                  <a:txBody>
                    <a:bodyPr/>
                    <a:lstStyle/>
                    <a:p>
                      <a:pPr fontAlgn="base"/>
                      <a:r>
                        <a:rPr lang="en-US" sz="1100" b="1">
                          <a:latin typeface="arial"/>
                        </a:rPr>
                        <a:t>SMART</a:t>
                      </a:r>
                    </a:p>
                  </a:txBody>
                  <a:tcPr marL="9695" marR="9695" marT="9695" marB="9695" anchor="ctr">
                    <a:lnL>
                      <a:noFill/>
                    </a:lnL>
                    <a:lnR>
                      <a:noFill/>
                    </a:lnR>
                    <a:lnT>
                      <a:noFill/>
                    </a:lnT>
                    <a:lnB>
                      <a:noFill/>
                    </a:lnB>
                    <a:solidFill>
                      <a:srgbClr val="EEE8AA"/>
                    </a:solidFill>
                  </a:tcPr>
                </a:tc>
                <a:tc gridSpan="3">
                  <a:txBody>
                    <a:bodyPr/>
                    <a:lstStyle/>
                    <a:p>
                      <a:r>
                        <a:rPr lang="en-US" sz="1100" u="sng">
                          <a:solidFill>
                            <a:srgbClr val="000099"/>
                          </a:solidFill>
                          <a:latin typeface="verdana"/>
                          <a:hlinkClick r:id="rId60"/>
                        </a:rPr>
                        <a:t>SR</a:t>
                      </a:r>
                      <a:r>
                        <a:rPr lang="en-US" sz="1100">
                          <a:latin typeface="verdana"/>
                        </a:rPr>
                        <a:t>,</a:t>
                      </a:r>
                    </a:p>
                  </a:txBody>
                  <a:tcPr marL="9695" marR="9695" marT="9695" marB="9695"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550946">
                <a:tc>
                  <a:txBody>
                    <a:bodyPr/>
                    <a:lstStyle/>
                    <a:p>
                      <a:pPr fontAlgn="base"/>
                      <a:r>
                        <a:rPr lang="en-US" sz="1100" b="1">
                          <a:latin typeface="arial"/>
                        </a:rPr>
                        <a:t>SP_PIR_KEYWORDS</a:t>
                      </a:r>
                    </a:p>
                  </a:txBody>
                  <a:tcPr marL="9695" marR="9695" marT="9695" marB="9695" anchor="ctr">
                    <a:lnL>
                      <a:noFill/>
                    </a:lnL>
                    <a:lnR>
                      <a:noFill/>
                    </a:lnR>
                    <a:lnT>
                      <a:noFill/>
                    </a:lnT>
                    <a:lnB>
                      <a:noFill/>
                    </a:lnB>
                    <a:solidFill>
                      <a:srgbClr val="FFFFFF"/>
                    </a:solidFill>
                  </a:tcPr>
                </a:tc>
                <a:tc gridSpan="3">
                  <a:txBody>
                    <a:bodyPr/>
                    <a:lstStyle/>
                    <a:p>
                      <a:r>
                        <a:rPr lang="en-US" sz="1100" u="sng">
                          <a:solidFill>
                            <a:srgbClr val="000099"/>
                          </a:solidFill>
                          <a:latin typeface="verdana"/>
                          <a:hlinkClick r:id="rId61"/>
                        </a:rPr>
                        <a:t>alternative splicing</a:t>
                      </a:r>
                      <a:r>
                        <a:rPr lang="en-US" sz="1100">
                          <a:latin typeface="verdana"/>
                        </a:rPr>
                        <a:t>, </a:t>
                      </a:r>
                      <a:r>
                        <a:rPr lang="en-US" sz="1100" u="sng">
                          <a:solidFill>
                            <a:srgbClr val="000099"/>
                          </a:solidFill>
                          <a:latin typeface="verdana"/>
                          <a:hlinkClick r:id="rId62"/>
                        </a:rPr>
                        <a:t>cell membrane</a:t>
                      </a:r>
                      <a:r>
                        <a:rPr lang="en-US" sz="1100">
                          <a:latin typeface="verdana"/>
                        </a:rPr>
                        <a:t>, </a:t>
                      </a:r>
                      <a:r>
                        <a:rPr lang="en-US" sz="1100" u="sng">
                          <a:solidFill>
                            <a:srgbClr val="000099"/>
                          </a:solidFill>
                          <a:latin typeface="verdana"/>
                          <a:hlinkClick r:id="rId63"/>
                        </a:rPr>
                        <a:t>coiled coil</a:t>
                      </a:r>
                      <a:r>
                        <a:rPr lang="en-US" sz="1100">
                          <a:latin typeface="verdana"/>
                        </a:rPr>
                        <a:t>, </a:t>
                      </a:r>
                      <a:r>
                        <a:rPr lang="en-US" sz="1100" u="sng">
                          <a:solidFill>
                            <a:srgbClr val="000099"/>
                          </a:solidFill>
                          <a:latin typeface="verdana"/>
                          <a:hlinkClick r:id="rId64"/>
                        </a:rPr>
                        <a:t>complete proteome</a:t>
                      </a:r>
                      <a:r>
                        <a:rPr lang="en-US" sz="1100">
                          <a:latin typeface="verdana"/>
                        </a:rPr>
                        <a:t>, </a:t>
                      </a:r>
                      <a:r>
                        <a:rPr lang="en-US" sz="1100" u="sng">
                          <a:solidFill>
                            <a:srgbClr val="000099"/>
                          </a:solidFill>
                          <a:latin typeface="verdana"/>
                          <a:hlinkClick r:id="rId65"/>
                        </a:rPr>
                        <a:t>disulfide bond</a:t>
                      </a:r>
                      <a:r>
                        <a:rPr lang="en-US" sz="1100">
                          <a:latin typeface="verdana"/>
                        </a:rPr>
                        <a:t>, </a:t>
                      </a:r>
                      <a:r>
                        <a:rPr lang="en-US" sz="1100" u="sng">
                          <a:solidFill>
                            <a:srgbClr val="000099"/>
                          </a:solidFill>
                          <a:latin typeface="verdana"/>
                          <a:hlinkClick r:id="rId66"/>
                        </a:rPr>
                        <a:t>glycoprotein</a:t>
                      </a:r>
                      <a:r>
                        <a:rPr lang="en-US" sz="1100">
                          <a:latin typeface="verdana"/>
                        </a:rPr>
                        <a:t>, </a:t>
                      </a:r>
                      <a:r>
                        <a:rPr lang="en-US" sz="1100" u="sng">
                          <a:solidFill>
                            <a:srgbClr val="000099"/>
                          </a:solidFill>
                          <a:latin typeface="verdana"/>
                          <a:hlinkClick r:id="rId67"/>
                        </a:rPr>
                        <a:t>ion transport</a:t>
                      </a:r>
                      <a:r>
                        <a:rPr lang="en-US" sz="1100">
                          <a:latin typeface="verdana"/>
                        </a:rPr>
                        <a:t>, </a:t>
                      </a:r>
                      <a:r>
                        <a:rPr lang="en-US" sz="1100" u="sng">
                          <a:solidFill>
                            <a:srgbClr val="000099"/>
                          </a:solidFill>
                          <a:latin typeface="verdana"/>
                          <a:hlinkClick r:id="rId68"/>
                        </a:rPr>
                        <a:t>iron</a:t>
                      </a:r>
                      <a:r>
                        <a:rPr lang="en-US" sz="1100">
                          <a:latin typeface="verdana"/>
                        </a:rPr>
                        <a:t>, </a:t>
                      </a:r>
                      <a:r>
                        <a:rPr lang="en-US" sz="1100" u="sng">
                          <a:solidFill>
                            <a:srgbClr val="000099"/>
                          </a:solidFill>
                          <a:latin typeface="verdana"/>
                          <a:hlinkClick r:id="rId69"/>
                        </a:rPr>
                        <a:t>iron transport</a:t>
                      </a:r>
                      <a:r>
                        <a:rPr lang="en-US" sz="1100">
                          <a:latin typeface="verdana"/>
                        </a:rPr>
                        <a:t>, </a:t>
                      </a:r>
                      <a:r>
                        <a:rPr lang="en-US" sz="1100" u="sng">
                          <a:solidFill>
                            <a:srgbClr val="000099"/>
                          </a:solidFill>
                          <a:latin typeface="verdana"/>
                          <a:hlinkClick r:id="rId70"/>
                        </a:rPr>
                        <a:t>membrane</a:t>
                      </a:r>
                      <a:r>
                        <a:rPr lang="en-US" sz="1100">
                          <a:latin typeface="verdana"/>
                        </a:rPr>
                        <a:t>, </a:t>
                      </a:r>
                      <a:r>
                        <a:rPr lang="en-US" sz="1100" u="sng">
                          <a:solidFill>
                            <a:srgbClr val="000099"/>
                          </a:solidFill>
                          <a:latin typeface="verdana"/>
                          <a:hlinkClick r:id="rId71"/>
                        </a:rPr>
                        <a:t>polymorphism</a:t>
                      </a:r>
                      <a:r>
                        <a:rPr lang="en-US" sz="1100">
                          <a:latin typeface="verdana"/>
                        </a:rPr>
                        <a:t>, </a:t>
                      </a:r>
                      <a:r>
                        <a:rPr lang="en-US" sz="1100" u="sng">
                          <a:solidFill>
                            <a:srgbClr val="000099"/>
                          </a:solidFill>
                          <a:latin typeface="verdana"/>
                          <a:hlinkClick r:id="rId72"/>
                        </a:rPr>
                        <a:t>receptor</a:t>
                      </a:r>
                      <a:r>
                        <a:rPr lang="en-US" sz="1100">
                          <a:latin typeface="verdana"/>
                        </a:rPr>
                        <a:t>, </a:t>
                      </a:r>
                      <a:r>
                        <a:rPr lang="en-US" sz="1100" u="sng">
                          <a:solidFill>
                            <a:srgbClr val="000099"/>
                          </a:solidFill>
                          <a:latin typeface="verdana"/>
                          <a:hlinkClick r:id="rId73"/>
                        </a:rPr>
                        <a:t>Signal-anchor</a:t>
                      </a:r>
                      <a:r>
                        <a:rPr lang="en-US" sz="1100">
                          <a:latin typeface="verdana"/>
                        </a:rPr>
                        <a:t>, </a:t>
                      </a:r>
                      <a:r>
                        <a:rPr lang="en-US" sz="1100" u="sng">
                          <a:solidFill>
                            <a:srgbClr val="000099"/>
                          </a:solidFill>
                          <a:latin typeface="verdana"/>
                          <a:hlinkClick r:id="rId74"/>
                        </a:rPr>
                        <a:t>transmembrane</a:t>
                      </a:r>
                      <a:r>
                        <a:rPr lang="en-US" sz="1100">
                          <a:latin typeface="verdana"/>
                        </a:rPr>
                        <a:t>, </a:t>
                      </a:r>
                      <a:r>
                        <a:rPr lang="en-US" sz="1100" u="sng">
                          <a:solidFill>
                            <a:srgbClr val="000099"/>
                          </a:solidFill>
                          <a:latin typeface="verdana"/>
                          <a:hlinkClick r:id="rId75"/>
                        </a:rPr>
                        <a:t>transport</a:t>
                      </a:r>
                      <a:r>
                        <a:rPr lang="en-US" sz="1100">
                          <a:latin typeface="verdana"/>
                        </a:rPr>
                        <a:t>,</a:t>
                      </a:r>
                    </a:p>
                  </a:txBody>
                  <a:tcPr marL="9695" marR="9695" marT="9695" marB="9695"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550946">
                <a:tc>
                  <a:txBody>
                    <a:bodyPr/>
                    <a:lstStyle/>
                    <a:p>
                      <a:pPr fontAlgn="base"/>
                      <a:r>
                        <a:rPr lang="en-US" sz="1100" b="1">
                          <a:latin typeface="arial"/>
                        </a:rPr>
                        <a:t>UP_SEQ_FEATURE</a:t>
                      </a:r>
                    </a:p>
                  </a:txBody>
                  <a:tcPr marL="9695" marR="9695" marT="9695" marB="9695" anchor="ctr">
                    <a:lnL>
                      <a:noFill/>
                    </a:lnL>
                    <a:lnR>
                      <a:noFill/>
                    </a:lnR>
                    <a:lnT>
                      <a:noFill/>
                    </a:lnT>
                    <a:lnB>
                      <a:noFill/>
                    </a:lnB>
                    <a:solidFill>
                      <a:srgbClr val="EEE8AA"/>
                    </a:solidFill>
                  </a:tcPr>
                </a:tc>
                <a:tc gridSpan="3">
                  <a:txBody>
                    <a:bodyPr/>
                    <a:lstStyle/>
                    <a:p>
                      <a:r>
                        <a:rPr lang="en-US" sz="1100" dirty="0" err="1">
                          <a:latin typeface="verdana"/>
                        </a:rPr>
                        <a:t>chain:Scavenger</a:t>
                      </a:r>
                      <a:r>
                        <a:rPr lang="en-US" sz="1100" dirty="0">
                          <a:latin typeface="verdana"/>
                        </a:rPr>
                        <a:t> receptor class A member 5, disulfide bond, </a:t>
                      </a:r>
                      <a:r>
                        <a:rPr lang="en-US" sz="1100" dirty="0" err="1">
                          <a:latin typeface="verdana"/>
                        </a:rPr>
                        <a:t>domain:Collagen</a:t>
                      </a:r>
                      <a:r>
                        <a:rPr lang="en-US" sz="1100" dirty="0">
                          <a:latin typeface="verdana"/>
                        </a:rPr>
                        <a:t>-like, </a:t>
                      </a:r>
                      <a:r>
                        <a:rPr lang="en-US" sz="1100" dirty="0" err="1">
                          <a:latin typeface="verdana"/>
                        </a:rPr>
                        <a:t>domain:SRCR</a:t>
                      </a:r>
                      <a:r>
                        <a:rPr lang="en-US" sz="1100" dirty="0">
                          <a:latin typeface="verdana"/>
                        </a:rPr>
                        <a:t>, </a:t>
                      </a:r>
                      <a:r>
                        <a:rPr lang="en-US" sz="1100" dirty="0" err="1">
                          <a:latin typeface="verdana"/>
                        </a:rPr>
                        <a:t>glycosylation</a:t>
                      </a:r>
                      <a:r>
                        <a:rPr lang="en-US" sz="1100" dirty="0">
                          <a:latin typeface="verdana"/>
                        </a:rPr>
                        <a:t> </a:t>
                      </a:r>
                      <a:r>
                        <a:rPr lang="en-US" sz="1100" dirty="0" err="1">
                          <a:latin typeface="verdana"/>
                        </a:rPr>
                        <a:t>site:N</a:t>
                      </a:r>
                      <a:r>
                        <a:rPr lang="en-US" sz="1100" dirty="0">
                          <a:latin typeface="verdana"/>
                        </a:rPr>
                        <a:t>-linked (</a:t>
                      </a:r>
                      <a:r>
                        <a:rPr lang="en-US" sz="1100" dirty="0" err="1">
                          <a:latin typeface="verdana"/>
                        </a:rPr>
                        <a:t>GlcNAc</a:t>
                      </a:r>
                      <a:r>
                        <a:rPr lang="en-US" sz="1100" dirty="0">
                          <a:latin typeface="verdana"/>
                        </a:rPr>
                        <a:t>...), sequence conflict, sequence variant, splice variant, topological </a:t>
                      </a:r>
                      <a:r>
                        <a:rPr lang="en-US" sz="1100" dirty="0" err="1">
                          <a:latin typeface="verdana"/>
                        </a:rPr>
                        <a:t>domain:Cytoplasmic</a:t>
                      </a:r>
                      <a:r>
                        <a:rPr lang="en-US" sz="1100" dirty="0">
                          <a:latin typeface="verdana"/>
                        </a:rPr>
                        <a:t>, topological </a:t>
                      </a:r>
                      <a:r>
                        <a:rPr lang="en-US" sz="1100" dirty="0" err="1">
                          <a:latin typeface="verdana"/>
                        </a:rPr>
                        <a:t>domain:Extracellular</a:t>
                      </a:r>
                      <a:r>
                        <a:rPr lang="en-US" sz="1100" dirty="0">
                          <a:latin typeface="verdana"/>
                        </a:rPr>
                        <a:t>, </a:t>
                      </a:r>
                      <a:r>
                        <a:rPr lang="en-US" sz="1100" dirty="0" err="1">
                          <a:latin typeface="verdana"/>
                        </a:rPr>
                        <a:t>transmembrane</a:t>
                      </a:r>
                      <a:r>
                        <a:rPr lang="en-US" sz="1100" dirty="0">
                          <a:latin typeface="verdana"/>
                        </a:rPr>
                        <a:t> region,</a:t>
                      </a:r>
                    </a:p>
                  </a:txBody>
                  <a:tcPr marL="9695" marR="9695" marT="9695" marB="9695"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32</a:t>
            </a:fld>
            <a:endParaRPr lang="zh-CN" altLang="en-US"/>
          </a:p>
        </p:txBody>
      </p:sp>
      <p:graphicFrame>
        <p:nvGraphicFramePr>
          <p:cNvPr id="9" name="表格 8"/>
          <p:cNvGraphicFramePr>
            <a:graphicFrameLocks noGrp="1"/>
          </p:cNvGraphicFramePr>
          <p:nvPr/>
        </p:nvGraphicFramePr>
        <p:xfrm>
          <a:off x="179512" y="2107607"/>
          <a:ext cx="8676454" cy="4750393"/>
        </p:xfrm>
        <a:graphic>
          <a:graphicData uri="http://schemas.openxmlformats.org/drawingml/2006/table">
            <a:tbl>
              <a:tblPr/>
              <a:tblGrid>
                <a:gridCol w="1735291"/>
                <a:gridCol w="4338227"/>
                <a:gridCol w="1301468"/>
                <a:gridCol w="1301468"/>
              </a:tblGrid>
              <a:tr h="278342">
                <a:tc>
                  <a:txBody>
                    <a:bodyPr/>
                    <a:lstStyle/>
                    <a:p>
                      <a:r>
                        <a:rPr lang="en-US" sz="1100" b="1" dirty="0">
                          <a:solidFill>
                            <a:srgbClr val="FFFFFF"/>
                          </a:solidFill>
                          <a:latin typeface="arial"/>
                        </a:rPr>
                        <a:t>202317_s_at</a:t>
                      </a:r>
                    </a:p>
                  </a:txBody>
                  <a:tcPr marL="11416" marR="11416" marT="11416" marB="11416" anchor="ctr">
                    <a:lnL>
                      <a:noFill/>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c>
                  <a:txBody>
                    <a:bodyPr/>
                    <a:lstStyle/>
                    <a:p>
                      <a:r>
                        <a:rPr lang="en-US" sz="1100" b="1" u="sng" dirty="0" err="1">
                          <a:solidFill>
                            <a:srgbClr val="FFFFFF"/>
                          </a:solidFill>
                          <a:latin typeface="arial"/>
                          <a:hlinkClick r:id="rId2"/>
                        </a:rPr>
                        <a:t>ubiquitination</a:t>
                      </a:r>
                      <a:r>
                        <a:rPr lang="en-US" sz="1100" b="1" u="sng" dirty="0">
                          <a:solidFill>
                            <a:srgbClr val="FFFFFF"/>
                          </a:solidFill>
                          <a:latin typeface="arial"/>
                          <a:hlinkClick r:id="rId2"/>
                        </a:rPr>
                        <a:t> factor E4B (UFD2 homolog, yeast)</a:t>
                      </a:r>
                      <a:endParaRPr lang="en-US" sz="1100" b="1" dirty="0">
                        <a:solidFill>
                          <a:srgbClr val="FFFFFF"/>
                        </a:solidFill>
                        <a:latin typeface="arial"/>
                      </a:endParaRPr>
                    </a:p>
                  </a:txBody>
                  <a:tcPr marL="11416" marR="11416" marT="11416" marB="11416"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c>
                  <a:txBody>
                    <a:bodyPr/>
                    <a:lstStyle/>
                    <a:p>
                      <a:r>
                        <a:rPr lang="en-US" sz="1100" b="1" u="sng">
                          <a:solidFill>
                            <a:srgbClr val="FFFFFF"/>
                          </a:solidFill>
                          <a:latin typeface="arial"/>
                          <a:hlinkClick r:id="rId3"/>
                        </a:rPr>
                        <a:t>Related Genes</a:t>
                      </a:r>
                      <a:endParaRPr lang="en-US" sz="1100" b="1">
                        <a:solidFill>
                          <a:srgbClr val="FFFFFF"/>
                        </a:solidFill>
                        <a:latin typeface="arial"/>
                      </a:endParaRPr>
                    </a:p>
                  </a:txBody>
                  <a:tcPr marL="11416" marR="11416" marT="11416" marB="11416"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c>
                  <a:txBody>
                    <a:bodyPr/>
                    <a:lstStyle/>
                    <a:p>
                      <a:r>
                        <a:rPr lang="en-US" sz="1100" b="1" u="sng" dirty="0">
                          <a:solidFill>
                            <a:srgbClr val="FFFFFF"/>
                          </a:solidFill>
                          <a:latin typeface="arial"/>
                          <a:hlinkClick r:id="rId4"/>
                        </a:rPr>
                        <a:t>Homo sapiens</a:t>
                      </a:r>
                      <a:endParaRPr lang="en-US" sz="1100" b="1" dirty="0">
                        <a:solidFill>
                          <a:srgbClr val="FFFFFF"/>
                        </a:solidFill>
                        <a:latin typeface="arial"/>
                      </a:endParaRPr>
                    </a:p>
                  </a:txBody>
                  <a:tcPr marL="11416" marR="11416" marT="11416" marB="11416" anchor="ctr">
                    <a:lnL w="9525" cap="flat" cmpd="sng" algn="ctr">
                      <a:solidFill>
                        <a:srgbClr val="C8C8FF"/>
                      </a:solidFill>
                      <a:prstDash val="solid"/>
                      <a:round/>
                      <a:headEnd type="none" w="med" len="med"/>
                      <a:tailEnd type="none" w="med" len="med"/>
                    </a:lnL>
                    <a:lnR w="9525" cap="flat" cmpd="sng" algn="ctr">
                      <a:solidFill>
                        <a:srgbClr val="C8C8FF"/>
                      </a:solidFill>
                      <a:prstDash val="solid"/>
                      <a:round/>
                      <a:headEnd type="none" w="med" len="med"/>
                      <a:tailEnd type="none" w="med" len="med"/>
                    </a:lnR>
                    <a:lnT>
                      <a:noFill/>
                    </a:lnT>
                    <a:lnB>
                      <a:noFill/>
                    </a:lnB>
                    <a:solidFill>
                      <a:schemeClr val="bg1">
                        <a:lumMod val="85000"/>
                      </a:schemeClr>
                    </a:solidFill>
                  </a:tcPr>
                </a:tc>
              </a:tr>
              <a:tr h="1790845">
                <a:tc>
                  <a:txBody>
                    <a:bodyPr/>
                    <a:lstStyle/>
                    <a:p>
                      <a:pPr fontAlgn="base"/>
                      <a:r>
                        <a:rPr lang="en-US" sz="1100" b="1" dirty="0">
                          <a:latin typeface="arial"/>
                        </a:rPr>
                        <a:t>GOTERM_BP_FAT</a:t>
                      </a:r>
                    </a:p>
                  </a:txBody>
                  <a:tcPr marL="11416" marR="11416" marT="11416" marB="11416" anchor="ctr">
                    <a:lnL>
                      <a:noFill/>
                    </a:lnL>
                    <a:lnR>
                      <a:noFill/>
                    </a:lnR>
                    <a:lnT>
                      <a:noFill/>
                    </a:lnT>
                    <a:lnB>
                      <a:noFill/>
                    </a:lnB>
                    <a:solidFill>
                      <a:srgbClr val="EEE8AA"/>
                    </a:solidFill>
                  </a:tcPr>
                </a:tc>
                <a:tc gridSpan="3">
                  <a:txBody>
                    <a:bodyPr/>
                    <a:lstStyle/>
                    <a:p>
                      <a:r>
                        <a:rPr lang="en-US" sz="1100" u="sng" dirty="0">
                          <a:solidFill>
                            <a:srgbClr val="000099"/>
                          </a:solidFill>
                          <a:latin typeface="verdana"/>
                          <a:hlinkClick r:id="rId5"/>
                        </a:rPr>
                        <a:t>protein </a:t>
                      </a:r>
                      <a:r>
                        <a:rPr lang="en-US" sz="1100" u="sng" dirty="0" err="1">
                          <a:solidFill>
                            <a:srgbClr val="000099"/>
                          </a:solidFill>
                          <a:latin typeface="verdana"/>
                          <a:hlinkClick r:id="rId5"/>
                        </a:rPr>
                        <a:t>polyubiquitination</a:t>
                      </a:r>
                      <a:r>
                        <a:rPr lang="en-US" sz="1100" dirty="0">
                          <a:latin typeface="verdana"/>
                        </a:rPr>
                        <a:t>, </a:t>
                      </a:r>
                      <a:r>
                        <a:rPr lang="en-US" sz="1100" u="sng" dirty="0">
                          <a:solidFill>
                            <a:srgbClr val="000099"/>
                          </a:solidFill>
                          <a:latin typeface="verdana"/>
                          <a:hlinkClick r:id="rId6"/>
                        </a:rPr>
                        <a:t>proteolysis</a:t>
                      </a:r>
                      <a:r>
                        <a:rPr lang="en-US" sz="1100" dirty="0">
                          <a:latin typeface="verdana"/>
                        </a:rPr>
                        <a:t>, </a:t>
                      </a:r>
                      <a:r>
                        <a:rPr lang="en-US" sz="1100" u="sng" dirty="0" err="1">
                          <a:solidFill>
                            <a:srgbClr val="000099"/>
                          </a:solidFill>
                          <a:latin typeface="verdana"/>
                          <a:hlinkClick r:id="rId7"/>
                        </a:rPr>
                        <a:t>ubiquitin</a:t>
                      </a:r>
                      <a:r>
                        <a:rPr lang="en-US" sz="1100" u="sng" dirty="0">
                          <a:solidFill>
                            <a:srgbClr val="000099"/>
                          </a:solidFill>
                          <a:latin typeface="verdana"/>
                          <a:hlinkClick r:id="rId7"/>
                        </a:rPr>
                        <a:t>-dependent protein catabolic process</a:t>
                      </a:r>
                      <a:r>
                        <a:rPr lang="en-US" sz="1100" dirty="0">
                          <a:latin typeface="verdana"/>
                        </a:rPr>
                        <a:t>, </a:t>
                      </a:r>
                      <a:r>
                        <a:rPr lang="en-US" sz="1100" u="sng" dirty="0">
                          <a:solidFill>
                            <a:srgbClr val="000099"/>
                          </a:solidFill>
                          <a:latin typeface="verdana"/>
                          <a:hlinkClick r:id="rId8"/>
                        </a:rPr>
                        <a:t>apoptosis</a:t>
                      </a:r>
                      <a:r>
                        <a:rPr lang="en-US" sz="1100" dirty="0">
                          <a:latin typeface="verdana"/>
                        </a:rPr>
                        <a:t>, </a:t>
                      </a:r>
                      <a:r>
                        <a:rPr lang="en-US" sz="1100" u="sng" dirty="0">
                          <a:solidFill>
                            <a:srgbClr val="000099"/>
                          </a:solidFill>
                          <a:latin typeface="verdana"/>
                          <a:hlinkClick r:id="rId9"/>
                        </a:rPr>
                        <a:t>cell death</a:t>
                      </a:r>
                      <a:r>
                        <a:rPr lang="en-US" sz="1100" dirty="0">
                          <a:latin typeface="verdana"/>
                        </a:rPr>
                        <a:t>, </a:t>
                      </a:r>
                      <a:r>
                        <a:rPr lang="en-US" sz="1100" u="sng" dirty="0">
                          <a:solidFill>
                            <a:srgbClr val="000099"/>
                          </a:solidFill>
                          <a:latin typeface="verdana"/>
                          <a:hlinkClick r:id="rId10"/>
                        </a:rPr>
                        <a:t>macromolecule catabolic process</a:t>
                      </a:r>
                      <a:r>
                        <a:rPr lang="en-US" sz="1100" dirty="0">
                          <a:latin typeface="verdana"/>
                        </a:rPr>
                        <a:t>, </a:t>
                      </a:r>
                      <a:r>
                        <a:rPr lang="en-US" sz="1100" u="sng" dirty="0">
                          <a:solidFill>
                            <a:srgbClr val="000099"/>
                          </a:solidFill>
                          <a:latin typeface="verdana"/>
                          <a:hlinkClick r:id="rId11"/>
                        </a:rPr>
                        <a:t>response to radiation</a:t>
                      </a:r>
                      <a:r>
                        <a:rPr lang="en-US" sz="1100" dirty="0">
                          <a:latin typeface="verdana"/>
                        </a:rPr>
                        <a:t>, </a:t>
                      </a:r>
                      <a:r>
                        <a:rPr lang="en-US" sz="1100" u="sng" dirty="0">
                          <a:solidFill>
                            <a:srgbClr val="000099"/>
                          </a:solidFill>
                          <a:latin typeface="verdana"/>
                          <a:hlinkClick r:id="rId12"/>
                        </a:rPr>
                        <a:t>response to UV</a:t>
                      </a:r>
                      <a:r>
                        <a:rPr lang="en-US" sz="1100" dirty="0">
                          <a:latin typeface="verdana"/>
                        </a:rPr>
                        <a:t>, </a:t>
                      </a:r>
                      <a:r>
                        <a:rPr lang="en-US" sz="1100" u="sng" dirty="0">
                          <a:solidFill>
                            <a:srgbClr val="000099"/>
                          </a:solidFill>
                          <a:latin typeface="verdana"/>
                          <a:hlinkClick r:id="rId13"/>
                        </a:rPr>
                        <a:t>response to light stimulus</a:t>
                      </a:r>
                      <a:r>
                        <a:rPr lang="en-US" sz="1100" dirty="0">
                          <a:latin typeface="verdana"/>
                        </a:rPr>
                        <a:t>, </a:t>
                      </a:r>
                      <a:r>
                        <a:rPr lang="en-US" sz="1100" u="sng" dirty="0">
                          <a:solidFill>
                            <a:srgbClr val="000099"/>
                          </a:solidFill>
                          <a:latin typeface="verdana"/>
                          <a:hlinkClick r:id="rId14"/>
                        </a:rPr>
                        <a:t>response to </a:t>
                      </a:r>
                      <a:r>
                        <a:rPr lang="en-US" sz="1100" u="sng" dirty="0" err="1">
                          <a:solidFill>
                            <a:srgbClr val="000099"/>
                          </a:solidFill>
                          <a:latin typeface="verdana"/>
                          <a:hlinkClick r:id="rId14"/>
                        </a:rPr>
                        <a:t>abiotic</a:t>
                      </a:r>
                      <a:r>
                        <a:rPr lang="en-US" sz="1100" u="sng" dirty="0">
                          <a:solidFill>
                            <a:srgbClr val="000099"/>
                          </a:solidFill>
                          <a:latin typeface="verdana"/>
                          <a:hlinkClick r:id="rId14"/>
                        </a:rPr>
                        <a:t> </a:t>
                      </a:r>
                      <a:r>
                        <a:rPr lang="en-US" sz="1100" u="sng" dirty="0" err="1">
                          <a:solidFill>
                            <a:srgbClr val="000099"/>
                          </a:solidFill>
                          <a:latin typeface="verdana"/>
                          <a:hlinkClick r:id="rId14"/>
                        </a:rPr>
                        <a:t>stimulus</a:t>
                      </a:r>
                      <a:r>
                        <a:rPr lang="en-US" sz="1100" dirty="0" err="1">
                          <a:latin typeface="verdana"/>
                        </a:rPr>
                        <a:t>,</a:t>
                      </a:r>
                      <a:r>
                        <a:rPr lang="en-US" sz="1100" u="sng" dirty="0" err="1">
                          <a:solidFill>
                            <a:srgbClr val="000099"/>
                          </a:solidFill>
                          <a:latin typeface="verdana"/>
                          <a:hlinkClick r:id="rId15"/>
                        </a:rPr>
                        <a:t>programmed</a:t>
                      </a:r>
                      <a:r>
                        <a:rPr lang="en-US" sz="1100" u="sng" dirty="0">
                          <a:solidFill>
                            <a:srgbClr val="000099"/>
                          </a:solidFill>
                          <a:latin typeface="verdana"/>
                          <a:hlinkClick r:id="rId15"/>
                        </a:rPr>
                        <a:t> cell death</a:t>
                      </a:r>
                      <a:r>
                        <a:rPr lang="en-US" sz="1100" dirty="0">
                          <a:latin typeface="verdana"/>
                        </a:rPr>
                        <a:t>, </a:t>
                      </a:r>
                      <a:r>
                        <a:rPr lang="en-US" sz="1100" u="sng" dirty="0">
                          <a:solidFill>
                            <a:srgbClr val="000099"/>
                          </a:solidFill>
                          <a:latin typeface="verdana"/>
                          <a:hlinkClick r:id="rId16"/>
                        </a:rPr>
                        <a:t>death</a:t>
                      </a:r>
                      <a:r>
                        <a:rPr lang="en-US" sz="1100" dirty="0">
                          <a:latin typeface="verdana"/>
                        </a:rPr>
                        <a:t>, </a:t>
                      </a:r>
                      <a:r>
                        <a:rPr lang="en-US" sz="1100" u="sng" dirty="0">
                          <a:solidFill>
                            <a:srgbClr val="000099"/>
                          </a:solidFill>
                          <a:latin typeface="verdana"/>
                          <a:hlinkClick r:id="rId17"/>
                        </a:rPr>
                        <a:t>protein </a:t>
                      </a:r>
                      <a:r>
                        <a:rPr lang="en-US" sz="1100" u="sng" dirty="0" err="1">
                          <a:solidFill>
                            <a:srgbClr val="000099"/>
                          </a:solidFill>
                          <a:latin typeface="verdana"/>
                          <a:hlinkClick r:id="rId17"/>
                        </a:rPr>
                        <a:t>ubiquitination</a:t>
                      </a:r>
                      <a:r>
                        <a:rPr lang="en-US" sz="1100" dirty="0">
                          <a:latin typeface="verdana"/>
                        </a:rPr>
                        <a:t>, </a:t>
                      </a:r>
                      <a:r>
                        <a:rPr lang="en-US" sz="1100" u="sng" dirty="0">
                          <a:solidFill>
                            <a:srgbClr val="000099"/>
                          </a:solidFill>
                          <a:latin typeface="verdana"/>
                          <a:hlinkClick r:id="rId18"/>
                        </a:rPr>
                        <a:t>modification-dependent protein catabolic process</a:t>
                      </a:r>
                      <a:r>
                        <a:rPr lang="en-US" sz="1100" dirty="0">
                          <a:latin typeface="verdana"/>
                        </a:rPr>
                        <a:t>, </a:t>
                      </a:r>
                      <a:r>
                        <a:rPr lang="en-US" sz="1100" u="sng" dirty="0">
                          <a:solidFill>
                            <a:srgbClr val="000099"/>
                          </a:solidFill>
                          <a:latin typeface="verdana"/>
                          <a:hlinkClick r:id="rId19"/>
                        </a:rPr>
                        <a:t>protein catabolic process</a:t>
                      </a:r>
                      <a:r>
                        <a:rPr lang="en-US" sz="1100" dirty="0">
                          <a:latin typeface="verdana"/>
                        </a:rPr>
                        <a:t>, </a:t>
                      </a:r>
                      <a:r>
                        <a:rPr lang="en-US" sz="1100" u="sng" dirty="0">
                          <a:solidFill>
                            <a:srgbClr val="000099"/>
                          </a:solidFill>
                          <a:latin typeface="verdana"/>
                          <a:hlinkClick r:id="rId20"/>
                        </a:rPr>
                        <a:t>protein modification by small protein conjugation</a:t>
                      </a:r>
                      <a:r>
                        <a:rPr lang="en-US" sz="1100" dirty="0">
                          <a:latin typeface="verdana"/>
                        </a:rPr>
                        <a:t>, </a:t>
                      </a:r>
                      <a:r>
                        <a:rPr lang="en-US" sz="1100" u="sng" dirty="0">
                          <a:solidFill>
                            <a:srgbClr val="000099"/>
                          </a:solidFill>
                          <a:latin typeface="verdana"/>
                          <a:hlinkClick r:id="rId21"/>
                        </a:rPr>
                        <a:t>protein </a:t>
                      </a:r>
                      <a:r>
                        <a:rPr lang="en-US" sz="1100" u="sng" dirty="0" err="1">
                          <a:solidFill>
                            <a:srgbClr val="000099"/>
                          </a:solidFill>
                          <a:latin typeface="verdana"/>
                          <a:hlinkClick r:id="rId21"/>
                        </a:rPr>
                        <a:t>ubiquitination</a:t>
                      </a:r>
                      <a:r>
                        <a:rPr lang="en-US" sz="1100" u="sng" dirty="0">
                          <a:solidFill>
                            <a:srgbClr val="000099"/>
                          </a:solidFill>
                          <a:latin typeface="verdana"/>
                          <a:hlinkClick r:id="rId21"/>
                        </a:rPr>
                        <a:t> during </a:t>
                      </a:r>
                      <a:r>
                        <a:rPr lang="en-US" sz="1100" u="sng" dirty="0" err="1">
                          <a:solidFill>
                            <a:srgbClr val="000099"/>
                          </a:solidFill>
                          <a:latin typeface="verdana"/>
                          <a:hlinkClick r:id="rId21"/>
                        </a:rPr>
                        <a:t>ubiquitin</a:t>
                      </a:r>
                      <a:r>
                        <a:rPr lang="en-US" sz="1100" u="sng" dirty="0">
                          <a:solidFill>
                            <a:srgbClr val="000099"/>
                          </a:solidFill>
                          <a:latin typeface="verdana"/>
                          <a:hlinkClick r:id="rId21"/>
                        </a:rPr>
                        <a:t>-dependent protein catabolic process</a:t>
                      </a:r>
                      <a:r>
                        <a:rPr lang="en-US" sz="1100" dirty="0">
                          <a:latin typeface="verdana"/>
                        </a:rPr>
                        <a:t>, </a:t>
                      </a:r>
                      <a:r>
                        <a:rPr lang="en-US" sz="1100" u="sng" dirty="0">
                          <a:solidFill>
                            <a:srgbClr val="000099"/>
                          </a:solidFill>
                          <a:latin typeface="verdana"/>
                          <a:hlinkClick r:id="rId22"/>
                        </a:rPr>
                        <a:t>modification-dependent macromolecule catabolic process</a:t>
                      </a:r>
                      <a:r>
                        <a:rPr lang="en-US" sz="1100" dirty="0">
                          <a:latin typeface="verdana"/>
                        </a:rPr>
                        <a:t>, </a:t>
                      </a:r>
                      <a:r>
                        <a:rPr lang="en-US" sz="1100" u="sng" dirty="0">
                          <a:solidFill>
                            <a:srgbClr val="000099"/>
                          </a:solidFill>
                          <a:latin typeface="verdana"/>
                          <a:hlinkClick r:id="rId23"/>
                        </a:rPr>
                        <a:t>cellular protein catabolic process</a:t>
                      </a:r>
                      <a:r>
                        <a:rPr lang="en-US" sz="1100" dirty="0">
                          <a:latin typeface="verdana"/>
                        </a:rPr>
                        <a:t>, </a:t>
                      </a:r>
                      <a:r>
                        <a:rPr lang="en-US" sz="1100" u="sng" dirty="0">
                          <a:solidFill>
                            <a:srgbClr val="000099"/>
                          </a:solidFill>
                          <a:latin typeface="verdana"/>
                          <a:hlinkClick r:id="rId24"/>
                        </a:rPr>
                        <a:t>cellular macromolecule catabolic process</a:t>
                      </a:r>
                      <a:r>
                        <a:rPr lang="en-US" sz="1100" dirty="0">
                          <a:latin typeface="verdana"/>
                        </a:rPr>
                        <a:t>, </a:t>
                      </a:r>
                      <a:r>
                        <a:rPr lang="en-US" sz="1100" u="sng" dirty="0">
                          <a:solidFill>
                            <a:srgbClr val="000099"/>
                          </a:solidFill>
                          <a:latin typeface="verdana"/>
                          <a:hlinkClick r:id="rId25"/>
                        </a:rPr>
                        <a:t>proteolysis involved in cellular protein catabolic process</a:t>
                      </a:r>
                      <a:r>
                        <a:rPr lang="en-US" sz="1100" dirty="0">
                          <a:latin typeface="verdana"/>
                        </a:rPr>
                        <a:t>, </a:t>
                      </a:r>
                      <a:r>
                        <a:rPr lang="en-US" sz="1100" u="sng" dirty="0">
                          <a:solidFill>
                            <a:srgbClr val="000099"/>
                          </a:solidFill>
                          <a:latin typeface="verdana"/>
                          <a:hlinkClick r:id="rId26"/>
                        </a:rPr>
                        <a:t>protein modification by small protein conjugation or removal</a:t>
                      </a:r>
                      <a:r>
                        <a:rPr lang="en-US" sz="1100" dirty="0">
                          <a:latin typeface="verdana"/>
                        </a:rPr>
                        <a:t>,</a:t>
                      </a:r>
                    </a:p>
                  </a:txBody>
                  <a:tcPr marL="11416" marR="11416" marT="11416" marB="11416"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278342">
                <a:tc>
                  <a:txBody>
                    <a:bodyPr/>
                    <a:lstStyle/>
                    <a:p>
                      <a:pPr fontAlgn="base"/>
                      <a:r>
                        <a:rPr lang="en-US" sz="1100" b="1">
                          <a:latin typeface="arial"/>
                        </a:rPr>
                        <a:t>GOTERM_CC_FAT</a:t>
                      </a:r>
                    </a:p>
                  </a:txBody>
                  <a:tcPr marL="11416" marR="11416" marT="11416" marB="11416" anchor="ctr">
                    <a:lnL>
                      <a:noFill/>
                    </a:lnL>
                    <a:lnR>
                      <a:noFill/>
                    </a:lnR>
                    <a:lnT>
                      <a:noFill/>
                    </a:lnT>
                    <a:lnB>
                      <a:noFill/>
                    </a:lnB>
                    <a:solidFill>
                      <a:srgbClr val="FFFFFF"/>
                    </a:solidFill>
                  </a:tcPr>
                </a:tc>
                <a:tc gridSpan="3">
                  <a:txBody>
                    <a:bodyPr/>
                    <a:lstStyle/>
                    <a:p>
                      <a:r>
                        <a:rPr lang="en-US" sz="1100" u="sng" dirty="0" err="1">
                          <a:solidFill>
                            <a:srgbClr val="000099"/>
                          </a:solidFill>
                          <a:latin typeface="verdana"/>
                          <a:hlinkClick r:id="rId27"/>
                        </a:rPr>
                        <a:t>ubiquitin</a:t>
                      </a:r>
                      <a:r>
                        <a:rPr lang="en-US" sz="1100" u="sng" dirty="0">
                          <a:solidFill>
                            <a:srgbClr val="000099"/>
                          </a:solidFill>
                          <a:latin typeface="verdana"/>
                          <a:hlinkClick r:id="rId27"/>
                        </a:rPr>
                        <a:t> </a:t>
                      </a:r>
                      <a:r>
                        <a:rPr lang="en-US" sz="1100" u="sng" dirty="0" err="1">
                          <a:solidFill>
                            <a:srgbClr val="000099"/>
                          </a:solidFill>
                          <a:latin typeface="verdana"/>
                          <a:hlinkClick r:id="rId27"/>
                        </a:rPr>
                        <a:t>ligase</a:t>
                      </a:r>
                      <a:r>
                        <a:rPr lang="en-US" sz="1100" u="sng" dirty="0">
                          <a:solidFill>
                            <a:srgbClr val="000099"/>
                          </a:solidFill>
                          <a:latin typeface="verdana"/>
                          <a:hlinkClick r:id="rId27"/>
                        </a:rPr>
                        <a:t> complex</a:t>
                      </a:r>
                      <a:r>
                        <a:rPr lang="en-US" sz="1100" dirty="0">
                          <a:latin typeface="verdana"/>
                        </a:rPr>
                        <a:t>,</a:t>
                      </a:r>
                    </a:p>
                  </a:txBody>
                  <a:tcPr marL="11416" marR="11416" marT="11416" marB="11416"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530426">
                <a:tc>
                  <a:txBody>
                    <a:bodyPr/>
                    <a:lstStyle/>
                    <a:p>
                      <a:pPr fontAlgn="base"/>
                      <a:r>
                        <a:rPr lang="en-US" sz="1100" b="1">
                          <a:latin typeface="arial"/>
                        </a:rPr>
                        <a:t>GOTERM_MF_FAT</a:t>
                      </a:r>
                    </a:p>
                  </a:txBody>
                  <a:tcPr marL="11416" marR="11416" marT="11416" marB="11416" anchor="ctr">
                    <a:lnL>
                      <a:noFill/>
                    </a:lnL>
                    <a:lnR>
                      <a:noFill/>
                    </a:lnR>
                    <a:lnT>
                      <a:noFill/>
                    </a:lnT>
                    <a:lnB>
                      <a:noFill/>
                    </a:lnB>
                    <a:solidFill>
                      <a:srgbClr val="EEE8AA"/>
                    </a:solidFill>
                  </a:tcPr>
                </a:tc>
                <a:tc gridSpan="3">
                  <a:txBody>
                    <a:bodyPr/>
                    <a:lstStyle/>
                    <a:p>
                      <a:r>
                        <a:rPr lang="en-US" sz="1100" u="sng">
                          <a:solidFill>
                            <a:srgbClr val="000099"/>
                          </a:solidFill>
                          <a:latin typeface="verdana"/>
                          <a:hlinkClick r:id="rId28"/>
                        </a:rPr>
                        <a:t>ubiquitin-protein ligase activity</a:t>
                      </a:r>
                      <a:r>
                        <a:rPr lang="en-US" sz="1100">
                          <a:latin typeface="verdana"/>
                        </a:rPr>
                        <a:t>, </a:t>
                      </a:r>
                      <a:r>
                        <a:rPr lang="en-US" sz="1100" u="sng">
                          <a:solidFill>
                            <a:srgbClr val="000099"/>
                          </a:solidFill>
                          <a:latin typeface="verdana"/>
                          <a:hlinkClick r:id="rId29"/>
                        </a:rPr>
                        <a:t>ligase activity, forming carbon-nitrogen bonds</a:t>
                      </a:r>
                      <a:r>
                        <a:rPr lang="en-US" sz="1100">
                          <a:latin typeface="verdana"/>
                        </a:rPr>
                        <a:t>, </a:t>
                      </a:r>
                      <a:r>
                        <a:rPr lang="en-US" sz="1100" u="sng">
                          <a:solidFill>
                            <a:srgbClr val="000099"/>
                          </a:solidFill>
                          <a:latin typeface="verdana"/>
                          <a:hlinkClick r:id="rId30"/>
                        </a:rPr>
                        <a:t>acid-amino acid ligase activity</a:t>
                      </a:r>
                      <a:r>
                        <a:rPr lang="en-US" sz="1100">
                          <a:latin typeface="verdana"/>
                        </a:rPr>
                        <a:t>, </a:t>
                      </a:r>
                      <a:r>
                        <a:rPr lang="en-US" sz="1100" u="sng">
                          <a:solidFill>
                            <a:srgbClr val="000099"/>
                          </a:solidFill>
                          <a:latin typeface="verdana"/>
                          <a:hlinkClick r:id="rId31"/>
                        </a:rPr>
                        <a:t>small conjugating protein ligase activity</a:t>
                      </a:r>
                      <a:r>
                        <a:rPr lang="en-US" sz="1100">
                          <a:latin typeface="verdana"/>
                        </a:rPr>
                        <a:t>, </a:t>
                      </a:r>
                      <a:r>
                        <a:rPr lang="en-US" sz="1100" u="sng">
                          <a:solidFill>
                            <a:srgbClr val="000099"/>
                          </a:solidFill>
                          <a:latin typeface="verdana"/>
                          <a:hlinkClick r:id="rId32"/>
                        </a:rPr>
                        <a:t>enzyme binding</a:t>
                      </a:r>
                      <a:r>
                        <a:rPr lang="en-US" sz="1100">
                          <a:latin typeface="verdana"/>
                        </a:rPr>
                        <a:t>, </a:t>
                      </a:r>
                      <a:r>
                        <a:rPr lang="en-US" sz="1100" u="sng">
                          <a:solidFill>
                            <a:srgbClr val="000099"/>
                          </a:solidFill>
                          <a:latin typeface="verdana"/>
                          <a:hlinkClick r:id="rId33"/>
                        </a:rPr>
                        <a:t>ubiquitin-ubiquitin ligase activity</a:t>
                      </a:r>
                      <a:r>
                        <a:rPr lang="en-US" sz="1100">
                          <a:latin typeface="verdana"/>
                        </a:rPr>
                        <a:t>,</a:t>
                      </a:r>
                    </a:p>
                  </a:txBody>
                  <a:tcPr marL="11416" marR="11416" marT="11416" marB="11416"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186175">
                <a:tc>
                  <a:txBody>
                    <a:bodyPr/>
                    <a:lstStyle/>
                    <a:p>
                      <a:pPr fontAlgn="base"/>
                      <a:r>
                        <a:rPr lang="en-US" sz="1100" b="1">
                          <a:latin typeface="arial"/>
                        </a:rPr>
                        <a:t>INTERPRO</a:t>
                      </a:r>
                    </a:p>
                  </a:txBody>
                  <a:tcPr marL="11416" marR="11416" marT="11416" marB="11416" anchor="ctr">
                    <a:lnL>
                      <a:noFill/>
                    </a:lnL>
                    <a:lnR>
                      <a:noFill/>
                    </a:lnR>
                    <a:lnT>
                      <a:noFill/>
                    </a:lnT>
                    <a:lnB>
                      <a:noFill/>
                    </a:lnB>
                    <a:solidFill>
                      <a:srgbClr val="FFFFFF"/>
                    </a:solidFill>
                  </a:tcPr>
                </a:tc>
                <a:tc gridSpan="3">
                  <a:txBody>
                    <a:bodyPr/>
                    <a:lstStyle/>
                    <a:p>
                      <a:r>
                        <a:rPr lang="fr-FR" sz="1100" u="sng">
                          <a:solidFill>
                            <a:srgbClr val="000099"/>
                          </a:solidFill>
                          <a:latin typeface="verdana"/>
                          <a:hlinkClick r:id="rId34"/>
                        </a:rPr>
                        <a:t>U box domain</a:t>
                      </a:r>
                      <a:r>
                        <a:rPr lang="fr-FR" sz="1100">
                          <a:latin typeface="verdana"/>
                        </a:rPr>
                        <a:t>, </a:t>
                      </a:r>
                      <a:r>
                        <a:rPr lang="fr-FR" sz="1100" u="sng">
                          <a:solidFill>
                            <a:srgbClr val="000099"/>
                          </a:solidFill>
                          <a:latin typeface="verdana"/>
                          <a:hlinkClick r:id="rId35"/>
                        </a:rPr>
                        <a:t>Ubiquitin conjugation factor E4, core</a:t>
                      </a:r>
                      <a:r>
                        <a:rPr lang="fr-FR" sz="1100">
                          <a:latin typeface="verdana"/>
                        </a:rPr>
                        <a:t>,</a:t>
                      </a:r>
                    </a:p>
                  </a:txBody>
                  <a:tcPr marL="11416" marR="11416" marT="11416" marB="11416"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278342">
                <a:tc>
                  <a:txBody>
                    <a:bodyPr/>
                    <a:lstStyle/>
                    <a:p>
                      <a:pPr fontAlgn="base"/>
                      <a:r>
                        <a:rPr lang="en-US" sz="1100" b="1">
                          <a:latin typeface="arial"/>
                        </a:rPr>
                        <a:t>KEGG_PATHWAY</a:t>
                      </a:r>
                    </a:p>
                  </a:txBody>
                  <a:tcPr marL="11416" marR="11416" marT="11416" marB="11416" anchor="ctr">
                    <a:lnL>
                      <a:noFill/>
                    </a:lnL>
                    <a:lnR>
                      <a:noFill/>
                    </a:lnR>
                    <a:lnT>
                      <a:noFill/>
                    </a:lnT>
                    <a:lnB>
                      <a:noFill/>
                    </a:lnB>
                    <a:solidFill>
                      <a:srgbClr val="EEE8AA"/>
                    </a:solidFill>
                  </a:tcPr>
                </a:tc>
                <a:tc gridSpan="3">
                  <a:txBody>
                    <a:bodyPr/>
                    <a:lstStyle/>
                    <a:p>
                      <a:r>
                        <a:rPr lang="en-US" sz="1100" u="sng">
                          <a:solidFill>
                            <a:srgbClr val="000099"/>
                          </a:solidFill>
                          <a:latin typeface="verdana"/>
                          <a:hlinkClick r:id="rId36"/>
                        </a:rPr>
                        <a:t>Ubiquitin mediated proteolysis</a:t>
                      </a:r>
                      <a:r>
                        <a:rPr lang="en-US" sz="1100">
                          <a:latin typeface="verdana"/>
                        </a:rPr>
                        <a:t>,</a:t>
                      </a:r>
                    </a:p>
                  </a:txBody>
                  <a:tcPr marL="11416" marR="11416" marT="11416" marB="11416"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278342">
                <a:tc>
                  <a:txBody>
                    <a:bodyPr/>
                    <a:lstStyle/>
                    <a:p>
                      <a:pPr fontAlgn="base"/>
                      <a:r>
                        <a:rPr lang="en-US" sz="1100" b="1">
                          <a:latin typeface="arial"/>
                        </a:rPr>
                        <a:t>PIR_SUPERFAMILY</a:t>
                      </a:r>
                    </a:p>
                  </a:txBody>
                  <a:tcPr marL="11416" marR="11416" marT="11416" marB="11416" anchor="ctr">
                    <a:lnL>
                      <a:noFill/>
                    </a:lnL>
                    <a:lnR>
                      <a:noFill/>
                    </a:lnR>
                    <a:lnT>
                      <a:noFill/>
                    </a:lnT>
                    <a:lnB>
                      <a:noFill/>
                    </a:lnB>
                    <a:solidFill>
                      <a:srgbClr val="FFFFFF"/>
                    </a:solidFill>
                  </a:tcPr>
                </a:tc>
                <a:tc gridSpan="3">
                  <a:txBody>
                    <a:bodyPr/>
                    <a:lstStyle/>
                    <a:p>
                      <a:r>
                        <a:rPr lang="en-US" sz="1100">
                          <a:latin typeface="verdana"/>
                        </a:rPr>
                        <a:t>PIRSF017105:ubiquitin conjugation factor E4 with U-box domain, Ufd2 type,</a:t>
                      </a:r>
                    </a:p>
                  </a:txBody>
                  <a:tcPr marL="11416" marR="11416" marT="11416" marB="11416"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186175">
                <a:tc>
                  <a:txBody>
                    <a:bodyPr/>
                    <a:lstStyle/>
                    <a:p>
                      <a:pPr fontAlgn="base"/>
                      <a:r>
                        <a:rPr lang="en-US" sz="1100" b="1">
                          <a:latin typeface="arial"/>
                        </a:rPr>
                        <a:t>SMART</a:t>
                      </a:r>
                    </a:p>
                  </a:txBody>
                  <a:tcPr marL="11416" marR="11416" marT="11416" marB="11416" anchor="ctr">
                    <a:lnL>
                      <a:noFill/>
                    </a:lnL>
                    <a:lnR>
                      <a:noFill/>
                    </a:lnR>
                    <a:lnT>
                      <a:noFill/>
                    </a:lnT>
                    <a:lnB>
                      <a:noFill/>
                    </a:lnB>
                    <a:solidFill>
                      <a:srgbClr val="EEE8AA"/>
                    </a:solidFill>
                  </a:tcPr>
                </a:tc>
                <a:tc gridSpan="3">
                  <a:txBody>
                    <a:bodyPr/>
                    <a:lstStyle/>
                    <a:p>
                      <a:r>
                        <a:rPr lang="en-US" sz="1100" u="sng">
                          <a:solidFill>
                            <a:srgbClr val="000099"/>
                          </a:solidFill>
                          <a:latin typeface="verdana"/>
                          <a:hlinkClick r:id="rId37"/>
                        </a:rPr>
                        <a:t>Ubox</a:t>
                      </a:r>
                      <a:r>
                        <a:rPr lang="en-US" sz="1100">
                          <a:latin typeface="verdana"/>
                        </a:rPr>
                        <a:t>,</a:t>
                      </a:r>
                    </a:p>
                  </a:txBody>
                  <a:tcPr marL="11416" marR="11416" marT="11416" marB="11416"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r h="404384">
                <a:tc>
                  <a:txBody>
                    <a:bodyPr/>
                    <a:lstStyle/>
                    <a:p>
                      <a:pPr fontAlgn="base"/>
                      <a:r>
                        <a:rPr lang="en-US" sz="1100" b="1">
                          <a:latin typeface="arial"/>
                        </a:rPr>
                        <a:t>SP_PIR_KEYWORDS</a:t>
                      </a:r>
                    </a:p>
                  </a:txBody>
                  <a:tcPr marL="11416" marR="11416" marT="11416" marB="11416" anchor="ctr">
                    <a:lnL>
                      <a:noFill/>
                    </a:lnL>
                    <a:lnR>
                      <a:noFill/>
                    </a:lnR>
                    <a:lnT>
                      <a:noFill/>
                    </a:lnT>
                    <a:lnB>
                      <a:noFill/>
                    </a:lnB>
                    <a:solidFill>
                      <a:srgbClr val="FFFFFF"/>
                    </a:solidFill>
                  </a:tcPr>
                </a:tc>
                <a:tc gridSpan="3">
                  <a:txBody>
                    <a:bodyPr/>
                    <a:lstStyle/>
                    <a:p>
                      <a:r>
                        <a:rPr lang="en-US" sz="1100" u="sng">
                          <a:solidFill>
                            <a:srgbClr val="000099"/>
                          </a:solidFill>
                          <a:latin typeface="verdana"/>
                          <a:hlinkClick r:id="rId38"/>
                        </a:rPr>
                        <a:t>3d-structure</a:t>
                      </a:r>
                      <a:r>
                        <a:rPr lang="en-US" sz="1100">
                          <a:latin typeface="verdana"/>
                        </a:rPr>
                        <a:t>, </a:t>
                      </a:r>
                      <a:r>
                        <a:rPr lang="en-US" sz="1100" u="sng">
                          <a:solidFill>
                            <a:srgbClr val="000099"/>
                          </a:solidFill>
                          <a:latin typeface="verdana"/>
                          <a:hlinkClick r:id="rId39"/>
                        </a:rPr>
                        <a:t>alternative splicing</a:t>
                      </a:r>
                      <a:r>
                        <a:rPr lang="en-US" sz="1100">
                          <a:latin typeface="verdana"/>
                        </a:rPr>
                        <a:t>, </a:t>
                      </a:r>
                      <a:r>
                        <a:rPr lang="en-US" sz="1100" u="sng">
                          <a:solidFill>
                            <a:srgbClr val="000099"/>
                          </a:solidFill>
                          <a:latin typeface="verdana"/>
                          <a:hlinkClick r:id="rId40"/>
                        </a:rPr>
                        <a:t>complete proteome</a:t>
                      </a:r>
                      <a:r>
                        <a:rPr lang="en-US" sz="1100">
                          <a:latin typeface="verdana"/>
                        </a:rPr>
                        <a:t>, </a:t>
                      </a:r>
                      <a:r>
                        <a:rPr lang="en-US" sz="1100" u="sng">
                          <a:solidFill>
                            <a:srgbClr val="000099"/>
                          </a:solidFill>
                          <a:latin typeface="verdana"/>
                          <a:hlinkClick r:id="rId41"/>
                        </a:rPr>
                        <a:t>cytoplasm</a:t>
                      </a:r>
                      <a:r>
                        <a:rPr lang="en-US" sz="1100">
                          <a:latin typeface="verdana"/>
                        </a:rPr>
                        <a:t>, </a:t>
                      </a:r>
                      <a:r>
                        <a:rPr lang="en-US" sz="1100" u="sng">
                          <a:solidFill>
                            <a:srgbClr val="000099"/>
                          </a:solidFill>
                          <a:latin typeface="verdana"/>
                          <a:hlinkClick r:id="rId42"/>
                        </a:rPr>
                        <a:t>phosphoprotein</a:t>
                      </a:r>
                      <a:r>
                        <a:rPr lang="en-US" sz="1100">
                          <a:latin typeface="verdana"/>
                        </a:rPr>
                        <a:t>, </a:t>
                      </a:r>
                      <a:r>
                        <a:rPr lang="en-US" sz="1100" u="sng">
                          <a:solidFill>
                            <a:srgbClr val="000099"/>
                          </a:solidFill>
                          <a:latin typeface="verdana"/>
                          <a:hlinkClick r:id="rId43"/>
                        </a:rPr>
                        <a:t>polymorphism</a:t>
                      </a:r>
                      <a:r>
                        <a:rPr lang="en-US" sz="1100">
                          <a:latin typeface="verdana"/>
                        </a:rPr>
                        <a:t>, </a:t>
                      </a:r>
                      <a:r>
                        <a:rPr lang="en-US" sz="1100" u="sng">
                          <a:solidFill>
                            <a:srgbClr val="000099"/>
                          </a:solidFill>
                          <a:latin typeface="verdana"/>
                          <a:hlinkClick r:id="rId44"/>
                        </a:rPr>
                        <a:t>ubl conjugation pathway</a:t>
                      </a:r>
                      <a:r>
                        <a:rPr lang="en-US" sz="1100">
                          <a:latin typeface="verdana"/>
                        </a:rPr>
                        <a:t>,</a:t>
                      </a:r>
                    </a:p>
                  </a:txBody>
                  <a:tcPr marL="11416" marR="11416" marT="11416" marB="11416"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r>
              <a:tr h="530426">
                <a:tc>
                  <a:txBody>
                    <a:bodyPr/>
                    <a:lstStyle/>
                    <a:p>
                      <a:pPr fontAlgn="base"/>
                      <a:r>
                        <a:rPr lang="en-US" sz="1100" b="1">
                          <a:latin typeface="arial"/>
                        </a:rPr>
                        <a:t>UP_SEQ_FEATURE</a:t>
                      </a:r>
                    </a:p>
                  </a:txBody>
                  <a:tcPr marL="11416" marR="11416" marT="11416" marB="11416" anchor="ctr">
                    <a:lnL>
                      <a:noFill/>
                    </a:lnL>
                    <a:lnR>
                      <a:noFill/>
                    </a:lnR>
                    <a:lnT>
                      <a:noFill/>
                    </a:lnT>
                    <a:lnB>
                      <a:noFill/>
                    </a:lnB>
                    <a:solidFill>
                      <a:srgbClr val="EEE8AA"/>
                    </a:solidFill>
                  </a:tcPr>
                </a:tc>
                <a:tc gridSpan="3">
                  <a:txBody>
                    <a:bodyPr/>
                    <a:lstStyle/>
                    <a:p>
                      <a:r>
                        <a:rPr lang="en-US" sz="1100" dirty="0" err="1">
                          <a:latin typeface="verdana"/>
                        </a:rPr>
                        <a:t>chain:Ubiquitin</a:t>
                      </a:r>
                      <a:r>
                        <a:rPr lang="en-US" sz="1100" dirty="0">
                          <a:latin typeface="verdana"/>
                        </a:rPr>
                        <a:t> conjugation factor E4 B, </a:t>
                      </a:r>
                      <a:r>
                        <a:rPr lang="en-US" sz="1100" dirty="0" err="1">
                          <a:latin typeface="verdana"/>
                        </a:rPr>
                        <a:t>domain:U</a:t>
                      </a:r>
                      <a:r>
                        <a:rPr lang="en-US" sz="1100" dirty="0">
                          <a:latin typeface="verdana"/>
                        </a:rPr>
                        <a:t>-box, modified residue, mutagenesis site, sequence variant, </a:t>
                      </a:r>
                      <a:r>
                        <a:rPr lang="en-US" sz="1100" dirty="0" err="1">
                          <a:latin typeface="verdana"/>
                        </a:rPr>
                        <a:t>site:Cleavage</a:t>
                      </a:r>
                      <a:r>
                        <a:rPr lang="en-US" sz="1100" dirty="0">
                          <a:latin typeface="verdana"/>
                        </a:rPr>
                        <a:t>; by caspase-3 and caspase-7, </a:t>
                      </a:r>
                      <a:r>
                        <a:rPr lang="en-US" sz="1100" dirty="0" err="1">
                          <a:latin typeface="verdana"/>
                        </a:rPr>
                        <a:t>site:Cleavage</a:t>
                      </a:r>
                      <a:r>
                        <a:rPr lang="en-US" sz="1100" dirty="0">
                          <a:latin typeface="verdana"/>
                        </a:rPr>
                        <a:t>; by caspase-6 and </a:t>
                      </a:r>
                      <a:r>
                        <a:rPr lang="en-US" sz="1100" dirty="0" err="1">
                          <a:latin typeface="verdana"/>
                        </a:rPr>
                        <a:t>granzyme</a:t>
                      </a:r>
                      <a:r>
                        <a:rPr lang="en-US" sz="1100" dirty="0">
                          <a:latin typeface="verdana"/>
                        </a:rPr>
                        <a:t> B, splice variant,</a:t>
                      </a:r>
                    </a:p>
                  </a:txBody>
                  <a:tcPr marL="11416" marR="11416" marT="11416" marB="11416" anchor="ctr">
                    <a:lnL>
                      <a:noFill/>
                    </a:lnL>
                    <a:lnR>
                      <a:noFill/>
                    </a:lnR>
                    <a:lnT>
                      <a:noFill/>
                    </a:lnT>
                    <a:lnB>
                      <a:noFill/>
                    </a:lnB>
                    <a:solidFill>
                      <a:srgbClr val="EEE8AA"/>
                    </a:solid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分类性能比较</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6" name="Rectangle 3"/>
          <p:cNvSpPr>
            <a:spLocks noChangeArrowheads="1"/>
          </p:cNvSpPr>
          <p:nvPr/>
        </p:nvSpPr>
        <p:spPr bwMode="auto">
          <a:xfrm>
            <a:off x="428596" y="2203154"/>
            <a:ext cx="8358246" cy="3440424"/>
          </a:xfrm>
          <a:prstGeom prst="rect">
            <a:avLst/>
          </a:prstGeom>
          <a:noFill/>
          <a:ln w="9525">
            <a:noFill/>
            <a:miter lim="800000"/>
            <a:headEnd/>
            <a:tailEnd/>
          </a:ln>
        </p:spPr>
        <p:txBody>
          <a:bodyPr/>
          <a:lstStyle/>
          <a:p>
            <a:r>
              <a:rPr lang="en-US" altLang="zh-CN" sz="2400" dirty="0" err="1" smtClean="0"/>
              <a:t>Pedraza</a:t>
            </a:r>
            <a:r>
              <a:rPr lang="en-US" altLang="zh-CN" sz="2400" dirty="0" smtClean="0"/>
              <a:t>, V., J. A. Gomez-</a:t>
            </a:r>
            <a:r>
              <a:rPr lang="en-US" altLang="zh-CN" sz="2400" dirty="0" err="1" smtClean="0"/>
              <a:t>Capilla</a:t>
            </a:r>
            <a:r>
              <a:rPr lang="en-US" altLang="zh-CN" sz="2400" dirty="0" smtClean="0"/>
              <a:t>, et al. (2010). "Gene Expression Signatures in Breast Cancer Distinguish Phenotype Characteristics, </a:t>
            </a:r>
            <a:r>
              <a:rPr lang="en-US" altLang="zh-CN" sz="2400" dirty="0" err="1" smtClean="0"/>
              <a:t>Histologic</a:t>
            </a:r>
            <a:r>
              <a:rPr lang="en-US" altLang="zh-CN" sz="2400" dirty="0" smtClean="0"/>
              <a:t> Subtypes, and Tumor Invasiveness." </a:t>
            </a:r>
            <a:r>
              <a:rPr lang="en-US" altLang="zh-CN" sz="2400" u="sng" dirty="0" smtClean="0"/>
              <a:t>Cancer </a:t>
            </a:r>
            <a:r>
              <a:rPr lang="en-US" altLang="zh-CN" sz="2400" b="1" u="sng" dirty="0" smtClean="0"/>
              <a:t>116(2): 486-496.</a:t>
            </a:r>
          </a:p>
          <a:p>
            <a:r>
              <a:rPr lang="en-US" altLang="zh-CN" sz="2400" dirty="0" smtClean="0"/>
              <a:t>	</a:t>
            </a:r>
          </a:p>
          <a:p>
            <a:endParaRPr lang="en-US" altLang="zh-CN" sz="2400" dirty="0" smtClean="0"/>
          </a:p>
          <a:p>
            <a:r>
              <a:rPr lang="en-US" sz="2400" dirty="0" smtClean="0">
                <a:hlinkClick r:id="rId2"/>
              </a:rPr>
              <a:t>http://www.ncbi.nlm.nih.gov/pubmed/20029976</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6" name="Rectangle 3"/>
          <p:cNvSpPr>
            <a:spLocks noChangeArrowheads="1"/>
          </p:cNvSpPr>
          <p:nvPr/>
        </p:nvSpPr>
        <p:spPr bwMode="auto">
          <a:xfrm>
            <a:off x="428596" y="1988840"/>
            <a:ext cx="8358246" cy="4297680"/>
          </a:xfrm>
          <a:prstGeom prst="rect">
            <a:avLst/>
          </a:prstGeom>
          <a:noFill/>
          <a:ln w="9525">
            <a:noFill/>
            <a:miter lim="800000"/>
            <a:headEnd/>
            <a:tailEnd/>
          </a:ln>
        </p:spPr>
        <p:txBody>
          <a:bodyPr/>
          <a:lstStyle/>
          <a:p>
            <a:r>
              <a:rPr lang="en-US" sz="2400" b="1" dirty="0" smtClean="0"/>
              <a:t>Abstract</a:t>
            </a:r>
          </a:p>
          <a:p>
            <a:pPr algn="just"/>
            <a:r>
              <a:rPr lang="en-US" altLang="zh-CN" sz="1600" dirty="0" smtClean="0"/>
              <a:t>BACKGROUND: The development of reliable gene expression profiling technology is having an increasing impact on the understanding of breast cancer biology. </a:t>
            </a:r>
          </a:p>
          <a:p>
            <a:pPr algn="just"/>
            <a:r>
              <a:rPr lang="en-US" altLang="zh-CN" sz="1600" dirty="0" smtClean="0"/>
              <a:t>METHODS: In this study, microarray analysis was performed to establish gene signatures for different breast cancer phenotypes, to determine differentially expressed gene sequences at different stages of the disease, and to identify sequences with biologic significance for tumor progression. Samples were taken from patients before their treatment. After microarray analysis, the expression level of 153 selected genes was studied by real-time quantitative polymerase chain reaction analysis. </a:t>
            </a:r>
          </a:p>
          <a:p>
            <a:pPr algn="just"/>
            <a:r>
              <a:rPr lang="en-US" altLang="zh-CN" sz="1600" dirty="0" smtClean="0"/>
              <a:t>RESULTS: Several gene sequences were expressed differentially in tumor samples versus control samples and also were associated with different breast cancer phenotypes, estrogen receptor status, tumor histology, and grade of tumor differentiation. In lymph node-negative tumors were identified a set of genes related to tumor differentiation grade. </a:t>
            </a:r>
          </a:p>
          <a:p>
            <a:pPr algn="just"/>
            <a:r>
              <a:rPr lang="en-US" altLang="zh-CN" sz="1600" dirty="0" smtClean="0"/>
              <a:t>CONCLUSIONS: Several differentially expressed gene sequences were identified at different stages of breast cancer. </a:t>
            </a:r>
            <a:endParaRPr lang="en-US" sz="1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36</a:t>
            </a:fld>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4499992" y="3573016"/>
            <a:ext cx="4499991" cy="223224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79512" y="2235856"/>
            <a:ext cx="4392488" cy="43497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37</a:t>
            </a:fld>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323528" y="2276872"/>
            <a:ext cx="3733800" cy="42100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139952" y="2348880"/>
            <a:ext cx="4803727" cy="82314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995936" y="4653136"/>
            <a:ext cx="5076056" cy="1843261"/>
          </a:xfrm>
          <a:prstGeom prst="rect">
            <a:avLst/>
          </a:prstGeom>
          <a:noFill/>
          <a:ln w="9525">
            <a:noFill/>
            <a:miter lim="800000"/>
            <a:headEnd/>
            <a:tailEnd/>
          </a:ln>
        </p:spPr>
      </p:pic>
      <p:sp>
        <p:nvSpPr>
          <p:cNvPr id="8" name="圆角矩形 7"/>
          <p:cNvSpPr/>
          <p:nvPr/>
        </p:nvSpPr>
        <p:spPr>
          <a:xfrm>
            <a:off x="1907704" y="3284984"/>
            <a:ext cx="2088232" cy="432048"/>
          </a:xfrm>
          <a:prstGeom prst="roundRect">
            <a:avLst/>
          </a:prstGeom>
          <a:solidFill>
            <a:schemeClr val="bg1">
              <a:lumMod val="50000"/>
              <a:alpha val="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Slide Number Placeholder 4"/>
          <p:cNvSpPr>
            <a:spLocks noGrp="1"/>
          </p:cNvSpPr>
          <p:nvPr>
            <p:ph type="sldNum" sz="quarter" idx="12"/>
          </p:nvPr>
        </p:nvSpPr>
        <p:spPr/>
        <p:txBody>
          <a:bodyPr/>
          <a:lstStyle/>
          <a:p>
            <a:fld id="{AC460A66-CE02-41D3-8D19-F8561999D775}" type="slidenum">
              <a:rPr lang="zh-CN" altLang="en-US" smtClean="0"/>
              <a:pPr/>
              <a:t>38</a:t>
            </a:fld>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368978" y="2079782"/>
            <a:ext cx="8523502" cy="4589578"/>
          </a:xfrm>
          <a:prstGeom prst="rect">
            <a:avLst/>
          </a:prstGeom>
          <a:noFill/>
          <a:ln w="9525">
            <a:noFill/>
            <a:miter lim="800000"/>
            <a:headEnd/>
            <a:tailEnd/>
          </a:ln>
        </p:spPr>
      </p:pic>
      <p:sp>
        <p:nvSpPr>
          <p:cNvPr id="9" name="圆角矩形 8"/>
          <p:cNvSpPr/>
          <p:nvPr/>
        </p:nvSpPr>
        <p:spPr>
          <a:xfrm>
            <a:off x="5220072" y="3573016"/>
            <a:ext cx="3528392" cy="432048"/>
          </a:xfrm>
          <a:prstGeom prst="roundRect">
            <a:avLst/>
          </a:prstGeom>
          <a:solidFill>
            <a:schemeClr val="bg1">
              <a:lumMod val="50000"/>
              <a:alpha val="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2082532"/>
          </a:xfrm>
        </p:spPr>
        <p:txBody>
          <a:bodyPr>
            <a:normAutofit/>
          </a:bodyPr>
          <a:lstStyle/>
          <a:p>
            <a:pPr algn="ctr"/>
            <a:r>
              <a:rPr lang="en-US" altLang="zh-CN" b="1" dirty="0" smtClean="0">
                <a:solidFill>
                  <a:schemeClr val="tx1"/>
                </a:solidFill>
                <a:latin typeface="Times New Roman" pitchFamily="18" charset="0"/>
                <a:ea typeface="黑体" pitchFamily="49" charset="-122"/>
                <a:cs typeface="Times New Roman" pitchFamily="18" charset="0"/>
              </a:rPr>
              <a:t>Thanks!</a:t>
            </a:r>
            <a:br>
              <a:rPr lang="en-US" altLang="zh-CN" b="1" dirty="0" smtClean="0">
                <a:solidFill>
                  <a:schemeClr val="tx1"/>
                </a:solidFill>
                <a:latin typeface="Times New Roman" pitchFamily="18" charset="0"/>
                <a:ea typeface="黑体" pitchFamily="49" charset="-122"/>
                <a:cs typeface="Times New Roman" pitchFamily="18" charset="0"/>
              </a:rPr>
            </a:br>
            <a:r>
              <a:rPr lang="en-US" altLang="zh-CN" b="1" dirty="0" smtClean="0">
                <a:solidFill>
                  <a:schemeClr val="tx1"/>
                </a:solidFill>
                <a:latin typeface="Times New Roman" pitchFamily="18" charset="0"/>
                <a:ea typeface="黑体" pitchFamily="49" charset="-122"/>
                <a:cs typeface="Times New Roman" pitchFamily="18" charset="0"/>
              </a:rPr>
              <a:t>Any questions?</a:t>
            </a:r>
            <a:endParaRPr lang="zh-CN" altLang="en-US" b="1" dirty="0">
              <a:solidFill>
                <a:schemeClr val="tx1"/>
              </a:solidFill>
              <a:latin typeface="Times New Roman" pitchFamily="18" charset="0"/>
              <a:ea typeface="黑体" pitchFamily="49" charset="-122"/>
              <a:cs typeface="Times New Roman" pitchFamily="18" charset="0"/>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问题模型及数据集</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611560" y="1988840"/>
            <a:ext cx="7772400" cy="4032448"/>
          </a:xfrm>
          <a:prstGeom prst="rect">
            <a:avLst/>
          </a:prstGeom>
          <a:noFill/>
          <a:ln w="9525">
            <a:noFill/>
            <a:miter lim="800000"/>
            <a:headEnd/>
            <a:tailEnd/>
          </a:ln>
        </p:spPr>
        <p:txBody>
          <a:bodyPr/>
          <a:lstStyle/>
          <a:p>
            <a:pPr algn="just">
              <a:lnSpc>
                <a:spcPct val="110000"/>
              </a:lnSpc>
              <a:spcBef>
                <a:spcPct val="20000"/>
              </a:spcBef>
            </a:pPr>
            <a:endParaRPr lang="en-US" altLang="zh-CN" sz="1500" b="0" i="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4</a:t>
            </a:fld>
            <a:endParaRPr lang="zh-CN" altLang="en-US"/>
          </a:p>
        </p:txBody>
      </p:sp>
      <p:sp>
        <p:nvSpPr>
          <p:cNvPr id="7" name="矩形 6"/>
          <p:cNvSpPr/>
          <p:nvPr/>
        </p:nvSpPr>
        <p:spPr>
          <a:xfrm>
            <a:off x="323528" y="2056686"/>
            <a:ext cx="8352928" cy="4247317"/>
          </a:xfrm>
          <a:prstGeom prst="rect">
            <a:avLst/>
          </a:prstGeom>
        </p:spPr>
        <p:txBody>
          <a:bodyPr wrap="square">
            <a:spAutoFit/>
          </a:bodyPr>
          <a:lstStyle/>
          <a:p>
            <a:pPr algn="just"/>
            <a:r>
              <a:rPr lang="en-US" altLang="zh-CN" dirty="0" smtClean="0"/>
              <a:t>The recent introduction of DNA microarray technology has enabled the  classification of malignant tumors on a genome-wide scale by simultaneously monitoring the expression of thousands of genes in study samples. Microarray gene expression profiling also is having a growing impact on other aspects of breast cancer, including </a:t>
            </a:r>
            <a:r>
              <a:rPr lang="en-US" altLang="zh-CN" dirty="0" smtClean="0">
                <a:solidFill>
                  <a:srgbClr val="FF0000"/>
                </a:solidFill>
              </a:rPr>
              <a:t>prognosis</a:t>
            </a:r>
            <a:r>
              <a:rPr lang="en-US" altLang="zh-CN" dirty="0" smtClean="0"/>
              <a:t>, </a:t>
            </a:r>
            <a:r>
              <a:rPr lang="en-US" altLang="zh-CN" dirty="0" smtClean="0">
                <a:solidFill>
                  <a:srgbClr val="FF0000"/>
                </a:solidFill>
              </a:rPr>
              <a:t>treatment</a:t>
            </a:r>
            <a:r>
              <a:rPr lang="en-US" altLang="zh-CN" dirty="0" smtClean="0"/>
              <a:t>, and </a:t>
            </a:r>
            <a:r>
              <a:rPr lang="en-US" altLang="zh-CN" dirty="0" smtClean="0">
                <a:solidFill>
                  <a:srgbClr val="FF0000"/>
                </a:solidFill>
              </a:rPr>
              <a:t>prediction of response to therapy</a:t>
            </a:r>
            <a:r>
              <a:rPr lang="en-US" altLang="zh-CN" dirty="0" smtClean="0"/>
              <a:t>. To establish </a:t>
            </a:r>
            <a:r>
              <a:rPr lang="en-US" altLang="zh-CN" dirty="0" smtClean="0">
                <a:solidFill>
                  <a:srgbClr val="FF0000"/>
                </a:solidFill>
              </a:rPr>
              <a:t>gene signatures for 3 well-defined breast cancer phenotypes</a:t>
            </a:r>
            <a:r>
              <a:rPr lang="en-US" altLang="zh-CN" dirty="0" smtClean="0"/>
              <a:t>:1) patients with tumors classified as T1, T2, or T3; </a:t>
            </a:r>
            <a:r>
              <a:rPr lang="en-US" altLang="zh-CN" dirty="0" err="1" smtClean="0"/>
              <a:t>lymphnode</a:t>
            </a:r>
            <a:r>
              <a:rPr lang="en-US" altLang="zh-CN" dirty="0" smtClean="0"/>
              <a:t>-negative (N0); and estrogen receptor (ER)-positive; 2)patients with tumors classified as T1, T2, or T3; N0, </a:t>
            </a:r>
            <a:r>
              <a:rPr lang="en-US" altLang="zh-CN" dirty="0" err="1" smtClean="0"/>
              <a:t>andER</a:t>
            </a:r>
            <a:r>
              <a:rPr lang="en-US" altLang="zh-CN" dirty="0" smtClean="0"/>
              <a:t>-negative; and 3) </a:t>
            </a:r>
            <a:r>
              <a:rPr lang="en-US" altLang="zh-CN" dirty="0" err="1" smtClean="0"/>
              <a:t>patientswith</a:t>
            </a:r>
            <a:r>
              <a:rPr lang="en-US" altLang="zh-CN" dirty="0" smtClean="0"/>
              <a:t> tumors classified as T1,T2, or T3; lymph node-positive (</a:t>
            </a:r>
            <a:r>
              <a:rPr lang="en-US" altLang="zh-CN" dirty="0" err="1" smtClean="0"/>
              <a:t>Nþ</a:t>
            </a:r>
            <a:r>
              <a:rPr lang="en-US" altLang="zh-CN" dirty="0" smtClean="0"/>
              <a:t>)(N1,N2,orN3); and ER-positive or ER-negative. The general objectives were 1) to analyze the relation between these phenotypes and their respective gene </a:t>
            </a:r>
            <a:r>
              <a:rPr lang="en-US" altLang="zh-CN" dirty="0" err="1" smtClean="0"/>
              <a:t>expressionprofiles</a:t>
            </a:r>
            <a:r>
              <a:rPr lang="en-US" altLang="zh-CN" dirty="0" smtClean="0"/>
              <a:t>, 2) to determine the genetic sequences expressed differentially in different stages of the disease, 3) to investigate the metabolic gene pathways involved, and 4) to identify sequences with biologic significance for tumor progression among the group of  genes with altered expression profiles.</a:t>
            </a:r>
            <a:endParaRPr lang="zh-CN" altLang="en-US" dirty="0"/>
          </a:p>
        </p:txBody>
      </p:sp>
      <p:sp>
        <p:nvSpPr>
          <p:cNvPr id="8" name="矩形 7"/>
          <p:cNvSpPr/>
          <p:nvPr/>
        </p:nvSpPr>
        <p:spPr>
          <a:xfrm>
            <a:off x="539552" y="6273225"/>
            <a:ext cx="7884368" cy="584775"/>
          </a:xfrm>
          <a:prstGeom prst="rect">
            <a:avLst/>
          </a:prstGeom>
        </p:spPr>
        <p:txBody>
          <a:bodyPr wrap="square">
            <a:spAutoFit/>
          </a:bodyPr>
          <a:lstStyle/>
          <a:p>
            <a:r>
              <a:rPr lang="en-US" altLang="zh-CN" sz="1600" dirty="0" err="1" smtClean="0">
                <a:solidFill>
                  <a:srgbClr val="0000FF"/>
                </a:solidFill>
                <a:latin typeface="Times New Roman" pitchFamily="18" charset="0"/>
                <a:cs typeface="Times New Roman" pitchFamily="18" charset="0"/>
              </a:rPr>
              <a:t>Pedraza</a:t>
            </a:r>
            <a:r>
              <a:rPr lang="en-US" altLang="zh-CN" sz="1600" dirty="0" smtClean="0">
                <a:solidFill>
                  <a:srgbClr val="0000FF"/>
                </a:solidFill>
                <a:latin typeface="Times New Roman" pitchFamily="18" charset="0"/>
                <a:cs typeface="Times New Roman" pitchFamily="18" charset="0"/>
              </a:rPr>
              <a:t>, et al. (2010). "Gene Expression Signatures in Breast Cancer Distinguish Phenotype Characteristics, </a:t>
            </a:r>
            <a:r>
              <a:rPr lang="en-US" altLang="zh-CN" sz="1600" dirty="0" err="1" smtClean="0">
                <a:solidFill>
                  <a:srgbClr val="0000FF"/>
                </a:solidFill>
                <a:latin typeface="Times New Roman" pitchFamily="18" charset="0"/>
                <a:cs typeface="Times New Roman" pitchFamily="18" charset="0"/>
              </a:rPr>
              <a:t>Histologic</a:t>
            </a:r>
            <a:r>
              <a:rPr lang="en-US" altLang="zh-CN" sz="1600" dirty="0" smtClean="0">
                <a:solidFill>
                  <a:srgbClr val="0000FF"/>
                </a:solidFill>
                <a:latin typeface="Times New Roman" pitchFamily="18" charset="0"/>
                <a:cs typeface="Times New Roman" pitchFamily="18" charset="0"/>
              </a:rPr>
              <a:t> Subtypes, and Tumor Invasiveness." Cancer 116(2): 486-496.</a:t>
            </a:r>
            <a:endParaRPr lang="zh-CN" altLang="en-US" sz="1600" dirty="0" smtClean="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问题模型及数据集</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9" name="矩形 8"/>
          <p:cNvSpPr/>
          <p:nvPr/>
        </p:nvSpPr>
        <p:spPr>
          <a:xfrm>
            <a:off x="755576" y="5733256"/>
            <a:ext cx="7632848" cy="369332"/>
          </a:xfrm>
          <a:prstGeom prst="rect">
            <a:avLst/>
          </a:prstGeom>
        </p:spPr>
        <p:txBody>
          <a:bodyPr wrap="square">
            <a:spAutoFit/>
          </a:bodyPr>
          <a:lstStyle/>
          <a:p>
            <a:r>
              <a:rPr lang="en-US" altLang="zh-CN" dirty="0" smtClean="0"/>
              <a:t>http://www.ncbi.nlm.nih.gov/geo/query/acc.cgi?acc=GSE32175</a:t>
            </a:r>
            <a:endParaRPr lang="zh-CN" altLang="en-US" dirty="0"/>
          </a:p>
        </p:txBody>
      </p:sp>
      <p:graphicFrame>
        <p:nvGraphicFramePr>
          <p:cNvPr id="6" name="表格 5"/>
          <p:cNvGraphicFramePr>
            <a:graphicFrameLocks noGrp="1"/>
          </p:cNvGraphicFramePr>
          <p:nvPr/>
        </p:nvGraphicFramePr>
        <p:xfrm>
          <a:off x="683568" y="2204864"/>
          <a:ext cx="7704855" cy="3386525"/>
        </p:xfrm>
        <a:graphic>
          <a:graphicData uri="http://schemas.openxmlformats.org/drawingml/2006/table">
            <a:tbl>
              <a:tblPr/>
              <a:tblGrid>
                <a:gridCol w="1224136"/>
                <a:gridCol w="2448272"/>
                <a:gridCol w="1296144"/>
                <a:gridCol w="2736303"/>
              </a:tblGrid>
              <a:tr h="301124">
                <a:tc>
                  <a:txBody>
                    <a:bodyPr/>
                    <a:lstStyle/>
                    <a:p>
                      <a:pPr algn="l" fontAlgn="ctr"/>
                      <a:r>
                        <a:rPr lang="en-US" sz="1500" b="1" i="0" u="none" strike="noStrike" dirty="0">
                          <a:solidFill>
                            <a:srgbClr val="000000"/>
                          </a:solidFill>
                          <a:latin typeface="Times New Roman"/>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500" b="1" i="0" u="none" strike="noStrike">
                          <a:solidFill>
                            <a:srgbClr val="000000"/>
                          </a:solidFill>
                          <a:latin typeface="Times New Roman"/>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500" b="1" i="0" u="none" strike="noStrike">
                          <a:solidFill>
                            <a:srgbClr val="000000"/>
                          </a:solidFill>
                          <a:latin typeface="Times New Roman"/>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en-US" sz="1500" b="1" i="0" u="none" strike="noStrike">
                          <a:solidFill>
                            <a:srgbClr val="000000"/>
                          </a:solidFill>
                          <a:latin typeface="Times New Roman"/>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01124">
                <a:tc>
                  <a:txBody>
                    <a:bodyPr/>
                    <a:lstStyle/>
                    <a:p>
                      <a:pPr algn="l" fontAlgn="t"/>
                      <a:r>
                        <a:rPr lang="en-US" sz="1800" b="0" i="0" u="sng" strike="noStrike">
                          <a:solidFill>
                            <a:srgbClr val="0000FF"/>
                          </a:solidFill>
                          <a:latin typeface="宋体"/>
                          <a:hlinkClick r:id="rId2"/>
                        </a:rPr>
                        <a:t>GSM272923</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Con_rep1</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3"/>
                        </a:rPr>
                        <a:t>GSM272950</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4"/>
                        </a:rPr>
                        <a:t>GSM272924</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Con_rep2</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5"/>
                        </a:rPr>
                        <a:t>GSM272951</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6"/>
                        </a:rPr>
                        <a:t>GSM272925</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Con_rep3</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7"/>
                        </a:rPr>
                        <a:t>GSM272952</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8"/>
                        </a:rPr>
                        <a:t>GSM272926</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Con_rep4</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9"/>
                        </a:rPr>
                        <a:t>GSM272953</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10"/>
                        </a:rPr>
                        <a:t>GSM272927</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Con_rep5</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11"/>
                        </a:rPr>
                        <a:t>GSM272954</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12"/>
                        </a:rPr>
                        <a:t>GSM272928</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Con_rep6</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13"/>
                        </a:rPr>
                        <a:t>GSM272955</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14"/>
                        </a:rPr>
                        <a:t>GSM272929</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Con_rep7</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15"/>
                        </a:rPr>
                        <a:t>GSM272956</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16"/>
                        </a:rPr>
                        <a:t>GSM272930</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Control Con_rep8</a:t>
                      </a:r>
                      <a:endParaRPr lang="zh-CN" sz="1800" b="0" i="0" u="none" strike="noStrike">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17"/>
                        </a:rPr>
                        <a:t>GSM272957</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Verdana"/>
                        </a:rPr>
                        <a:t>Tumor Tum_Ph1_rep8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l" fontAlgn="t"/>
                      <a:r>
                        <a:rPr lang="en-US" sz="1800" b="0" i="0" u="sng" strike="noStrike">
                          <a:solidFill>
                            <a:srgbClr val="0000FF"/>
                          </a:solidFill>
                          <a:latin typeface="宋体"/>
                          <a:hlinkClick r:id="rId18"/>
                        </a:rPr>
                        <a:t>GSM272931</a:t>
                      </a:r>
                      <a:endParaRPr lang="zh-CN"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latin typeface="Verdana"/>
                        </a:rPr>
                        <a:t>Control Con_rep9</a:t>
                      </a:r>
                      <a:endParaRPr lang="zh-CN" sz="1800" b="0" i="0" u="none" strike="noStrike" dirty="0">
                        <a:solidFill>
                          <a:srgbClr val="000000"/>
                        </a:solidFill>
                        <a:latin typeface="Verdan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sng" strike="noStrike">
                          <a:solidFill>
                            <a:srgbClr val="0000FF"/>
                          </a:solidFill>
                          <a:latin typeface="宋体"/>
                          <a:hlinkClick r:id="rId19"/>
                        </a:rPr>
                        <a:t>GSM272958</a:t>
                      </a:r>
                      <a:endParaRPr lang="en-US" sz="1800" b="0" i="0" u="sng" strike="noStrike">
                        <a:solidFill>
                          <a:srgbClr val="0000FF"/>
                        </a:solidFill>
                        <a:latin typeface="宋体"/>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latin typeface="Verdana"/>
                        </a:rPr>
                        <a:t>Tumor Tum_Ph1_rep9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1124">
                <a:tc>
                  <a:txBody>
                    <a:bodyPr/>
                    <a:lstStyle/>
                    <a:p>
                      <a:pPr algn="ctr"/>
                      <a:r>
                        <a:rPr lang="en-US" altLang="zh-CN" sz="2400" dirty="0" smtClean="0"/>
                        <a:t>…</a:t>
                      </a:r>
                      <a:endParaRPr lang="zh-CN" altLang="en-US" sz="2400" dirty="0"/>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400" dirty="0" smtClean="0"/>
                        <a:t>27</a:t>
                      </a:r>
                      <a:r>
                        <a:rPr lang="en-US" altLang="zh-CN" sz="2400" baseline="0" dirty="0" smtClean="0"/>
                        <a:t>  controls</a:t>
                      </a:r>
                      <a:r>
                        <a:rPr lang="en-US" altLang="zh-CN" sz="2400" dirty="0" smtClean="0"/>
                        <a:t>…</a:t>
                      </a:r>
                      <a:endParaRPr lang="zh-CN" altLang="en-US" sz="2400" dirty="0"/>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400" dirty="0" smtClean="0"/>
                        <a:t>…</a:t>
                      </a:r>
                      <a:endParaRPr lang="zh-CN" altLang="en-US" sz="2400" dirty="0"/>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400" dirty="0" smtClean="0"/>
                        <a:t>31 tumors…</a:t>
                      </a:r>
                      <a:endParaRPr lang="zh-CN" altLang="en-US" sz="2400" dirty="0"/>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AC460A66-CE02-41D3-8D19-F8561999D775}"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pPr algn="ctr"/>
            <a:r>
              <a:rPr lang="zh-CN" altLang="en-US" b="1" dirty="0" smtClean="0">
                <a:solidFill>
                  <a:schemeClr val="tx1"/>
                </a:solidFill>
                <a:latin typeface="黑体" pitchFamily="49" charset="-122"/>
                <a:ea typeface="黑体" pitchFamily="49" charset="-122"/>
              </a:rPr>
              <a:t>数据探索</a:t>
            </a:r>
            <a:endParaRPr lang="zh-CN" altLang="en-US" b="1" dirty="0">
              <a:solidFill>
                <a:schemeClr val="tx1"/>
              </a:solidFill>
              <a:latin typeface="黑体" pitchFamily="49" charset="-122"/>
              <a:ea typeface="黑体" pitchFamily="49" charset="-122"/>
            </a:endParaRPr>
          </a:p>
        </p:txBody>
      </p:sp>
      <p:sp>
        <p:nvSpPr>
          <p:cNvPr id="3" name="Slide Number Placeholder 2"/>
          <p:cNvSpPr>
            <a:spLocks noGrp="1"/>
          </p:cNvSpPr>
          <p:nvPr>
            <p:ph type="sldNum" sz="quarter" idx="12"/>
          </p:nvPr>
        </p:nvSpPr>
        <p:spPr/>
        <p:txBody>
          <a:bodyPr/>
          <a:lstStyle/>
          <a:p>
            <a:fld id="{AC460A66-CE02-41D3-8D19-F8561999D775}"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611560" y="1988840"/>
            <a:ext cx="7772400" cy="72578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err="1" smtClean="0">
                <a:latin typeface="Times New Roman" pitchFamily="18" charset="0"/>
                <a:cs typeface="Times New Roman" pitchFamily="18" charset="0"/>
              </a:rPr>
              <a:t>tTest</a:t>
            </a:r>
            <a:r>
              <a:rPr lang="en-US" altLang="zh-CN" sz="2200" dirty="0" smtClean="0">
                <a:latin typeface="Times New Roman" pitchFamily="18" charset="0"/>
                <a:cs typeface="Times New Roman" pitchFamily="18" charset="0"/>
              </a:rPr>
              <a:t>  and ANOVA  have the  similar </a:t>
            </a:r>
            <a:r>
              <a:rPr lang="en-US" altLang="zh-CN" sz="2200" dirty="0" err="1" smtClean="0">
                <a:latin typeface="Times New Roman" pitchFamily="18" charset="0"/>
                <a:cs typeface="Times New Roman" pitchFamily="18" charset="0"/>
              </a:rPr>
              <a:t>effection</a:t>
            </a:r>
            <a:r>
              <a:rPr lang="en-US" altLang="zh-CN" sz="2200" dirty="0" smtClean="0">
                <a:latin typeface="Times New Roman" pitchFamily="18" charset="0"/>
                <a:cs typeface="Times New Roman" pitchFamily="18" charset="0"/>
              </a:rPr>
              <a:t>, select the t Test for following data exploration.</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7</a:t>
            </a:fld>
            <a:endParaRPr lang="zh-CN" altLang="en-US"/>
          </a:p>
        </p:txBody>
      </p:sp>
      <p:pic>
        <p:nvPicPr>
          <p:cNvPr id="7" name="图片 6" descr="F:\SIAT-BBD\GSE10810\cSIAT-3-details\heatmap2_1000rank_tests_col.png"/>
          <p:cNvPicPr/>
          <p:nvPr/>
        </p:nvPicPr>
        <p:blipFill>
          <a:blip r:embed="rId2" cstate="print"/>
          <a:srcRect/>
          <a:stretch>
            <a:fillRect/>
          </a:stretch>
        </p:blipFill>
        <p:spPr bwMode="auto">
          <a:xfrm>
            <a:off x="755576" y="2636912"/>
            <a:ext cx="7992888" cy="4077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611560" y="1988840"/>
            <a:ext cx="7772400" cy="72578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Top-10 features ranked by T-test. The </a:t>
            </a:r>
            <a:r>
              <a:rPr lang="en-US" altLang="zh-CN" sz="2200" dirty="0" err="1" smtClean="0">
                <a:latin typeface="Times New Roman" pitchFamily="18" charset="0"/>
                <a:cs typeface="Times New Roman" pitchFamily="18" charset="0"/>
              </a:rPr>
              <a:t>heatmap</a:t>
            </a:r>
            <a:r>
              <a:rPr lang="en-US" altLang="zh-CN" sz="2200" dirty="0" smtClean="0">
                <a:latin typeface="Times New Roman" pitchFamily="18" charset="0"/>
                <a:cs typeface="Times New Roman" pitchFamily="18" charset="0"/>
              </a:rPr>
              <a:t> shows that the two classes can be separated by the 10 features. </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8</a:t>
            </a:fld>
            <a:endParaRPr lang="zh-CN" altLang="en-US"/>
          </a:p>
        </p:txBody>
      </p:sp>
      <p:pic>
        <p:nvPicPr>
          <p:cNvPr id="1026" name="Picture 2" descr="F:\SIAT-BBD\GSE10810\cSIAT-7-details\T-test top10.png"/>
          <p:cNvPicPr>
            <a:picLocks noChangeAspect="1" noChangeArrowheads="1"/>
          </p:cNvPicPr>
          <p:nvPr/>
        </p:nvPicPr>
        <p:blipFill>
          <a:blip r:embed="rId2" cstate="print"/>
          <a:srcRect/>
          <a:stretch>
            <a:fillRect/>
          </a:stretch>
        </p:blipFill>
        <p:spPr bwMode="auto">
          <a:xfrm>
            <a:off x="323528" y="2740215"/>
            <a:ext cx="8424936" cy="411778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80696"/>
          </a:xfrm>
        </p:spPr>
        <p:txBody>
          <a:bodyPr>
            <a:normAutofit/>
          </a:bodyPr>
          <a:lstStyle/>
          <a:p>
            <a:r>
              <a:rPr lang="zh-CN" altLang="en-US" sz="3200" b="1" dirty="0" smtClean="0">
                <a:solidFill>
                  <a:schemeClr val="tx1"/>
                </a:solidFill>
                <a:latin typeface="Times New Roman" pitchFamily="18" charset="0"/>
                <a:ea typeface="黑体" pitchFamily="49" charset="-122"/>
                <a:cs typeface="Times New Roman" pitchFamily="18" charset="0"/>
              </a:rPr>
              <a:t>数据探索</a:t>
            </a:r>
            <a:endParaRPr lang="zh-CN" altLang="en-US" sz="3200" b="1" dirty="0">
              <a:solidFill>
                <a:schemeClr val="tx1"/>
              </a:solidFill>
              <a:latin typeface="Times New Roman" pitchFamily="18" charset="0"/>
              <a:ea typeface="黑体" pitchFamily="49" charset="-122"/>
              <a:cs typeface="Times New Roman" pitchFamily="18" charset="0"/>
            </a:endParaRPr>
          </a:p>
        </p:txBody>
      </p:sp>
      <p:sp>
        <p:nvSpPr>
          <p:cNvPr id="10" name="Rectangle 2"/>
          <p:cNvSpPr txBox="1">
            <a:spLocks noChangeArrowheads="1"/>
          </p:cNvSpPr>
          <p:nvPr/>
        </p:nvSpPr>
        <p:spPr>
          <a:xfrm>
            <a:off x="0" y="1556792"/>
            <a:ext cx="9144000" cy="473968"/>
          </a:xfrm>
          <a:prstGeom prst="rect">
            <a:avLst/>
          </a:prstGeom>
        </p:spPr>
        <p:txBody>
          <a:bodyPr vert="horz" lIns="0" rIns="0" bIns="0" anchor="b">
            <a:normAutofit fontScale="92500" lnSpcReduction="10000"/>
          </a:bodyPr>
          <a:lstStyle/>
          <a:p>
            <a:pPr lvl="0" algn="ctr">
              <a:spcBef>
                <a:spcPct val="0"/>
              </a:spcBef>
            </a:pPr>
            <a:r>
              <a:rPr lang="en-US" altLang="zh-CN" sz="3200" b="1" dirty="0" smtClean="0">
                <a:latin typeface="Times New Roman" pitchFamily="18" charset="0"/>
                <a:ea typeface="黑体" pitchFamily="49" charset="-122"/>
                <a:cs typeface="Times New Roman" pitchFamily="18" charset="0"/>
              </a:rPr>
              <a:t>Gene Expression Signatures in Breast Cancer</a:t>
            </a:r>
          </a:p>
        </p:txBody>
      </p:sp>
      <p:sp>
        <p:nvSpPr>
          <p:cNvPr id="5" name="Rectangle 3"/>
          <p:cNvSpPr>
            <a:spLocks noChangeArrowheads="1"/>
          </p:cNvSpPr>
          <p:nvPr/>
        </p:nvSpPr>
        <p:spPr bwMode="auto">
          <a:xfrm>
            <a:off x="611560" y="1988840"/>
            <a:ext cx="7772400" cy="725780"/>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Char char="l"/>
            </a:pPr>
            <a:r>
              <a:rPr lang="en-US" altLang="zh-CN" sz="2200" dirty="0" smtClean="0">
                <a:latin typeface="Times New Roman" pitchFamily="18" charset="0"/>
                <a:cs typeface="Times New Roman" pitchFamily="18" charset="0"/>
              </a:rPr>
              <a:t>Top-10 features ranked by T-test are used to train the classifiers with very high accuracies.</a:t>
            </a:r>
          </a:p>
        </p:txBody>
      </p:sp>
      <p:sp>
        <p:nvSpPr>
          <p:cNvPr id="6" name="Slide Number Placeholder 5"/>
          <p:cNvSpPr>
            <a:spLocks noGrp="1"/>
          </p:cNvSpPr>
          <p:nvPr>
            <p:ph type="sldNum" sz="quarter" idx="12"/>
          </p:nvPr>
        </p:nvSpPr>
        <p:spPr/>
        <p:txBody>
          <a:bodyPr/>
          <a:lstStyle/>
          <a:p>
            <a:fld id="{AC460A66-CE02-41D3-8D19-F8561999D775}" type="slidenum">
              <a:rPr lang="zh-CN" altLang="en-US" smtClean="0"/>
              <a:pPr/>
              <a:t>9</a:t>
            </a:fld>
            <a:endParaRPr lang="zh-CN" altLang="en-US"/>
          </a:p>
        </p:txBody>
      </p:sp>
      <p:pic>
        <p:nvPicPr>
          <p:cNvPr id="2050" name="Picture 2" descr="F:\SIAT-BBD\GSE10810\cSIAT-7-details\T-test top10 model.png"/>
          <p:cNvPicPr>
            <a:picLocks noChangeAspect="1" noChangeArrowheads="1"/>
          </p:cNvPicPr>
          <p:nvPr/>
        </p:nvPicPr>
        <p:blipFill>
          <a:blip r:embed="rId2" cstate="print"/>
          <a:srcRect/>
          <a:stretch>
            <a:fillRect/>
          </a:stretch>
        </p:blipFill>
        <p:spPr bwMode="auto">
          <a:xfrm>
            <a:off x="395536" y="2664668"/>
            <a:ext cx="8424936" cy="40767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HILab text styl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0000FF"/>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solidFill>
          <a:schemeClr val="bg1">
            <a:lumMod val="50000"/>
          </a:schemeClr>
        </a:solidFill>
        <a:ln>
          <a:solidFill>
            <a:schemeClr val="bg1">
              <a:lumMod val="5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6553</TotalTime>
  <Words>1512</Words>
  <Application>Microsoft Office PowerPoint</Application>
  <PresentationFormat>全屏显示(4:3)</PresentationFormat>
  <Paragraphs>261</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流畅</vt:lpstr>
      <vt:lpstr>  Gene Expression Signatures in  Breast Cancer</vt:lpstr>
      <vt:lpstr>问题模型及数据集</vt:lpstr>
      <vt:lpstr>问题模型及数据集</vt:lpstr>
      <vt:lpstr>问题模型及数据集</vt:lpstr>
      <vt:lpstr>问题模型及数据集</vt:lpstr>
      <vt:lpstr>数据探索</vt:lpstr>
      <vt:lpstr>数据探索</vt:lpstr>
      <vt:lpstr>数据探索</vt:lpstr>
      <vt:lpstr>数据探索</vt:lpstr>
      <vt:lpstr>数据探索</vt:lpstr>
      <vt:lpstr>数据探索</vt:lpstr>
      <vt:lpstr>疾病标志物检测</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数据探索</vt:lpstr>
      <vt:lpstr>生物功能分析</vt:lpstr>
      <vt:lpstr>数据探索</vt:lpstr>
      <vt:lpstr>数据探索</vt:lpstr>
      <vt:lpstr>数据探索</vt:lpstr>
      <vt:lpstr>分类性能比较</vt:lpstr>
      <vt:lpstr>数据探索</vt:lpstr>
      <vt:lpstr>数据探索</vt:lpstr>
      <vt:lpstr>数据探索</vt:lpstr>
      <vt:lpstr>数据探索</vt:lpstr>
      <vt:lpstr>数据探索</vt:lpstr>
      <vt:lpstr>Thanks! 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回归算法</dc:title>
  <dc:creator>Fengfeng Zhou</dc:creator>
  <cp:keywords>Email:FengfengZhou@gmail.com</cp:keywords>
  <cp:lastModifiedBy>zoulian</cp:lastModifiedBy>
  <cp:revision>564</cp:revision>
  <dcterms:created xsi:type="dcterms:W3CDTF">2014-08-04T08:13:23Z</dcterms:created>
  <dcterms:modified xsi:type="dcterms:W3CDTF">2015-01-13T02:08:46Z</dcterms:modified>
</cp:coreProperties>
</file>