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1" r:id="rId15"/>
    <p:sldId id="272" r:id="rId16"/>
    <p:sldId id="273" r:id="rId17"/>
  </p:sldIdLst>
  <p:sldSz cx="9144000" cy="5143500" type="screen16x9"/>
  <p:notesSz cx="9144000" cy="5143500"/>
  <p:embeddedFontLst>
    <p:embeddedFont>
      <p:font typeface="Georgia" panose="02040502050405020303"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71" autoAdjust="0"/>
  </p:normalViewPr>
  <p:slideViewPr>
    <p:cSldViewPr snapToGrid="0">
      <p:cViewPr varScale="1">
        <p:scale>
          <a:sx n="89" d="100"/>
          <a:sy n="89" d="100"/>
        </p:scale>
        <p:origin x="846" y="7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a6d7b17f3_0_5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a6d7b17f3_0_5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a6d7b17f3_0_6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a6d7b17f3_0_6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a6d7b17f3_0_7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a6d7b17f3_0_7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a6d7b17f3_0_4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a6d7b17f3_0_4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6d7b17f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6d7b17f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hrutimehta/zomato-restaurants-data"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683825" y="1317075"/>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AU" sz="4200" b="1" dirty="0" smtClean="0">
                <a:solidFill>
                  <a:srgbClr val="FFFFFF"/>
                </a:solidFill>
                <a:latin typeface="Roboto"/>
                <a:ea typeface="Roboto"/>
                <a:sym typeface="Roboto"/>
              </a:rPr>
              <a:t>New Delhi: A New City to Extend The Café Business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96697" y="153744"/>
            <a:ext cx="6000000" cy="4332196"/>
          </a:xfrm>
          <a:prstGeom prst="rect">
            <a:avLst/>
          </a:prstGeom>
        </p:spPr>
      </p:pic>
      <p:sp>
        <p:nvSpPr>
          <p:cNvPr id="5" name="TextBox 4"/>
          <p:cNvSpPr txBox="1"/>
          <p:nvPr/>
        </p:nvSpPr>
        <p:spPr>
          <a:xfrm>
            <a:off x="2752897" y="4698253"/>
            <a:ext cx="4485523" cy="307777"/>
          </a:xfrm>
          <a:prstGeom prst="rect">
            <a:avLst/>
          </a:prstGeom>
          <a:noFill/>
        </p:spPr>
        <p:txBody>
          <a:bodyPr wrap="none" rtlCol="0">
            <a:spAutoFit/>
          </a:bodyPr>
          <a:lstStyle/>
          <a:p>
            <a:r>
              <a:rPr lang="en-AU" i="1" dirty="0" smtClean="0"/>
              <a:t>ARSS Mall, </a:t>
            </a:r>
            <a:r>
              <a:rPr lang="en-AU" i="1" dirty="0" err="1" smtClean="0"/>
              <a:t>Paschim</a:t>
            </a:r>
            <a:r>
              <a:rPr lang="en-AU" i="1" dirty="0" smtClean="0"/>
              <a:t> is the </a:t>
            </a:r>
            <a:r>
              <a:rPr lang="en-AU" i="1" dirty="0"/>
              <a:t>area </a:t>
            </a:r>
            <a:r>
              <a:rPr lang="en-AU" i="1" dirty="0" smtClean="0"/>
              <a:t>has least restaurants.</a:t>
            </a:r>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95809" y="181274"/>
            <a:ext cx="5952381" cy="47809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81524" y="105083"/>
            <a:ext cx="5980952" cy="49333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255" y="459266"/>
            <a:ext cx="6797992" cy="360541"/>
          </a:xfrm>
        </p:spPr>
        <p:txBody>
          <a:bodyPr/>
          <a:lstStyle/>
          <a:p>
            <a:pPr lvl="0" algn="ctr">
              <a:lnSpc>
                <a:spcPct val="104166"/>
              </a:lnSpc>
            </a:pPr>
            <a:r>
              <a:rPr lang="en-US" dirty="0" smtClean="0">
                <a:solidFill>
                  <a:srgbClr val="2A3990"/>
                </a:solidFill>
                <a:latin typeface="Roboto"/>
                <a:ea typeface="Roboto"/>
                <a:cs typeface="Roboto"/>
                <a:sym typeface="Roboto"/>
              </a:rPr>
              <a:t>Popularity of Café in New Delhi:</a:t>
            </a:r>
            <a:endParaRPr lang="en-US" dirty="0"/>
          </a:p>
        </p:txBody>
      </p:sp>
      <p:sp>
        <p:nvSpPr>
          <p:cNvPr id="3" name="Text Placeholder 2"/>
          <p:cNvSpPr>
            <a:spLocks noGrp="1"/>
          </p:cNvSpPr>
          <p:nvPr>
            <p:ph type="body" idx="1"/>
          </p:nvPr>
        </p:nvSpPr>
        <p:spPr>
          <a:xfrm>
            <a:off x="577363" y="1156199"/>
            <a:ext cx="6797992" cy="7057644"/>
          </a:xfrm>
        </p:spPr>
        <p:txBody>
          <a:bodyPr/>
          <a:lstStyle/>
          <a:p>
            <a:r>
              <a:rPr lang="en-AU" dirty="0" smtClean="0"/>
              <a:t>Although Indian people prefer spicy food, their interest in western food is noticeable. Among the 283 localities, Café is listed in the Top 5 most common venues in 68 localities. The percentage is 28.56%.</a:t>
            </a:r>
          </a:p>
          <a:p>
            <a:endParaRPr lang="en-AU" dirty="0"/>
          </a:p>
          <a:p>
            <a:endParaRPr lang="en-AU" dirty="0"/>
          </a:p>
        </p:txBody>
      </p:sp>
      <p:pic>
        <p:nvPicPr>
          <p:cNvPr id="4" name="Picture 3"/>
          <p:cNvPicPr>
            <a:picLocks noChangeAspect="1"/>
          </p:cNvPicPr>
          <p:nvPr/>
        </p:nvPicPr>
        <p:blipFill>
          <a:blip r:embed="rId2"/>
          <a:stretch>
            <a:fillRect/>
          </a:stretch>
        </p:blipFill>
        <p:spPr>
          <a:xfrm>
            <a:off x="767255" y="2385684"/>
            <a:ext cx="7388773" cy="1271916"/>
          </a:xfrm>
          <a:prstGeom prst="rect">
            <a:avLst/>
          </a:prstGeom>
        </p:spPr>
      </p:pic>
    </p:spTree>
    <p:extLst>
      <p:ext uri="{BB962C8B-B14F-4D97-AF65-F5344CB8AC3E}">
        <p14:creationId xmlns:p14="http://schemas.microsoft.com/office/powerpoint/2010/main" val="39384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556350"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smtClean="0">
                <a:solidFill>
                  <a:srgbClr val="2A3990"/>
                </a:solidFill>
                <a:latin typeface="Roboto"/>
                <a:ea typeface="Roboto"/>
                <a:cs typeface="Roboto"/>
                <a:sym typeface="Roboto"/>
              </a:rPr>
              <a:t>Cluster Examines:</a:t>
            </a:r>
            <a:endParaRPr dirty="0"/>
          </a:p>
        </p:txBody>
      </p:sp>
      <p:sp>
        <p:nvSpPr>
          <p:cNvPr id="108" name="Google Shape;108;p18"/>
          <p:cNvSpPr txBox="1"/>
          <p:nvPr/>
        </p:nvSpPr>
        <p:spPr>
          <a:xfrm>
            <a:off x="-698" y="1052970"/>
            <a:ext cx="9144000" cy="1511554"/>
          </a:xfrm>
          <a:prstGeom prst="rect">
            <a:avLst/>
          </a:prstGeom>
          <a:noFill/>
          <a:ln>
            <a:noFill/>
          </a:ln>
        </p:spPr>
        <p:txBody>
          <a:bodyPr spcFirstLastPara="1" wrap="square" lIns="91425" tIns="91425" rIns="91425" bIns="91425" anchor="t" anchorCtr="0">
            <a:noAutofit/>
          </a:bodyPr>
          <a:lstStyle/>
          <a:p>
            <a:pPr lvl="0"/>
            <a:r>
              <a:rPr lang="en-AU" sz="1600" dirty="0" smtClean="0">
                <a:solidFill>
                  <a:schemeClr val="dk1"/>
                </a:solidFill>
                <a:highlight>
                  <a:srgbClr val="FFFFFF"/>
                </a:highlight>
                <a:latin typeface="Georgia"/>
                <a:ea typeface="Georgia"/>
                <a:cs typeface="Georgia"/>
                <a:sym typeface="Georgia"/>
              </a:rPr>
              <a:t>According to my analysis, people live in 21 localities out of 283 choose Café as the most preferable venue. 13 of the 21 localities are in the Cluster 5. The Cluster 1 to 4 respectively has 4, 3, 0 and 1 localities where people prefer  Café as the most common venue.</a:t>
            </a:r>
          </a:p>
          <a:p>
            <a:pPr lvl="0"/>
            <a:endParaRPr lang="en-AU" sz="1600" dirty="0">
              <a:solidFill>
                <a:schemeClr val="dk1"/>
              </a:solidFill>
              <a:highlight>
                <a:srgbClr val="FFFFFF"/>
              </a:highlight>
              <a:latin typeface="Georgia"/>
              <a:ea typeface="Georgia"/>
              <a:cs typeface="Georgia"/>
              <a:sym typeface="Georgia"/>
            </a:endParaRPr>
          </a:p>
          <a:p>
            <a:pPr lvl="0"/>
            <a:r>
              <a:rPr lang="en-AU" sz="1600" dirty="0" smtClean="0">
                <a:solidFill>
                  <a:schemeClr val="dk1"/>
                </a:solidFill>
                <a:highlight>
                  <a:srgbClr val="FFFFFF"/>
                </a:highlight>
                <a:latin typeface="Georgia"/>
                <a:ea typeface="Georgia"/>
                <a:cs typeface="Georgia"/>
                <a:sym typeface="Georgia"/>
              </a:rPr>
              <a:t>After examining the clusters, we will analyse further for the Cluster 5 area.</a:t>
            </a:r>
          </a:p>
          <a:p>
            <a:pPr lvl="0"/>
            <a:endParaRPr lang="en-AU" dirty="0" smtClean="0"/>
          </a:p>
        </p:txBody>
      </p:sp>
      <p:pic>
        <p:nvPicPr>
          <p:cNvPr id="5" name="Picture 4"/>
          <p:cNvPicPr>
            <a:picLocks noChangeAspect="1"/>
          </p:cNvPicPr>
          <p:nvPr/>
        </p:nvPicPr>
        <p:blipFill>
          <a:blip r:embed="rId3"/>
          <a:stretch>
            <a:fillRect/>
          </a:stretch>
        </p:blipFill>
        <p:spPr>
          <a:xfrm>
            <a:off x="2592647" y="2564524"/>
            <a:ext cx="3957309" cy="23572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5</a:t>
            </a:r>
            <a:r>
              <a:rPr lang="en-US" sz="3000" dirty="0" smtClean="0">
                <a:solidFill>
                  <a:srgbClr val="2A3990"/>
                </a:solidFill>
                <a:latin typeface="Roboto"/>
                <a:ea typeface="Roboto"/>
                <a:cs typeface="Roboto"/>
                <a:sym typeface="Roboto"/>
              </a:rPr>
              <a:t>:</a:t>
            </a:r>
            <a:endParaRPr dirty="0"/>
          </a:p>
        </p:txBody>
      </p:sp>
      <p:sp>
        <p:nvSpPr>
          <p:cNvPr id="115" name="Google Shape;115;p19"/>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smtClean="0">
                <a:solidFill>
                  <a:schemeClr val="dk1"/>
                </a:solidFill>
                <a:highlight>
                  <a:srgbClr val="FFFFFF"/>
                </a:highlight>
                <a:latin typeface="Georgia"/>
                <a:ea typeface="Georgia"/>
                <a:cs typeface="Georgia"/>
                <a:sym typeface="Georgia"/>
              </a:rPr>
              <a:t>In the Cluster 5 area, Café is very popular : 55.56% localities have Cafés as the Top 5 most common venues. </a:t>
            </a:r>
            <a:endParaRPr dirty="0"/>
          </a:p>
        </p:txBody>
      </p:sp>
      <p:pic>
        <p:nvPicPr>
          <p:cNvPr id="3" name="Picture 2"/>
          <p:cNvPicPr>
            <a:picLocks noChangeAspect="1"/>
          </p:cNvPicPr>
          <p:nvPr/>
        </p:nvPicPr>
        <p:blipFill>
          <a:blip r:embed="rId3"/>
          <a:stretch>
            <a:fillRect/>
          </a:stretch>
        </p:blipFill>
        <p:spPr>
          <a:xfrm>
            <a:off x="436529" y="2602623"/>
            <a:ext cx="7953092" cy="10654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pPr marL="431800" lvl="0">
              <a:lnSpc>
                <a:spcPct val="158000"/>
              </a:lnSpc>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According to the observation generated by the data, we can conclude points as follows:</a:t>
            </a:r>
          </a:p>
          <a:p>
            <a:pPr marL="431800" lvl="0">
              <a:spcBef>
                <a:spcPts val="1400"/>
              </a:spcBef>
              <a:buClr>
                <a:schemeClr val="dk1"/>
              </a:buClr>
              <a:buSzPts val="1400"/>
            </a:pPr>
            <a:r>
              <a:rPr lang="en-AU" dirty="0" smtClean="0">
                <a:solidFill>
                  <a:schemeClr val="dk1"/>
                </a:solidFill>
                <a:highlight>
                  <a:srgbClr val="FFFFFF"/>
                </a:highlight>
                <a:latin typeface="Georgia"/>
                <a:ea typeface="Georgia"/>
                <a:cs typeface="Georgia"/>
                <a:sym typeface="Georgia"/>
              </a:rPr>
              <a:t>1</a:t>
            </a:r>
            <a:r>
              <a:rPr lang="en-AU" dirty="0">
                <a:solidFill>
                  <a:schemeClr val="dk1"/>
                </a:solidFill>
                <a:highlight>
                  <a:srgbClr val="FFFFFF"/>
                </a:highlight>
                <a:latin typeface="Georgia"/>
                <a:ea typeface="Georgia"/>
                <a:cs typeface="Georgia"/>
                <a:sym typeface="Georgia"/>
              </a:rPr>
              <a:t>. According to the Clusters </a:t>
            </a:r>
            <a:r>
              <a:rPr lang="en-AU" dirty="0" smtClean="0">
                <a:solidFill>
                  <a:schemeClr val="dk1"/>
                </a:solidFill>
                <a:highlight>
                  <a:srgbClr val="FFFFFF"/>
                </a:highlight>
                <a:latin typeface="Georgia"/>
                <a:ea typeface="Georgia"/>
                <a:cs typeface="Georgia"/>
                <a:sym typeface="Georgia"/>
              </a:rPr>
              <a:t>examines, </a:t>
            </a:r>
            <a:r>
              <a:rPr lang="en-AU" dirty="0">
                <a:solidFill>
                  <a:schemeClr val="dk1"/>
                </a:solidFill>
                <a:highlight>
                  <a:srgbClr val="FFFFFF"/>
                </a:highlight>
                <a:latin typeface="Georgia"/>
                <a:ea typeface="Georgia"/>
                <a:cs typeface="Georgia"/>
                <a:sym typeface="Georgia"/>
              </a:rPr>
              <a:t>we </a:t>
            </a:r>
            <a:r>
              <a:rPr lang="en-AU" dirty="0" smtClean="0">
                <a:solidFill>
                  <a:schemeClr val="dk1"/>
                </a:solidFill>
                <a:highlight>
                  <a:srgbClr val="FFFFFF"/>
                </a:highlight>
                <a:latin typeface="Georgia"/>
                <a:ea typeface="Georgia"/>
                <a:cs typeface="Georgia"/>
                <a:sym typeface="Georgia"/>
              </a:rPr>
              <a:t>can say that the popularity of Café is noticeable and </a:t>
            </a:r>
            <a:r>
              <a:rPr lang="en-AU" dirty="0">
                <a:solidFill>
                  <a:schemeClr val="dk1"/>
                </a:solidFill>
                <a:highlight>
                  <a:srgbClr val="FFFFFF"/>
                </a:highlight>
                <a:latin typeface="Georgia"/>
                <a:ea typeface="Georgia"/>
                <a:cs typeface="Georgia"/>
                <a:sym typeface="Georgia"/>
              </a:rPr>
              <a:t>it has a </a:t>
            </a:r>
            <a:r>
              <a:rPr lang="en-AU" dirty="0" smtClean="0">
                <a:solidFill>
                  <a:schemeClr val="dk1"/>
                </a:solidFill>
                <a:highlight>
                  <a:srgbClr val="FFFFFF"/>
                </a:highlight>
                <a:latin typeface="Georgia"/>
                <a:ea typeface="Georgia"/>
                <a:cs typeface="Georgia"/>
                <a:sym typeface="Georgia"/>
              </a:rPr>
              <a:t>very good </a:t>
            </a:r>
            <a:r>
              <a:rPr lang="en-AU" dirty="0">
                <a:solidFill>
                  <a:schemeClr val="dk1"/>
                </a:solidFill>
                <a:highlight>
                  <a:srgbClr val="FFFFFF"/>
                </a:highlight>
                <a:latin typeface="Georgia"/>
                <a:ea typeface="Georgia"/>
                <a:cs typeface="Georgia"/>
                <a:sym typeface="Georgia"/>
              </a:rPr>
              <a:t>market in </a:t>
            </a:r>
            <a:r>
              <a:rPr lang="en-AU" dirty="0" smtClean="0">
                <a:solidFill>
                  <a:schemeClr val="dk1"/>
                </a:solidFill>
                <a:highlight>
                  <a:srgbClr val="FFFFFF"/>
                </a:highlight>
                <a:latin typeface="Georgia"/>
                <a:ea typeface="Georgia"/>
                <a:cs typeface="Georgia"/>
                <a:sym typeface="Georgia"/>
              </a:rPr>
              <a:t>the particular area: Cluster 5.</a:t>
            </a:r>
            <a:endParaRPr lang="en-AU" dirty="0">
              <a:solidFill>
                <a:schemeClr val="dk1"/>
              </a:solidFill>
              <a:highlight>
                <a:srgbClr val="FFFFFF"/>
              </a:highlight>
              <a:latin typeface="Georgia"/>
              <a:ea typeface="Georgia"/>
              <a:cs typeface="Georgia"/>
              <a:sym typeface="Georgia"/>
            </a:endParaRPr>
          </a:p>
          <a:p>
            <a:pPr marL="431800" lvl="0">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2. The Cafe can open at areas that have the best restaurants, such as Kasbah and Greater Kailash.</a:t>
            </a:r>
          </a:p>
          <a:p>
            <a:pPr marL="431800" lvl="0">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3. Or at the best area to attract people to stay and eat, such as Connaught.</a:t>
            </a:r>
          </a:p>
          <a:p>
            <a:pPr marL="431800" lvl="0">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4. Or at PVR </a:t>
            </a:r>
            <a:r>
              <a:rPr lang="en-AU" dirty="0" err="1">
                <a:solidFill>
                  <a:schemeClr val="dk1"/>
                </a:solidFill>
                <a:highlight>
                  <a:srgbClr val="FFFFFF"/>
                </a:highlight>
                <a:latin typeface="Georgia"/>
                <a:ea typeface="Georgia"/>
                <a:cs typeface="Georgia"/>
                <a:sym typeface="Georgia"/>
              </a:rPr>
              <a:t>Anupam</a:t>
            </a:r>
            <a:r>
              <a:rPr lang="en-AU" dirty="0">
                <a:solidFill>
                  <a:schemeClr val="dk1"/>
                </a:solidFill>
                <a:highlight>
                  <a:srgbClr val="FFFFFF"/>
                </a:highlight>
                <a:latin typeface="Georgia"/>
                <a:ea typeface="Georgia"/>
                <a:cs typeface="Georgia"/>
                <a:sym typeface="Georgia"/>
              </a:rPr>
              <a:t> Complex where has the best Cafe of New Delhi.</a:t>
            </a:r>
          </a:p>
          <a:p>
            <a:pPr marL="431800" lvl="0">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5. Or at </a:t>
            </a:r>
            <a:r>
              <a:rPr lang="en-AU" dirty="0" err="1">
                <a:solidFill>
                  <a:schemeClr val="dk1"/>
                </a:solidFill>
                <a:highlight>
                  <a:srgbClr val="FFFFFF"/>
                </a:highlight>
                <a:latin typeface="Georgia"/>
                <a:ea typeface="Georgia"/>
                <a:cs typeface="Georgia"/>
                <a:sym typeface="Georgia"/>
              </a:rPr>
              <a:t>Satyaniketan</a:t>
            </a:r>
            <a:r>
              <a:rPr lang="en-AU" dirty="0">
                <a:solidFill>
                  <a:schemeClr val="dk1"/>
                </a:solidFill>
                <a:highlight>
                  <a:srgbClr val="FFFFFF"/>
                </a:highlight>
                <a:latin typeface="Georgia"/>
                <a:ea typeface="Georgia"/>
                <a:cs typeface="Georgia"/>
                <a:sym typeface="Georgia"/>
              </a:rPr>
              <a:t> where has the most Cafes in New Delhi.</a:t>
            </a:r>
          </a:p>
          <a:p>
            <a:pPr marL="431800" lvl="0">
              <a:spcBef>
                <a:spcPts val="1400"/>
              </a:spcBef>
              <a:buClr>
                <a:schemeClr val="dk1"/>
              </a:buClr>
              <a:buSzPts val="1400"/>
            </a:pPr>
            <a:r>
              <a:rPr lang="en-AU" dirty="0">
                <a:solidFill>
                  <a:schemeClr val="dk1"/>
                </a:solidFill>
                <a:highlight>
                  <a:srgbClr val="FFFFFF"/>
                </a:highlight>
                <a:latin typeface="Georgia"/>
                <a:ea typeface="Georgia"/>
                <a:cs typeface="Georgia"/>
                <a:sym typeface="Georgia"/>
              </a:rPr>
              <a:t>6. However, there are some areas that we shall avoid too, such as </a:t>
            </a:r>
            <a:r>
              <a:rPr lang="en-AU" dirty="0" err="1">
                <a:solidFill>
                  <a:schemeClr val="dk1"/>
                </a:solidFill>
                <a:highlight>
                  <a:srgbClr val="FFFFFF"/>
                </a:highlight>
                <a:latin typeface="Georgia"/>
                <a:ea typeface="Georgia"/>
                <a:cs typeface="Georgia"/>
                <a:sym typeface="Georgia"/>
              </a:rPr>
              <a:t>Piccadily</a:t>
            </a:r>
            <a:r>
              <a:rPr lang="en-AU" dirty="0">
                <a:solidFill>
                  <a:schemeClr val="dk1"/>
                </a:solidFill>
                <a:highlight>
                  <a:srgbClr val="FFFFFF"/>
                </a:highlight>
                <a:latin typeface="Georgia"/>
                <a:ea typeface="Georgia"/>
                <a:cs typeface="Georgia"/>
                <a:sym typeface="Georgia"/>
              </a:rPr>
              <a:t> Hotel and </a:t>
            </a:r>
            <a:r>
              <a:rPr lang="en-AU" dirty="0" err="1">
                <a:solidFill>
                  <a:schemeClr val="dk1"/>
                </a:solidFill>
                <a:highlight>
                  <a:srgbClr val="FFFFFF"/>
                </a:highlight>
                <a:latin typeface="Georgia"/>
                <a:ea typeface="Georgia"/>
                <a:cs typeface="Georgia"/>
                <a:sym typeface="Georgia"/>
              </a:rPr>
              <a:t>Janakpuri</a:t>
            </a:r>
            <a:r>
              <a:rPr lang="en-AU" dirty="0">
                <a:solidFill>
                  <a:schemeClr val="dk1"/>
                </a:solidFill>
                <a:highlight>
                  <a:srgbClr val="FFFFFF"/>
                </a:highlight>
                <a:latin typeface="Georgia"/>
                <a:ea typeface="Georgia"/>
                <a:cs typeface="Georgia"/>
                <a:sym typeface="Georgia"/>
              </a:rPr>
              <a:t>, because of the bad score of local restaurants.</a:t>
            </a:r>
            <a:endParaRPr sz="16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5"/>
            <a:ext cx="8140800" cy="35130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a:solidFill>
                  <a:schemeClr val="dk1"/>
                </a:solidFill>
                <a:highlight>
                  <a:srgbClr val="FFFFFF"/>
                </a:highlight>
                <a:latin typeface="Georgia"/>
                <a:ea typeface="Georgia"/>
                <a:cs typeface="Georgia"/>
                <a:sym typeface="Georgia"/>
              </a:rPr>
              <a:t>New Delhi is the capital city of India. It is a part of the city of Delhi’s 11 districts. The city itself has a population of 257,803. However, the much larger metro area has a population that exceeds 26 </a:t>
            </a:r>
            <a:r>
              <a:rPr lang="en-US" dirty="0" smtClean="0">
                <a:solidFill>
                  <a:schemeClr val="dk1"/>
                </a:solidFill>
                <a:highlight>
                  <a:srgbClr val="FFFFFF"/>
                </a:highlight>
                <a:latin typeface="Georgia"/>
                <a:ea typeface="Georgia"/>
                <a:cs typeface="Georgia"/>
                <a:sym typeface="Georgia"/>
              </a:rPr>
              <a:t>million.</a:t>
            </a:r>
            <a:endParaRPr lang="en-US" dirty="0">
              <a:solidFill>
                <a:schemeClr val="dk1"/>
              </a:solidFill>
              <a:highlight>
                <a:srgbClr val="FFFFFF"/>
              </a:highlight>
              <a:latin typeface="Georgia"/>
              <a:ea typeface="Georgia"/>
              <a:cs typeface="Georgia"/>
              <a:sym typeface="Georgia"/>
            </a:endParaRPr>
          </a:p>
          <a:p>
            <a:pPr marL="0" lvl="0" indent="0" algn="l" rtl="0">
              <a:lnSpc>
                <a:spcPct val="158000"/>
              </a:lnSpc>
              <a:spcBef>
                <a:spcPts val="1400"/>
              </a:spcBef>
              <a:spcAft>
                <a:spcPts val="0"/>
              </a:spcAft>
              <a:buClr>
                <a:schemeClr val="dk1"/>
              </a:buClr>
              <a:buSzPts val="1100"/>
              <a:buFont typeface="Arial"/>
              <a:buNone/>
            </a:pPr>
            <a:r>
              <a:rPr lang="en-AU" dirty="0" smtClean="0">
                <a:solidFill>
                  <a:schemeClr val="dk1"/>
                </a:solidFill>
                <a:highlight>
                  <a:srgbClr val="FFFFFF"/>
                </a:highlight>
                <a:latin typeface="Georgia"/>
                <a:ea typeface="Georgia"/>
                <a:cs typeface="Georgia"/>
                <a:sym typeface="Georgia"/>
              </a:rPr>
              <a:t>With </a:t>
            </a:r>
            <a:r>
              <a:rPr lang="en-AU" dirty="0">
                <a:solidFill>
                  <a:schemeClr val="dk1"/>
                </a:solidFill>
                <a:highlight>
                  <a:srgbClr val="FFFFFF"/>
                </a:highlight>
                <a:latin typeface="Georgia"/>
                <a:ea typeface="Georgia"/>
                <a:cs typeface="Georgia"/>
                <a:sym typeface="Georgia"/>
              </a:rPr>
              <a:t>it’s diverse culture , comes diverse food items. We all know that Indians love spicy foods but how do they accept the western food? How much they like the most common drink in western countries, like coffee? </a:t>
            </a:r>
            <a:r>
              <a:rPr lang="en-AU" dirty="0" smtClean="0">
                <a:solidFill>
                  <a:schemeClr val="dk1"/>
                </a:solidFill>
                <a:highlight>
                  <a:srgbClr val="FFFFFF"/>
                </a:highlight>
                <a:latin typeface="Georgia"/>
                <a:ea typeface="Georgia"/>
                <a:cs typeface="Georgia"/>
                <a:sym typeface="Georgia"/>
              </a:rPr>
              <a:t>Thus, as </a:t>
            </a:r>
            <a:r>
              <a:rPr lang="en-AU" dirty="0">
                <a:solidFill>
                  <a:schemeClr val="dk1"/>
                </a:solidFill>
                <a:highlight>
                  <a:srgbClr val="FFFFFF"/>
                </a:highlight>
                <a:latin typeface="Georgia"/>
                <a:ea typeface="Georgia"/>
                <a:cs typeface="Georgia"/>
                <a:sym typeface="Georgia"/>
              </a:rPr>
              <a:t>part of this project , we will list and visualise all major parts of New Delhi City</a:t>
            </a:r>
            <a:r>
              <a:rPr lang="en-AU" dirty="0" smtClean="0">
                <a:solidFill>
                  <a:schemeClr val="dk1"/>
                </a:solidFill>
                <a:highlight>
                  <a:srgbClr val="FFFFFF"/>
                </a:highlight>
                <a:latin typeface="Georgia"/>
                <a:ea typeface="Georgia"/>
                <a:cs typeface="Georgia"/>
                <a:sym typeface="Georgia"/>
              </a:rPr>
              <a:t>.</a:t>
            </a: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Objectives</a:t>
            </a:r>
            <a:endParaRPr/>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asked using the above mentioned datasets</a:t>
            </a:r>
            <a:endParaRPr b="1" dirty="0">
              <a:solidFill>
                <a:schemeClr val="dk1"/>
              </a:solidFill>
              <a:highlight>
                <a:srgbClr val="FFFFFF"/>
              </a:highlight>
            </a:endParaRPr>
          </a:p>
          <a:p>
            <a:pPr marL="749300" lvl="0" indent="-317500">
              <a:lnSpc>
                <a:spcPct val="158000"/>
              </a:lnSpc>
              <a:spcBef>
                <a:spcPts val="1400"/>
              </a:spcBef>
              <a:buClr>
                <a:schemeClr val="dk1"/>
              </a:buClr>
              <a:buSzPts val="1400"/>
              <a:buFont typeface="Georgia"/>
              <a:buChar char="●"/>
            </a:pPr>
            <a:r>
              <a:rPr lang="en-AU" dirty="0" smtClean="0">
                <a:solidFill>
                  <a:schemeClr val="dk1"/>
                </a:solidFill>
                <a:highlight>
                  <a:srgbClr val="FFFFFF"/>
                </a:highlight>
                <a:latin typeface="Georgia"/>
                <a:ea typeface="Georgia"/>
                <a:cs typeface="Georgia"/>
                <a:sym typeface="Georgia"/>
              </a:rPr>
              <a:t>What </a:t>
            </a:r>
            <a:r>
              <a:rPr lang="en-AU" dirty="0">
                <a:solidFill>
                  <a:schemeClr val="dk1"/>
                </a:solidFill>
                <a:highlight>
                  <a:srgbClr val="FFFFFF"/>
                </a:highlight>
                <a:latin typeface="Georgia"/>
                <a:ea typeface="Georgia"/>
                <a:cs typeface="Georgia"/>
                <a:sym typeface="Georgia"/>
              </a:rPr>
              <a:t>is </a:t>
            </a:r>
            <a:r>
              <a:rPr lang="en-AU" dirty="0" smtClean="0">
                <a:solidFill>
                  <a:schemeClr val="dk1"/>
                </a:solidFill>
                <a:highlight>
                  <a:srgbClr val="FFFFFF"/>
                </a:highlight>
                <a:latin typeface="Georgia"/>
                <a:ea typeface="Georgia"/>
                <a:cs typeface="Georgia"/>
                <a:sym typeface="Georgia"/>
              </a:rPr>
              <a:t>the best </a:t>
            </a:r>
            <a:r>
              <a:rPr lang="en-AU" dirty="0">
                <a:solidFill>
                  <a:schemeClr val="dk1"/>
                </a:solidFill>
                <a:highlight>
                  <a:srgbClr val="FFFFFF"/>
                </a:highlight>
                <a:latin typeface="Georgia"/>
                <a:ea typeface="Georgia"/>
                <a:cs typeface="Georgia"/>
                <a:sym typeface="Georgia"/>
              </a:rPr>
              <a:t>location in New Delhi City for a Cafe ?</a:t>
            </a:r>
          </a:p>
          <a:p>
            <a:pPr marL="749300" lvl="0" indent="-317500">
              <a:lnSpc>
                <a:spcPct val="158000"/>
              </a:lnSpc>
              <a:spcBef>
                <a:spcPts val="1400"/>
              </a:spcBef>
              <a:buClr>
                <a:schemeClr val="dk1"/>
              </a:buClr>
              <a:buSzPts val="1400"/>
              <a:buFont typeface="Georgia"/>
              <a:buChar char="●"/>
            </a:pPr>
            <a:r>
              <a:rPr lang="en-AU" dirty="0" smtClean="0">
                <a:solidFill>
                  <a:schemeClr val="dk1"/>
                </a:solidFill>
                <a:highlight>
                  <a:srgbClr val="FFFFFF"/>
                </a:highlight>
                <a:latin typeface="Georgia"/>
                <a:ea typeface="Georgia"/>
                <a:cs typeface="Georgia"/>
                <a:sym typeface="Georgia"/>
              </a:rPr>
              <a:t>Which </a:t>
            </a:r>
            <a:r>
              <a:rPr lang="en-AU" dirty="0">
                <a:solidFill>
                  <a:schemeClr val="dk1"/>
                </a:solidFill>
                <a:highlight>
                  <a:srgbClr val="FFFFFF"/>
                </a:highlight>
                <a:latin typeface="Georgia"/>
                <a:ea typeface="Georgia"/>
                <a:cs typeface="Georgia"/>
                <a:sym typeface="Georgia"/>
              </a:rPr>
              <a:t>areas have large number of Cafe Market ?</a:t>
            </a:r>
          </a:p>
          <a:p>
            <a:pPr marL="749300" lvl="0" indent="-317500">
              <a:lnSpc>
                <a:spcPct val="158000"/>
              </a:lnSpc>
              <a:spcBef>
                <a:spcPts val="1400"/>
              </a:spcBef>
              <a:buClr>
                <a:schemeClr val="dk1"/>
              </a:buClr>
              <a:buSzPts val="1400"/>
              <a:buFont typeface="Georgia"/>
              <a:buChar char="●"/>
            </a:pPr>
            <a:r>
              <a:rPr lang="en-AU" dirty="0" smtClean="0">
                <a:solidFill>
                  <a:schemeClr val="dk1"/>
                </a:solidFill>
                <a:highlight>
                  <a:srgbClr val="FFFFFF"/>
                </a:highlight>
                <a:latin typeface="Georgia"/>
                <a:ea typeface="Georgia"/>
                <a:cs typeface="Georgia"/>
                <a:sym typeface="Georgia"/>
              </a:rPr>
              <a:t>Which </a:t>
            </a:r>
            <a:r>
              <a:rPr lang="en-AU" dirty="0">
                <a:solidFill>
                  <a:schemeClr val="dk1"/>
                </a:solidFill>
                <a:highlight>
                  <a:srgbClr val="FFFFFF"/>
                </a:highlight>
                <a:latin typeface="Georgia"/>
                <a:ea typeface="Georgia"/>
                <a:cs typeface="Georgia"/>
                <a:sym typeface="Georgia"/>
              </a:rPr>
              <a:t>areas have less number of </a:t>
            </a:r>
            <a:r>
              <a:rPr lang="en-AU" dirty="0" smtClean="0">
                <a:solidFill>
                  <a:schemeClr val="dk1"/>
                </a:solidFill>
                <a:highlight>
                  <a:srgbClr val="FFFFFF"/>
                </a:highlight>
                <a:latin typeface="Georgia"/>
                <a:ea typeface="Georgia"/>
                <a:cs typeface="Georgia"/>
                <a:sym typeface="Georgia"/>
              </a:rPr>
              <a:t>restaurants </a:t>
            </a:r>
            <a:r>
              <a:rPr lang="en-AU" dirty="0">
                <a:solidFill>
                  <a:schemeClr val="dk1"/>
                </a:solidFill>
                <a:highlight>
                  <a:srgbClr val="FFFFFF"/>
                </a:highlight>
                <a:latin typeface="Georgia"/>
                <a:ea typeface="Georgia"/>
                <a:cs typeface="Georgia"/>
                <a:sym typeface="Georgia"/>
              </a:rPr>
              <a:t>?</a:t>
            </a:r>
          </a:p>
          <a:p>
            <a:pPr marL="749300" lvl="0" indent="-317500">
              <a:lnSpc>
                <a:spcPct val="158000"/>
              </a:lnSpc>
              <a:spcBef>
                <a:spcPts val="1400"/>
              </a:spcBef>
              <a:buClr>
                <a:schemeClr val="dk1"/>
              </a:buClr>
              <a:buSzPts val="1400"/>
              <a:buFont typeface="Georgia"/>
              <a:buChar char="●"/>
            </a:pPr>
            <a:r>
              <a:rPr lang="en-AU" dirty="0" smtClean="0">
                <a:solidFill>
                  <a:schemeClr val="dk1"/>
                </a:solidFill>
                <a:highlight>
                  <a:srgbClr val="FFFFFF"/>
                </a:highlight>
                <a:latin typeface="Georgia"/>
                <a:ea typeface="Georgia"/>
                <a:cs typeface="Georgia"/>
                <a:sym typeface="Georgia"/>
              </a:rPr>
              <a:t>Which </a:t>
            </a:r>
            <a:r>
              <a:rPr lang="en-AU" dirty="0">
                <a:solidFill>
                  <a:schemeClr val="dk1"/>
                </a:solidFill>
                <a:highlight>
                  <a:srgbClr val="FFFFFF"/>
                </a:highlight>
                <a:latin typeface="Georgia"/>
                <a:ea typeface="Georgia"/>
                <a:cs typeface="Georgia"/>
                <a:sym typeface="Georgia"/>
              </a:rPr>
              <a:t>is the best place to stay if I prefer to drink a good cup of </a:t>
            </a:r>
            <a:r>
              <a:rPr lang="en-AU" dirty="0" smtClean="0">
                <a:solidFill>
                  <a:schemeClr val="dk1"/>
                </a:solidFill>
                <a:highlight>
                  <a:srgbClr val="FFFFFF"/>
                </a:highlight>
                <a:latin typeface="Georgia"/>
                <a:ea typeface="Georgia"/>
                <a:cs typeface="Georgia"/>
                <a:sym typeface="Georgia"/>
              </a:rPr>
              <a:t>Coffee </a:t>
            </a:r>
            <a:r>
              <a:rPr lang="en-AU" dirty="0">
                <a:solidFill>
                  <a:schemeClr val="dk1"/>
                </a:solidFill>
                <a:highlight>
                  <a:srgbClr val="FFFFFF"/>
                </a:highlight>
                <a:latin typeface="Georgia"/>
                <a:ea typeface="Georgia"/>
                <a:cs typeface="Georgia"/>
                <a:sym typeface="Georgia"/>
              </a:rPr>
              <a:t>?</a:t>
            </a:r>
          </a:p>
          <a:p>
            <a:pPr marL="749300" lvl="0" indent="-317500">
              <a:lnSpc>
                <a:spcPct val="158000"/>
              </a:lnSpc>
              <a:spcBef>
                <a:spcPts val="1400"/>
              </a:spcBef>
              <a:buClr>
                <a:schemeClr val="dk1"/>
              </a:buClr>
              <a:buSzPts val="1400"/>
              <a:buFont typeface="Georgia"/>
              <a:buChar char="●"/>
            </a:pPr>
            <a:r>
              <a:rPr lang="en-AU" dirty="0" smtClean="0">
                <a:solidFill>
                  <a:schemeClr val="dk1"/>
                </a:solidFill>
                <a:highlight>
                  <a:srgbClr val="FFFFFF"/>
                </a:highlight>
                <a:latin typeface="Georgia"/>
                <a:ea typeface="Georgia"/>
                <a:cs typeface="Georgia"/>
                <a:sym typeface="Georgia"/>
              </a:rPr>
              <a:t>What </a:t>
            </a:r>
            <a:r>
              <a:rPr lang="en-AU" dirty="0">
                <a:solidFill>
                  <a:schemeClr val="dk1"/>
                </a:solidFill>
                <a:highlight>
                  <a:srgbClr val="FFFFFF"/>
                </a:highlight>
                <a:latin typeface="Georgia"/>
                <a:ea typeface="Georgia"/>
                <a:cs typeface="Georgia"/>
                <a:sym typeface="Georgia"/>
              </a:rPr>
              <a:t>places are have the best restaurants in New Delhi?</a:t>
            </a: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a:solidFill>
                  <a:schemeClr val="dk1"/>
                </a:solidFill>
                <a:highlight>
                  <a:srgbClr val="FFFFFF"/>
                </a:highlight>
                <a:latin typeface="Georgia"/>
                <a:ea typeface="Georgia"/>
                <a:cs typeface="Georgia"/>
                <a:sym typeface="Georgia"/>
              </a:rPr>
              <a:t>For this project we need the following data :</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320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New Delhi Restaurants data that contains list Locality, Restaurant name</a:t>
            </a:r>
            <a:r>
              <a:rPr lang="en-US" dirty="0" smtClean="0">
                <a:solidFill>
                  <a:schemeClr val="dk1"/>
                </a:solidFill>
                <a:highlight>
                  <a:srgbClr val="FFFFFF"/>
                </a:highlight>
                <a:latin typeface="Georgia"/>
                <a:ea typeface="Georgia"/>
                <a:cs typeface="Georgia"/>
                <a:sym typeface="Georgia"/>
              </a:rPr>
              <a:t>, Rating </a:t>
            </a:r>
            <a:r>
              <a:rPr lang="en-US" dirty="0">
                <a:solidFill>
                  <a:schemeClr val="dk1"/>
                </a:solidFill>
                <a:highlight>
                  <a:srgbClr val="FFFFFF"/>
                </a:highlight>
                <a:latin typeface="Georgia"/>
                <a:ea typeface="Georgia"/>
                <a:cs typeface="Georgia"/>
                <a:sym typeface="Georgia"/>
              </a:rPr>
              <a:t>along with their latitude and longitude.</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err="1">
                <a:solidFill>
                  <a:schemeClr val="hlink"/>
                </a:solidFill>
                <a:highlight>
                  <a:srgbClr val="FFFFFF"/>
                </a:highlight>
                <a:uFill>
                  <a:noFill/>
                </a:uFill>
                <a:latin typeface="Georgia"/>
                <a:ea typeface="Georgia"/>
                <a:cs typeface="Georgia"/>
                <a:sym typeface="Georgia"/>
                <a:hlinkClick r:id="rId3"/>
              </a:rPr>
              <a:t>Zomato</a:t>
            </a:r>
            <a:r>
              <a:rPr lang="en-US" dirty="0">
                <a:solidFill>
                  <a:schemeClr val="hlink"/>
                </a:solidFill>
                <a:highlight>
                  <a:srgbClr val="FFFFFF"/>
                </a:highlight>
                <a:uFill>
                  <a:noFill/>
                </a:uFill>
                <a:latin typeface="Georgia"/>
                <a:ea typeface="Georgia"/>
                <a:cs typeface="Georgia"/>
                <a:sym typeface="Georgia"/>
                <a:hlinkClick r:id="rId3"/>
              </a:rPr>
              <a:t> </a:t>
            </a:r>
            <a:r>
              <a:rPr lang="en-US" dirty="0" err="1">
                <a:solidFill>
                  <a:schemeClr val="hlink"/>
                </a:solidFill>
                <a:highlight>
                  <a:srgbClr val="FFFFFF"/>
                </a:highlight>
                <a:uFill>
                  <a:noFill/>
                </a:uFill>
                <a:latin typeface="Georgia"/>
                <a:ea typeface="Georgia"/>
                <a:cs typeface="Georgia"/>
                <a:sym typeface="Georgia"/>
                <a:hlinkClick r:id="rId3"/>
              </a:rPr>
              <a:t>kaggel</a:t>
            </a:r>
            <a:r>
              <a:rPr lang="en-US" dirty="0">
                <a:solidFill>
                  <a:schemeClr val="hlink"/>
                </a:solidFill>
                <a:highlight>
                  <a:srgbClr val="FFFFFF"/>
                </a:highlight>
                <a:uFill>
                  <a:noFill/>
                </a:uFill>
                <a:latin typeface="Georgia"/>
                <a:ea typeface="Georgia"/>
                <a:cs typeface="Georgia"/>
                <a:sym typeface="Georgia"/>
                <a:hlinkClick r:id="rId3"/>
              </a:rPr>
              <a:t> dataset</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This data set contains the required information. And we will use this data set to explore various locality of new </a:t>
            </a:r>
            <a:r>
              <a:rPr lang="en-US" dirty="0" err="1">
                <a:solidFill>
                  <a:schemeClr val="dk1"/>
                </a:solidFill>
                <a:highlight>
                  <a:srgbClr val="FFFFFF"/>
                </a:highlight>
                <a:latin typeface="Georgia"/>
                <a:ea typeface="Georgia"/>
                <a:cs typeface="Georgia"/>
                <a:sym typeface="Georgia"/>
              </a:rPr>
              <a:t>delhi</a:t>
            </a:r>
            <a:r>
              <a:rPr lang="en-US" dirty="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Nearby places in each locality of new </a:t>
            </a:r>
            <a:r>
              <a:rPr lang="en-US" dirty="0" err="1">
                <a:solidFill>
                  <a:schemeClr val="dk1"/>
                </a:solidFill>
                <a:highlight>
                  <a:srgbClr val="FFFFFF"/>
                </a:highlight>
                <a:latin typeface="Georgia"/>
                <a:ea typeface="Georgia"/>
                <a:cs typeface="Georgia"/>
                <a:sym typeface="Georgia"/>
              </a:rPr>
              <a:t>delhi</a:t>
            </a:r>
            <a:r>
              <a:rPr lang="en-US" dirty="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err="1">
                <a:solidFill>
                  <a:schemeClr val="hlink"/>
                </a:solidFill>
                <a:highlight>
                  <a:srgbClr val="FFFFFF"/>
                </a:highlight>
                <a:uFill>
                  <a:noFill/>
                </a:uFill>
                <a:latin typeface="Georgia"/>
                <a:ea typeface="Georgia"/>
                <a:cs typeface="Georgia"/>
                <a:sym typeface="Georgia"/>
                <a:hlinkClick r:id="rId4"/>
              </a:rPr>
              <a:t>Fousquare</a:t>
            </a:r>
            <a:r>
              <a:rPr lang="en-US" dirty="0">
                <a:solidFill>
                  <a:schemeClr val="hlink"/>
                </a:solidFill>
                <a:highlight>
                  <a:srgbClr val="FFFFFF"/>
                </a:highlight>
                <a:uFill>
                  <a:noFill/>
                </a:uFill>
                <a:latin typeface="Georgia"/>
                <a:ea typeface="Georgia"/>
                <a:cs typeface="Georgia"/>
                <a:sym typeface="Georgia"/>
                <a:hlinkClick r:id="rId4"/>
              </a:rPr>
              <a:t> API</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By using this </a:t>
            </a:r>
            <a:r>
              <a:rPr lang="en-US" dirty="0" err="1">
                <a:solidFill>
                  <a:schemeClr val="dk1"/>
                </a:solidFill>
                <a:highlight>
                  <a:srgbClr val="FFFFFF"/>
                </a:highlight>
                <a:latin typeface="Georgia"/>
                <a:ea typeface="Georgia"/>
                <a:cs typeface="Georgia"/>
                <a:sym typeface="Georgia"/>
              </a:rPr>
              <a:t>api</a:t>
            </a:r>
            <a:r>
              <a:rPr lang="en-US" dirty="0">
                <a:solidFill>
                  <a:schemeClr val="dk1"/>
                </a:solidFill>
                <a:highlight>
                  <a:srgbClr val="FFFFFF"/>
                </a:highlight>
                <a:latin typeface="Georgia"/>
                <a:ea typeface="Georgia"/>
                <a:cs typeface="Georgia"/>
                <a:sym typeface="Georgia"/>
              </a:rPr>
              <a:t> we will get all the venues in each neighborhood.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Approach</a:t>
            </a:r>
            <a:endParaRPr/>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gn="l" rtl="0">
              <a:lnSpc>
                <a:spcPct val="158000"/>
              </a:lnSpc>
              <a:spcBef>
                <a:spcPts val="140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Collect the new delhi city data from </a:t>
            </a:r>
            <a:r>
              <a:rPr lang="en-US" sz="1600">
                <a:solidFill>
                  <a:schemeClr val="hlink"/>
                </a:solidFill>
                <a:highlight>
                  <a:srgbClr val="FFFFFF"/>
                </a:highlight>
                <a:uFill>
                  <a:noFill/>
                </a:uFill>
                <a:latin typeface="Georgia"/>
                <a:ea typeface="Georgia"/>
                <a:cs typeface="Georgia"/>
                <a:sym typeface="Georgia"/>
                <a:hlinkClick r:id="rId3"/>
              </a:rPr>
              <a:t>Zomato kaggel dataset</a:t>
            </a:r>
            <a:endParaRPr sz="1600">
              <a:solidFill>
                <a:schemeClr val="hlink"/>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FourSquare API we will find all venues for each neighborhood.</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Filter out all venues that are nearby by locality.</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Using aggregative rating for each resturant to find the best places.</a:t>
            </a:r>
            <a:endParaRPr sz="160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a:solidFill>
                  <a:schemeClr val="dk1"/>
                </a:solidFill>
                <a:highlight>
                  <a:srgbClr val="FFFFFF"/>
                </a:highlight>
                <a:latin typeface="Georgia"/>
                <a:ea typeface="Georgia"/>
                <a:cs typeface="Georgia"/>
                <a:sym typeface="Georgia"/>
              </a:rPr>
              <a:t>Visualize the Ranking of neighborhoods using folium library(python)</a:t>
            </a:r>
            <a:endParaRPr sz="160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6" name="TextBox 5"/>
          <p:cNvSpPr txBox="1"/>
          <p:nvPr/>
        </p:nvSpPr>
        <p:spPr>
          <a:xfrm>
            <a:off x="1608082" y="4713725"/>
            <a:ext cx="5833648" cy="307777"/>
          </a:xfrm>
          <a:prstGeom prst="rect">
            <a:avLst/>
          </a:prstGeom>
          <a:noFill/>
        </p:spPr>
        <p:txBody>
          <a:bodyPr wrap="none" rtlCol="0">
            <a:spAutoFit/>
          </a:bodyPr>
          <a:lstStyle/>
          <a:p>
            <a:r>
              <a:rPr lang="en-AU" dirty="0"/>
              <a:t>The best restaurants are available in Kasbah and Greater Kailash area.</a:t>
            </a:r>
          </a:p>
        </p:txBody>
      </p:sp>
      <p:pic>
        <p:nvPicPr>
          <p:cNvPr id="7" name="Picture 6"/>
          <p:cNvPicPr>
            <a:picLocks noChangeAspect="1"/>
          </p:cNvPicPr>
          <p:nvPr/>
        </p:nvPicPr>
        <p:blipFill>
          <a:blip r:embed="rId3"/>
          <a:stretch>
            <a:fillRect/>
          </a:stretch>
        </p:blipFill>
        <p:spPr>
          <a:xfrm>
            <a:off x="1397876" y="126124"/>
            <a:ext cx="5927833" cy="4587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36048" y="199696"/>
            <a:ext cx="5819048" cy="4183117"/>
          </a:xfrm>
          <a:prstGeom prst="rect">
            <a:avLst/>
          </a:prstGeom>
        </p:spPr>
      </p:pic>
      <p:sp>
        <p:nvSpPr>
          <p:cNvPr id="5" name="TextBox 4"/>
          <p:cNvSpPr txBox="1"/>
          <p:nvPr/>
        </p:nvSpPr>
        <p:spPr>
          <a:xfrm>
            <a:off x="2322785" y="4692705"/>
            <a:ext cx="5317481" cy="307777"/>
          </a:xfrm>
          <a:prstGeom prst="rect">
            <a:avLst/>
          </a:prstGeom>
          <a:noFill/>
        </p:spPr>
        <p:txBody>
          <a:bodyPr wrap="none" rtlCol="0">
            <a:spAutoFit/>
          </a:bodyPr>
          <a:lstStyle/>
          <a:p>
            <a:r>
              <a:rPr lang="en-AU" i="1" dirty="0"/>
              <a:t>The worst restaurants are in </a:t>
            </a:r>
            <a:r>
              <a:rPr lang="en-AU" i="1" dirty="0" err="1"/>
              <a:t>Piccadily</a:t>
            </a:r>
            <a:r>
              <a:rPr lang="en-AU" i="1" dirty="0"/>
              <a:t> Hotel and </a:t>
            </a:r>
            <a:r>
              <a:rPr lang="en-AU" i="1" dirty="0" err="1"/>
              <a:t>Janakpuri</a:t>
            </a:r>
            <a:r>
              <a:rPr lang="en-AU" i="1" dirty="0"/>
              <a:t> </a:t>
            </a:r>
            <a:r>
              <a:rPr lang="en-AU" i="1" dirty="0" smtClean="0"/>
              <a:t>area</a:t>
            </a:r>
            <a:r>
              <a:rPr lang="en-AU" dirty="0" smtClean="0"/>
              <a:t>.</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588259" y="244811"/>
            <a:ext cx="6009524" cy="4485714"/>
          </a:xfrm>
          <a:prstGeom prst="rect">
            <a:avLst/>
          </a:prstGeom>
        </p:spPr>
      </p:pic>
      <p:sp>
        <p:nvSpPr>
          <p:cNvPr id="5" name="TextBox 4"/>
          <p:cNvSpPr txBox="1"/>
          <p:nvPr/>
        </p:nvSpPr>
        <p:spPr>
          <a:xfrm>
            <a:off x="1397433" y="4730525"/>
            <a:ext cx="6569427" cy="307777"/>
          </a:xfrm>
          <a:prstGeom prst="rect">
            <a:avLst/>
          </a:prstGeom>
          <a:noFill/>
        </p:spPr>
        <p:txBody>
          <a:bodyPr wrap="none" rtlCol="0">
            <a:spAutoFit/>
          </a:bodyPr>
          <a:lstStyle/>
          <a:p>
            <a:r>
              <a:rPr lang="en-AU" i="1" dirty="0"/>
              <a:t>Connaught Place is the best area to attract people to stay and eat in restaurants.</a:t>
            </a:r>
            <a:endParaRPr lang="en-AU" dirty="0"/>
          </a:p>
        </p:txBody>
      </p:sp>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1662</TotalTime>
  <Words>686</Words>
  <Application>Microsoft Office PowerPoint</Application>
  <PresentationFormat>On-screen Show (16:9)</PresentationFormat>
  <Paragraphs>49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Georgia</vt:lpstr>
      <vt:lpstr>Arial</vt:lpstr>
      <vt:lpstr>Calibri</vt:lpstr>
      <vt:lpstr>Roboto</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Popularity of Café in New Delhi: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zou lifan</cp:lastModifiedBy>
  <cp:revision>15</cp:revision>
  <dcterms:modified xsi:type="dcterms:W3CDTF">2020-10-30T06:49:01Z</dcterms:modified>
</cp:coreProperties>
</file>